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77EEAD-4189-4BDB-88F3-C0C3D4DEB204}">
          <p14:sldIdLst>
            <p14:sldId id="256"/>
            <p14:sldId id="257"/>
            <p14:sldId id="262"/>
            <p14:sldId id="258"/>
            <p14:sldId id="259"/>
            <p14:sldId id="261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f586b3b01c1c0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1F27-3C8C-41B2-8930-EAA43CF78FC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FFD3-755F-46D5-AC5B-BE13D0A72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3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9079-4DA2-457B-B965-AF91B4D1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F705F-BBFA-4A4C-A2FF-B38E2979F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5110E-1C53-4308-A2AE-D1F8E42C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27-2CCC-424D-8240-B8AAE90D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FC43D-53D5-41B5-810A-5021A109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07F7-E986-4CC4-9236-4C0F8AEC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D8CA0-A5DF-45D4-8AEB-BB697EBB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56152-3459-4B45-B0CC-2D2B401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1F67E-BA59-4495-8F2E-4498F45F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FB6C7-7267-4858-A8EE-8CEE6791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3B7A7-7F80-460C-BC68-81EF40896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981D9-FCB9-418E-84CB-128544E4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20C0F-B66E-4D3D-8B4C-43F54377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EA9EB-8E88-4B37-ACE7-FE3DF8D1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F67EB-240E-4A13-9757-80566F95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2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28CC-C83D-4B52-8D9C-B30662C8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449C-805D-4707-9F8C-0971B561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89D8-6D67-4FE1-B49B-5EBCAB0F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D7F4E-4351-4F84-AF63-65344EF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0A4C-9361-4892-9824-C1F9A4EA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21779-9F4F-49ED-8046-491D1B58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F70DA-F573-420E-BD4A-B44EFE0B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822A-58CF-4B0E-813A-BD4D1EA5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E3070-9682-4934-9044-28085FF3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89A2D-489A-4E40-B38D-258A7F9F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0CD4-4BED-4EB5-99CD-3336976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016FD-D2E0-4A0D-8BEE-5C5E5D04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77969-CA13-4293-B97A-2071A50D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2BAA6-A83E-42D5-A305-5680208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566D7-0C28-4D57-BBBC-A9A8A46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8B224-AB54-4930-ADEA-A5D52AC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C06D-94F9-4AA8-A9A7-08746B3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17D9A-EF2A-4EA1-BBE8-D6992F45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786FB-F47A-4A60-A4BB-1611207E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891CD5-BC43-4A3A-A9F0-22AB4BEA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69412-B15F-40F5-93C2-9BD5D31B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B51B0-DADE-45B6-84A2-8569E618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1CD34C-E5D8-432E-BE5B-7F230DE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8637AA-3957-411A-89F9-AD98FF7E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2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7D3F-80CC-4D77-A849-F7BF0AD4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683098-1311-481B-A3AC-BF0F3A5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8DC56D-BC93-4097-A5B1-6C1477B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51C96-4954-40E2-8A2F-277C13D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1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5D014-15E4-45D1-A525-78D61833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37A86-B9B3-4A4F-A2F9-8265C9F2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00C62-48C3-47D9-991E-D2FAB2C6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9F056-EE20-46C5-A552-646779D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7308A-06CA-4554-BF01-AD7D162C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98135-D2EA-4256-A294-FDE84454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19385-E392-45CE-AC27-3E0ADA20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1B53E-3190-48A6-937C-9B7363B4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9DD0A-59E1-437B-A185-771CF060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2F4AD-C5C7-4B7F-9DC1-3A373207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34345-A91E-4A60-A597-7E60D9FFD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496D5-881C-4A69-81A2-2E87737E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4B3E6-62D1-44F6-8339-35B9222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BF5FE-12F1-46D6-ACE5-36488A6C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90F0D-F541-4384-A852-6EDD66E3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08D73-5F39-4513-B2EE-EAF1EA96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A13B-B7CD-4FEB-8B3F-64E60557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2A09D-E30E-4697-AE33-63BC7F1BF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4192A-0AB2-449C-97A7-2E02A6CDE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085A6-CFDB-466F-AC50-F9C6616D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DC969-B0E2-443C-9270-1AC6FC4C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26751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           2019/10/08—2019/10/11</a:t>
            </a:r>
            <a:br>
              <a:rPr lang="en-US" altLang="zh-CN" b="1" dirty="0"/>
            </a:br>
            <a:r>
              <a:rPr lang="en-US" altLang="zh-CN" b="1" dirty="0"/>
              <a:t>                           </a:t>
            </a:r>
            <a:r>
              <a:rPr lang="zh-CN" altLang="en-US" b="1" dirty="0"/>
              <a:t>刘杰</a:t>
            </a:r>
          </a:p>
        </p:txBody>
      </p:sp>
    </p:spTree>
    <p:extLst>
      <p:ext uri="{BB962C8B-B14F-4D97-AF65-F5344CB8AC3E}">
        <p14:creationId xmlns:p14="http://schemas.microsoft.com/office/powerpoint/2010/main" val="12916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51073-74BF-45EC-9858-E8416CA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EBCBB-43DE-4B53-B393-52ABD0C4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日之前将视频看至</a:t>
            </a:r>
            <a:r>
              <a:rPr lang="en-US" altLang="zh-CN" dirty="0"/>
              <a:t>《C</a:t>
            </a:r>
            <a:r>
              <a:rPr lang="zh-CN" altLang="en-US" dirty="0"/>
              <a:t>语言中的运算成分</a:t>
            </a:r>
            <a:r>
              <a:rPr lang="en-US" altLang="zh-CN" dirty="0"/>
              <a:t>》</a:t>
            </a:r>
            <a:r>
              <a:rPr lang="zh-CN" altLang="en-US" dirty="0"/>
              <a:t>并记录笔记</a:t>
            </a:r>
            <a:endParaRPr lang="en-US" altLang="zh-CN" dirty="0"/>
          </a:p>
          <a:p>
            <a:r>
              <a:rPr lang="zh-CN" altLang="en-US" dirty="0"/>
              <a:t>于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日之前将全部视频看完，</a:t>
            </a:r>
            <a:r>
              <a:rPr lang="en-US" altLang="zh-CN" dirty="0"/>
              <a:t>17-18</a:t>
            </a:r>
            <a:r>
              <a:rPr lang="zh-CN" altLang="en-US" dirty="0"/>
              <a:t>日再次通过看课件的方式进行巩固后，将不能理解的地方重点标记后进行第二轮视频观看。</a:t>
            </a:r>
          </a:p>
        </p:txBody>
      </p:sp>
    </p:spTree>
    <p:extLst>
      <p:ext uri="{BB962C8B-B14F-4D97-AF65-F5344CB8AC3E}">
        <p14:creationId xmlns:p14="http://schemas.microsoft.com/office/powerpoint/2010/main" val="19693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77845-1E60-4A2B-955F-18DD0DAD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本次学习小结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A0850-22FF-40DD-923C-DFDAA77D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程序的执行过程实际上是对程序所表示的数据进行处理的过程。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需注意：编译是借助另一个程序！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zh-CN" altLang="en-US" dirty="0">
                <a:solidFill>
                  <a:srgbClr val="FF0000"/>
                </a:solidFill>
              </a:rPr>
              <a:t>即：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406308-BA62-4CF1-A4B5-691689A1BAB1}"/>
              </a:ext>
            </a:extLst>
          </p:cNvPr>
          <p:cNvSpPr/>
          <p:nvPr/>
        </p:nvSpPr>
        <p:spPr>
          <a:xfrm>
            <a:off x="1684420" y="3886755"/>
            <a:ext cx="1386039" cy="11761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7DAE3196-2D0E-4124-A863-5618CF8E6D54}"/>
              </a:ext>
            </a:extLst>
          </p:cNvPr>
          <p:cNvSpPr/>
          <p:nvPr/>
        </p:nvSpPr>
        <p:spPr>
          <a:xfrm>
            <a:off x="3070459" y="4202539"/>
            <a:ext cx="836596" cy="4079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F745E7-C867-4745-ADF4-788781800F40}"/>
              </a:ext>
            </a:extLst>
          </p:cNvPr>
          <p:cNvSpPr/>
          <p:nvPr/>
        </p:nvSpPr>
        <p:spPr>
          <a:xfrm flipH="1">
            <a:off x="4059452" y="3886755"/>
            <a:ext cx="1260907" cy="117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燕尾形 9">
            <a:extLst>
              <a:ext uri="{FF2B5EF4-FFF2-40B4-BE49-F238E27FC236}">
                <a16:creationId xmlns:a16="http://schemas.microsoft.com/office/drawing/2014/main" id="{E22192F9-CB28-436B-8325-83502A3C14DD}"/>
              </a:ext>
            </a:extLst>
          </p:cNvPr>
          <p:cNvSpPr/>
          <p:nvPr/>
        </p:nvSpPr>
        <p:spPr>
          <a:xfrm>
            <a:off x="5472758" y="4202539"/>
            <a:ext cx="808522" cy="4794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89030F-3F22-4070-B036-D75FA173E290}"/>
              </a:ext>
            </a:extLst>
          </p:cNvPr>
          <p:cNvSpPr/>
          <p:nvPr/>
        </p:nvSpPr>
        <p:spPr>
          <a:xfrm>
            <a:off x="6384756" y="3886754"/>
            <a:ext cx="1260907" cy="117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8686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DF0C5-A370-4EBC-AE32-AB8707EA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数的表示：二进制、八进制、十六进制</a:t>
            </a:r>
            <a:endParaRPr lang="en-US" altLang="zh-CN" dirty="0"/>
          </a:p>
          <a:p>
            <a:r>
              <a:rPr lang="zh-CN" altLang="en-US" dirty="0"/>
              <a:t>计算机中数的表示：二进制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二进制：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1</a:t>
            </a:r>
            <a:r>
              <a:rPr lang="zh-CN" altLang="en-US" dirty="0"/>
              <a:t>、计数符号：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 2</a:t>
            </a:r>
            <a:r>
              <a:rPr lang="zh-CN" altLang="en-US" dirty="0"/>
              <a:t>、基数：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 3</a:t>
            </a:r>
            <a:r>
              <a:rPr lang="zh-CN" altLang="en-US" dirty="0"/>
              <a:t>、十进制转化为二进制数：除以</a:t>
            </a:r>
            <a:r>
              <a:rPr lang="en-US" altLang="zh-CN" dirty="0"/>
              <a:t>2</a:t>
            </a:r>
            <a:r>
              <a:rPr lang="zh-CN" altLang="en-US" dirty="0"/>
              <a:t>的商（取整）余数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注意：应是自下而上的依次将余数加以汇集！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6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E04BED3-8386-4945-A41F-97807B9A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程序设计语言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76305EC-6896-4FDF-85D7-01B72EEDB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790925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2800" dirty="0"/>
              <a:t>    整型（</a:t>
            </a:r>
            <a:r>
              <a:rPr lang="en-US" altLang="zh-CN" sz="12800" dirty="0"/>
              <a:t>int</a:t>
            </a:r>
            <a:r>
              <a:rPr lang="en-US" altLang="zh-CN" sz="16000" dirty="0"/>
              <a:t>):</a:t>
            </a:r>
          </a:p>
          <a:p>
            <a:pPr marL="0" indent="0">
              <a:buNone/>
            </a:pPr>
            <a:r>
              <a:rPr lang="en-US" altLang="zh-CN" sz="11200" dirty="0"/>
              <a:t>       </a:t>
            </a:r>
            <a:r>
              <a:rPr lang="zh-CN" altLang="en-US" sz="11200" dirty="0"/>
              <a:t>短整型   </a:t>
            </a:r>
            <a:r>
              <a:rPr lang="en-US" altLang="zh-CN" sz="11200" dirty="0"/>
              <a:t>short   int/short</a:t>
            </a:r>
          </a:p>
          <a:p>
            <a:pPr marL="0" indent="0">
              <a:buNone/>
            </a:pPr>
            <a:r>
              <a:rPr lang="zh-CN" altLang="en-US" sz="11200" dirty="0"/>
              <a:t>       长整型   </a:t>
            </a:r>
            <a:r>
              <a:rPr lang="en-US" altLang="zh-CN" sz="11200" dirty="0"/>
              <a:t>long   int/long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</a:p>
          <a:p>
            <a:r>
              <a:rPr lang="zh-CN" altLang="en-US" sz="11200" dirty="0"/>
              <a:t>     实型</a:t>
            </a:r>
            <a:r>
              <a:rPr lang="en-US" altLang="zh-CN" sz="11200" dirty="0"/>
              <a:t>(</a:t>
            </a:r>
            <a:r>
              <a:rPr lang="zh-CN" altLang="en-US" sz="11200" dirty="0"/>
              <a:t>浮点型）：</a:t>
            </a:r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/>
              <a:t>        float</a:t>
            </a:r>
          </a:p>
          <a:p>
            <a:pPr marL="0" indent="0">
              <a:buNone/>
            </a:pPr>
            <a:r>
              <a:rPr lang="en-US" altLang="zh-CN" sz="11200" dirty="0"/>
              <a:t>        double</a:t>
            </a:r>
          </a:p>
          <a:p>
            <a:pPr marL="0" indent="0">
              <a:buNone/>
            </a:pPr>
            <a:r>
              <a:rPr lang="en-US" altLang="zh-CN" sz="11200" dirty="0"/>
              <a:t>        long  double</a:t>
            </a:r>
          </a:p>
          <a:p>
            <a:pPr marL="0" indent="0">
              <a:buNone/>
            </a:pPr>
            <a:endParaRPr lang="en-US" altLang="zh-CN" sz="11200" dirty="0"/>
          </a:p>
          <a:p>
            <a:r>
              <a:rPr lang="en-US" altLang="zh-CN" sz="11200" dirty="0"/>
              <a:t>      </a:t>
            </a:r>
            <a:r>
              <a:rPr lang="zh-CN" altLang="en-US" sz="11200" dirty="0"/>
              <a:t>字符型</a:t>
            </a:r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/>
              <a:t>       </a:t>
            </a:r>
            <a:r>
              <a:rPr lang="zh-CN" altLang="en-US" sz="11200" dirty="0"/>
              <a:t>可以与整型数据相互赋值，可以和整数一样进行运算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           </a:t>
            </a:r>
          </a:p>
          <a:p>
            <a:pPr marL="0" indent="0">
              <a:buNone/>
            </a:pPr>
            <a:r>
              <a:rPr lang="en-US" altLang="zh-CN" sz="7200" dirty="0"/>
              <a:t>        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939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BB9EE-DE5E-4B7F-BE3E-9A766DF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程序设计流程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3E54D-F1E2-46A9-96E3-8613A7B52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283" y="1463040"/>
            <a:ext cx="5336406" cy="4351338"/>
          </a:xfrm>
        </p:spPr>
        <p:txBody>
          <a:bodyPr/>
          <a:lstStyle/>
          <a:p>
            <a:r>
              <a:rPr lang="zh-CN" altLang="en-US" dirty="0"/>
              <a:t>顺序控制结构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97170-3ED2-4A42-BD89-0CD6F3A4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8211" y="1463040"/>
            <a:ext cx="9144000" cy="4789993"/>
          </a:xfrm>
        </p:spPr>
        <p:txBody>
          <a:bodyPr/>
          <a:lstStyle/>
          <a:p>
            <a:r>
              <a:rPr lang="zh-CN" altLang="en-US" dirty="0"/>
              <a:t>分支控制结构                         循环结构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E71414-B3F4-4751-91B8-FE62F8E407FD}"/>
              </a:ext>
            </a:extLst>
          </p:cNvPr>
          <p:cNvSpPr/>
          <p:nvPr/>
        </p:nvSpPr>
        <p:spPr>
          <a:xfrm>
            <a:off x="962528" y="2415532"/>
            <a:ext cx="1424538" cy="856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FA0DB48-BD99-4142-88A6-F8D1A987B7D7}"/>
              </a:ext>
            </a:extLst>
          </p:cNvPr>
          <p:cNvSpPr/>
          <p:nvPr/>
        </p:nvSpPr>
        <p:spPr>
          <a:xfrm>
            <a:off x="1550069" y="3384483"/>
            <a:ext cx="288758" cy="56865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A22F01-6B5C-4C51-A535-0109BE8B5861}"/>
              </a:ext>
            </a:extLst>
          </p:cNvPr>
          <p:cNvSpPr/>
          <p:nvPr/>
        </p:nvSpPr>
        <p:spPr>
          <a:xfrm flipH="1">
            <a:off x="911193" y="4055941"/>
            <a:ext cx="1424538" cy="786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0C53D88-CAF6-48A5-9762-116AA1FEA9F7}"/>
              </a:ext>
            </a:extLst>
          </p:cNvPr>
          <p:cNvSpPr/>
          <p:nvPr/>
        </p:nvSpPr>
        <p:spPr>
          <a:xfrm>
            <a:off x="1511167" y="5012789"/>
            <a:ext cx="327259" cy="56865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2F63B-CCDA-4C7A-AF13-148F291FD3A1}"/>
              </a:ext>
            </a:extLst>
          </p:cNvPr>
          <p:cNvSpPr/>
          <p:nvPr/>
        </p:nvSpPr>
        <p:spPr>
          <a:xfrm>
            <a:off x="4270630" y="2394930"/>
            <a:ext cx="1501541" cy="856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CEACD27F-B316-49E2-9E75-B55A94CB3692}"/>
              </a:ext>
            </a:extLst>
          </p:cNvPr>
          <p:cNvSpPr/>
          <p:nvPr/>
        </p:nvSpPr>
        <p:spPr>
          <a:xfrm rot="1945204">
            <a:off x="4213695" y="3286242"/>
            <a:ext cx="347404" cy="75017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A555407-A408-4187-A6A7-99709181B995}"/>
              </a:ext>
            </a:extLst>
          </p:cNvPr>
          <p:cNvSpPr/>
          <p:nvPr/>
        </p:nvSpPr>
        <p:spPr>
          <a:xfrm rot="19084005">
            <a:off x="5485317" y="3265537"/>
            <a:ext cx="359050" cy="74975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E1D1C6-8CB8-4340-9EB4-9FF3D6325A8D}"/>
              </a:ext>
            </a:extLst>
          </p:cNvPr>
          <p:cNvSpPr/>
          <p:nvPr/>
        </p:nvSpPr>
        <p:spPr>
          <a:xfrm>
            <a:off x="3245590" y="4096194"/>
            <a:ext cx="1588168" cy="724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425E413-ABEA-4CC7-BE3A-8D7591304648}"/>
              </a:ext>
            </a:extLst>
          </p:cNvPr>
          <p:cNvSpPr/>
          <p:nvPr/>
        </p:nvSpPr>
        <p:spPr>
          <a:xfrm>
            <a:off x="5461536" y="4086692"/>
            <a:ext cx="1366787" cy="724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E3329-44E3-4D44-B4FB-DB1AFB6D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252" y="2073879"/>
            <a:ext cx="1764808" cy="994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AEC135-3774-4E7B-A3C5-1576E99E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60" y="3533105"/>
            <a:ext cx="1892429" cy="713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29E070-528D-45F0-9F02-0A750D6B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52" y="4768986"/>
            <a:ext cx="1892429" cy="7132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F0768C-1125-4F49-9939-4D3A1B23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029" y="2483318"/>
            <a:ext cx="932769" cy="17009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EFE5407-12CC-458A-A7F8-971960EF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278" y="3042699"/>
            <a:ext cx="426757" cy="4904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AB7838-83CA-463A-AB23-FFA505936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060" y="4123160"/>
            <a:ext cx="426757" cy="588368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37D7A48-CACB-41B6-AF8A-5A7782AF96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7552" y="3279384"/>
            <a:ext cx="2710101" cy="982395"/>
          </a:xfrm>
          <a:prstGeom prst="bentConnector3">
            <a:avLst>
              <a:gd name="adj1" fmla="val 6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B1CD55-1B82-4AD4-8E4E-092DB706CDD0}"/>
              </a:ext>
            </a:extLst>
          </p:cNvPr>
          <p:cNvCxnSpPr>
            <a:cxnSpLocks/>
          </p:cNvCxnSpPr>
          <p:nvPr/>
        </p:nvCxnSpPr>
        <p:spPr>
          <a:xfrm flipH="1">
            <a:off x="10522247" y="5125632"/>
            <a:ext cx="754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0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E0ED3-AAB2-49DD-8D3F-5A4940B5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66173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作为一个初学者，可以在学习遇到问题时不急于去思考怎么去具体写编程，而是先去构思这个程序的大致结构，可以先手画出大致的流程图比如说运用什么结构，是自己的思路更加清晰，然后再去逐一破解问题。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写程序需要注重大致三个问题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程序的可行性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程序的可读性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所以添加适当的注释是非常必要的）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程序的美观性 （即需要重视程序的模块）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在最初学习的过程中的是要树立起模块之间“高内聚，低耦合”的意识！！！即让每个模块都有明确的工作目的。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在最初书写程序时可不必从一开始定义变量，但定义变量时养成赋值的习惯！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3225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E0FA-F35A-4073-9F25-CECE377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27C7F-1923-4247-8F74-958C9158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434"/>
          </a:xfrm>
        </p:spPr>
        <p:txBody>
          <a:bodyPr/>
          <a:lstStyle/>
          <a:p>
            <a:r>
              <a:rPr lang="zh-CN" altLang="en-US" dirty="0"/>
              <a:t>标识符：由字母、数字、下划线组成。</a:t>
            </a:r>
            <a:r>
              <a:rPr lang="zh-CN" altLang="en-US" dirty="0">
                <a:solidFill>
                  <a:srgbClr val="FF0000"/>
                </a:solidFill>
              </a:rPr>
              <a:t>注意：其中第一个字母必须是字母或下划线；其中大小写也有区别，不能有其他符号。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保留字（关键字</a:t>
            </a:r>
            <a:r>
              <a:rPr lang="en-US" altLang="zh-CN" dirty="0"/>
              <a:t>):</a:t>
            </a:r>
            <a:r>
              <a:rPr lang="zh-CN" altLang="en-US" dirty="0"/>
              <a:t>一般与数据和语句有关，</a:t>
            </a:r>
            <a:r>
              <a:rPr lang="en-US" altLang="zh-CN" dirty="0" err="1"/>
              <a:t>eg:int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endParaRPr lang="en-US" altLang="zh-CN" dirty="0"/>
          </a:p>
          <a:p>
            <a:r>
              <a:rPr lang="zh-CN" altLang="en-US" dirty="0"/>
              <a:t>用户自定义符：一般取相应英文字母简写，使其更为简洁易懂。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例如</a:t>
            </a:r>
            <a:r>
              <a:rPr lang="en-US" altLang="zh-CN" dirty="0"/>
              <a:t>sum</a:t>
            </a:r>
            <a:r>
              <a:rPr lang="zh-CN" altLang="en-US" dirty="0"/>
              <a:t>、</a:t>
            </a:r>
            <a:r>
              <a:rPr lang="en-US" altLang="zh-CN" dirty="0" err="1"/>
              <a:t>cnt</a:t>
            </a:r>
            <a:endParaRPr lang="en-US" altLang="zh-CN" dirty="0"/>
          </a:p>
          <a:p>
            <a:r>
              <a:rPr lang="zh-CN" altLang="en-US" dirty="0"/>
              <a:t>常量：具有多种类型</a:t>
            </a:r>
            <a:endParaRPr lang="en-US" altLang="zh-CN" dirty="0"/>
          </a:p>
          <a:p>
            <a:r>
              <a:rPr lang="zh-CN" altLang="en-US" dirty="0"/>
              <a:t>程序中的语句：最简单的一般是加“；</a:t>
            </a:r>
            <a:r>
              <a:rPr lang="en-US" altLang="zh-CN" dirty="0"/>
              <a:t>”,</a:t>
            </a:r>
            <a:r>
              <a:rPr lang="zh-CN" altLang="en-US" dirty="0"/>
              <a:t>在书写过程中一定要注意细节问题，从刚开始就要具有此类意识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8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43DFF-5F9A-43D6-9D45-06D969B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7FC8F-F0D5-44E0-842F-BB530EEF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3815"/>
          </a:xfrm>
        </p:spPr>
        <p:txBody>
          <a:bodyPr/>
          <a:lstStyle/>
          <a:p>
            <a:r>
              <a:rPr lang="zh-CN" altLang="en-US" dirty="0"/>
              <a:t>赋值运算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当：两边类型不同 自动完成类型转换。</a:t>
            </a:r>
          </a:p>
          <a:p>
            <a:pPr marL="0" indent="0">
              <a:buNone/>
            </a:pPr>
            <a:r>
              <a:rPr lang="zh-CN" altLang="en-US" dirty="0"/>
              <a:t> 当：长数赋给短数 截取长数的低位给短数。</a:t>
            </a:r>
          </a:p>
          <a:p>
            <a:pPr marL="0" indent="0">
              <a:buNone/>
            </a:pPr>
            <a:r>
              <a:rPr lang="zh-CN" altLang="en-US" dirty="0"/>
              <a:t> 当：短数赋给长数 和原来的数保持相同。</a:t>
            </a:r>
          </a:p>
          <a:p>
            <a:pPr marL="0" indent="0">
              <a:buNone/>
            </a:pPr>
            <a:r>
              <a:rPr lang="zh-CN" altLang="en-US" dirty="0"/>
              <a:t> 当：符号位的赋值处理 直接赋值，不管符号位还是数字位。</a:t>
            </a:r>
            <a:endParaRPr lang="en-US" altLang="zh-CN" dirty="0"/>
          </a:p>
          <a:p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 是程序中由运算符、操作数和括号组成等所组成 的计算式，是计算求值的基本单位。</a:t>
            </a:r>
          </a:p>
        </p:txBody>
      </p:sp>
    </p:spTree>
    <p:extLst>
      <p:ext uri="{BB962C8B-B14F-4D97-AF65-F5344CB8AC3E}">
        <p14:creationId xmlns:p14="http://schemas.microsoft.com/office/powerpoint/2010/main" val="5804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588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           2019/10/08—2019/10/11                            刘杰</vt:lpstr>
      <vt:lpstr>学习计划</vt:lpstr>
      <vt:lpstr>本次学习小结</vt:lpstr>
      <vt:lpstr>PowerPoint 演示文稿</vt:lpstr>
      <vt:lpstr>程序设计语言</vt:lpstr>
      <vt:lpstr>程序设计流程</vt:lpstr>
      <vt:lpstr>PowerPoint 演示文稿</vt:lpstr>
      <vt:lpstr>程序语法</vt:lpstr>
      <vt:lpstr>程序的运算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2019/10/08—2019/10/11 刘杰</dc:title>
  <dc:creator>my155</dc:creator>
  <cp:lastModifiedBy> </cp:lastModifiedBy>
  <cp:revision>23</cp:revision>
  <dcterms:created xsi:type="dcterms:W3CDTF">2019-10-09T03:06:30Z</dcterms:created>
  <dcterms:modified xsi:type="dcterms:W3CDTF">2019-10-11T07:41:18Z</dcterms:modified>
</cp:coreProperties>
</file>