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6" r:id="rId9"/>
    <p:sldId id="267" r:id="rId10"/>
    <p:sldId id="264" r:id="rId11"/>
    <p:sldId id="268" r:id="rId12"/>
    <p:sldId id="269" r:id="rId13"/>
    <p:sldId id="265"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f586b3b01c1c0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AD755-5534-40BA-965C-46BCB9E52E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10E77A-17F9-4BC1-B1F1-9749B0654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72C59D-3D6F-4384-B0DE-7C057BC2B6BA}"/>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F72764DB-7F4D-42FF-AC2C-FF28176759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451A3-49D1-455B-ACDA-E6B5FB95FA64}"/>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257214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B3644-3A4B-4089-A991-31EA37829D6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AEF411-F8A5-487D-9171-17FDB38642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B42FCD-31F3-4037-9F72-F03752C2E6E0}"/>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16775603-FBFB-48A4-AF15-E6928C6184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DB8F75-3EC4-4D02-85AA-8CF12158496A}"/>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41563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3A8BB0-2334-420C-961A-10857B98E2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531FA9-DAEF-4296-9E17-102B920F68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96CB15-6939-4F4E-9BFE-50948720AEAD}"/>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98641574-694C-44B7-838D-E3124F48C5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797AE9-63BA-4A41-80EE-A12A6DC4E97E}"/>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166354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FD364-316A-4154-A603-61DD3870BE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BF8FED-5EB5-4D58-82A5-596406BD03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18AB3A-CAE4-4111-9BEA-469787573E17}"/>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1646D2CB-1ADE-4E94-8018-3D46C62A4D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7EFCDE-7FF8-471E-904F-28B9D93A33F8}"/>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141297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A2D7E-CBC2-47C3-A129-679F53F967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317908-C20C-48EE-91BF-8B9A44935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EF359B-2F98-4E88-AC24-5386D4248060}"/>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F8976BAA-281D-4CFE-8529-312E3BAA44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168F83-BA5E-44C4-8DA0-4E185948F9B9}"/>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16035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0ADD5-F097-49DE-AF77-59A3CBDB8F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531F7E-C6BB-410D-A91E-81F8C36BE8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FC73E8-42AF-4918-9525-FB2487A3A4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B5B1094-30F1-4739-933A-3D6F9B884C7B}"/>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15DBE29E-E095-446B-9E66-9E1785B2EA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BEC2B2-FEC0-426D-B2AF-12EC65FAA134}"/>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79553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B35DA-F7E6-415F-81FE-DE134135D2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2CD8C92-33EF-4163-98CC-BAA980C7C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6A4588-6A43-4CD2-B648-007B256EE5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8D8384-0EE2-42B8-95D0-6CAD809C8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B47EFF-5096-418D-8DA7-EDED1A2520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696A300-6DFF-43B5-B332-4CFC3966E55F}"/>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8" name="页脚占位符 7">
            <a:extLst>
              <a:ext uri="{FF2B5EF4-FFF2-40B4-BE49-F238E27FC236}">
                <a16:creationId xmlns:a16="http://schemas.microsoft.com/office/drawing/2014/main" id="{4BF7D0F1-5A17-44DF-AF0F-C911651C50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2BE310-B8BC-44C1-B45C-A09ECEA38756}"/>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272561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F6990-9726-433C-8191-7DBBC70102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A59E2F-EC23-4264-875C-2E3653675505}"/>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4" name="页脚占位符 3">
            <a:extLst>
              <a:ext uri="{FF2B5EF4-FFF2-40B4-BE49-F238E27FC236}">
                <a16:creationId xmlns:a16="http://schemas.microsoft.com/office/drawing/2014/main" id="{16B8389D-33DB-46A2-B4D5-6E17E3533E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5413E2-203A-4E2D-B5DE-660928F371CE}"/>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276532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FC3314-8D7B-470C-A653-0D34871F5BB4}"/>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3" name="页脚占位符 2">
            <a:extLst>
              <a:ext uri="{FF2B5EF4-FFF2-40B4-BE49-F238E27FC236}">
                <a16:creationId xmlns:a16="http://schemas.microsoft.com/office/drawing/2014/main" id="{87D14EAD-DF4D-4935-82C7-985C79CFEF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3FDD43-33C5-4F8E-B591-AEBB824FEB41}"/>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251233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83148-CFFA-44E2-8005-DB9E498A64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C89316-FD61-4040-9837-F35B82FC9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883FD11-B718-43EC-9653-B7003494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E068FF-A77C-4424-B310-1FF773F92148}"/>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4053F58A-80CF-4C96-BA04-112CD6A7E8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97DA7A-7B9C-4DED-A0D3-CF3EF17852B0}"/>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380479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322FC-38BB-4167-824F-9041015EB3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B0B553-354D-4F1B-9168-0A8482937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D02D9F-44A4-4822-9BBD-8CE89D153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8112FF-0CC8-4A89-BC9C-DB3EA05DBC97}"/>
              </a:ext>
            </a:extLst>
          </p:cNvPr>
          <p:cNvSpPr>
            <a:spLocks noGrp="1"/>
          </p:cNvSpPr>
          <p:nvPr>
            <p:ph type="dt" sz="half" idx="10"/>
          </p:nvPr>
        </p:nvSpPr>
        <p:spPr/>
        <p:txBody>
          <a:bodyPr/>
          <a:lstStyle/>
          <a:p>
            <a:fld id="{6422A228-F293-4414-A8FF-E7ABA0BB36D7}"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4745C353-ADA1-41F2-A36C-56F7B613AD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63443E-7C1F-4BA8-9BBE-A4EAA4243CF4}"/>
              </a:ext>
            </a:extLst>
          </p:cNvPr>
          <p:cNvSpPr>
            <a:spLocks noGrp="1"/>
          </p:cNvSpPr>
          <p:nvPr>
            <p:ph type="sldNum" sz="quarter" idx="12"/>
          </p:nvPr>
        </p:nvSpPr>
        <p:spPr/>
        <p:txBody>
          <a:body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120743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B1C9FF-DA2B-40FF-89F7-989DDF5E4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F7D57B-B8A8-4C4B-BE76-3ABFA93C0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AE20C6-D3F3-4442-855C-1BD25C0EC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2A228-F293-4414-A8FF-E7ABA0BB36D7}"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795F4009-4A2D-408F-9707-7159D07B6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A50586-24A4-4BFB-AE96-A61D9EE2C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F1B89-DE0D-4AD2-AE75-9846BFF75055}" type="slidenum">
              <a:rPr lang="zh-CN" altLang="en-US" smtClean="0"/>
              <a:t>‹#›</a:t>
            </a:fld>
            <a:endParaRPr lang="zh-CN" altLang="en-US"/>
          </a:p>
        </p:txBody>
      </p:sp>
    </p:spTree>
    <p:extLst>
      <p:ext uri="{BB962C8B-B14F-4D97-AF65-F5344CB8AC3E}">
        <p14:creationId xmlns:p14="http://schemas.microsoft.com/office/powerpoint/2010/main" val="113638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F8861-9481-4256-B974-24F0AF28092C}"/>
              </a:ext>
            </a:extLst>
          </p:cNvPr>
          <p:cNvSpPr>
            <a:spLocks noGrp="1"/>
          </p:cNvSpPr>
          <p:nvPr>
            <p:ph type="ctrTitle"/>
          </p:nvPr>
        </p:nvSpPr>
        <p:spPr/>
        <p:txBody>
          <a:bodyPr/>
          <a:lstStyle/>
          <a:p>
            <a:r>
              <a:rPr lang="en-US" altLang="zh-CN" b="1" dirty="0"/>
              <a:t>2019/10/11—2019/10/18</a:t>
            </a:r>
            <a:endParaRPr lang="zh-CN" altLang="en-US" b="1" dirty="0"/>
          </a:p>
        </p:txBody>
      </p:sp>
      <p:sp>
        <p:nvSpPr>
          <p:cNvPr id="3" name="副标题 2">
            <a:extLst>
              <a:ext uri="{FF2B5EF4-FFF2-40B4-BE49-F238E27FC236}">
                <a16:creationId xmlns:a16="http://schemas.microsoft.com/office/drawing/2014/main" id="{FFAE34EA-0653-4167-865A-84524C89A4B9}"/>
              </a:ext>
            </a:extLst>
          </p:cNvPr>
          <p:cNvSpPr>
            <a:spLocks noGrp="1"/>
          </p:cNvSpPr>
          <p:nvPr>
            <p:ph type="subTitle" idx="1"/>
          </p:nvPr>
        </p:nvSpPr>
        <p:spPr/>
        <p:txBody>
          <a:bodyPr>
            <a:normAutofit/>
          </a:bodyPr>
          <a:lstStyle/>
          <a:p>
            <a:r>
              <a:rPr lang="zh-CN" altLang="en-US" sz="6600" dirty="0"/>
              <a:t>刘杰</a:t>
            </a:r>
          </a:p>
        </p:txBody>
      </p:sp>
    </p:spTree>
    <p:extLst>
      <p:ext uri="{BB962C8B-B14F-4D97-AF65-F5344CB8AC3E}">
        <p14:creationId xmlns:p14="http://schemas.microsoft.com/office/powerpoint/2010/main" val="188312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64BBD-19DC-4367-91D6-85FA5C078FEC}"/>
              </a:ext>
            </a:extLst>
          </p:cNvPr>
          <p:cNvSpPr>
            <a:spLocks noGrp="1"/>
          </p:cNvSpPr>
          <p:nvPr>
            <p:ph type="title"/>
          </p:nvPr>
        </p:nvSpPr>
        <p:spPr/>
        <p:txBody>
          <a:bodyPr/>
          <a:lstStyle/>
          <a:p>
            <a:r>
              <a:rPr lang="zh-CN" altLang="en-US" b="1" i="1" dirty="0"/>
              <a:t>数组</a:t>
            </a:r>
          </a:p>
        </p:txBody>
      </p:sp>
      <p:sp>
        <p:nvSpPr>
          <p:cNvPr id="3" name="内容占位符 2">
            <a:extLst>
              <a:ext uri="{FF2B5EF4-FFF2-40B4-BE49-F238E27FC236}">
                <a16:creationId xmlns:a16="http://schemas.microsoft.com/office/drawing/2014/main" id="{4033E51C-E206-46D7-BCB4-A5B7A2FBE986}"/>
              </a:ext>
            </a:extLst>
          </p:cNvPr>
          <p:cNvSpPr>
            <a:spLocks noGrp="1"/>
          </p:cNvSpPr>
          <p:nvPr>
            <p:ph idx="1"/>
          </p:nvPr>
        </p:nvSpPr>
        <p:spPr>
          <a:xfrm>
            <a:off x="838200" y="1376413"/>
            <a:ext cx="10515600" cy="5216892"/>
          </a:xfrm>
        </p:spPr>
        <p:txBody>
          <a:bodyPr/>
          <a:lstStyle/>
          <a:p>
            <a:r>
              <a:rPr lang="zh-CN" altLang="en-US" dirty="0"/>
              <a:t>数组的初始化</a:t>
            </a:r>
            <a:endParaRPr lang="en-US" altLang="zh-CN" dirty="0"/>
          </a:p>
          <a:p>
            <a:pPr marL="0" indent="0">
              <a:buNone/>
            </a:pPr>
            <a:r>
              <a:rPr lang="zh-CN" altLang="en-US" dirty="0"/>
              <a:t>若想将数组全部初始化，不如不指定元素；但是不能多指定！！</a:t>
            </a:r>
            <a:endParaRPr lang="en-US" altLang="zh-CN" dirty="0"/>
          </a:p>
          <a:p>
            <a:r>
              <a:rPr lang="zh-CN" altLang="en-US" dirty="0"/>
              <a:t>二维数组</a:t>
            </a:r>
            <a:endParaRPr lang="en-US" altLang="zh-CN" dirty="0"/>
          </a:p>
          <a:p>
            <a:pPr marL="0" indent="0">
              <a:buNone/>
            </a:pPr>
            <a:r>
              <a:rPr lang="en-US" altLang="zh-CN" dirty="0"/>
              <a:t>a[0][0],</a:t>
            </a:r>
            <a:r>
              <a:rPr lang="zh-CN" altLang="en-US" dirty="0"/>
              <a:t>可以省行数，但是不能省列数</a:t>
            </a:r>
            <a:endParaRPr lang="en-US" altLang="zh-CN" dirty="0"/>
          </a:p>
          <a:p>
            <a:r>
              <a:rPr lang="zh-CN" altLang="en-US" dirty="0"/>
              <a:t>数组的应用需注意</a:t>
            </a:r>
            <a:endParaRPr lang="en-US" altLang="zh-CN" dirty="0"/>
          </a:p>
          <a:p>
            <a:pPr marL="0" indent="0">
              <a:buNone/>
            </a:pPr>
            <a:endParaRPr lang="en-US" altLang="zh-CN" dirty="0"/>
          </a:p>
          <a:p>
            <a:pPr marL="0" indent="0">
              <a:buNone/>
            </a:pPr>
            <a:r>
              <a:rPr lang="zh-CN" altLang="en-US" sz="4000" b="1" i="1" dirty="0"/>
              <a:t>字符串</a:t>
            </a:r>
            <a:endParaRPr lang="en-US" altLang="zh-CN" sz="4000" b="1" i="1" dirty="0"/>
          </a:p>
          <a:p>
            <a:pPr marL="0" indent="0">
              <a:buNone/>
            </a:pPr>
            <a:r>
              <a:rPr lang="zh-CN" altLang="en-US" dirty="0"/>
              <a:t>不能用赋值语句将一个字符串常量或字符数组直接赋给另一个字符数组</a:t>
            </a:r>
            <a:endParaRPr lang="en-US" altLang="zh-CN" dirty="0"/>
          </a:p>
          <a:p>
            <a:pPr marL="0" indent="0">
              <a:buNone/>
            </a:pPr>
            <a:r>
              <a:rPr lang="zh-CN" altLang="en-US" dirty="0"/>
              <a:t>树立起缓冲区的概念</a:t>
            </a:r>
            <a:endParaRPr lang="en-US" altLang="zh-CN" dirty="0"/>
          </a:p>
          <a:p>
            <a:pPr marL="0" indent="0">
              <a:buNone/>
            </a:pPr>
            <a:endParaRPr lang="en-US" altLang="zh-CN" sz="4000" b="1" i="1" dirty="0"/>
          </a:p>
        </p:txBody>
      </p:sp>
    </p:spTree>
    <p:extLst>
      <p:ext uri="{BB962C8B-B14F-4D97-AF65-F5344CB8AC3E}">
        <p14:creationId xmlns:p14="http://schemas.microsoft.com/office/powerpoint/2010/main" val="97689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87B-B928-4B99-9BB7-7A09C54B6CCE}"/>
              </a:ext>
            </a:extLst>
          </p:cNvPr>
          <p:cNvSpPr>
            <a:spLocks noGrp="1"/>
          </p:cNvSpPr>
          <p:nvPr>
            <p:ph type="title"/>
          </p:nvPr>
        </p:nvSpPr>
        <p:spPr/>
        <p:txBody>
          <a:bodyPr/>
          <a:lstStyle/>
          <a:p>
            <a:r>
              <a:rPr lang="zh-CN" altLang="en-US" dirty="0"/>
              <a:t>函数的调用</a:t>
            </a:r>
          </a:p>
        </p:txBody>
      </p:sp>
      <p:sp>
        <p:nvSpPr>
          <p:cNvPr id="3" name="内容占位符 2">
            <a:extLst>
              <a:ext uri="{FF2B5EF4-FFF2-40B4-BE49-F238E27FC236}">
                <a16:creationId xmlns:a16="http://schemas.microsoft.com/office/drawing/2014/main" id="{D42E8B72-9EC4-4D64-8703-190FCFD933BA}"/>
              </a:ext>
            </a:extLst>
          </p:cNvPr>
          <p:cNvSpPr>
            <a:spLocks noGrp="1"/>
          </p:cNvSpPr>
          <p:nvPr>
            <p:ph idx="1"/>
          </p:nvPr>
        </p:nvSpPr>
        <p:spPr>
          <a:xfrm>
            <a:off x="721895" y="1386038"/>
            <a:ext cx="10631905" cy="5284269"/>
          </a:xfrm>
        </p:spPr>
        <p:txBody>
          <a:bodyPr/>
          <a:lstStyle/>
          <a:p>
            <a:r>
              <a:rPr lang="zh-CN" altLang="en-US" dirty="0"/>
              <a:t>形参和实参注意区分；实参是</a:t>
            </a:r>
            <a:r>
              <a:rPr lang="en-US" altLang="zh-CN" dirty="0"/>
              <a:t>main</a:t>
            </a:r>
            <a:r>
              <a:rPr lang="zh-CN" altLang="en-US" dirty="0"/>
              <a:t>函数里的，形参是调用函数里的，作为表达的一部分，在执行形参的时候可以理解为系统重新开辟了一个区域来执行调用函数，执行完毕则会释放；</a:t>
            </a:r>
            <a:endParaRPr lang="en-US" altLang="zh-CN" dirty="0"/>
          </a:p>
          <a:p>
            <a:r>
              <a:rPr lang="zh-CN" altLang="en-US" dirty="0">
                <a:solidFill>
                  <a:srgbClr val="FF0000"/>
                </a:solidFill>
              </a:rPr>
              <a:t>需特别注意：有时候形参会对主函数没有影响，有时候当主函数再次调用形参时会产生影响，而且形参会逐层返回！！！！</a:t>
            </a:r>
            <a:endParaRPr lang="en-US" altLang="zh-CN" dirty="0">
              <a:solidFill>
                <a:srgbClr val="FF0000"/>
              </a:solidFill>
            </a:endParaRPr>
          </a:p>
          <a:p>
            <a:r>
              <a:rPr lang="zh-CN" altLang="en-US" dirty="0"/>
              <a:t>形参和实参的类型必须相同，之间的传递是值传递！！</a:t>
            </a:r>
            <a:endParaRPr lang="en-US" altLang="zh-CN" dirty="0"/>
          </a:p>
          <a:p>
            <a:endParaRPr lang="en-US" altLang="zh-CN" dirty="0"/>
          </a:p>
          <a:p>
            <a:r>
              <a:rPr lang="zh-CN" altLang="en-US" dirty="0"/>
              <a:t>函数的调用可以从主程序看起</a:t>
            </a:r>
          </a:p>
        </p:txBody>
      </p:sp>
    </p:spTree>
    <p:extLst>
      <p:ext uri="{BB962C8B-B14F-4D97-AF65-F5344CB8AC3E}">
        <p14:creationId xmlns:p14="http://schemas.microsoft.com/office/powerpoint/2010/main" val="402293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1535C-7B63-4F41-BE76-7C1F16B90111}"/>
              </a:ext>
            </a:extLst>
          </p:cNvPr>
          <p:cNvSpPr>
            <a:spLocks noGrp="1"/>
          </p:cNvSpPr>
          <p:nvPr>
            <p:ph type="title"/>
          </p:nvPr>
        </p:nvSpPr>
        <p:spPr/>
        <p:txBody>
          <a:bodyPr/>
          <a:lstStyle/>
          <a:p>
            <a:r>
              <a:rPr lang="zh-CN" altLang="en-US" b="1" i="1" dirty="0"/>
              <a:t>局部变量与全局变量</a:t>
            </a:r>
          </a:p>
        </p:txBody>
      </p:sp>
      <p:sp>
        <p:nvSpPr>
          <p:cNvPr id="3" name="内容占位符 2">
            <a:extLst>
              <a:ext uri="{FF2B5EF4-FFF2-40B4-BE49-F238E27FC236}">
                <a16:creationId xmlns:a16="http://schemas.microsoft.com/office/drawing/2014/main" id="{250F8175-99B0-4D15-87C7-F07DA2D23AB0}"/>
              </a:ext>
            </a:extLst>
          </p:cNvPr>
          <p:cNvSpPr>
            <a:spLocks noGrp="1"/>
          </p:cNvSpPr>
          <p:nvPr>
            <p:ph idx="1"/>
          </p:nvPr>
        </p:nvSpPr>
        <p:spPr/>
        <p:txBody>
          <a:bodyPr/>
          <a:lstStyle/>
          <a:p>
            <a:r>
              <a:rPr lang="zh-CN" altLang="en-US" dirty="0"/>
              <a:t>局部变量只是对部分函数产生影响，而全局变量则是对整个函数有影响，当全局变量和局部变量同种类型时，局部变量将暂时屏蔽同名的全局变量</a:t>
            </a:r>
            <a:endParaRPr lang="en-US" altLang="zh-CN" dirty="0"/>
          </a:p>
          <a:p>
            <a:pPr marL="0" indent="0">
              <a:buNone/>
            </a:pPr>
            <a:endParaRPr lang="en-US" altLang="zh-CN" dirty="0"/>
          </a:p>
          <a:p>
            <a:pPr marL="0" indent="0">
              <a:buNone/>
            </a:pPr>
            <a:endParaRPr lang="en-US" altLang="zh-CN" dirty="0"/>
          </a:p>
          <a:p>
            <a:pPr marL="0" indent="0">
              <a:buNone/>
            </a:pPr>
            <a:r>
              <a:rPr lang="zh-CN" altLang="en-US" sz="3600" b="1" i="1" dirty="0"/>
              <a:t>函数的递归和递推</a:t>
            </a:r>
            <a:endParaRPr lang="en-US" altLang="zh-CN" sz="3600" b="1" i="1" dirty="0"/>
          </a:p>
          <a:p>
            <a:pPr marL="0" indent="0">
              <a:buNone/>
            </a:pPr>
            <a:r>
              <a:rPr lang="zh-CN" altLang="en-US" dirty="0"/>
              <a:t>递推的关注点放在起点，递归的关注点则主要直接放在求解目标上</a:t>
            </a:r>
          </a:p>
        </p:txBody>
      </p:sp>
    </p:spTree>
    <p:extLst>
      <p:ext uri="{BB962C8B-B14F-4D97-AF65-F5344CB8AC3E}">
        <p14:creationId xmlns:p14="http://schemas.microsoft.com/office/powerpoint/2010/main" val="193190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5DA70-C863-4E2A-A7C9-FD9CE8929A0A}"/>
              </a:ext>
            </a:extLst>
          </p:cNvPr>
          <p:cNvSpPr>
            <a:spLocks noGrp="1"/>
          </p:cNvSpPr>
          <p:nvPr>
            <p:ph type="title"/>
          </p:nvPr>
        </p:nvSpPr>
        <p:spPr/>
        <p:txBody>
          <a:bodyPr/>
          <a:lstStyle/>
          <a:p>
            <a:r>
              <a:rPr lang="zh-CN" altLang="en-US" b="1" i="1" dirty="0">
                <a:solidFill>
                  <a:srgbClr val="FF0000"/>
                </a:solidFill>
              </a:rPr>
              <a:t>问题</a:t>
            </a:r>
          </a:p>
        </p:txBody>
      </p:sp>
      <p:sp>
        <p:nvSpPr>
          <p:cNvPr id="3" name="内容占位符 2">
            <a:extLst>
              <a:ext uri="{FF2B5EF4-FFF2-40B4-BE49-F238E27FC236}">
                <a16:creationId xmlns:a16="http://schemas.microsoft.com/office/drawing/2014/main" id="{FEAAE33C-BC55-4CFE-8AB3-5B96390176BA}"/>
              </a:ext>
            </a:extLst>
          </p:cNvPr>
          <p:cNvSpPr>
            <a:spLocks noGrp="1"/>
          </p:cNvSpPr>
          <p:nvPr>
            <p:ph idx="1"/>
          </p:nvPr>
        </p:nvSpPr>
        <p:spPr/>
        <p:txBody>
          <a:bodyPr/>
          <a:lstStyle/>
          <a:p>
            <a:r>
              <a:rPr lang="zh-CN" altLang="en-US" dirty="0"/>
              <a:t>二维数组的行数列数什么时候省，什么时候不省？</a:t>
            </a:r>
            <a:endParaRPr lang="en-US" altLang="zh-CN" dirty="0"/>
          </a:p>
          <a:p>
            <a:r>
              <a:rPr lang="zh-CN" altLang="en-US" dirty="0"/>
              <a:t>字符运算简写的情况还不明晰，有时候存在分辨错误的情况；</a:t>
            </a:r>
            <a:endParaRPr lang="en-US" altLang="zh-CN" dirty="0"/>
          </a:p>
          <a:p>
            <a:r>
              <a:rPr lang="zh-CN" altLang="en-US" dirty="0"/>
              <a:t>递归问题时，有时候会遇到不明晰思路的情况</a:t>
            </a:r>
            <a:endParaRPr lang="en-US" altLang="zh-CN" dirty="0"/>
          </a:p>
          <a:p>
            <a:r>
              <a:rPr lang="zh-CN" altLang="en-US" dirty="0"/>
              <a:t>函数的调用的步骤还需多加理解</a:t>
            </a:r>
            <a:endParaRPr lang="en-US" altLang="zh-CN" dirty="0"/>
          </a:p>
          <a:p>
            <a:endParaRPr lang="zh-CN" altLang="en-US" dirty="0"/>
          </a:p>
        </p:txBody>
      </p:sp>
    </p:spTree>
    <p:extLst>
      <p:ext uri="{BB962C8B-B14F-4D97-AF65-F5344CB8AC3E}">
        <p14:creationId xmlns:p14="http://schemas.microsoft.com/office/powerpoint/2010/main" val="4249120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8611F7-12D7-4824-A1BD-9556BD8A4892}"/>
              </a:ext>
            </a:extLst>
          </p:cNvPr>
          <p:cNvSpPr>
            <a:spLocks noGrp="1"/>
          </p:cNvSpPr>
          <p:nvPr>
            <p:ph idx="1"/>
          </p:nvPr>
        </p:nvSpPr>
        <p:spPr>
          <a:xfrm>
            <a:off x="529389" y="497338"/>
            <a:ext cx="10497152" cy="5980463"/>
          </a:xfrm>
        </p:spPr>
        <p:txBody>
          <a:bodyPr/>
          <a:lstStyle/>
          <a:p>
            <a:r>
              <a:rPr lang="zh-CN" altLang="en-US" dirty="0"/>
              <a:t>这一周第一轮已基本完成，指针部分已看完，但准备放在下周的</a:t>
            </a:r>
            <a:r>
              <a:rPr lang="en-US" altLang="zh-CN" dirty="0" err="1"/>
              <a:t>PPt</a:t>
            </a:r>
            <a:r>
              <a:rPr lang="zh-CN" altLang="en-US" dirty="0"/>
              <a:t>上，已经开始上机操作，上机后发现的问题比想象的要多</a:t>
            </a:r>
            <a:endParaRPr lang="en-US" altLang="zh-CN" dirty="0"/>
          </a:p>
          <a:p>
            <a:endParaRPr lang="en-US" altLang="zh-CN" dirty="0"/>
          </a:p>
          <a:p>
            <a:endParaRPr lang="en-US" altLang="zh-CN" dirty="0"/>
          </a:p>
          <a:p>
            <a:endParaRPr lang="en-US" altLang="zh-CN" dirty="0"/>
          </a:p>
          <a:p>
            <a:r>
              <a:rPr lang="zh-CN" altLang="en-US"/>
              <a:t>。收获：可以再看视频的时候看到程序之前有一些思路，可以渐渐的快速理解一些不太复杂的程序的意图，算是有了一些小小的进步吧。</a:t>
            </a:r>
            <a:endParaRPr lang="zh-CN" altLang="en-US" dirty="0"/>
          </a:p>
        </p:txBody>
      </p:sp>
    </p:spTree>
    <p:extLst>
      <p:ext uri="{BB962C8B-B14F-4D97-AF65-F5344CB8AC3E}">
        <p14:creationId xmlns:p14="http://schemas.microsoft.com/office/powerpoint/2010/main" val="288934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0C961-7571-4E33-AE1B-F44FCFB4AF0D}"/>
              </a:ext>
            </a:extLst>
          </p:cNvPr>
          <p:cNvSpPr>
            <a:spLocks noGrp="1"/>
          </p:cNvSpPr>
          <p:nvPr>
            <p:ph type="title"/>
          </p:nvPr>
        </p:nvSpPr>
        <p:spPr/>
        <p:txBody>
          <a:bodyPr/>
          <a:lstStyle/>
          <a:p>
            <a:r>
              <a:rPr lang="en-US" altLang="zh-CN" b="1" i="1" dirty="0"/>
              <a:t>C</a:t>
            </a:r>
            <a:r>
              <a:rPr lang="zh-CN" altLang="en-US" b="1" i="1" dirty="0"/>
              <a:t>语言的运算成分</a:t>
            </a:r>
          </a:p>
        </p:txBody>
      </p:sp>
      <p:sp>
        <p:nvSpPr>
          <p:cNvPr id="3" name="内容占位符 2">
            <a:extLst>
              <a:ext uri="{FF2B5EF4-FFF2-40B4-BE49-F238E27FC236}">
                <a16:creationId xmlns:a16="http://schemas.microsoft.com/office/drawing/2014/main" id="{B087C3EC-393A-42A0-BDFF-8FA308F28C05}"/>
              </a:ext>
            </a:extLst>
          </p:cNvPr>
          <p:cNvSpPr>
            <a:spLocks noGrp="1"/>
          </p:cNvSpPr>
          <p:nvPr>
            <p:ph idx="1"/>
          </p:nvPr>
        </p:nvSpPr>
        <p:spPr>
          <a:xfrm>
            <a:off x="838200" y="1361440"/>
            <a:ext cx="10601960" cy="5384799"/>
          </a:xfrm>
        </p:spPr>
        <p:txBody>
          <a:bodyPr/>
          <a:lstStyle/>
          <a:p>
            <a:r>
              <a:rPr lang="zh-CN" altLang="en-US" dirty="0"/>
              <a:t>赋值运算符：当两边类型不同时进行类型转换</a:t>
            </a:r>
            <a:endParaRPr lang="en-US" altLang="zh-CN" dirty="0"/>
          </a:p>
          <a:p>
            <a:pPr marL="514350" indent="-514350">
              <a:buFont typeface="+mj-lt"/>
              <a:buAutoNum type="arabicPeriod"/>
            </a:pPr>
            <a:r>
              <a:rPr lang="zh-CN" altLang="en-US" dirty="0"/>
              <a:t>可以给变量赋初值；</a:t>
            </a:r>
            <a:endParaRPr lang="en-US" altLang="zh-CN" dirty="0"/>
          </a:p>
          <a:p>
            <a:pPr marL="514350" indent="-514350">
              <a:buFont typeface="+mj-lt"/>
              <a:buAutoNum type="arabicPeriod"/>
            </a:pPr>
            <a:r>
              <a:rPr lang="zh-CN" altLang="en-US" dirty="0">
                <a:solidFill>
                  <a:srgbClr val="FF0000"/>
                </a:solidFill>
              </a:rPr>
              <a:t>将右边的类型转化为左边的类型</a:t>
            </a:r>
            <a:r>
              <a:rPr lang="zh-CN" altLang="en-US" dirty="0"/>
              <a:t>（若是整数类型转化为实数型则是在后面补</a:t>
            </a:r>
            <a:r>
              <a:rPr lang="en-US" altLang="zh-CN" dirty="0"/>
              <a:t>0</a:t>
            </a:r>
            <a:r>
              <a:rPr lang="zh-CN" altLang="en-US" dirty="0"/>
              <a:t>）</a:t>
            </a:r>
            <a:endParaRPr lang="en-US" altLang="zh-CN" dirty="0"/>
          </a:p>
          <a:p>
            <a:r>
              <a:rPr lang="zh-CN" altLang="en-US" dirty="0"/>
              <a:t>长数赋给短数</a:t>
            </a:r>
            <a:endParaRPr lang="en-US" altLang="zh-CN" dirty="0"/>
          </a:p>
          <a:p>
            <a:pPr marL="0" indent="0">
              <a:buNone/>
            </a:pPr>
            <a:r>
              <a:rPr lang="zh-CN" altLang="en-US" dirty="0"/>
              <a:t>例如：将</a:t>
            </a:r>
            <a:r>
              <a:rPr lang="en-US" altLang="zh-CN" dirty="0"/>
              <a:t>32</a:t>
            </a:r>
            <a:r>
              <a:rPr lang="zh-CN" altLang="en-US" dirty="0"/>
              <a:t>字节赋给</a:t>
            </a:r>
            <a:r>
              <a:rPr lang="en-US" altLang="zh-CN" dirty="0"/>
              <a:t>8</a:t>
            </a:r>
            <a:r>
              <a:rPr lang="zh-CN" altLang="en-US" dirty="0"/>
              <a:t>字节的就是直接将</a:t>
            </a:r>
            <a:r>
              <a:rPr lang="en-US" altLang="zh-CN" dirty="0"/>
              <a:t>32</a:t>
            </a:r>
            <a:r>
              <a:rPr lang="zh-CN" altLang="en-US" dirty="0"/>
              <a:t>位后面的</a:t>
            </a:r>
            <a:r>
              <a:rPr lang="en-US" altLang="zh-CN" dirty="0"/>
              <a:t>8</a:t>
            </a:r>
            <a:r>
              <a:rPr lang="zh-CN" altLang="en-US" dirty="0"/>
              <a:t>位直接写下来符号无变化。</a:t>
            </a:r>
            <a:endParaRPr lang="en-US" altLang="zh-CN" dirty="0"/>
          </a:p>
          <a:p>
            <a:r>
              <a:rPr lang="zh-CN" altLang="en-US" dirty="0"/>
              <a:t>将短数赋给长数</a:t>
            </a:r>
            <a:endParaRPr lang="en-US" altLang="zh-CN" dirty="0"/>
          </a:p>
          <a:p>
            <a:pPr marL="0" indent="0">
              <a:buNone/>
            </a:pPr>
            <a:r>
              <a:rPr lang="zh-CN" altLang="en-US" dirty="0"/>
              <a:t>原来是什么数现在还什么数，不够的补</a:t>
            </a:r>
            <a:r>
              <a:rPr lang="en-US" altLang="zh-CN" dirty="0"/>
              <a:t>0</a:t>
            </a:r>
            <a:r>
              <a:rPr lang="zh-CN" altLang="en-US" dirty="0"/>
              <a:t>；</a:t>
            </a:r>
            <a:endParaRPr lang="en-US" altLang="zh-CN" dirty="0"/>
          </a:p>
          <a:p>
            <a:pPr marL="0" indent="0">
              <a:buNone/>
            </a:pPr>
            <a:r>
              <a:rPr lang="zh-CN" altLang="en-US" b="1" dirty="0"/>
              <a:t>当</a:t>
            </a:r>
            <a:r>
              <a:rPr lang="en-US" altLang="zh-CN" b="1" dirty="0"/>
              <a:t>short</a:t>
            </a:r>
            <a:r>
              <a:rPr lang="zh-CN" altLang="en-US" b="1" dirty="0"/>
              <a:t>型有符号，符号位的赋值直接赋值</a:t>
            </a:r>
            <a:r>
              <a:rPr lang="zh-CN" altLang="en-US" dirty="0">
                <a:solidFill>
                  <a:schemeClr val="accent5">
                    <a:lumMod val="75000"/>
                  </a:schemeClr>
                </a:solidFill>
              </a:rPr>
              <a:t>。</a:t>
            </a:r>
            <a:endParaRPr lang="en-US" altLang="zh-CN" dirty="0">
              <a:solidFill>
                <a:schemeClr val="accent5">
                  <a:lumMod val="75000"/>
                </a:schemeClr>
              </a:solidFill>
            </a:endParaRPr>
          </a:p>
          <a:p>
            <a:pPr marL="0" indent="0">
              <a:buNone/>
            </a:pPr>
            <a:endParaRPr lang="en-US" altLang="zh-CN" dirty="0"/>
          </a:p>
        </p:txBody>
      </p:sp>
    </p:spTree>
    <p:extLst>
      <p:ext uri="{BB962C8B-B14F-4D97-AF65-F5344CB8AC3E}">
        <p14:creationId xmlns:p14="http://schemas.microsoft.com/office/powerpoint/2010/main" val="167771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E55D8-2D15-4186-BEF1-EF094F11060B}"/>
              </a:ext>
            </a:extLst>
          </p:cNvPr>
          <p:cNvSpPr>
            <a:spLocks noGrp="1"/>
          </p:cNvSpPr>
          <p:nvPr>
            <p:ph type="title"/>
          </p:nvPr>
        </p:nvSpPr>
        <p:spPr/>
        <p:txBody>
          <a:bodyPr/>
          <a:lstStyle/>
          <a:p>
            <a:r>
              <a:rPr lang="zh-CN" altLang="en-US" b="1" i="1" dirty="0"/>
              <a:t>算术运算符</a:t>
            </a:r>
          </a:p>
        </p:txBody>
      </p:sp>
      <p:sp>
        <p:nvSpPr>
          <p:cNvPr id="3" name="内容占位符 2">
            <a:extLst>
              <a:ext uri="{FF2B5EF4-FFF2-40B4-BE49-F238E27FC236}">
                <a16:creationId xmlns:a16="http://schemas.microsoft.com/office/drawing/2014/main" id="{2D48021D-5A21-4CEC-B4F5-5FFDD6781CFE}"/>
              </a:ext>
            </a:extLst>
          </p:cNvPr>
          <p:cNvSpPr>
            <a:spLocks noGrp="1"/>
          </p:cNvSpPr>
          <p:nvPr>
            <p:ph idx="1"/>
          </p:nvPr>
        </p:nvSpPr>
        <p:spPr/>
        <p:txBody>
          <a:bodyPr/>
          <a:lstStyle/>
          <a:p>
            <a:r>
              <a:rPr lang="zh-CN" altLang="en-US" dirty="0"/>
              <a:t>基本的算术运算＋、－、*、／、</a:t>
            </a:r>
            <a:r>
              <a:rPr lang="en-US" altLang="zh-CN" dirty="0"/>
              <a:t>%</a:t>
            </a:r>
            <a:endParaRPr lang="en-US" altLang="zh-CN" dirty="0">
              <a:solidFill>
                <a:srgbClr val="FF0000"/>
              </a:solidFill>
            </a:endParaRPr>
          </a:p>
          <a:p>
            <a:r>
              <a:rPr lang="zh-CN" altLang="en-US" dirty="0">
                <a:solidFill>
                  <a:srgbClr val="FF0000"/>
                </a:solidFill>
              </a:rPr>
              <a:t> 注意： </a:t>
            </a:r>
            <a:endParaRPr lang="en-US" altLang="zh-CN" dirty="0">
              <a:solidFill>
                <a:srgbClr val="FF0000"/>
              </a:solidFill>
            </a:endParaRPr>
          </a:p>
          <a:p>
            <a:pPr marL="0" indent="0">
              <a:buNone/>
            </a:pPr>
            <a:r>
              <a:rPr lang="zh-CN" altLang="en-US" dirty="0">
                <a:solidFill>
                  <a:srgbClr val="FF0000"/>
                </a:solidFill>
              </a:rPr>
              <a:t>整数运算，结果仍为整数 ；例如： </a:t>
            </a:r>
            <a:r>
              <a:rPr lang="en-US" altLang="zh-CN" dirty="0">
                <a:solidFill>
                  <a:srgbClr val="FF0000"/>
                </a:solidFill>
              </a:rPr>
              <a:t>5/3 </a:t>
            </a:r>
            <a:r>
              <a:rPr lang="zh-CN" altLang="en-US" dirty="0">
                <a:solidFill>
                  <a:srgbClr val="FF0000"/>
                </a:solidFill>
              </a:rPr>
              <a:t>的结果仍是整数，小数部分被忽略。</a:t>
            </a:r>
          </a:p>
          <a:p>
            <a:pPr marL="0" indent="0">
              <a:buNone/>
            </a:pPr>
            <a:r>
              <a:rPr lang="zh-CN" altLang="en-US" dirty="0">
                <a:solidFill>
                  <a:srgbClr val="FF0000"/>
                </a:solidFill>
              </a:rPr>
              <a:t>实数运算，结果为</a:t>
            </a:r>
            <a:r>
              <a:rPr lang="en-US" altLang="zh-CN" dirty="0">
                <a:solidFill>
                  <a:srgbClr val="FF0000"/>
                </a:solidFill>
              </a:rPr>
              <a:t>double</a:t>
            </a:r>
            <a:r>
              <a:rPr lang="zh-CN" altLang="en-US" dirty="0">
                <a:solidFill>
                  <a:srgbClr val="FF0000"/>
                </a:solidFill>
              </a:rPr>
              <a:t>型 例如： </a:t>
            </a:r>
            <a:r>
              <a:rPr lang="en-US" altLang="zh-CN" dirty="0">
                <a:solidFill>
                  <a:srgbClr val="FF0000"/>
                </a:solidFill>
              </a:rPr>
              <a:t>5.3/3 </a:t>
            </a:r>
            <a:r>
              <a:rPr lang="zh-CN" altLang="en-US" dirty="0">
                <a:solidFill>
                  <a:srgbClr val="FF0000"/>
                </a:solidFill>
              </a:rPr>
              <a:t>或 </a:t>
            </a:r>
            <a:r>
              <a:rPr lang="en-US" altLang="zh-CN" dirty="0">
                <a:solidFill>
                  <a:srgbClr val="FF0000"/>
                </a:solidFill>
              </a:rPr>
              <a:t>5/3.0 </a:t>
            </a:r>
            <a:r>
              <a:rPr lang="zh-CN" altLang="en-US" dirty="0">
                <a:solidFill>
                  <a:srgbClr val="FF0000"/>
                </a:solidFill>
              </a:rPr>
              <a:t>的结果为</a:t>
            </a:r>
            <a:r>
              <a:rPr lang="en-US" altLang="zh-CN" dirty="0">
                <a:solidFill>
                  <a:srgbClr val="FF0000"/>
                </a:solidFill>
              </a:rPr>
              <a:t>double</a:t>
            </a:r>
            <a:r>
              <a:rPr lang="zh-CN" altLang="en-US" dirty="0">
                <a:solidFill>
                  <a:srgbClr val="FF0000"/>
                </a:solidFill>
              </a:rPr>
              <a:t>型。</a:t>
            </a:r>
            <a:endParaRPr lang="en-US" altLang="zh-CN" dirty="0">
              <a:solidFill>
                <a:srgbClr val="FF0000"/>
              </a:solidFill>
            </a:endParaRPr>
          </a:p>
          <a:p>
            <a:r>
              <a:rPr lang="zh-CN" altLang="en-US" dirty="0"/>
              <a:t>复合赋值运算就是在赋值符号加上其他运算符号</a:t>
            </a:r>
          </a:p>
        </p:txBody>
      </p:sp>
    </p:spTree>
    <p:extLst>
      <p:ext uri="{BB962C8B-B14F-4D97-AF65-F5344CB8AC3E}">
        <p14:creationId xmlns:p14="http://schemas.microsoft.com/office/powerpoint/2010/main" val="265566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9ECC6-32A1-45C9-B582-AE3573FA7D8D}"/>
              </a:ext>
            </a:extLst>
          </p:cNvPr>
          <p:cNvSpPr>
            <a:spLocks noGrp="1"/>
          </p:cNvSpPr>
          <p:nvPr>
            <p:ph type="title"/>
          </p:nvPr>
        </p:nvSpPr>
        <p:spPr/>
        <p:txBody>
          <a:bodyPr/>
          <a:lstStyle/>
          <a:p>
            <a:r>
              <a:rPr lang="zh-CN" altLang="en-US" b="1" i="1" dirty="0"/>
              <a:t>算术表达式</a:t>
            </a:r>
          </a:p>
        </p:txBody>
      </p:sp>
      <p:sp>
        <p:nvSpPr>
          <p:cNvPr id="3" name="内容占位符 2">
            <a:extLst>
              <a:ext uri="{FF2B5EF4-FFF2-40B4-BE49-F238E27FC236}">
                <a16:creationId xmlns:a16="http://schemas.microsoft.com/office/drawing/2014/main" id="{9DA09E10-6668-4A20-8BDA-CB00B17F4B11}"/>
              </a:ext>
            </a:extLst>
          </p:cNvPr>
          <p:cNvSpPr>
            <a:spLocks noGrp="1"/>
          </p:cNvSpPr>
          <p:nvPr>
            <p:ph idx="1"/>
          </p:nvPr>
        </p:nvSpPr>
        <p:spPr>
          <a:xfrm>
            <a:off x="838200" y="1472665"/>
            <a:ext cx="10515600" cy="4704298"/>
          </a:xfrm>
        </p:spPr>
        <p:txBody>
          <a:bodyPr/>
          <a:lstStyle/>
          <a:p>
            <a:r>
              <a:rPr lang="zh-CN" altLang="en-US" dirty="0"/>
              <a:t>算术运算符的优先级</a:t>
            </a:r>
          </a:p>
          <a:p>
            <a:r>
              <a:rPr lang="zh-CN" altLang="en-US" dirty="0"/>
              <a:t>（ ） * </a:t>
            </a:r>
            <a:r>
              <a:rPr lang="en-US" altLang="zh-CN" dirty="0"/>
              <a:t>/ % + </a:t>
            </a:r>
            <a:r>
              <a:rPr lang="zh-CN" altLang="en-US" dirty="0"/>
              <a:t>在同一级别中，采取由左至右的结合方向 </a:t>
            </a:r>
            <a:endParaRPr lang="en-US" altLang="zh-CN" dirty="0"/>
          </a:p>
          <a:p>
            <a:pPr marL="0" indent="0">
              <a:buNone/>
            </a:pPr>
            <a:r>
              <a:rPr lang="zh-CN" altLang="en-US" dirty="0"/>
              <a:t>    如：</a:t>
            </a:r>
            <a:r>
              <a:rPr lang="en-US" altLang="zh-CN" dirty="0"/>
              <a:t>a – b + c </a:t>
            </a:r>
            <a:r>
              <a:rPr lang="zh-CN" altLang="en-US" dirty="0"/>
              <a:t>相当于</a:t>
            </a:r>
            <a:r>
              <a:rPr lang="en-US" altLang="zh-CN" dirty="0"/>
              <a:t>( a – b ) + c</a:t>
            </a:r>
          </a:p>
          <a:p>
            <a:pPr marL="0" indent="0">
              <a:buNone/>
            </a:pPr>
            <a:r>
              <a:rPr lang="zh-CN" altLang="en-US" dirty="0"/>
              <a:t>    如：</a:t>
            </a:r>
            <a:r>
              <a:rPr lang="en-US" altLang="zh-CN" dirty="0"/>
              <a:t>a % b * c / d </a:t>
            </a:r>
            <a:r>
              <a:rPr lang="zh-CN" altLang="en-US" dirty="0"/>
              <a:t>相当于</a:t>
            </a:r>
            <a:r>
              <a:rPr lang="en-US" altLang="zh-CN" dirty="0"/>
              <a:t>(((a % b)*c))/d</a:t>
            </a:r>
          </a:p>
          <a:p>
            <a:r>
              <a:rPr lang="en-US" altLang="zh-CN" dirty="0"/>
              <a:t></a:t>
            </a:r>
            <a:r>
              <a:rPr lang="zh-CN" altLang="en-US" dirty="0"/>
              <a:t>当数据类型非常复杂时 ，采用</a:t>
            </a:r>
            <a:r>
              <a:rPr lang="zh-CN" altLang="en-US" dirty="0">
                <a:solidFill>
                  <a:srgbClr val="FF0000"/>
                </a:solidFill>
              </a:rPr>
              <a:t>剪刀法求表达式的值！！！</a:t>
            </a:r>
            <a:endParaRPr lang="en-US" altLang="zh-CN" dirty="0">
              <a:solidFill>
                <a:srgbClr val="FF0000"/>
              </a:solidFill>
            </a:endParaRPr>
          </a:p>
          <a:p>
            <a:pPr marL="0" indent="0">
              <a:buNone/>
            </a:pPr>
            <a:r>
              <a:rPr lang="zh-CN" altLang="en-US" dirty="0"/>
              <a:t>      如：</a:t>
            </a:r>
            <a:r>
              <a:rPr lang="en-US" altLang="zh-CN" dirty="0"/>
              <a:t>x=</a:t>
            </a:r>
            <a:r>
              <a:rPr lang="pl-PL" altLang="zh-CN" dirty="0"/>
              <a:t>123%s + (i+‘@’) + i*u – f/d</a:t>
            </a:r>
            <a:endParaRPr lang="en-US" altLang="zh-CN" dirty="0"/>
          </a:p>
          <a:p>
            <a:pPr marL="0" indent="0">
              <a:buNone/>
            </a:pPr>
            <a:r>
              <a:rPr lang="zh-CN" altLang="en-US" dirty="0"/>
              <a:t>   </a:t>
            </a:r>
            <a:r>
              <a:rPr lang="zh-CN" altLang="en-US" b="1" dirty="0"/>
              <a:t>剪刀法就是从所有关系中最低级的开始断，以此类推，直到断到最高级，然后进行运算；其中最低级为赋值运算，其中平级从左至右开始进行运算。</a:t>
            </a:r>
          </a:p>
        </p:txBody>
      </p:sp>
    </p:spTree>
    <p:extLst>
      <p:ext uri="{BB962C8B-B14F-4D97-AF65-F5344CB8AC3E}">
        <p14:creationId xmlns:p14="http://schemas.microsoft.com/office/powerpoint/2010/main" val="211887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479E86-9C20-43E4-8B83-B438443ACEE9}"/>
              </a:ext>
            </a:extLst>
          </p:cNvPr>
          <p:cNvSpPr>
            <a:spLocks noGrp="1"/>
          </p:cNvSpPr>
          <p:nvPr>
            <p:ph idx="1"/>
          </p:nvPr>
        </p:nvSpPr>
        <p:spPr>
          <a:xfrm>
            <a:off x="452387" y="250257"/>
            <a:ext cx="10901413" cy="6294922"/>
          </a:xfrm>
        </p:spPr>
        <p:txBody>
          <a:bodyPr>
            <a:normAutofit/>
          </a:bodyPr>
          <a:lstStyle/>
          <a:p>
            <a:pPr>
              <a:buFont typeface="Wingdings" panose="05000000000000000000" pitchFamily="2" charset="2"/>
              <a:buChar char="l"/>
            </a:pPr>
            <a:r>
              <a:rPr lang="zh-CN" altLang="en-US" dirty="0"/>
              <a:t>符号类型之间的转换</a:t>
            </a:r>
            <a:endParaRPr lang="en-US" altLang="zh-CN" dirty="0"/>
          </a:p>
          <a:p>
            <a:pPr marL="0" indent="0">
              <a:buNone/>
            </a:pPr>
            <a:r>
              <a:rPr lang="en-US" altLang="zh-CN" dirty="0"/>
              <a:t>  short</a:t>
            </a:r>
            <a:r>
              <a:rPr lang="zh-CN" altLang="en-US" dirty="0"/>
              <a:t>型转化</a:t>
            </a:r>
            <a:r>
              <a:rPr lang="en-US" altLang="zh-CN" dirty="0"/>
              <a:t>int</a:t>
            </a:r>
            <a:r>
              <a:rPr lang="zh-CN" altLang="en-US" dirty="0"/>
              <a:t>型</a:t>
            </a:r>
            <a:endParaRPr lang="en-US" altLang="zh-CN" dirty="0"/>
          </a:p>
          <a:p>
            <a:pPr marL="0" indent="0">
              <a:buNone/>
            </a:pPr>
            <a:r>
              <a:rPr lang="en-US" altLang="zh-CN" dirty="0"/>
              <a:t>  int</a:t>
            </a:r>
            <a:r>
              <a:rPr lang="zh-CN" altLang="en-US" dirty="0"/>
              <a:t>型转化为</a:t>
            </a:r>
            <a:r>
              <a:rPr lang="en-US" altLang="zh-CN" dirty="0"/>
              <a:t>unsigned</a:t>
            </a:r>
            <a:r>
              <a:rPr lang="zh-CN" altLang="en-US" dirty="0"/>
              <a:t>型</a:t>
            </a:r>
            <a:endParaRPr lang="en-US" altLang="zh-CN" dirty="0"/>
          </a:p>
          <a:p>
            <a:pPr marL="0" indent="0">
              <a:buNone/>
            </a:pPr>
            <a:r>
              <a:rPr lang="en-US" altLang="zh-CN" dirty="0"/>
              <a:t>  float</a:t>
            </a:r>
            <a:r>
              <a:rPr lang="zh-CN" altLang="en-US" dirty="0"/>
              <a:t>型转化为</a:t>
            </a:r>
            <a:r>
              <a:rPr lang="en-US" altLang="zh-CN" dirty="0"/>
              <a:t>double</a:t>
            </a:r>
            <a:r>
              <a:rPr lang="zh-CN" altLang="en-US" dirty="0"/>
              <a:t>型</a:t>
            </a:r>
            <a:endParaRPr lang="en-US" altLang="zh-CN" dirty="0"/>
          </a:p>
          <a:p>
            <a:pPr marL="0" indent="0">
              <a:buNone/>
            </a:pPr>
            <a:r>
              <a:rPr lang="en-US" altLang="zh-CN" dirty="0"/>
              <a:t>  unsigned</a:t>
            </a:r>
            <a:r>
              <a:rPr lang="zh-CN" altLang="en-US" dirty="0"/>
              <a:t>型转化为</a:t>
            </a:r>
            <a:r>
              <a:rPr lang="en-US" altLang="zh-CN" dirty="0"/>
              <a:t>double</a:t>
            </a:r>
            <a:r>
              <a:rPr lang="zh-CN" altLang="en-US" dirty="0"/>
              <a:t>型 </a:t>
            </a:r>
            <a:r>
              <a:rPr lang="en-US" altLang="zh-CN" dirty="0"/>
              <a:t>(</a:t>
            </a:r>
            <a:r>
              <a:rPr lang="en-US" altLang="zh-CN" b="1" dirty="0"/>
              <a:t>double</a:t>
            </a:r>
            <a:r>
              <a:rPr lang="zh-CN" altLang="en-US" b="1" dirty="0"/>
              <a:t>型为最高级</a:t>
            </a:r>
            <a:r>
              <a:rPr lang="zh-CN" altLang="en-US" dirty="0"/>
              <a:t>）    </a:t>
            </a:r>
            <a:endParaRPr lang="en-US" altLang="zh-CN" dirty="0"/>
          </a:p>
          <a:p>
            <a:pPr marL="0" indent="0">
              <a:buNone/>
            </a:pPr>
            <a:endParaRPr lang="en-US" altLang="zh-CN" dirty="0"/>
          </a:p>
          <a:p>
            <a:pPr>
              <a:buFont typeface="Wingdings" panose="05000000000000000000" pitchFamily="2" charset="2"/>
              <a:buChar char="l"/>
            </a:pPr>
            <a:r>
              <a:rPr lang="zh-CN" altLang="en-US" sz="4400" i="1" dirty="0"/>
              <a:t>自增自减运算</a:t>
            </a:r>
            <a:endParaRPr lang="en-US" altLang="zh-CN" sz="4400" i="1" dirty="0"/>
          </a:p>
          <a:p>
            <a:pPr marL="0" indent="0">
              <a:buNone/>
            </a:pPr>
            <a:r>
              <a:rPr lang="zh-CN" altLang="en-US" dirty="0"/>
              <a:t>        自增、自减运算符：使变量的值加</a:t>
            </a:r>
            <a:r>
              <a:rPr lang="en-US" altLang="zh-CN" dirty="0"/>
              <a:t>1</a:t>
            </a:r>
            <a:r>
              <a:rPr lang="zh-CN" altLang="en-US" dirty="0"/>
              <a:t>或减</a:t>
            </a:r>
            <a:r>
              <a:rPr lang="en-US" altLang="zh-CN" dirty="0"/>
              <a:t>1 </a:t>
            </a:r>
          </a:p>
          <a:p>
            <a:r>
              <a:rPr lang="zh-CN" altLang="en-US" dirty="0"/>
              <a:t>         在使用</a:t>
            </a:r>
            <a:r>
              <a:rPr lang="en-US" altLang="zh-CN" dirty="0" err="1"/>
              <a:t>i</a:t>
            </a:r>
            <a:r>
              <a:rPr lang="zh-CN" altLang="en-US" dirty="0"/>
              <a:t>之前，先将</a:t>
            </a:r>
            <a:r>
              <a:rPr lang="en-US" altLang="zh-CN" dirty="0" err="1"/>
              <a:t>i</a:t>
            </a:r>
            <a:r>
              <a:rPr lang="zh-CN" altLang="en-US" dirty="0"/>
              <a:t>的值加（减）</a:t>
            </a:r>
            <a:r>
              <a:rPr lang="en-US" altLang="zh-CN" dirty="0"/>
              <a:t>1 </a:t>
            </a:r>
            <a:r>
              <a:rPr lang="zh-CN" altLang="en-US" dirty="0"/>
              <a:t>：</a:t>
            </a:r>
            <a:r>
              <a:rPr lang="en-US" altLang="zh-CN" dirty="0"/>
              <a:t>++</a:t>
            </a:r>
            <a:r>
              <a:rPr lang="en-US" altLang="zh-CN" dirty="0" err="1"/>
              <a:t>i</a:t>
            </a:r>
            <a:r>
              <a:rPr lang="en-US" altLang="zh-CN" dirty="0"/>
              <a:t>     --</a:t>
            </a:r>
            <a:r>
              <a:rPr lang="en-US" altLang="zh-CN" dirty="0" err="1"/>
              <a:t>i</a:t>
            </a:r>
            <a:endParaRPr lang="en-US" altLang="zh-CN" dirty="0"/>
          </a:p>
          <a:p>
            <a:r>
              <a:rPr lang="en-US" altLang="zh-CN" dirty="0"/>
              <a:t>         </a:t>
            </a:r>
            <a:r>
              <a:rPr lang="zh-CN" altLang="en-US" dirty="0"/>
              <a:t>在使用</a:t>
            </a:r>
            <a:r>
              <a:rPr lang="en-US" altLang="zh-CN" dirty="0" err="1"/>
              <a:t>i</a:t>
            </a:r>
            <a:r>
              <a:rPr lang="zh-CN" altLang="en-US" dirty="0"/>
              <a:t>之后，再将</a:t>
            </a:r>
            <a:r>
              <a:rPr lang="en-US" altLang="zh-CN" dirty="0" err="1"/>
              <a:t>i</a:t>
            </a:r>
            <a:r>
              <a:rPr lang="zh-CN" altLang="en-US" dirty="0"/>
              <a:t>的值加（减）</a:t>
            </a:r>
            <a:r>
              <a:rPr lang="en-US" altLang="zh-CN" dirty="0"/>
              <a:t>1 </a:t>
            </a:r>
            <a:r>
              <a:rPr lang="zh-CN" altLang="en-US" dirty="0"/>
              <a:t>： </a:t>
            </a:r>
            <a:r>
              <a:rPr lang="en-US" altLang="zh-CN" dirty="0" err="1"/>
              <a:t>i</a:t>
            </a:r>
            <a:r>
              <a:rPr lang="en-US" altLang="zh-CN" dirty="0"/>
              <a:t>++    </a:t>
            </a:r>
            <a:r>
              <a:rPr lang="en-US" altLang="zh-CN" dirty="0" err="1"/>
              <a:t>i</a:t>
            </a:r>
            <a:r>
              <a:rPr lang="en-US" altLang="zh-CN" dirty="0"/>
              <a:t>--</a:t>
            </a:r>
          </a:p>
          <a:p>
            <a:pPr marL="0" indent="0">
              <a:buNone/>
            </a:pPr>
            <a:endParaRPr lang="en-US" altLang="zh-CN" sz="4400" i="1" dirty="0"/>
          </a:p>
          <a:p>
            <a:pPr marL="0" indent="0">
              <a:buNone/>
            </a:pPr>
            <a:endParaRPr lang="en-US" altLang="zh-CN" sz="4400" i="1" dirty="0"/>
          </a:p>
        </p:txBody>
      </p:sp>
    </p:spTree>
    <p:extLst>
      <p:ext uri="{BB962C8B-B14F-4D97-AF65-F5344CB8AC3E}">
        <p14:creationId xmlns:p14="http://schemas.microsoft.com/office/powerpoint/2010/main" val="361824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4222F0-5100-48F5-82D0-ACF329713488}"/>
              </a:ext>
            </a:extLst>
          </p:cNvPr>
          <p:cNvSpPr>
            <a:spLocks noGrp="1"/>
          </p:cNvSpPr>
          <p:nvPr>
            <p:ph idx="1"/>
          </p:nvPr>
        </p:nvSpPr>
        <p:spPr>
          <a:xfrm>
            <a:off x="182880" y="577516"/>
            <a:ext cx="11906451" cy="6035040"/>
          </a:xfrm>
        </p:spPr>
        <p:txBody>
          <a:bodyPr/>
          <a:lstStyle/>
          <a:p>
            <a:r>
              <a:rPr lang="zh-CN" altLang="en-US" dirty="0">
                <a:solidFill>
                  <a:srgbClr val="FF0000"/>
                </a:solidFill>
              </a:rPr>
              <a:t> </a:t>
            </a:r>
            <a:r>
              <a:rPr lang="zh-CN" altLang="en-US" b="1" dirty="0">
                <a:solidFill>
                  <a:srgbClr val="FF0000"/>
                </a:solidFill>
              </a:rPr>
              <a:t>举例</a:t>
            </a:r>
            <a:r>
              <a:rPr lang="zh-CN" altLang="en-US" b="1" dirty="0"/>
              <a:t>：</a:t>
            </a:r>
            <a:r>
              <a:rPr lang="zh-CN" altLang="en-US" dirty="0"/>
              <a:t> 设</a:t>
            </a:r>
            <a:r>
              <a:rPr lang="en-US" altLang="zh-CN" dirty="0" err="1"/>
              <a:t>i</a:t>
            </a:r>
            <a:r>
              <a:rPr lang="zh-CN" altLang="en-US" dirty="0"/>
              <a:t>的值为</a:t>
            </a:r>
            <a:r>
              <a:rPr lang="en-US" altLang="zh-CN" dirty="0"/>
              <a:t>3</a:t>
            </a:r>
            <a:r>
              <a:rPr lang="zh-CN" altLang="en-US" dirty="0"/>
              <a:t>；则：</a:t>
            </a:r>
            <a:endParaRPr lang="en-US" altLang="zh-CN" dirty="0"/>
          </a:p>
          <a:p>
            <a:pPr marL="514350" indent="-514350">
              <a:buFont typeface="+mj-lt"/>
              <a:buAutoNum type="arabicPeriod"/>
            </a:pPr>
            <a:r>
              <a:rPr lang="en-US" altLang="zh-CN" dirty="0" err="1"/>
              <a:t>cout</a:t>
            </a:r>
            <a:r>
              <a:rPr lang="en-US" altLang="zh-CN" dirty="0"/>
              <a:t>&lt;&lt;-</a:t>
            </a:r>
            <a:r>
              <a:rPr lang="en-US" altLang="zh-CN" dirty="0" err="1"/>
              <a:t>i</a:t>
            </a:r>
            <a:r>
              <a:rPr lang="en-US" altLang="zh-CN" dirty="0"/>
              <a:t>++&lt;&lt;</a:t>
            </a:r>
            <a:r>
              <a:rPr lang="en-US" altLang="zh-CN" dirty="0" err="1"/>
              <a:t>endl</a:t>
            </a:r>
            <a:r>
              <a:rPr lang="en-US" altLang="zh-CN" dirty="0"/>
              <a:t>;    </a:t>
            </a:r>
            <a:r>
              <a:rPr lang="zh-CN" altLang="en-US" dirty="0"/>
              <a:t>后置‘</a:t>
            </a:r>
            <a:r>
              <a:rPr lang="en-US" altLang="zh-CN" dirty="0"/>
              <a:t>++’</a:t>
            </a:r>
            <a:r>
              <a:rPr lang="zh-CN" altLang="en-US" dirty="0"/>
              <a:t>优先于‘</a:t>
            </a:r>
            <a:r>
              <a:rPr lang="en-US" altLang="zh-CN" dirty="0"/>
              <a:t>-</a:t>
            </a:r>
            <a:r>
              <a:rPr lang="zh-CN" altLang="en-US" dirty="0"/>
              <a:t>’   答案为</a:t>
            </a:r>
            <a:r>
              <a:rPr lang="en-US" altLang="zh-CN" dirty="0"/>
              <a:t>-3</a:t>
            </a:r>
          </a:p>
          <a:p>
            <a:pPr marL="514350" indent="-514350">
              <a:buFont typeface="+mj-lt"/>
              <a:buAutoNum type="arabicPeriod"/>
            </a:pPr>
            <a:r>
              <a:rPr lang="en-US" altLang="zh-CN" dirty="0" err="1"/>
              <a:t>cout</a:t>
            </a:r>
            <a:r>
              <a:rPr lang="en-US" altLang="zh-CN" dirty="0"/>
              <a:t>&lt;&lt;-++</a:t>
            </a:r>
            <a:r>
              <a:rPr lang="en-US" altLang="zh-CN" dirty="0" err="1"/>
              <a:t>i</a:t>
            </a:r>
            <a:r>
              <a:rPr lang="en-US" altLang="zh-CN" dirty="0"/>
              <a:t>&lt;&lt;</a:t>
            </a:r>
            <a:r>
              <a:rPr lang="en-US" altLang="zh-CN" dirty="0" err="1"/>
              <a:t>endl</a:t>
            </a:r>
            <a:r>
              <a:rPr lang="en-US" altLang="zh-CN" dirty="0"/>
              <a:t>;                                              -4</a:t>
            </a:r>
          </a:p>
          <a:p>
            <a:pPr marL="514350" indent="-514350">
              <a:buFont typeface="+mj-lt"/>
              <a:buAutoNum type="arabicPeriod"/>
            </a:pPr>
            <a:r>
              <a:rPr lang="en-US" altLang="zh-CN" dirty="0" err="1"/>
              <a:t>cout</a:t>
            </a:r>
            <a:r>
              <a:rPr lang="en-US" altLang="zh-CN" dirty="0"/>
              <a:t>&lt;&lt;(-</a:t>
            </a:r>
            <a:r>
              <a:rPr lang="en-US" altLang="zh-CN" dirty="0" err="1"/>
              <a:t>i</a:t>
            </a:r>
            <a:r>
              <a:rPr lang="en-US" altLang="zh-CN" dirty="0"/>
              <a:t>)++&lt;&lt;</a:t>
            </a:r>
            <a:r>
              <a:rPr lang="en-US" altLang="zh-CN" dirty="0" err="1"/>
              <a:t>endl</a:t>
            </a:r>
            <a:r>
              <a:rPr lang="en-US" altLang="zh-CN" dirty="0"/>
              <a:t>; </a:t>
            </a:r>
            <a:r>
              <a:rPr lang="zh-CN" altLang="en-US" dirty="0"/>
              <a:t>错误❌  </a:t>
            </a:r>
            <a:r>
              <a:rPr lang="en-US" altLang="zh-CN" dirty="0"/>
              <a:t>++</a:t>
            </a:r>
            <a:r>
              <a:rPr lang="zh-CN" altLang="en-US" dirty="0"/>
              <a:t>不能用于表达式！！</a:t>
            </a:r>
            <a:endParaRPr lang="en-US" altLang="zh-CN" dirty="0"/>
          </a:p>
          <a:p>
            <a:pPr marL="514350" indent="-514350">
              <a:buFont typeface="+mj-lt"/>
              <a:buAutoNum type="arabicPeriod"/>
            </a:pPr>
            <a:r>
              <a:rPr lang="en-US" altLang="zh-CN" dirty="0" err="1"/>
              <a:t>cout</a:t>
            </a:r>
            <a:r>
              <a:rPr lang="en-US" altLang="zh-CN" dirty="0"/>
              <a:t>&lt;&lt;++</a:t>
            </a:r>
            <a:r>
              <a:rPr lang="en-US" altLang="zh-CN" dirty="0" err="1"/>
              <a:t>i</a:t>
            </a:r>
            <a:r>
              <a:rPr lang="en-US" altLang="zh-CN" dirty="0"/>
              <a:t>++&lt;&lt;</a:t>
            </a:r>
            <a:r>
              <a:rPr lang="en-US" altLang="zh-CN" dirty="0" err="1"/>
              <a:t>endl</a:t>
            </a:r>
            <a:r>
              <a:rPr lang="en-US" altLang="zh-CN" dirty="0"/>
              <a:t>;</a:t>
            </a:r>
            <a:r>
              <a:rPr lang="zh-CN" altLang="en-US" dirty="0"/>
              <a:t>在</a:t>
            </a:r>
            <a:r>
              <a:rPr lang="en-US" altLang="zh-CN" dirty="0"/>
              <a:t>c</a:t>
            </a:r>
            <a:r>
              <a:rPr lang="zh-CN" altLang="en-US" dirty="0"/>
              <a:t>语言中不成立</a:t>
            </a:r>
            <a:endParaRPr lang="en-US" altLang="zh-CN" dirty="0"/>
          </a:p>
          <a:p>
            <a:pPr marL="514350" indent="-514350">
              <a:buFont typeface="+mj-lt"/>
              <a:buAutoNum type="arabicPeriod"/>
            </a:pPr>
            <a:r>
              <a:rPr lang="zh-CN" altLang="en-US" dirty="0"/>
              <a:t>（</a:t>
            </a:r>
            <a:r>
              <a:rPr lang="en-US" altLang="zh-CN" dirty="0" err="1"/>
              <a:t>c++</a:t>
            </a:r>
            <a:r>
              <a:rPr lang="en-US" altLang="zh-CN" dirty="0"/>
              <a:t>)+(++c)</a:t>
            </a:r>
            <a:r>
              <a:rPr lang="zh-CN" altLang="en-US" dirty="0"/>
              <a:t>输出结果为</a:t>
            </a:r>
            <a:r>
              <a:rPr lang="en-US" altLang="zh-CN" dirty="0"/>
              <a:t>8</a:t>
            </a:r>
          </a:p>
          <a:p>
            <a:pPr marL="0" indent="0">
              <a:buNone/>
            </a:pPr>
            <a:endParaRPr lang="en-US" altLang="zh-CN" dirty="0"/>
          </a:p>
          <a:p>
            <a:pPr marL="0" indent="0">
              <a:buNone/>
            </a:pPr>
            <a:r>
              <a:rPr lang="zh-CN" altLang="en-US" dirty="0"/>
              <a:t>剪刀法的依据：</a:t>
            </a:r>
            <a:endParaRPr lang="en-US" altLang="zh-CN" dirty="0"/>
          </a:p>
          <a:p>
            <a:pPr marL="0" indent="0">
              <a:buNone/>
            </a:pPr>
            <a:r>
              <a:rPr lang="zh-CN" altLang="en-US" b="1" dirty="0"/>
              <a:t>逻辑运算符</a:t>
            </a:r>
            <a:r>
              <a:rPr lang="en-US" altLang="zh-CN" b="1" dirty="0"/>
              <a:t>&gt;</a:t>
            </a:r>
            <a:r>
              <a:rPr lang="zh-CN" altLang="en-US" b="1" dirty="0"/>
              <a:t>算术运算符</a:t>
            </a:r>
            <a:r>
              <a:rPr lang="en-US" altLang="zh-CN" b="1" dirty="0"/>
              <a:t>&gt;</a:t>
            </a:r>
            <a:r>
              <a:rPr lang="zh-CN" altLang="en-US" b="1" dirty="0"/>
              <a:t>关系运算符</a:t>
            </a:r>
            <a:r>
              <a:rPr lang="en-US" altLang="zh-CN" b="1" dirty="0"/>
              <a:t>&gt;&amp;&amp;(</a:t>
            </a:r>
            <a:r>
              <a:rPr lang="zh-CN" altLang="en-US" b="1" dirty="0"/>
              <a:t>与）和</a:t>
            </a:r>
            <a:r>
              <a:rPr lang="en-US" altLang="zh-CN" b="1" dirty="0"/>
              <a:t>II</a:t>
            </a:r>
            <a:r>
              <a:rPr lang="zh-CN" altLang="en-US" b="1" dirty="0"/>
              <a:t>（或）</a:t>
            </a:r>
            <a:r>
              <a:rPr lang="en-US" altLang="zh-CN" b="1" dirty="0"/>
              <a:t>&gt;</a:t>
            </a:r>
            <a:r>
              <a:rPr lang="zh-CN" altLang="en-US" b="1" dirty="0"/>
              <a:t>赋值运算符</a:t>
            </a:r>
            <a:endParaRPr lang="en-US" altLang="zh-CN" b="1" dirty="0"/>
          </a:p>
        </p:txBody>
      </p:sp>
    </p:spTree>
    <p:extLst>
      <p:ext uri="{BB962C8B-B14F-4D97-AF65-F5344CB8AC3E}">
        <p14:creationId xmlns:p14="http://schemas.microsoft.com/office/powerpoint/2010/main" val="169319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81DC31-27F6-4EA2-ABAB-BF7313998AB5}"/>
              </a:ext>
            </a:extLst>
          </p:cNvPr>
          <p:cNvSpPr>
            <a:spLocks noGrp="1"/>
          </p:cNvSpPr>
          <p:nvPr>
            <p:ph idx="1"/>
          </p:nvPr>
        </p:nvSpPr>
        <p:spPr>
          <a:xfrm>
            <a:off x="702644" y="673768"/>
            <a:ext cx="10549289" cy="5909911"/>
          </a:xfrm>
        </p:spPr>
        <p:txBody>
          <a:bodyPr/>
          <a:lstStyle/>
          <a:p>
            <a:r>
              <a:rPr lang="zh-CN" altLang="en-US" dirty="0"/>
              <a:t>逻辑运算的取舍</a:t>
            </a:r>
            <a:endParaRPr lang="en-US" altLang="zh-CN" dirty="0"/>
          </a:p>
          <a:p>
            <a:pPr marL="457200" indent="-457200">
              <a:buFont typeface="+mj-lt"/>
              <a:buAutoNum type="arabicPeriod"/>
            </a:pPr>
            <a:r>
              <a:rPr lang="zh-CN" altLang="en-US" sz="2400" dirty="0"/>
              <a:t>  逻辑运算的过程中并不是所有的都要执行一遍，当由或运算时只要有一个正确后面的就可以不用再执行后面的语句；当是与运算时只要有一个错就都错！</a:t>
            </a:r>
            <a:endParaRPr lang="en-US" altLang="zh-CN" sz="2400" dirty="0"/>
          </a:p>
          <a:p>
            <a:pPr marL="457200" indent="-457200">
              <a:buFont typeface="+mj-lt"/>
              <a:buAutoNum type="arabicPeriod"/>
            </a:pPr>
            <a:r>
              <a:rPr lang="en-US" altLang="zh-CN" sz="2400" dirty="0"/>
              <a:t>  </a:t>
            </a:r>
            <a:r>
              <a:rPr lang="zh-CN" altLang="en-US" sz="2400" dirty="0"/>
              <a:t>逻辑运算两侧可以是任意字符，但最终都还是以</a:t>
            </a:r>
            <a:r>
              <a:rPr lang="en-US" altLang="zh-CN" sz="2400" dirty="0"/>
              <a:t>0</a:t>
            </a:r>
            <a:r>
              <a:rPr lang="zh-CN" altLang="en-US" sz="2400" dirty="0"/>
              <a:t>或非</a:t>
            </a:r>
            <a:r>
              <a:rPr lang="en-US" altLang="zh-CN" sz="2400" dirty="0"/>
              <a:t>0</a:t>
            </a:r>
            <a:r>
              <a:rPr lang="zh-CN" altLang="en-US" sz="2400" dirty="0"/>
              <a:t>来判断</a:t>
            </a:r>
            <a:endParaRPr lang="en-US" altLang="zh-CN" sz="2400" dirty="0"/>
          </a:p>
          <a:p>
            <a:r>
              <a:rPr lang="zh-CN" altLang="en-US" sz="2400" dirty="0">
                <a:solidFill>
                  <a:srgbClr val="FF0000"/>
                </a:solidFill>
              </a:rPr>
              <a:t>注意变量</a:t>
            </a:r>
            <a:r>
              <a:rPr lang="en-US" altLang="zh-CN" sz="2400" dirty="0">
                <a:solidFill>
                  <a:srgbClr val="FF0000"/>
                </a:solidFill>
              </a:rPr>
              <a:t>b</a:t>
            </a:r>
            <a:r>
              <a:rPr lang="zh-CN" altLang="en-US" sz="2400" dirty="0">
                <a:solidFill>
                  <a:srgbClr val="FF0000"/>
                </a:solidFill>
              </a:rPr>
              <a:t>和字符‘</a:t>
            </a:r>
            <a:r>
              <a:rPr lang="en-US" altLang="zh-CN" sz="2400" dirty="0">
                <a:solidFill>
                  <a:srgbClr val="FF0000"/>
                </a:solidFill>
              </a:rPr>
              <a:t>b’</a:t>
            </a:r>
            <a:r>
              <a:rPr lang="zh-CN" altLang="en-US" sz="2400" dirty="0">
                <a:solidFill>
                  <a:srgbClr val="FF0000"/>
                </a:solidFill>
              </a:rPr>
              <a:t>不相同</a:t>
            </a:r>
            <a:endParaRPr lang="en-US" altLang="zh-CN" sz="2400" dirty="0">
              <a:solidFill>
                <a:srgbClr val="FF0000"/>
              </a:solidFill>
            </a:endParaRPr>
          </a:p>
          <a:p>
            <a:pPr marL="0" indent="0">
              <a:buNone/>
            </a:pPr>
            <a:endParaRPr lang="en-US" altLang="zh-CN" sz="2400" dirty="0">
              <a:solidFill>
                <a:srgbClr val="FF0000"/>
              </a:solidFill>
            </a:endParaRPr>
          </a:p>
          <a:p>
            <a:r>
              <a:rPr lang="zh-CN" altLang="en-US" dirty="0"/>
              <a:t>逗号运算符</a:t>
            </a:r>
            <a:endParaRPr lang="en-US" altLang="zh-CN" dirty="0"/>
          </a:p>
          <a:p>
            <a:pPr marL="514350" indent="-514350">
              <a:buFont typeface="+mj-lt"/>
              <a:buAutoNum type="arabicPeriod"/>
            </a:pPr>
            <a:r>
              <a:rPr lang="zh-CN" altLang="en-US" sz="2400" dirty="0"/>
              <a:t>有多个表达式，逗号运算符是用来连接多个表达式的，但是整个表达式的值都只有一个值</a:t>
            </a:r>
            <a:endParaRPr lang="en-US" altLang="zh-CN" sz="2400" dirty="0"/>
          </a:p>
          <a:p>
            <a:pPr marL="514350" indent="-514350">
              <a:buFont typeface="+mj-lt"/>
              <a:buAutoNum type="arabicPeriod"/>
            </a:pPr>
            <a:r>
              <a:rPr lang="zh-CN" altLang="en-US" sz="2400" dirty="0"/>
              <a:t>逗号运算符是所有运算符中最低的</a:t>
            </a:r>
            <a:endParaRPr lang="en-US" altLang="zh-CN" sz="2400" dirty="0"/>
          </a:p>
          <a:p>
            <a:pPr marL="514350" indent="-514350">
              <a:buFont typeface="+mj-lt"/>
              <a:buAutoNum type="arabicPeriod"/>
            </a:pPr>
            <a:r>
              <a:rPr lang="en-US" altLang="zh-CN" sz="2400" dirty="0"/>
              <a:t>X=</a:t>
            </a:r>
            <a:r>
              <a:rPr lang="zh-CN" altLang="en-US" sz="2400" dirty="0"/>
              <a:t>（</a:t>
            </a:r>
            <a:r>
              <a:rPr lang="en-US" altLang="zh-CN" sz="2400" dirty="0"/>
              <a:t>a=3</a:t>
            </a:r>
            <a:r>
              <a:rPr lang="zh-CN" altLang="en-US" sz="2400" dirty="0"/>
              <a:t>，</a:t>
            </a:r>
            <a:r>
              <a:rPr lang="en-US" altLang="zh-CN" sz="2400" dirty="0"/>
              <a:t>3</a:t>
            </a:r>
            <a:r>
              <a:rPr lang="zh-CN" altLang="en-US" sz="2400" dirty="0"/>
              <a:t>*</a:t>
            </a:r>
            <a:r>
              <a:rPr lang="en-US" altLang="zh-CN" sz="2400" dirty="0"/>
              <a:t>6)     </a:t>
            </a:r>
            <a:r>
              <a:rPr lang="zh-CN" altLang="en-US" sz="2400" dirty="0"/>
              <a:t>则</a:t>
            </a:r>
            <a:r>
              <a:rPr lang="en-US" altLang="zh-CN" sz="2400" dirty="0"/>
              <a:t>x=18</a:t>
            </a:r>
          </a:p>
          <a:p>
            <a:pPr marL="0" indent="0">
              <a:buNone/>
            </a:pPr>
            <a:r>
              <a:rPr lang="zh-CN" altLang="en-US" sz="2400" dirty="0"/>
              <a:t>运算规则为若表达式</a:t>
            </a:r>
            <a:r>
              <a:rPr lang="en-US" altLang="zh-CN" sz="2400" dirty="0"/>
              <a:t>1</a:t>
            </a:r>
            <a:r>
              <a:rPr lang="zh-CN" altLang="en-US" sz="2400" dirty="0"/>
              <a:t>的值为真则执行表达式</a:t>
            </a:r>
            <a:r>
              <a:rPr lang="en-US" altLang="zh-CN" sz="2400" dirty="0"/>
              <a:t>2</a:t>
            </a:r>
            <a:r>
              <a:rPr lang="zh-CN" altLang="en-US" sz="2400" dirty="0"/>
              <a:t>，否则则执行表达式</a:t>
            </a:r>
            <a:r>
              <a:rPr lang="en-US" altLang="zh-CN" sz="2400" dirty="0"/>
              <a:t>3</a:t>
            </a:r>
          </a:p>
          <a:p>
            <a:pPr marL="0" indent="0">
              <a:buNone/>
            </a:pPr>
            <a:endParaRPr lang="zh-CN" altLang="en-US" sz="2400" dirty="0">
              <a:solidFill>
                <a:srgbClr val="FF0000"/>
              </a:solidFill>
            </a:endParaRPr>
          </a:p>
        </p:txBody>
      </p:sp>
    </p:spTree>
    <p:extLst>
      <p:ext uri="{BB962C8B-B14F-4D97-AF65-F5344CB8AC3E}">
        <p14:creationId xmlns:p14="http://schemas.microsoft.com/office/powerpoint/2010/main" val="16840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682FC-2B9A-4704-A56B-7019782FA320}"/>
              </a:ext>
            </a:extLst>
          </p:cNvPr>
          <p:cNvSpPr>
            <a:spLocks noGrp="1"/>
          </p:cNvSpPr>
          <p:nvPr>
            <p:ph type="title"/>
          </p:nvPr>
        </p:nvSpPr>
        <p:spPr/>
        <p:txBody>
          <a:bodyPr/>
          <a:lstStyle/>
          <a:p>
            <a:r>
              <a:rPr lang="zh-CN" altLang="en-US" b="1" i="1" dirty="0"/>
              <a:t>控制成分</a:t>
            </a:r>
          </a:p>
        </p:txBody>
      </p:sp>
      <p:sp>
        <p:nvSpPr>
          <p:cNvPr id="3" name="内容占位符 2">
            <a:extLst>
              <a:ext uri="{FF2B5EF4-FFF2-40B4-BE49-F238E27FC236}">
                <a16:creationId xmlns:a16="http://schemas.microsoft.com/office/drawing/2014/main" id="{8B8E8468-C76E-4303-84E5-851F4CAF9CC9}"/>
              </a:ext>
            </a:extLst>
          </p:cNvPr>
          <p:cNvSpPr>
            <a:spLocks noGrp="1"/>
          </p:cNvSpPr>
          <p:nvPr>
            <p:ph idx="1"/>
          </p:nvPr>
        </p:nvSpPr>
        <p:spPr>
          <a:xfrm>
            <a:off x="838200" y="1463040"/>
            <a:ext cx="10515600" cy="5178391"/>
          </a:xfrm>
        </p:spPr>
        <p:txBody>
          <a:bodyPr/>
          <a:lstStyle/>
          <a:p>
            <a:r>
              <a:rPr lang="en-US" altLang="zh-CN" dirty="0"/>
              <a:t>If</a:t>
            </a:r>
            <a:r>
              <a:rPr lang="zh-CN" altLang="en-US" dirty="0"/>
              <a:t>语句（）中可以是任意数值类型；若表达式的值为</a:t>
            </a:r>
            <a:r>
              <a:rPr lang="en-US" altLang="zh-CN" dirty="0"/>
              <a:t>0</a:t>
            </a:r>
            <a:r>
              <a:rPr lang="zh-CN" altLang="en-US" dirty="0"/>
              <a:t>，按“假”处理；若表达式的值为非</a:t>
            </a:r>
            <a:r>
              <a:rPr lang="en-US" altLang="zh-CN" dirty="0"/>
              <a:t>0</a:t>
            </a:r>
            <a:r>
              <a:rPr lang="zh-CN" altLang="en-US" dirty="0"/>
              <a:t>，按“真”处理</a:t>
            </a:r>
            <a:endParaRPr lang="en-US" altLang="zh-CN" dirty="0"/>
          </a:p>
          <a:p>
            <a:pPr marL="0" indent="0">
              <a:buNone/>
            </a:pPr>
            <a:endParaRPr lang="en-US" altLang="zh-CN" dirty="0"/>
          </a:p>
          <a:p>
            <a:pPr marL="0" indent="0">
              <a:buNone/>
            </a:pPr>
            <a:endParaRPr lang="en-US" altLang="zh-CN" dirty="0"/>
          </a:p>
          <a:p>
            <a:r>
              <a:rPr lang="en-US" altLang="zh-CN" sz="3200" dirty="0"/>
              <a:t>Switch…case…default</a:t>
            </a:r>
            <a:r>
              <a:rPr lang="zh-CN" altLang="en-US" sz="3200" dirty="0"/>
              <a:t>语句</a:t>
            </a:r>
            <a:endParaRPr lang="en-US" altLang="zh-CN" sz="3200" dirty="0"/>
          </a:p>
          <a:p>
            <a:pPr marL="0" indent="0">
              <a:buNone/>
            </a:pPr>
            <a:r>
              <a:rPr lang="zh-CN" altLang="en-US" dirty="0"/>
              <a:t>规则：  当表达式的值与某一个</a:t>
            </a:r>
            <a:r>
              <a:rPr lang="en-US" altLang="zh-CN" dirty="0"/>
              <a:t>case</a:t>
            </a:r>
            <a:r>
              <a:rPr lang="zh-CN" altLang="en-US" dirty="0"/>
              <a:t>后的常量表达式的值相等时，就执行此语句，并从此开始往下执行；若都无匹配则执行语句则执行</a:t>
            </a:r>
            <a:r>
              <a:rPr lang="en-US" altLang="zh-CN" dirty="0"/>
              <a:t>default</a:t>
            </a:r>
            <a:r>
              <a:rPr lang="zh-CN" altLang="en-US" dirty="0"/>
              <a:t>后的语句；如果只想打印出一个语句就需要在此语句后输入</a:t>
            </a:r>
            <a:r>
              <a:rPr lang="en-US" altLang="zh-CN" dirty="0"/>
              <a:t>break</a:t>
            </a:r>
            <a:r>
              <a:rPr lang="zh-CN" altLang="en-US" sz="2000" dirty="0"/>
              <a:t>（跳出原有的程序），</a:t>
            </a:r>
            <a:r>
              <a:rPr lang="en-US" altLang="zh-CN" dirty="0"/>
              <a:t>default</a:t>
            </a:r>
            <a:r>
              <a:rPr lang="zh-CN" altLang="en-US" dirty="0"/>
              <a:t>语句也可以移到前方位置，位置不固定。</a:t>
            </a:r>
            <a:endParaRPr lang="en-US" altLang="zh-CN" dirty="0"/>
          </a:p>
          <a:p>
            <a:pPr marL="0" indent="0">
              <a:buNone/>
            </a:pPr>
            <a:r>
              <a:rPr lang="en-US" altLang="zh-CN" sz="3600" dirty="0"/>
              <a:t>      </a:t>
            </a:r>
          </a:p>
          <a:p>
            <a:pPr marL="0" indent="0">
              <a:buNone/>
            </a:pPr>
            <a:endParaRPr lang="en-US" altLang="zh-CN" sz="3600" dirty="0"/>
          </a:p>
        </p:txBody>
      </p:sp>
    </p:spTree>
    <p:extLst>
      <p:ext uri="{BB962C8B-B14F-4D97-AF65-F5344CB8AC3E}">
        <p14:creationId xmlns:p14="http://schemas.microsoft.com/office/powerpoint/2010/main" val="358899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106C8-B80F-4B24-94E2-D4E2C7E4AA51}"/>
              </a:ext>
            </a:extLst>
          </p:cNvPr>
          <p:cNvSpPr>
            <a:spLocks noGrp="1"/>
          </p:cNvSpPr>
          <p:nvPr>
            <p:ph type="title"/>
          </p:nvPr>
        </p:nvSpPr>
        <p:spPr/>
        <p:txBody>
          <a:bodyPr/>
          <a:lstStyle/>
          <a:p>
            <a:r>
              <a:rPr lang="zh-CN" altLang="en-US" b="1" i="1" dirty="0"/>
              <a:t>循环语句</a:t>
            </a:r>
          </a:p>
        </p:txBody>
      </p:sp>
      <p:sp>
        <p:nvSpPr>
          <p:cNvPr id="3" name="内容占位符 2">
            <a:extLst>
              <a:ext uri="{FF2B5EF4-FFF2-40B4-BE49-F238E27FC236}">
                <a16:creationId xmlns:a16="http://schemas.microsoft.com/office/drawing/2014/main" id="{326DBA65-DC14-400E-BBE8-56097C1C119C}"/>
              </a:ext>
            </a:extLst>
          </p:cNvPr>
          <p:cNvSpPr>
            <a:spLocks noGrp="1"/>
          </p:cNvSpPr>
          <p:nvPr>
            <p:ph idx="1"/>
          </p:nvPr>
        </p:nvSpPr>
        <p:spPr>
          <a:xfrm>
            <a:off x="838200" y="1463040"/>
            <a:ext cx="10515600" cy="4656171"/>
          </a:xfrm>
        </p:spPr>
        <p:txBody>
          <a:bodyPr/>
          <a:lstStyle/>
          <a:p>
            <a:r>
              <a:rPr lang="en-US" altLang="zh-CN" dirty="0"/>
              <a:t>for</a:t>
            </a:r>
            <a:r>
              <a:rPr lang="zh-CN" altLang="en-US" dirty="0"/>
              <a:t>（表达式</a:t>
            </a:r>
            <a:r>
              <a:rPr lang="en-US" altLang="zh-CN" dirty="0"/>
              <a:t>1</a:t>
            </a:r>
            <a:r>
              <a:rPr lang="zh-CN" altLang="en-US" dirty="0"/>
              <a:t>，表达式</a:t>
            </a:r>
            <a:r>
              <a:rPr lang="en-US" altLang="zh-CN" dirty="0"/>
              <a:t>2</a:t>
            </a:r>
            <a:r>
              <a:rPr lang="zh-CN" altLang="en-US" dirty="0"/>
              <a:t>，表达式</a:t>
            </a:r>
            <a:r>
              <a:rPr lang="en-US" altLang="zh-CN" dirty="0"/>
              <a:t>3</a:t>
            </a:r>
            <a:r>
              <a:rPr lang="zh-CN" altLang="en-US" dirty="0"/>
              <a:t>）</a:t>
            </a:r>
            <a:endParaRPr lang="en-US" altLang="zh-CN" dirty="0"/>
          </a:p>
          <a:p>
            <a:pPr marL="0" indent="0">
              <a:buNone/>
            </a:pPr>
            <a:r>
              <a:rPr lang="zh-CN" altLang="en-US" dirty="0"/>
              <a:t>例如：</a:t>
            </a:r>
            <a:r>
              <a:rPr lang="en-US" altLang="zh-CN" dirty="0"/>
              <a:t>for</a:t>
            </a:r>
            <a:r>
              <a:rPr lang="zh-CN" altLang="en-US" dirty="0"/>
              <a:t>（</a:t>
            </a:r>
            <a:r>
              <a:rPr lang="en-US" altLang="zh-CN" dirty="0" err="1"/>
              <a:t>i</a:t>
            </a:r>
            <a:r>
              <a:rPr lang="en-US" altLang="zh-CN" dirty="0"/>
              <a:t>=0①,i&lt;0②,i++③)   {a=a*a}</a:t>
            </a:r>
            <a:r>
              <a:rPr lang="zh-CN" altLang="en-US" dirty="0"/>
              <a:t>循环体</a:t>
            </a:r>
            <a:endParaRPr lang="en-US" altLang="zh-CN" dirty="0"/>
          </a:p>
          <a:p>
            <a:pPr marL="0" indent="0">
              <a:buNone/>
            </a:pPr>
            <a:r>
              <a:rPr lang="en-US" altLang="zh-CN" dirty="0"/>
              <a:t>  ①</a:t>
            </a:r>
            <a:r>
              <a:rPr lang="zh-CN" altLang="en-US" dirty="0"/>
              <a:t>只执行一遍，执行顺序为</a:t>
            </a:r>
            <a:r>
              <a:rPr lang="en-US" altLang="zh-CN" dirty="0"/>
              <a:t>1   2   </a:t>
            </a:r>
            <a:r>
              <a:rPr lang="zh-CN" altLang="en-US" dirty="0"/>
              <a:t>循环体   </a:t>
            </a:r>
            <a:r>
              <a:rPr lang="en-US" altLang="zh-CN" dirty="0"/>
              <a:t>3     2   </a:t>
            </a:r>
            <a:r>
              <a:rPr lang="zh-CN" altLang="en-US" dirty="0"/>
              <a:t>循环体</a:t>
            </a:r>
            <a:endParaRPr lang="en-US" altLang="zh-CN" dirty="0"/>
          </a:p>
          <a:p>
            <a:pPr marL="0" indent="0">
              <a:buNone/>
            </a:pPr>
            <a:endParaRPr lang="en-US" altLang="zh-CN" dirty="0"/>
          </a:p>
          <a:p>
            <a:r>
              <a:rPr lang="en-US" altLang="zh-CN" dirty="0"/>
              <a:t>While</a:t>
            </a:r>
            <a:r>
              <a:rPr lang="zh-CN" altLang="en-US" dirty="0"/>
              <a:t>语句（条件语句）</a:t>
            </a:r>
            <a:endParaRPr lang="en-US" altLang="zh-CN" dirty="0"/>
          </a:p>
          <a:p>
            <a:pPr marL="0" indent="0">
              <a:buNone/>
            </a:pPr>
            <a:r>
              <a:rPr lang="en-US" altLang="zh-CN" dirty="0"/>
              <a:t>    </a:t>
            </a:r>
            <a:r>
              <a:rPr lang="zh-CN" altLang="en-US" sz="2400" dirty="0"/>
              <a:t>此语句可以进行嵌套语句，</a:t>
            </a:r>
            <a:r>
              <a:rPr lang="en-US" altLang="zh-CN" sz="2400" dirty="0"/>
              <a:t>break</a:t>
            </a:r>
            <a:r>
              <a:rPr lang="zh-CN" altLang="en-US" sz="2400" dirty="0"/>
              <a:t>是跳出本次循环，</a:t>
            </a:r>
            <a:r>
              <a:rPr lang="en-US" altLang="zh-CN" sz="2400" dirty="0"/>
              <a:t>continue</a:t>
            </a:r>
            <a:r>
              <a:rPr lang="zh-CN" altLang="en-US" sz="2400" dirty="0"/>
              <a:t>是跳出本次循环，注意区别！！</a:t>
            </a:r>
            <a:endParaRPr lang="en-US" altLang="zh-CN" dirty="0"/>
          </a:p>
          <a:p>
            <a:pPr marL="0" indent="0">
              <a:buNone/>
            </a:pPr>
            <a:endParaRPr lang="zh-CN" altLang="en-US" dirty="0"/>
          </a:p>
        </p:txBody>
      </p:sp>
      <p:cxnSp>
        <p:nvCxnSpPr>
          <p:cNvPr id="5" name="直接箭头连接符 4">
            <a:extLst>
              <a:ext uri="{FF2B5EF4-FFF2-40B4-BE49-F238E27FC236}">
                <a16:creationId xmlns:a16="http://schemas.microsoft.com/office/drawing/2014/main" id="{8C83B600-19E8-49AE-8440-1954B26DD23F}"/>
              </a:ext>
            </a:extLst>
          </p:cNvPr>
          <p:cNvCxnSpPr>
            <a:cxnSpLocks/>
          </p:cNvCxnSpPr>
          <p:nvPr/>
        </p:nvCxnSpPr>
        <p:spPr>
          <a:xfrm flipV="1">
            <a:off x="5447900" y="2715783"/>
            <a:ext cx="41388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4B406AD-6ACE-449C-8A1D-9872F954C68D}"/>
              </a:ext>
            </a:extLst>
          </p:cNvPr>
          <p:cNvCxnSpPr>
            <a:cxnSpLocks/>
          </p:cNvCxnSpPr>
          <p:nvPr/>
        </p:nvCxnSpPr>
        <p:spPr>
          <a:xfrm>
            <a:off x="6096000" y="2718506"/>
            <a:ext cx="2759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A64409E-75F2-4C05-89AA-6ED88B3BAD24}"/>
              </a:ext>
            </a:extLst>
          </p:cNvPr>
          <p:cNvCxnSpPr/>
          <p:nvPr/>
        </p:nvCxnSpPr>
        <p:spPr>
          <a:xfrm>
            <a:off x="7344076" y="2715783"/>
            <a:ext cx="365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41D7895-03D9-4377-A574-CB443844FA80}"/>
              </a:ext>
            </a:extLst>
          </p:cNvPr>
          <p:cNvCxnSpPr/>
          <p:nvPr/>
        </p:nvCxnSpPr>
        <p:spPr>
          <a:xfrm>
            <a:off x="7902341" y="2715783"/>
            <a:ext cx="4523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6DC4528-ED54-4D9F-B5D8-35FB2498800D}"/>
              </a:ext>
            </a:extLst>
          </p:cNvPr>
          <p:cNvCxnSpPr/>
          <p:nvPr/>
        </p:nvCxnSpPr>
        <p:spPr>
          <a:xfrm>
            <a:off x="8576109" y="2715783"/>
            <a:ext cx="2598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4098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1243</Words>
  <Application>Microsoft Office PowerPoint</Application>
  <PresentationFormat>宽屏</PresentationFormat>
  <Paragraphs>100</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Wingdings</vt:lpstr>
      <vt:lpstr>Office 主题​​</vt:lpstr>
      <vt:lpstr>2019/10/11—2019/10/18</vt:lpstr>
      <vt:lpstr>C语言的运算成分</vt:lpstr>
      <vt:lpstr>算术运算符</vt:lpstr>
      <vt:lpstr>算术表达式</vt:lpstr>
      <vt:lpstr>PowerPoint 演示文稿</vt:lpstr>
      <vt:lpstr>PowerPoint 演示文稿</vt:lpstr>
      <vt:lpstr>PowerPoint 演示文稿</vt:lpstr>
      <vt:lpstr>控制成分</vt:lpstr>
      <vt:lpstr>循环语句</vt:lpstr>
      <vt:lpstr>数组</vt:lpstr>
      <vt:lpstr>函数的调用</vt:lpstr>
      <vt:lpstr>局部变量与全局变量</vt:lpstr>
      <vt:lpstr>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2019/10/11—2019/10/18</dc:title>
  <dc:creator>my155</dc:creator>
  <cp:lastModifiedBy> </cp:lastModifiedBy>
  <cp:revision>23</cp:revision>
  <dcterms:created xsi:type="dcterms:W3CDTF">2019-10-15T10:22:36Z</dcterms:created>
  <dcterms:modified xsi:type="dcterms:W3CDTF">2019-10-18T09:13:46Z</dcterms:modified>
</cp:coreProperties>
</file>