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5400"/>
              <a:t>接下来，我们开始写程序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410" y="3510280"/>
            <a:ext cx="6809740" cy="1545590"/>
          </a:xfrm>
        </p:spPr>
        <p:txBody>
          <a:bodyPr>
            <a:normAutofit/>
          </a:bodyPr>
          <a:p>
            <a:r>
              <a:rPr lang="zh-CN" altLang="en-US"/>
              <a:t>这叫做最简单的程序：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 descr="tmp_b0a5e430aeea209fc8a4f881513964a551e291de83266f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30" y="3424555"/>
            <a:ext cx="4678045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函数原型：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内容占位符 2" descr="tmp_87ab6fa36de317d29577112f5c32d5d30d65ab9c0a405f8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50" y="290195"/>
            <a:ext cx="4019550" cy="2057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7110" y="3832225"/>
            <a:ext cx="272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函数的申明：</a:t>
            </a:r>
            <a:endParaRPr lang="zh-CN" altLang="en-US" sz="3200"/>
          </a:p>
        </p:txBody>
      </p:sp>
      <p:pic>
        <p:nvPicPr>
          <p:cNvPr id="6" name="图片 5" descr="tmp_d4af1abf8f22d9b692badd37469603ef837f682a07248f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3832225"/>
            <a:ext cx="5356860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00"/>
                </a:solidFill>
                <a:latin typeface="华文仿宋" panose="02010600040101010101" charset="-122"/>
                <a:ea typeface="华文仿宋" panose="02010600040101010101" charset="-122"/>
              </a:rPr>
              <a:t>谢谢观看</a:t>
            </a:r>
            <a:endParaRPr lang="zh-CN" altLang="en-US">
              <a:solidFill>
                <a:srgbClr val="FFFF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由于时间原因未能按时完成，但是这个周末会加快进度，一定会完成导师的要求！！！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/>
              <a:t>简单的程序可由顺序结构，分支结构，循环结构</a:t>
            </a:r>
            <a:endParaRPr lang="zh-CN" altLang="en-US" sz="32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92300"/>
            <a:ext cx="10515600" cy="4351338"/>
          </a:xfrm>
        </p:spPr>
        <p:txBody>
          <a:bodyPr/>
          <a:p>
            <a:r>
              <a:rPr lang="zh-CN" altLang="en-US"/>
              <a:t>将这些程序综合后</a:t>
            </a:r>
            <a:endParaRPr lang="zh-CN" altLang="en-US"/>
          </a:p>
        </p:txBody>
      </p:sp>
      <p:pic>
        <p:nvPicPr>
          <p:cNvPr id="4" name="图片 3" descr="tmp_05160eb4695518f0be225b341439880b4ba89f4d88d440f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892300"/>
            <a:ext cx="5625465" cy="417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如果一个人有了解决方案是不是就有了程序？</a:t>
            </a:r>
            <a:endParaRPr lang="zh-CN" altLang="en-US"/>
          </a:p>
        </p:txBody>
      </p:sp>
      <p:pic>
        <p:nvPicPr>
          <p:cNvPr id="3" name="内容占位符 2" descr="tmp_7214cbd37869d159f809b981696fc4274effdc517966f00d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20" y="2154555"/>
            <a:ext cx="5808980" cy="4351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2530" y="2814320"/>
            <a:ext cx="335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当然，先有构想才会有程序：</a:t>
            </a:r>
            <a:endParaRPr lang="zh-CN" altLang="en-US"/>
          </a:p>
        </p:txBody>
      </p:sp>
      <p:pic>
        <p:nvPicPr>
          <p:cNvPr id="6" name="图片 5" descr="tmp_ce034b97e4c9785643e14760f6059449c03287503fc222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80" y="3342005"/>
            <a:ext cx="4469130" cy="309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 </a:t>
            </a:r>
            <a:r>
              <a:rPr lang="zh-CN" altLang="en-US"/>
              <a:t>语言中的数据成分：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内容占位符 2" descr="tmp_bf0e633713e829901abeda69471eb45969befcf112651d6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335" y="365125"/>
            <a:ext cx="3917315" cy="2116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6210" y="3303270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pic>
        <p:nvPicPr>
          <p:cNvPr id="6" name="图片 5" descr="tmp_2c87791a27f3b0d7669bf3a890d7e155bfc26c47ee2d68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075305"/>
            <a:ext cx="29337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1140" y="3177540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浮点型：</a:t>
            </a:r>
            <a:endParaRPr lang="zh-CN" altLang="en-US"/>
          </a:p>
        </p:txBody>
      </p:sp>
      <p:pic>
        <p:nvPicPr>
          <p:cNvPr id="8" name="图片 7" descr="tmp_53390b4f1220337b124ae2c4bdf7720806daea191d6b23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0" y="3021330"/>
            <a:ext cx="2842260" cy="27743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4420" y="324485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120" y="136525"/>
            <a:ext cx="10515600" cy="1325563"/>
          </a:xfrm>
        </p:spPr>
        <p:txBody>
          <a:bodyPr/>
          <a:p>
            <a:r>
              <a:rPr lang="zh-CN" altLang="en-US" sz="3200"/>
              <a:t>字符型数据：</a:t>
            </a:r>
            <a:endParaRPr lang="zh-CN" altLang="en-US" sz="3200"/>
          </a:p>
        </p:txBody>
      </p:sp>
      <p:pic>
        <p:nvPicPr>
          <p:cNvPr id="6" name="内容占位符 5" descr="tmp_6ee3a359fefe2f486faef4f4dbe8c4a019fdcb6ae0630ec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100" y="339725"/>
            <a:ext cx="3406775" cy="27057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7440" y="3947160"/>
            <a:ext cx="2453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布尔型：</a:t>
            </a:r>
            <a:endParaRPr lang="zh-CN" altLang="en-US" sz="3200"/>
          </a:p>
        </p:txBody>
      </p:sp>
      <p:pic>
        <p:nvPicPr>
          <p:cNvPr id="9" name="图片 8" descr="tmp_baa87af9f792b6b7b46cbe3cad011b97651b61f7036189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35" y="3741420"/>
            <a:ext cx="3406140" cy="2461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14765" y="548640"/>
            <a:ext cx="25374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关于变量的命名：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匈牙利命名法：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 2.</a:t>
            </a:r>
            <a:r>
              <a:rPr lang="zh-CN" altLang="en-US"/>
              <a:t>驼峰命名法：</a:t>
            </a:r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0" descr="tmp_17e1e79777574698efbc5fc78fd2002cbf7ac4ef3c92a3d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825" y="1739900"/>
            <a:ext cx="3155315" cy="1305560"/>
          </a:xfrm>
          <a:prstGeom prst="rect">
            <a:avLst/>
          </a:prstGeom>
        </p:spPr>
      </p:pic>
      <p:pic>
        <p:nvPicPr>
          <p:cNvPr id="12" name="图片 11" descr="tmp_16ec9fac651d4f7d09af631efa1c6ab66937524ea03366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825" y="3741420"/>
            <a:ext cx="3155315" cy="135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赋值运算总结：</a:t>
            </a:r>
            <a:br>
              <a:rPr lang="zh-CN" altLang="en-US"/>
            </a:br>
            <a:r>
              <a:rPr lang="zh-CN" altLang="en-US"/>
              <a:t>要点一：两边类型不同</a:t>
            </a:r>
            <a:br>
              <a:rPr lang="zh-CN" altLang="en-US"/>
            </a:br>
            <a:r>
              <a:rPr lang="zh-CN" altLang="en-US"/>
              <a:t>要点二：长数赋给短数</a:t>
            </a:r>
            <a:br>
              <a:rPr lang="zh-CN" altLang="en-US"/>
            </a:br>
            <a:r>
              <a:rPr lang="zh-CN" altLang="en-US"/>
              <a:t>要点三：短数赋给长数</a:t>
            </a:r>
            <a:br>
              <a:rPr lang="zh-CN" altLang="en-US"/>
            </a:br>
            <a:r>
              <a:rPr lang="zh-CN" altLang="en-US"/>
              <a:t>要点四：符号位的赋值处理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908050" y="2513330"/>
            <a:ext cx="10515600" cy="4351338"/>
          </a:xfrm>
        </p:spPr>
        <p:txBody>
          <a:bodyPr/>
          <a:p>
            <a:r>
              <a:rPr lang="zh-CN" altLang="en-US"/>
              <a:t>算数运算的注意：</a:t>
            </a:r>
            <a:endParaRPr lang="zh-CN" altLang="en-US"/>
          </a:p>
        </p:txBody>
      </p:sp>
      <p:pic>
        <p:nvPicPr>
          <p:cNvPr id="3" name="图片 2" descr="tmp_b1c88581e2bd4e2e8b83621394b9733ef9cba4504c863e7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3027045"/>
            <a:ext cx="5625465" cy="2362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39810" y="-3175"/>
            <a:ext cx="228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自增</a:t>
            </a:r>
            <a:r>
              <a:rPr lang="en-US" altLang="zh-CN"/>
              <a:t>,</a:t>
            </a:r>
            <a:r>
              <a:rPr lang="zh-CN" altLang="en-US"/>
              <a:t>自减运算符：</a:t>
            </a:r>
            <a:endParaRPr lang="zh-CN" altLang="en-US"/>
          </a:p>
        </p:txBody>
      </p:sp>
      <p:pic>
        <p:nvPicPr>
          <p:cNvPr id="6" name="图片 5" descr="tmp_08eb18e338107d1acca36e5bdde2b6d14659c0d7fdcf95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520" y="548640"/>
            <a:ext cx="3010535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98890" y="328993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关系运算符：</a:t>
            </a:r>
            <a:endParaRPr lang="zh-CN" altLang="en-US"/>
          </a:p>
        </p:txBody>
      </p:sp>
      <p:pic>
        <p:nvPicPr>
          <p:cNvPr id="8" name="图片 7" descr="tmp_358efe80be469ea4c3f467c123d91fe45a5c6e033b8953f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55" y="4211320"/>
            <a:ext cx="3060700" cy="2245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930" y="215265"/>
            <a:ext cx="10515600" cy="1325563"/>
          </a:xfrm>
        </p:spPr>
        <p:txBody>
          <a:bodyPr/>
          <a:p>
            <a:r>
              <a:rPr lang="zh-CN" altLang="en-US" sz="2000"/>
              <a:t>逻辑运算符：</a:t>
            </a:r>
            <a:endParaRPr lang="zh-CN" altLang="en-US" sz="2000"/>
          </a:p>
        </p:txBody>
      </p:sp>
      <p:pic>
        <p:nvPicPr>
          <p:cNvPr id="3" name="内容占位符 2" descr="tmp_4da76ec38936c53aacc6bd8fc0e038bd8d1736bcaf5a2efa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" y="1147445"/>
            <a:ext cx="3610610" cy="2116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8475" y="3931920"/>
            <a:ext cx="247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强制类型转化：</a:t>
            </a:r>
            <a:endParaRPr lang="zh-CN" altLang="en-US"/>
          </a:p>
        </p:txBody>
      </p:sp>
      <p:pic>
        <p:nvPicPr>
          <p:cNvPr id="6" name="图片 5" descr="tmp_8a0114a74b79b1872917fa43c6f6a60685258e5d7ce2cb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" y="4508500"/>
            <a:ext cx="3510915" cy="1945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94755" y="549910"/>
            <a:ext cx="503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位运算：</a:t>
            </a:r>
            <a:endParaRPr lang="zh-CN" altLang="en-US"/>
          </a:p>
          <a:p>
            <a:r>
              <a:rPr lang="zh-CN" altLang="en-US"/>
              <a:t>所谓的位运算是指进行二进制位的运算</a:t>
            </a:r>
            <a:endParaRPr lang="zh-CN" altLang="en-US"/>
          </a:p>
        </p:txBody>
      </p:sp>
      <p:pic>
        <p:nvPicPr>
          <p:cNvPr id="9" name="图片 8" descr="tmp_b6ef8854edb10becaf9073ec33964fafcd726861e28952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35" y="1227455"/>
            <a:ext cx="4845050" cy="463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多分支语句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内容占位符 2" descr="tmp_b9eb8a9867de31772c9cd7c33c41f3e9174c7648026d768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870" y="453390"/>
            <a:ext cx="3667125" cy="3185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4091940"/>
            <a:ext cx="31927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FF00"/>
                </a:solidFill>
              </a:rPr>
              <a:t>循环语句</a:t>
            </a:r>
            <a:endParaRPr lang="zh-CN" altLang="en-US" sz="4400">
              <a:solidFill>
                <a:srgbClr val="FFFF00"/>
              </a:solidFill>
            </a:endParaRPr>
          </a:p>
        </p:txBody>
      </p:sp>
      <p:pic>
        <p:nvPicPr>
          <p:cNvPr id="6" name="图片 5" descr="tmp_369c26acec0e29015ee7c533d603b67e091803dceb741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0" y="3795395"/>
            <a:ext cx="3710305" cy="272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数组的作用：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当你有一些数据要进行储存时</a:t>
            </a:r>
            <a:endParaRPr lang="zh-CN" altLang="en-US"/>
          </a:p>
          <a:p>
            <a:r>
              <a:rPr lang="zh-CN" altLang="en-US"/>
              <a:t>     用于存放一系列数据类型相同的数据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当你的处理对象是连续的整数时</a:t>
            </a:r>
            <a:endParaRPr lang="zh-CN" altLang="en-US"/>
          </a:p>
          <a:p>
            <a:r>
              <a:rPr lang="zh-CN" altLang="en-US"/>
              <a:t>     利用数据与下标间的对应关系，解决问题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华文中宋</vt:lpstr>
      <vt:lpstr>华文宋体</vt:lpstr>
      <vt:lpstr>华文彩云</vt:lpstr>
      <vt:lpstr>华文仿宋</vt:lpstr>
      <vt:lpstr>Office 主题</vt:lpstr>
      <vt:lpstr>接下来，我们开始写程序</vt:lpstr>
      <vt:lpstr>简单的程序可由顺序结构，分支结构，循环结构</vt:lpstr>
      <vt:lpstr>如果一个人有了解决方案是不是就有了程序？</vt:lpstr>
      <vt:lpstr>C 语言中的数据成分： </vt:lpstr>
      <vt:lpstr>字符型数据：</vt:lpstr>
      <vt:lpstr>赋值运算总结： 要点一：两边类型不同 要点二：长数赋给短数 要点三：短数赋给长数 要点四：符号位的赋值处理</vt:lpstr>
      <vt:lpstr>逻辑运算符：</vt:lpstr>
      <vt:lpstr>多分支语句：</vt:lpstr>
      <vt:lpstr>数组的作用： </vt:lpstr>
      <vt:lpstr>函数原型：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</dc:creator>
  <cp:lastModifiedBy>风向决定发型</cp:lastModifiedBy>
  <cp:revision>5</cp:revision>
  <dcterms:created xsi:type="dcterms:W3CDTF">2019-10-17T10:05:00Z</dcterms:created>
  <dcterms:modified xsi:type="dcterms:W3CDTF">2019-10-18T12:16:34Z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