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8"/>
  </p:notesMasterIdLst>
  <p:sldIdLst>
    <p:sldId id="337" r:id="rId2"/>
    <p:sldId id="366" r:id="rId3"/>
    <p:sldId id="368" r:id="rId4"/>
    <p:sldId id="377" r:id="rId5"/>
    <p:sldId id="378" r:id="rId6"/>
    <p:sldId id="380" r:id="rId7"/>
    <p:sldId id="381" r:id="rId8"/>
    <p:sldId id="373" r:id="rId9"/>
    <p:sldId id="385" r:id="rId10"/>
    <p:sldId id="383" r:id="rId11"/>
    <p:sldId id="384" r:id="rId12"/>
    <p:sldId id="387" r:id="rId13"/>
    <p:sldId id="389" r:id="rId14"/>
    <p:sldId id="374" r:id="rId15"/>
    <p:sldId id="375" r:id="rId16"/>
    <p:sldId id="382" r:id="rId17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22275" indent="-60325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847725" indent="-12065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271588" indent="-18415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695450" indent="-244475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A810"/>
    <a:srgbClr val="FF7C80"/>
    <a:srgbClr val="AC0000"/>
    <a:srgbClr val="FF0000"/>
    <a:srgbClr val="DE0000"/>
    <a:srgbClr val="FF6600"/>
    <a:srgbClr val="133FCB"/>
    <a:srgbClr val="0F319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91" autoAdjust="0"/>
    <p:restoredTop sz="94651" autoAdjust="0"/>
  </p:normalViewPr>
  <p:slideViewPr>
    <p:cSldViewPr>
      <p:cViewPr varScale="1">
        <p:scale>
          <a:sx n="106" d="100"/>
          <a:sy n="106" d="100"/>
        </p:scale>
        <p:origin x="-86" y="-250"/>
      </p:cViewPr>
      <p:guideLst>
        <p:guide orient="horz" pos="1416"/>
        <p:guide orient="horz" pos="327"/>
        <p:guide orient="horz" pos="2402"/>
        <p:guide orient="horz" pos="2674"/>
        <p:guide orient="horz" pos="3083"/>
        <p:guide pos="295"/>
        <p:guide pos="2880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14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D6CCD8E4-129F-4860-81D0-E4D4ED6BFA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2227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84772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27158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69545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120265" algn="l" defTabSz="8483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44445" algn="l" defTabSz="8483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67990" algn="l" defTabSz="8483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92170" algn="l" defTabSz="8483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F51A8DC4-1D10-428F-975C-06EBB3A3BD3D}" type="slidenum">
              <a:rPr lang="en-US" altLang="zh-CN" smtClean="0">
                <a:latin typeface="Arial" charset="0"/>
              </a:rPr>
              <a:pPr/>
              <a:t>0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4403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D2E4CE6-DBFC-468F-BDF1-5038A86E8F63}" type="slidenum">
              <a:rPr lang="en-US" altLang="zh-CN" sz="1200" b="0">
                <a:ea typeface="华文细黑" pitchFamily="2" charset="-122"/>
              </a:rPr>
              <a:pPr algn="r"/>
              <a:t>12</a:t>
            </a:fld>
            <a:endParaRPr lang="en-US" altLang="zh-CN" sz="1200" b="0">
              <a:ea typeface="华文细黑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8C8D216F-799E-4E2B-B708-CE2677FEECC2}" type="slidenum">
              <a:rPr lang="en-US" altLang="zh-CN" smtClean="0">
                <a:latin typeface="Arial" charset="0"/>
              </a:rPr>
              <a:pPr/>
              <a:t>1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691EC1F8-3CF5-4DA9-A7ED-54EC3661EBD6}" type="slidenum">
              <a:rPr lang="en-US" altLang="zh-CN" smtClean="0">
                <a:latin typeface="Arial" charset="0"/>
              </a:rPr>
              <a:pPr/>
              <a:t>2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2253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756465E-AB7D-4678-A21E-E49C36040FEF}" type="slidenum">
              <a:rPr lang="en-US" altLang="zh-CN" sz="1200" b="0">
                <a:ea typeface="华文细黑" pitchFamily="2" charset="-122"/>
              </a:rPr>
              <a:pPr algn="r"/>
              <a:t>4</a:t>
            </a:fld>
            <a:endParaRPr lang="en-US" altLang="zh-CN" sz="1200" b="0">
              <a:ea typeface="华文细黑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24579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4B761A0-829C-4EE7-8FFC-C643E42B1CE5}" type="slidenum">
              <a:rPr lang="en-US" altLang="zh-CN" sz="1200" b="0">
                <a:ea typeface="华文细黑" pitchFamily="2" charset="-122"/>
              </a:rPr>
              <a:pPr algn="r"/>
              <a:t>5</a:t>
            </a:fld>
            <a:endParaRPr lang="en-US" altLang="zh-CN" sz="1200" b="0">
              <a:ea typeface="华文细黑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266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D6A519B-DEAA-4E88-AC74-19B43194D1E8}" type="slidenum">
              <a:rPr lang="en-US" altLang="zh-CN" sz="1200" b="0">
                <a:ea typeface="华文细黑" pitchFamily="2" charset="-122"/>
              </a:rPr>
              <a:pPr algn="r"/>
              <a:t>6</a:t>
            </a:fld>
            <a:endParaRPr lang="en-US" altLang="zh-CN" sz="1200" b="0">
              <a:ea typeface="华文细黑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5BAB63AA-262C-4A1A-AEFA-2DB0D65E8146}" type="slidenum">
              <a:rPr lang="en-US" altLang="zh-CN" smtClean="0">
                <a:latin typeface="Arial" charset="0"/>
              </a:rPr>
              <a:pPr/>
              <a:t>7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3072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80D97E8-FBEE-4BA7-8247-AD38E1ABA700}" type="slidenum">
              <a:rPr lang="en-US" altLang="zh-CN" sz="1200" b="0">
                <a:ea typeface="华文细黑" pitchFamily="2" charset="-122"/>
              </a:rPr>
              <a:pPr algn="r"/>
              <a:t>8</a:t>
            </a:fld>
            <a:endParaRPr lang="en-US" altLang="zh-CN" sz="1200" b="0">
              <a:ea typeface="华文细黑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3994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43B2A7E-7897-43E0-9F18-8AF431795688}" type="slidenum">
              <a:rPr lang="en-US" altLang="zh-CN" sz="1200" b="0">
                <a:ea typeface="华文细黑" pitchFamily="2" charset="-122"/>
              </a:rPr>
              <a:pPr algn="r"/>
              <a:t>11</a:t>
            </a:fld>
            <a:endParaRPr lang="en-US" altLang="zh-CN" sz="1200" b="0">
              <a:ea typeface="华文细黑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300BA279-185F-4687-BB06-3ADABB0C8B70}" type="datetimeFigureOut">
              <a:rPr lang="zh-CN" altLang="en-US"/>
              <a:pPr>
                <a:defRPr/>
              </a:pPr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2731F79C-AAED-4E6C-9574-F4A38CC7CE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4"/>
            <a:ext cx="5486400" cy="425055"/>
          </a:xfrm>
          <a:prstGeom prst="rect">
            <a:avLst/>
          </a:prstGeom>
        </p:spPr>
        <p:txBody>
          <a:bodyPr lIns="72545" tIns="36273" rIns="72545" bIns="36273" anchor="b"/>
          <a:lstStyle>
            <a:lvl1pPr algn="l">
              <a:defRPr sz="1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72545" tIns="36273" rIns="72545" bIns="36273"/>
          <a:lstStyle>
            <a:lvl1pPr marL="0" indent="0">
              <a:buNone/>
              <a:defRPr sz="2900"/>
            </a:lvl1pPr>
            <a:lvl2pPr marL="424180" indent="0">
              <a:buNone/>
              <a:defRPr sz="2600"/>
            </a:lvl2pPr>
            <a:lvl3pPr marL="848360" indent="0">
              <a:buNone/>
              <a:defRPr sz="2200"/>
            </a:lvl3pPr>
            <a:lvl4pPr marL="1271905" indent="0">
              <a:buNone/>
              <a:defRPr sz="1900"/>
            </a:lvl4pPr>
            <a:lvl5pPr marL="1696085" indent="0">
              <a:buNone/>
              <a:defRPr sz="1900"/>
            </a:lvl5pPr>
            <a:lvl6pPr marL="2120265" indent="0">
              <a:buNone/>
              <a:defRPr sz="1900"/>
            </a:lvl6pPr>
            <a:lvl7pPr marL="2544445" indent="0">
              <a:buNone/>
              <a:defRPr sz="1900"/>
            </a:lvl7pPr>
            <a:lvl8pPr marL="2967990" indent="0">
              <a:buNone/>
              <a:defRPr sz="1900"/>
            </a:lvl8pPr>
            <a:lvl9pPr marL="3392170" indent="0">
              <a:buNone/>
              <a:defRPr sz="19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9"/>
            <a:ext cx="5486400" cy="603645"/>
          </a:xfrm>
          <a:prstGeom prst="rect">
            <a:avLst/>
          </a:prstGeom>
        </p:spPr>
        <p:txBody>
          <a:bodyPr lIns="72545" tIns="36273" rIns="72545" bIns="36273"/>
          <a:lstStyle>
            <a:lvl1pPr marL="0" indent="0">
              <a:buNone/>
              <a:defRPr sz="1300"/>
            </a:lvl1pPr>
            <a:lvl2pPr marL="424180" indent="0">
              <a:buNone/>
              <a:defRPr sz="1100"/>
            </a:lvl2pPr>
            <a:lvl3pPr marL="848360" indent="0">
              <a:buNone/>
              <a:defRPr sz="1000"/>
            </a:lvl3pPr>
            <a:lvl4pPr marL="1271905" indent="0">
              <a:buNone/>
              <a:defRPr sz="800"/>
            </a:lvl4pPr>
            <a:lvl5pPr marL="1696085" indent="0">
              <a:buNone/>
              <a:defRPr sz="800"/>
            </a:lvl5pPr>
            <a:lvl6pPr marL="2120265" indent="0">
              <a:buNone/>
              <a:defRPr sz="800"/>
            </a:lvl6pPr>
            <a:lvl7pPr marL="2544445" indent="0">
              <a:buNone/>
              <a:defRPr sz="800"/>
            </a:lvl7pPr>
            <a:lvl8pPr marL="2967990" indent="0">
              <a:buNone/>
              <a:defRPr sz="800"/>
            </a:lvl8pPr>
            <a:lvl9pPr marL="339217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 advClick="0" advTm="2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671" y="87314"/>
            <a:ext cx="8206671" cy="486455"/>
          </a:xfrm>
          <a:prstGeom prst="rect">
            <a:avLst/>
          </a:prstGeom>
        </p:spPr>
        <p:txBody>
          <a:bodyPr lIns="72545" tIns="36273" rIns="72545" bIns="36273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671" y="735920"/>
            <a:ext cx="8206671" cy="4029982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 advTm="2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86922"/>
            <a:ext cx="2051050" cy="4679156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86922"/>
            <a:ext cx="6003925" cy="4679156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 advTm="2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8"/>
          <p:cNvPicPr>
            <a:picLocks noChangeAspect="1"/>
          </p:cNvPicPr>
          <p:nvPr userDrawn="1"/>
        </p:nvPicPr>
        <p:blipFill>
          <a:blip r:embed="rId13"/>
          <a:srcRect l="406" t="1678" b="2789"/>
          <a:stretch>
            <a:fillRect/>
          </a:stretch>
        </p:blipFill>
        <p:spPr bwMode="auto">
          <a:xfrm>
            <a:off x="0" y="0"/>
            <a:ext cx="9142413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4872446"/>
          </a:xfrm>
          <a:prstGeom prst="rect">
            <a:avLst/>
          </a:prstGeom>
          <a:gradFill flip="none" rotWithShape="1">
            <a:gsLst>
              <a:gs pos="19000">
                <a:schemeClr val="bg1">
                  <a:alpha val="9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0" y="641350"/>
            <a:ext cx="9144000" cy="85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00">
              <a:solidFill>
                <a:prstClr val="white"/>
              </a:solidFill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258763" y="650875"/>
            <a:ext cx="65087" cy="65088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00">
              <a:solidFill>
                <a:prstClr val="white"/>
              </a:solidFill>
            </a:endParaRPr>
          </a:p>
        </p:txBody>
      </p:sp>
      <p:sp>
        <p:nvSpPr>
          <p:cNvPr id="18" name="椭圆 14"/>
          <p:cNvSpPr>
            <a:spLocks noChangeAspect="1"/>
          </p:cNvSpPr>
          <p:nvPr userDrawn="1"/>
        </p:nvSpPr>
        <p:spPr bwMode="auto">
          <a:xfrm>
            <a:off x="79375" y="141288"/>
            <a:ext cx="422275" cy="539750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-1" fmla="*/ 341785 w 683568"/>
              <a:gd name="connsiteY0-2" fmla="*/ 523601 h 864094"/>
              <a:gd name="connsiteX1-3" fmla="*/ 117720 w 683568"/>
              <a:gd name="connsiteY1-4" fmla="*/ 299536 h 864094"/>
              <a:gd name="connsiteX2-5" fmla="*/ 341785 w 683568"/>
              <a:gd name="connsiteY2-6" fmla="*/ 523601 h 864094"/>
              <a:gd name="connsiteX3-7" fmla="*/ 341784 w 683568"/>
              <a:gd name="connsiteY3-8" fmla="*/ 0 h 864094"/>
              <a:gd name="connsiteX4-9" fmla="*/ 683568 w 683568"/>
              <a:gd name="connsiteY4-10" fmla="*/ 341784 h 864094"/>
              <a:gd name="connsiteX5-11" fmla="*/ 577183 w 683568"/>
              <a:gd name="connsiteY5-12" fmla="*/ 588642 h 864094"/>
              <a:gd name="connsiteX6-13" fmla="*/ 341597 w 683568"/>
              <a:gd name="connsiteY6-14" fmla="*/ 864094 h 864094"/>
              <a:gd name="connsiteX7-15" fmla="*/ 105111 w 683568"/>
              <a:gd name="connsiteY7-16" fmla="*/ 587591 h 864094"/>
              <a:gd name="connsiteX8-17" fmla="*/ 59857 w 683568"/>
              <a:gd name="connsiteY8-18" fmla="*/ 534679 h 864094"/>
              <a:gd name="connsiteX9-19" fmla="*/ 59306 w 683568"/>
              <a:gd name="connsiteY9-20" fmla="*/ 534035 h 864094"/>
              <a:gd name="connsiteX10-21" fmla="*/ 59325 w 683568"/>
              <a:gd name="connsiteY10-22" fmla="*/ 534035 h 864094"/>
              <a:gd name="connsiteX11-23" fmla="*/ 0 w 683568"/>
              <a:gd name="connsiteY11-24" fmla="*/ 341784 h 864094"/>
              <a:gd name="connsiteX12-25" fmla="*/ 341784 w 683568"/>
              <a:gd name="connsiteY12-26" fmla="*/ 0 h 864094"/>
              <a:gd name="connsiteX0-27" fmla="*/ 341784 w 683568"/>
              <a:gd name="connsiteY0-28" fmla="*/ 0 h 864094"/>
              <a:gd name="connsiteX1-29" fmla="*/ 683568 w 683568"/>
              <a:gd name="connsiteY1-30" fmla="*/ 341784 h 864094"/>
              <a:gd name="connsiteX2-31" fmla="*/ 577183 w 683568"/>
              <a:gd name="connsiteY2-32" fmla="*/ 588642 h 864094"/>
              <a:gd name="connsiteX3-33" fmla="*/ 341597 w 683568"/>
              <a:gd name="connsiteY3-34" fmla="*/ 864094 h 864094"/>
              <a:gd name="connsiteX4-35" fmla="*/ 105111 w 683568"/>
              <a:gd name="connsiteY4-36" fmla="*/ 587591 h 864094"/>
              <a:gd name="connsiteX5-37" fmla="*/ 59857 w 683568"/>
              <a:gd name="connsiteY5-38" fmla="*/ 534679 h 864094"/>
              <a:gd name="connsiteX6-39" fmla="*/ 59306 w 683568"/>
              <a:gd name="connsiteY6-40" fmla="*/ 534035 h 864094"/>
              <a:gd name="connsiteX7-41" fmla="*/ 59325 w 683568"/>
              <a:gd name="connsiteY7-42" fmla="*/ 534035 h 864094"/>
              <a:gd name="connsiteX8-43" fmla="*/ 0 w 683568"/>
              <a:gd name="connsiteY8-44" fmla="*/ 341784 h 864094"/>
              <a:gd name="connsiteX9-45" fmla="*/ 341784 w 683568"/>
              <a:gd name="connsiteY9-46" fmla="*/ 0 h 8640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B050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00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-36513" y="209550"/>
            <a:ext cx="593726" cy="277813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fld id="{30FBC5B1-C074-4B6B-86FB-33198826A380}" type="slidenum">
              <a:rPr lang="zh-CN" altLang="en-US" sz="1400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>
                <a:defRPr/>
              </a:pPr>
              <a:t>‹#›</a:t>
            </a:fld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59" r:id="rId11"/>
  </p:sldLayoutIdLst>
  <p:transition spd="slow" advClick="0" advTm="2000"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2418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84836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271905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696085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166688" indent="-166688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900" b="1">
          <a:solidFill>
            <a:schemeClr val="tx1"/>
          </a:solidFill>
          <a:latin typeface="+mn-lt"/>
          <a:ea typeface="+mn-ea"/>
          <a:cs typeface="+mn-cs"/>
        </a:defRPr>
      </a:lvl1pPr>
      <a:lvl2pPr marL="500063" indent="-166688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828675" indent="-160338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163638" indent="-166688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1500188" indent="-169863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5pPr>
      <a:lvl6pPr marL="1925955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6pPr>
      <a:lvl7pPr marL="2350135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7pPr>
      <a:lvl8pPr marL="2773680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8pPr>
      <a:lvl9pPr marL="3197860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180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360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1905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6085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0265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4445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67990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2170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11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rcRect t="1678" r="398"/>
          <a:stretch>
            <a:fillRect/>
          </a:stretch>
        </p:blipFill>
        <p:spPr bwMode="auto">
          <a:xfrm>
            <a:off x="1588" y="0"/>
            <a:ext cx="9142412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文本框 22"/>
          <p:cNvSpPr>
            <a:spLocks noChangeArrowheads="1"/>
          </p:cNvSpPr>
          <p:nvPr/>
        </p:nvSpPr>
        <p:spPr bwMode="auto">
          <a:xfrm>
            <a:off x="1547813" y="1635125"/>
            <a:ext cx="6049962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/>
            <a:r>
              <a:rPr lang="zh-CN" altLang="zh-CN" sz="7200" i="1">
                <a:solidFill>
                  <a:srgbClr val="217436"/>
                </a:solidFill>
                <a:latin typeface="方正正粗黑简体"/>
                <a:ea typeface="方正正粗黑简体"/>
                <a:cs typeface="方正正粗黑简体"/>
              </a:rPr>
              <a:t>一周总结</a:t>
            </a:r>
          </a:p>
        </p:txBody>
      </p:sp>
      <p:sp>
        <p:nvSpPr>
          <p:cNvPr id="86" name="文本框 15"/>
          <p:cNvSpPr txBox="1">
            <a:spLocks noChangeArrowheads="1"/>
          </p:cNvSpPr>
          <p:nvPr/>
        </p:nvSpPr>
        <p:spPr bwMode="auto">
          <a:xfrm>
            <a:off x="4572000" y="3363913"/>
            <a:ext cx="407987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r" fontAlgn="ctr">
              <a:lnSpc>
                <a:spcPct val="90000"/>
              </a:lnSpc>
              <a:spcBef>
                <a:spcPct val="20000"/>
              </a:spcBef>
            </a:pPr>
            <a:r>
              <a:rPr lang="zh-CN" altLang="en-US" sz="1400" b="0">
                <a:latin typeface="方正黑体简体"/>
                <a:ea typeface="方正黑体简体"/>
                <a:cs typeface="方正黑体简体"/>
              </a:rPr>
              <a:t>王储</a:t>
            </a:r>
          </a:p>
        </p:txBody>
      </p:sp>
    </p:spTree>
  </p:cSld>
  <p:clrMapOvr>
    <a:masterClrMapping/>
  </p:clrMapOvr>
  <p:transition spd="slow" advClick="0" advTm="1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utoUpdateAnimBg="0"/>
      <p:bldP spid="8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数组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</a:pPr>
            <a:r>
              <a:rPr lang="en-US" altLang="zh-CN" smtClean="0"/>
              <a:t>1.</a:t>
            </a:r>
            <a:r>
              <a:rPr lang="zh-CN" altLang="en-US" smtClean="0"/>
              <a:t>形式  </a:t>
            </a:r>
            <a:r>
              <a:rPr lang="en-US" altLang="zh-CN" smtClean="0"/>
              <a:t>int a[3][4][3]={0};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2.</a:t>
            </a:r>
            <a:r>
              <a:rPr lang="zh-CN" altLang="en-US" smtClean="0"/>
              <a:t>作用：开辟储存空间储存一组数。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3.</a:t>
            </a:r>
            <a:r>
              <a:rPr lang="zh-CN" altLang="en-US" smtClean="0"/>
              <a:t>应用：数字统计。</a:t>
            </a:r>
          </a:p>
        </p:txBody>
      </p:sp>
    </p:spTree>
  </p:cSld>
  <p:clrMapOvr>
    <a:masterClrMapping/>
  </p:clrMapOvr>
  <p:transition spd="slow" advClick="0" advTm="200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函数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1.</a:t>
            </a:r>
            <a:r>
              <a:rPr lang="zh-CN" altLang="en-US" smtClean="0"/>
              <a:t>一个函数只有一个</a:t>
            </a:r>
            <a:r>
              <a:rPr lang="en-US" altLang="zh-CN" smtClean="0"/>
              <a:t>main</a:t>
            </a:r>
            <a:r>
              <a:rPr lang="zh-CN" altLang="en-US" smtClean="0"/>
              <a:t>作为入口，出口。</a:t>
            </a:r>
          </a:p>
          <a:p>
            <a:r>
              <a:rPr lang="en-US" altLang="zh-CN" smtClean="0"/>
              <a:t>2.&lt;&gt;</a:t>
            </a:r>
            <a:r>
              <a:rPr lang="zh-CN" altLang="en-US" smtClean="0"/>
              <a:t>优先检索系统函数，“”优先自定义函数</a:t>
            </a:r>
          </a:p>
          <a:p>
            <a:r>
              <a:rPr lang="en-US" altLang="zh-CN" smtClean="0"/>
              <a:t>3.</a:t>
            </a:r>
            <a:r>
              <a:rPr lang="zh-CN" altLang="en-US" smtClean="0"/>
              <a:t>当自定义函数在</a:t>
            </a:r>
            <a:r>
              <a:rPr lang="en-US" altLang="zh-CN" smtClean="0"/>
              <a:t>main</a:t>
            </a:r>
            <a:r>
              <a:rPr lang="zh-CN" altLang="en-US" smtClean="0"/>
              <a:t>之后要声明。依“（类型）名称（类型，类型）”</a:t>
            </a:r>
          </a:p>
          <a:p>
            <a:r>
              <a:rPr lang="en-US" altLang="zh-CN" smtClean="0"/>
              <a:t>4.</a:t>
            </a:r>
            <a:r>
              <a:rPr lang="zh-CN" altLang="en-US" smtClean="0"/>
              <a:t>当局部函数与全局冲突时，局部屏蔽全局。</a:t>
            </a:r>
          </a:p>
        </p:txBody>
      </p:sp>
    </p:spTree>
  </p:cSld>
  <p:clrMapOvr>
    <a:masterClrMapping/>
  </p:clrMapOvr>
  <p:transition spd="slow" advClick="0" advTm="200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reeform 6"/>
          <p:cNvSpPr>
            <a:spLocks/>
          </p:cNvSpPr>
          <p:nvPr/>
        </p:nvSpPr>
        <p:spPr bwMode="auto">
          <a:xfrm>
            <a:off x="684213" y="2139950"/>
            <a:ext cx="1706562" cy="1341438"/>
          </a:xfrm>
          <a:custGeom>
            <a:avLst/>
            <a:gdLst>
              <a:gd name="T0" fmla="*/ 2147483647 w 2858"/>
              <a:gd name="T1" fmla="*/ 0 h 2475"/>
              <a:gd name="T2" fmla="*/ 2147483647 w 2858"/>
              <a:gd name="T3" fmla="*/ 2147483647 h 2475"/>
              <a:gd name="T4" fmla="*/ 2147483647 w 2858"/>
              <a:gd name="T5" fmla="*/ 2147483647 h 2475"/>
              <a:gd name="T6" fmla="*/ 2147483647 w 2858"/>
              <a:gd name="T7" fmla="*/ 2147483647 h 2475"/>
              <a:gd name="T8" fmla="*/ 2147483647 w 2858"/>
              <a:gd name="T9" fmla="*/ 2147483647 h 2475"/>
              <a:gd name="T10" fmla="*/ 2147483647 w 2858"/>
              <a:gd name="T11" fmla="*/ 2147483647 h 2475"/>
              <a:gd name="T12" fmla="*/ 2147483647 w 2858"/>
              <a:gd name="T13" fmla="*/ 2147483647 h 2475"/>
              <a:gd name="T14" fmla="*/ 2147483647 w 2858"/>
              <a:gd name="T15" fmla="*/ 2147483647 h 2475"/>
              <a:gd name="T16" fmla="*/ 0 w 2858"/>
              <a:gd name="T17" fmla="*/ 2147483647 h 2475"/>
              <a:gd name="T18" fmla="*/ 2147483647 w 2858"/>
              <a:gd name="T19" fmla="*/ 2147483647 h 2475"/>
              <a:gd name="T20" fmla="*/ 2147483647 w 2858"/>
              <a:gd name="T21" fmla="*/ 0 h 2475"/>
              <a:gd name="T22" fmla="*/ 2147483647 w 2858"/>
              <a:gd name="T23" fmla="*/ 0 h 2475"/>
              <a:gd name="T24" fmla="*/ 2147483647 w 2858"/>
              <a:gd name="T25" fmla="*/ 0 h 24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858"/>
              <a:gd name="T40" fmla="*/ 0 h 2475"/>
              <a:gd name="T41" fmla="*/ 2858 w 2858"/>
              <a:gd name="T42" fmla="*/ 2475 h 24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858" h="2475">
                <a:moveTo>
                  <a:pt x="2143" y="0"/>
                </a:moveTo>
                <a:lnTo>
                  <a:pt x="2501" y="619"/>
                </a:lnTo>
                <a:lnTo>
                  <a:pt x="2858" y="1238"/>
                </a:lnTo>
                <a:lnTo>
                  <a:pt x="2501" y="1856"/>
                </a:lnTo>
                <a:lnTo>
                  <a:pt x="2143" y="2475"/>
                </a:lnTo>
                <a:lnTo>
                  <a:pt x="1429" y="2475"/>
                </a:lnTo>
                <a:lnTo>
                  <a:pt x="714" y="2475"/>
                </a:lnTo>
                <a:lnTo>
                  <a:pt x="357" y="1856"/>
                </a:lnTo>
                <a:lnTo>
                  <a:pt x="0" y="1238"/>
                </a:lnTo>
                <a:lnTo>
                  <a:pt x="357" y="619"/>
                </a:lnTo>
                <a:lnTo>
                  <a:pt x="714" y="0"/>
                </a:lnTo>
                <a:lnTo>
                  <a:pt x="1429" y="0"/>
                </a:lnTo>
                <a:lnTo>
                  <a:pt x="2143" y="0"/>
                </a:lnTo>
                <a:close/>
              </a:path>
            </a:pathLst>
          </a:custGeom>
          <a:solidFill>
            <a:srgbClr val="00B050"/>
          </a:solidFill>
          <a:ln w="9" cap="flat" cmpd="sng">
            <a:noFill/>
            <a:round/>
            <a:headEnd/>
            <a:tailEnd/>
          </a:ln>
        </p:spPr>
        <p:txBody>
          <a:bodyPr lIns="81628" tIns="40814" rIns="81628" bIns="40814"/>
          <a:lstStyle/>
          <a:p>
            <a:endParaRPr lang="zh-CN" altLang="en-US"/>
          </a:p>
        </p:txBody>
      </p:sp>
      <p:sp>
        <p:nvSpPr>
          <p:cNvPr id="38915" name="Line 7"/>
          <p:cNvSpPr>
            <a:spLocks noChangeShapeType="1"/>
          </p:cNvSpPr>
          <p:nvPr/>
        </p:nvSpPr>
        <p:spPr bwMode="auto">
          <a:xfrm flipV="1">
            <a:off x="2051050" y="1563688"/>
            <a:ext cx="960438" cy="623887"/>
          </a:xfrm>
          <a:prstGeom prst="line">
            <a:avLst/>
          </a:prstGeom>
          <a:noFill/>
          <a:ln w="9">
            <a:solidFill>
              <a:srgbClr val="2E2C2C"/>
            </a:solidFill>
            <a:round/>
            <a:headEnd/>
            <a:tailEnd type="triangle" w="med" len="med"/>
          </a:ln>
        </p:spPr>
        <p:txBody>
          <a:bodyPr lIns="81628" tIns="40814" rIns="81628" bIns="40814"/>
          <a:lstStyle/>
          <a:p>
            <a:endParaRPr lang="zh-CN" altLang="en-US"/>
          </a:p>
        </p:txBody>
      </p:sp>
      <p:sp>
        <p:nvSpPr>
          <p:cNvPr id="38916" name="Line 8"/>
          <p:cNvSpPr>
            <a:spLocks noChangeShapeType="1"/>
          </p:cNvSpPr>
          <p:nvPr/>
        </p:nvSpPr>
        <p:spPr bwMode="auto">
          <a:xfrm flipV="1">
            <a:off x="2484438" y="2787650"/>
            <a:ext cx="500062" cy="0"/>
          </a:xfrm>
          <a:prstGeom prst="line">
            <a:avLst/>
          </a:prstGeom>
          <a:noFill/>
          <a:ln w="9">
            <a:solidFill>
              <a:srgbClr val="2E2C2C"/>
            </a:solidFill>
            <a:round/>
            <a:headEnd/>
            <a:tailEnd type="triangle" w="med" len="med"/>
          </a:ln>
        </p:spPr>
        <p:txBody>
          <a:bodyPr lIns="81628" tIns="40814" rIns="81628" bIns="40814"/>
          <a:lstStyle/>
          <a:p>
            <a:endParaRPr lang="zh-CN" altLang="en-US"/>
          </a:p>
        </p:txBody>
      </p:sp>
      <p:sp>
        <p:nvSpPr>
          <p:cNvPr id="38917" name="Rectangle 9"/>
          <p:cNvSpPr>
            <a:spLocks noChangeArrowheads="1"/>
          </p:cNvSpPr>
          <p:nvPr/>
        </p:nvSpPr>
        <p:spPr bwMode="auto">
          <a:xfrm>
            <a:off x="3132138" y="842963"/>
            <a:ext cx="4843462" cy="969962"/>
          </a:xfrm>
          <a:prstGeom prst="rect">
            <a:avLst/>
          </a:prstGeom>
          <a:solidFill>
            <a:srgbClr val="DCDADA"/>
          </a:solidFill>
          <a:ln w="0">
            <a:solidFill>
              <a:srgbClr val="B9B5B4"/>
            </a:solidFill>
            <a:miter lim="800000"/>
            <a:headEnd/>
            <a:tailEnd/>
          </a:ln>
        </p:spPr>
        <p:txBody>
          <a:bodyPr lIns="81628" tIns="40814" rIns="81628" bIns="40814"/>
          <a:lstStyle/>
          <a:p>
            <a:r>
              <a:rPr lang="en-US" altLang="zh-CN" b="0"/>
              <a:t>1</a:t>
            </a:r>
            <a:r>
              <a:rPr lang="zh-CN" altLang="en-US" b="0"/>
              <a:t>指针：这个变量的地址。</a:t>
            </a:r>
          </a:p>
          <a:p>
            <a:r>
              <a:rPr lang="zh-CN" altLang="en-US" b="0"/>
              <a:t>  指针变量：用来存放（某个变量的）地址的变量。</a:t>
            </a:r>
          </a:p>
        </p:txBody>
      </p:sp>
      <p:sp>
        <p:nvSpPr>
          <p:cNvPr id="38918" name="Rectangle 11"/>
          <p:cNvSpPr>
            <a:spLocks noChangeArrowheads="1"/>
          </p:cNvSpPr>
          <p:nvPr/>
        </p:nvSpPr>
        <p:spPr bwMode="auto">
          <a:xfrm>
            <a:off x="3059113" y="2427288"/>
            <a:ext cx="4843462" cy="968375"/>
          </a:xfrm>
          <a:prstGeom prst="rect">
            <a:avLst/>
          </a:prstGeom>
          <a:solidFill>
            <a:srgbClr val="DCDADA"/>
          </a:solidFill>
          <a:ln w="9">
            <a:solidFill>
              <a:srgbClr val="B9B5B4"/>
            </a:solidFill>
            <a:miter lim="800000"/>
            <a:headEnd/>
            <a:tailEnd/>
          </a:ln>
        </p:spPr>
        <p:txBody>
          <a:bodyPr lIns="81628" tIns="40814" rIns="81628" bIns="40814"/>
          <a:lstStyle/>
          <a:p>
            <a:r>
              <a:rPr lang="en-US" altLang="zh-CN" b="0"/>
              <a:t>2.</a:t>
            </a:r>
            <a:r>
              <a:rPr lang="zh-CN" altLang="en-US" b="0"/>
              <a:t>数组与指针：数组名是指向数组第一个元素的指针。</a:t>
            </a:r>
            <a:endParaRPr lang="en-US" altLang="zh-CN" b="0"/>
          </a:p>
        </p:txBody>
      </p:sp>
      <p:sp>
        <p:nvSpPr>
          <p:cNvPr id="38919" name="Line 13"/>
          <p:cNvSpPr>
            <a:spLocks noChangeShapeType="1"/>
          </p:cNvSpPr>
          <p:nvPr/>
        </p:nvSpPr>
        <p:spPr bwMode="auto">
          <a:xfrm>
            <a:off x="2036763" y="3511550"/>
            <a:ext cx="960437" cy="623888"/>
          </a:xfrm>
          <a:prstGeom prst="line">
            <a:avLst/>
          </a:prstGeom>
          <a:noFill/>
          <a:ln w="9">
            <a:solidFill>
              <a:srgbClr val="2E2C2C"/>
            </a:solidFill>
            <a:round/>
            <a:headEnd/>
            <a:tailEnd type="triangle" w="med" len="med"/>
          </a:ln>
        </p:spPr>
        <p:txBody>
          <a:bodyPr lIns="81628" tIns="40814" rIns="81628" bIns="40814"/>
          <a:lstStyle/>
          <a:p>
            <a:endParaRPr lang="zh-CN" altLang="en-US"/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827088" y="257175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3132138" y="3867150"/>
            <a:ext cx="4843462" cy="968375"/>
          </a:xfrm>
          <a:prstGeom prst="rect">
            <a:avLst/>
          </a:prstGeom>
          <a:solidFill>
            <a:srgbClr val="DCDADA"/>
          </a:solidFill>
          <a:ln w="9">
            <a:solidFill>
              <a:srgbClr val="B9B5B4"/>
            </a:solidFill>
            <a:miter lim="800000"/>
            <a:headEnd/>
            <a:tailEnd/>
          </a:ln>
        </p:spPr>
        <p:txBody>
          <a:bodyPr lIns="81628" tIns="40814" rIns="81628" bIns="40814"/>
          <a:lstStyle/>
          <a:p>
            <a:r>
              <a:rPr lang="en-US" altLang="zh-CN" b="0"/>
              <a:t>3.</a:t>
            </a:r>
            <a:r>
              <a:rPr lang="zh-CN" altLang="en-US" b="0"/>
              <a:t>指针与函数：可以用做函数参数</a:t>
            </a:r>
          </a:p>
          <a:p>
            <a:r>
              <a:rPr lang="zh-CN" altLang="en-US" b="0"/>
              <a:t>	           可以用做函数返回值	</a:t>
            </a: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1116013" y="2284413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CN" altLang="en-US" sz="3200" b="0" i="1">
                <a:ea typeface="微软雅黑" pitchFamily="34" charset="-122"/>
              </a:rPr>
              <a:t>指针</a:t>
            </a:r>
          </a:p>
        </p:txBody>
      </p:sp>
    </p:spTree>
  </p:cSld>
  <p:clrMapOvr>
    <a:masterClrMapping/>
  </p:clrMapOvr>
  <p:transition spd="slow" advClick="0" advTm="8000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reeform 6"/>
          <p:cNvSpPr>
            <a:spLocks/>
          </p:cNvSpPr>
          <p:nvPr/>
        </p:nvSpPr>
        <p:spPr bwMode="auto">
          <a:xfrm>
            <a:off x="684213" y="2139950"/>
            <a:ext cx="1706562" cy="1341438"/>
          </a:xfrm>
          <a:custGeom>
            <a:avLst/>
            <a:gdLst>
              <a:gd name="T0" fmla="*/ 2147483647 w 2858"/>
              <a:gd name="T1" fmla="*/ 0 h 2475"/>
              <a:gd name="T2" fmla="*/ 2147483647 w 2858"/>
              <a:gd name="T3" fmla="*/ 2147483647 h 2475"/>
              <a:gd name="T4" fmla="*/ 2147483647 w 2858"/>
              <a:gd name="T5" fmla="*/ 2147483647 h 2475"/>
              <a:gd name="T6" fmla="*/ 2147483647 w 2858"/>
              <a:gd name="T7" fmla="*/ 2147483647 h 2475"/>
              <a:gd name="T8" fmla="*/ 2147483647 w 2858"/>
              <a:gd name="T9" fmla="*/ 2147483647 h 2475"/>
              <a:gd name="T10" fmla="*/ 2147483647 w 2858"/>
              <a:gd name="T11" fmla="*/ 2147483647 h 2475"/>
              <a:gd name="T12" fmla="*/ 2147483647 w 2858"/>
              <a:gd name="T13" fmla="*/ 2147483647 h 2475"/>
              <a:gd name="T14" fmla="*/ 2147483647 w 2858"/>
              <a:gd name="T15" fmla="*/ 2147483647 h 2475"/>
              <a:gd name="T16" fmla="*/ 0 w 2858"/>
              <a:gd name="T17" fmla="*/ 2147483647 h 2475"/>
              <a:gd name="T18" fmla="*/ 2147483647 w 2858"/>
              <a:gd name="T19" fmla="*/ 2147483647 h 2475"/>
              <a:gd name="T20" fmla="*/ 2147483647 w 2858"/>
              <a:gd name="T21" fmla="*/ 0 h 2475"/>
              <a:gd name="T22" fmla="*/ 2147483647 w 2858"/>
              <a:gd name="T23" fmla="*/ 0 h 2475"/>
              <a:gd name="T24" fmla="*/ 2147483647 w 2858"/>
              <a:gd name="T25" fmla="*/ 0 h 24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858"/>
              <a:gd name="T40" fmla="*/ 0 h 2475"/>
              <a:gd name="T41" fmla="*/ 2858 w 2858"/>
              <a:gd name="T42" fmla="*/ 2475 h 24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858" h="2475">
                <a:moveTo>
                  <a:pt x="2143" y="0"/>
                </a:moveTo>
                <a:lnTo>
                  <a:pt x="2501" y="619"/>
                </a:lnTo>
                <a:lnTo>
                  <a:pt x="2858" y="1238"/>
                </a:lnTo>
                <a:lnTo>
                  <a:pt x="2501" y="1856"/>
                </a:lnTo>
                <a:lnTo>
                  <a:pt x="2143" y="2475"/>
                </a:lnTo>
                <a:lnTo>
                  <a:pt x="1429" y="2475"/>
                </a:lnTo>
                <a:lnTo>
                  <a:pt x="714" y="2475"/>
                </a:lnTo>
                <a:lnTo>
                  <a:pt x="357" y="1856"/>
                </a:lnTo>
                <a:lnTo>
                  <a:pt x="0" y="1238"/>
                </a:lnTo>
                <a:lnTo>
                  <a:pt x="357" y="619"/>
                </a:lnTo>
                <a:lnTo>
                  <a:pt x="714" y="0"/>
                </a:lnTo>
                <a:lnTo>
                  <a:pt x="1429" y="0"/>
                </a:lnTo>
                <a:lnTo>
                  <a:pt x="2143" y="0"/>
                </a:lnTo>
                <a:close/>
              </a:path>
            </a:pathLst>
          </a:custGeom>
          <a:solidFill>
            <a:srgbClr val="00B050"/>
          </a:solidFill>
          <a:ln w="9" cap="flat" cmpd="sng">
            <a:noFill/>
            <a:round/>
            <a:headEnd/>
            <a:tailEnd/>
          </a:ln>
        </p:spPr>
        <p:txBody>
          <a:bodyPr lIns="81628" tIns="40814" rIns="81628" bIns="40814"/>
          <a:lstStyle/>
          <a:p>
            <a:endParaRPr lang="zh-CN" altLang="en-US"/>
          </a:p>
        </p:txBody>
      </p:sp>
      <p:sp>
        <p:nvSpPr>
          <p:cNvPr id="43011" name="Line 7"/>
          <p:cNvSpPr>
            <a:spLocks noChangeShapeType="1"/>
          </p:cNvSpPr>
          <p:nvPr/>
        </p:nvSpPr>
        <p:spPr bwMode="auto">
          <a:xfrm flipV="1">
            <a:off x="2051050" y="1924050"/>
            <a:ext cx="433388" cy="263525"/>
          </a:xfrm>
          <a:prstGeom prst="line">
            <a:avLst/>
          </a:prstGeom>
          <a:noFill/>
          <a:ln w="9">
            <a:solidFill>
              <a:srgbClr val="2E2C2C"/>
            </a:solidFill>
            <a:round/>
            <a:headEnd/>
            <a:tailEnd type="triangle" w="med" len="med"/>
          </a:ln>
        </p:spPr>
        <p:txBody>
          <a:bodyPr lIns="81628" tIns="40814" rIns="81628" bIns="40814"/>
          <a:lstStyle/>
          <a:p>
            <a:endParaRPr lang="zh-CN" altLang="en-US"/>
          </a:p>
        </p:txBody>
      </p:sp>
      <p:sp>
        <p:nvSpPr>
          <p:cNvPr id="43012" name="Rectangle 9"/>
          <p:cNvSpPr>
            <a:spLocks noChangeArrowheads="1"/>
          </p:cNvSpPr>
          <p:nvPr/>
        </p:nvSpPr>
        <p:spPr bwMode="auto">
          <a:xfrm>
            <a:off x="2627313" y="1419225"/>
            <a:ext cx="935037" cy="865188"/>
          </a:xfrm>
          <a:prstGeom prst="rect">
            <a:avLst/>
          </a:prstGeom>
          <a:solidFill>
            <a:srgbClr val="DCDADA"/>
          </a:solidFill>
          <a:ln w="0">
            <a:solidFill>
              <a:srgbClr val="B9B5B4"/>
            </a:solidFill>
            <a:miter lim="800000"/>
            <a:headEnd/>
            <a:tailEnd/>
          </a:ln>
        </p:spPr>
        <p:txBody>
          <a:bodyPr lIns="81628" tIns="40814" rIns="81628" bIns="40814"/>
          <a:lstStyle/>
          <a:p>
            <a:pPr algn="ctr"/>
            <a:r>
              <a:rPr lang="zh-CN" altLang="en-US" b="0"/>
              <a:t>结构体</a:t>
            </a:r>
          </a:p>
        </p:txBody>
      </p:sp>
      <p:sp>
        <p:nvSpPr>
          <p:cNvPr id="43014" name="Line 13"/>
          <p:cNvSpPr>
            <a:spLocks noChangeShapeType="1"/>
          </p:cNvSpPr>
          <p:nvPr/>
        </p:nvSpPr>
        <p:spPr bwMode="auto">
          <a:xfrm>
            <a:off x="2051050" y="3508375"/>
            <a:ext cx="433388" cy="287338"/>
          </a:xfrm>
          <a:prstGeom prst="line">
            <a:avLst/>
          </a:prstGeom>
          <a:noFill/>
          <a:ln w="9">
            <a:solidFill>
              <a:srgbClr val="2E2C2C"/>
            </a:solidFill>
            <a:round/>
            <a:headEnd/>
            <a:tailEnd type="triangle" w="med" len="med"/>
          </a:ln>
        </p:spPr>
        <p:txBody>
          <a:bodyPr lIns="81628" tIns="40814" rIns="81628" bIns="40814"/>
          <a:lstStyle/>
          <a:p>
            <a:endParaRPr lang="zh-CN" altLang="en-US"/>
          </a:p>
        </p:txBody>
      </p:sp>
      <p:sp>
        <p:nvSpPr>
          <p:cNvPr id="43015" name="Text Box 9"/>
          <p:cNvSpPr txBox="1">
            <a:spLocks noChangeArrowheads="1"/>
          </p:cNvSpPr>
          <p:nvPr/>
        </p:nvSpPr>
        <p:spPr bwMode="auto">
          <a:xfrm>
            <a:off x="827088" y="195263"/>
            <a:ext cx="2736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400" i="1"/>
              <a:t>结构体与链表</a:t>
            </a:r>
          </a:p>
        </p:txBody>
      </p:sp>
      <p:sp>
        <p:nvSpPr>
          <p:cNvPr id="43019" name="Rectangle 9"/>
          <p:cNvSpPr>
            <a:spLocks noChangeArrowheads="1"/>
          </p:cNvSpPr>
          <p:nvPr/>
        </p:nvSpPr>
        <p:spPr bwMode="auto">
          <a:xfrm>
            <a:off x="2771775" y="3724275"/>
            <a:ext cx="935038" cy="863600"/>
          </a:xfrm>
          <a:prstGeom prst="rect">
            <a:avLst/>
          </a:prstGeom>
          <a:solidFill>
            <a:srgbClr val="DCDADA"/>
          </a:solidFill>
          <a:ln w="0">
            <a:solidFill>
              <a:srgbClr val="B9B5B4"/>
            </a:solidFill>
            <a:miter lim="800000"/>
            <a:headEnd/>
            <a:tailEnd/>
          </a:ln>
        </p:spPr>
        <p:txBody>
          <a:bodyPr lIns="81628" tIns="40814" rIns="81628" bIns="40814"/>
          <a:lstStyle/>
          <a:p>
            <a:pPr algn="ctr"/>
            <a:r>
              <a:rPr lang="zh-CN" altLang="en-US" b="0"/>
              <a:t>链表</a:t>
            </a:r>
          </a:p>
        </p:txBody>
      </p:sp>
      <p:sp>
        <p:nvSpPr>
          <p:cNvPr id="43021" name="Line 8"/>
          <p:cNvSpPr>
            <a:spLocks noChangeShapeType="1"/>
          </p:cNvSpPr>
          <p:nvPr/>
        </p:nvSpPr>
        <p:spPr bwMode="auto">
          <a:xfrm flipV="1">
            <a:off x="3851275" y="1203325"/>
            <a:ext cx="936625" cy="215900"/>
          </a:xfrm>
          <a:prstGeom prst="line">
            <a:avLst/>
          </a:prstGeom>
          <a:noFill/>
          <a:ln w="9">
            <a:solidFill>
              <a:srgbClr val="2E2C2C"/>
            </a:solidFill>
            <a:round/>
            <a:headEnd/>
            <a:tailEnd type="triangle" w="med" len="med"/>
          </a:ln>
        </p:spPr>
        <p:txBody>
          <a:bodyPr lIns="81628" tIns="40814" rIns="81628" bIns="40814"/>
          <a:lstStyle/>
          <a:p>
            <a:endParaRPr lang="zh-CN" altLang="en-US"/>
          </a:p>
        </p:txBody>
      </p:sp>
      <p:sp>
        <p:nvSpPr>
          <p:cNvPr id="43023" name="Line 8"/>
          <p:cNvSpPr>
            <a:spLocks noChangeShapeType="1"/>
          </p:cNvSpPr>
          <p:nvPr/>
        </p:nvSpPr>
        <p:spPr bwMode="auto">
          <a:xfrm>
            <a:off x="3924300" y="2139950"/>
            <a:ext cx="863600" cy="144463"/>
          </a:xfrm>
          <a:prstGeom prst="line">
            <a:avLst/>
          </a:prstGeom>
          <a:noFill/>
          <a:ln w="9">
            <a:solidFill>
              <a:srgbClr val="2E2C2C"/>
            </a:solidFill>
            <a:round/>
            <a:headEnd/>
            <a:tailEnd type="triangle" w="med" len="med"/>
          </a:ln>
        </p:spPr>
        <p:txBody>
          <a:bodyPr lIns="81628" tIns="40814" rIns="81628" bIns="40814"/>
          <a:lstStyle/>
          <a:p>
            <a:endParaRPr lang="zh-CN" altLang="en-US"/>
          </a:p>
        </p:txBody>
      </p:sp>
      <p:sp>
        <p:nvSpPr>
          <p:cNvPr id="43025" name="Line 8"/>
          <p:cNvSpPr>
            <a:spLocks noChangeShapeType="1"/>
          </p:cNvSpPr>
          <p:nvPr/>
        </p:nvSpPr>
        <p:spPr bwMode="auto">
          <a:xfrm>
            <a:off x="3924300" y="4156075"/>
            <a:ext cx="935038" cy="0"/>
          </a:xfrm>
          <a:prstGeom prst="line">
            <a:avLst/>
          </a:prstGeom>
          <a:noFill/>
          <a:ln w="9">
            <a:solidFill>
              <a:srgbClr val="2E2C2C"/>
            </a:solidFill>
            <a:round/>
            <a:headEnd/>
            <a:tailEnd type="triangle" w="med" len="med"/>
          </a:ln>
        </p:spPr>
        <p:txBody>
          <a:bodyPr lIns="81628" tIns="40814" rIns="81628" bIns="40814"/>
          <a:lstStyle/>
          <a:p>
            <a:endParaRPr lang="zh-CN" altLang="en-US"/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5148263" y="987425"/>
            <a:ext cx="3116262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有一系列数据构成的集合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作用：封装，简化编写阻力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特点：可以从任何一个节点开始，可以很方便的链接前驱与后继点。</a:t>
            </a:r>
          </a:p>
          <a:p>
            <a:endParaRPr lang="zh-CN" altLang="en-US"/>
          </a:p>
        </p:txBody>
      </p:sp>
    </p:spTree>
  </p:cSld>
  <p:clrMapOvr>
    <a:masterClrMapping/>
  </p:clrMapOvr>
  <p:transition spd="slow" advClick="0" advTm="800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C</a:t>
            </a:r>
            <a:r>
              <a:rPr lang="zh-CN" altLang="en-US" smtClean="0"/>
              <a:t>语言小结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3106738" cy="33940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</a:pPr>
            <a:r>
              <a:rPr lang="en-US" altLang="zh-CN" smtClean="0"/>
              <a:t>#include &lt;iostream&gt;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Using namespace std;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int main()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{</a:t>
            </a:r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return 0;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}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4840288" y="1008063"/>
            <a:ext cx="3835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3832225" y="863600"/>
            <a:ext cx="44846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797" name="Text Box 7"/>
          <p:cNvSpPr txBox="1">
            <a:spLocks noChangeArrowheads="1"/>
          </p:cNvSpPr>
          <p:nvPr/>
        </p:nvSpPr>
        <p:spPr bwMode="auto">
          <a:xfrm>
            <a:off x="3975100" y="935038"/>
            <a:ext cx="282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1.C</a:t>
            </a:r>
            <a:r>
              <a:rPr lang="zh-CN" altLang="en-US"/>
              <a:t>语言的最基本的格式。</a:t>
            </a:r>
          </a:p>
        </p:txBody>
      </p:sp>
    </p:spTree>
  </p:cSld>
  <p:clrMapOvr>
    <a:masterClrMapping/>
  </p:clrMapOvr>
  <p:transition spd="slow" advClick="0" advTm="2000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03325"/>
            <a:ext cx="8229600" cy="33940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</a:pPr>
            <a:r>
              <a:rPr lang="en-US" altLang="zh-CN" smtClean="0"/>
              <a:t>2.Int a=0;//</a:t>
            </a:r>
            <a:r>
              <a:rPr lang="zh-CN" altLang="en-US" smtClean="0"/>
              <a:t>表示定义变量并赋予初值。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3.cin&gt;&gt;a;//</a:t>
            </a:r>
            <a:r>
              <a:rPr lang="zh-CN" altLang="en-US" smtClean="0"/>
              <a:t>表示输入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4.cout&lt;&lt;a&lt;&lt;endl;//</a:t>
            </a:r>
            <a:r>
              <a:rPr lang="zh-CN" altLang="en-US" smtClean="0"/>
              <a:t>表示输出并换行。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5.a%//</a:t>
            </a:r>
            <a:r>
              <a:rPr lang="zh-CN" altLang="en-US" smtClean="0"/>
              <a:t>表示取余运算。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6.</a:t>
            </a:r>
            <a:r>
              <a:rPr lang="zh-CN" altLang="en-US" smtClean="0"/>
              <a:t>只要不是</a:t>
            </a:r>
            <a:r>
              <a:rPr lang="en-US" altLang="zh-CN" smtClean="0"/>
              <a:t>0</a:t>
            </a:r>
            <a:r>
              <a:rPr lang="zh-CN" altLang="en-US" smtClean="0"/>
              <a:t>，其余（包括无法判断的）都是</a:t>
            </a:r>
            <a:r>
              <a:rPr lang="en-US" altLang="zh-CN" smtClean="0"/>
              <a:t>1</a:t>
            </a:r>
            <a:r>
              <a:rPr lang="zh-CN" altLang="en-US" smtClean="0"/>
              <a:t>。</a:t>
            </a:r>
          </a:p>
          <a:p>
            <a:pPr>
              <a:buFont typeface="Wingdings" pitchFamily="2" charset="2"/>
              <a:buNone/>
            </a:pPr>
            <a:endParaRPr lang="en-US" altLang="zh-CN" smtClean="0"/>
          </a:p>
        </p:txBody>
      </p:sp>
    </p:spTree>
  </p:cSld>
  <p:clrMapOvr>
    <a:masterClrMapping/>
  </p:clrMapOvr>
  <p:transition spd="slow" advClick="0" advTm="2000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 i="1" u="sng" smtClean="0"/>
              <a:t>遇到的问题与下周计划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877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</a:pPr>
            <a:r>
              <a:rPr lang="en-US" altLang="zh-CN" smtClean="0"/>
              <a:t>1.</a:t>
            </a:r>
            <a:r>
              <a:rPr lang="zh-CN" altLang="en-US" smtClean="0"/>
              <a:t>对其中的大部分知识仍不太理解。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2.</a:t>
            </a:r>
            <a:r>
              <a:rPr lang="zh-CN" altLang="en-US" smtClean="0"/>
              <a:t>上机虽有一些起步，但仍苦手。（例如校内作业</a:t>
            </a:r>
            <a:r>
              <a:rPr lang="en-US" altLang="zh-CN" smtClean="0"/>
              <a:t>pta</a:t>
            </a:r>
            <a:r>
              <a:rPr lang="zh-CN" altLang="en-US" smtClean="0"/>
              <a:t>，处理困难。）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3.</a:t>
            </a:r>
            <a:r>
              <a:rPr lang="zh-CN" altLang="en-US" smtClean="0"/>
              <a:t>很多语言仍需借助参考资料才能使用。</a:t>
            </a:r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1.</a:t>
            </a:r>
            <a:r>
              <a:rPr lang="zh-CN" altLang="en-US" smtClean="0"/>
              <a:t>开始第二遍视频观看。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2.</a:t>
            </a:r>
            <a:r>
              <a:rPr lang="zh-CN" altLang="en-US" smtClean="0"/>
              <a:t>继续模仿一些程序。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3.</a:t>
            </a:r>
            <a:r>
              <a:rPr lang="zh-CN" altLang="en-US" smtClean="0"/>
              <a:t>处理一些简单题目。</a:t>
            </a: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</p:spTree>
  </p:cSld>
  <p:clrMapOvr>
    <a:masterClrMapping/>
  </p:clrMapOvr>
  <p:transition spd="slow" advClick="0" advTm="2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图片 11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6" name="Freeform 11"/>
          <p:cNvSpPr>
            <a:spLocks/>
          </p:cNvSpPr>
          <p:nvPr/>
        </p:nvSpPr>
        <p:spPr bwMode="auto">
          <a:xfrm>
            <a:off x="3997325" y="796925"/>
            <a:ext cx="668338" cy="84138"/>
          </a:xfrm>
          <a:custGeom>
            <a:avLst/>
            <a:gdLst>
              <a:gd name="T0" fmla="*/ 2147483647 w 1156"/>
              <a:gd name="T1" fmla="*/ 0 h 142"/>
              <a:gd name="T2" fmla="*/ 2147483647 w 1156"/>
              <a:gd name="T3" fmla="*/ 0 h 142"/>
              <a:gd name="T4" fmla="*/ 2147483647 w 1156"/>
              <a:gd name="T5" fmla="*/ 2147483647 h 142"/>
              <a:gd name="T6" fmla="*/ 0 w 1156"/>
              <a:gd name="T7" fmla="*/ 2147483647 h 142"/>
              <a:gd name="T8" fmla="*/ 2147483647 w 1156"/>
              <a:gd name="T9" fmla="*/ 0 h 1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6"/>
              <a:gd name="T16" fmla="*/ 0 h 142"/>
              <a:gd name="T17" fmla="*/ 1156 w 1156"/>
              <a:gd name="T18" fmla="*/ 142 h 1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lIns="68562" tIns="34281" rIns="68562" bIns="34281"/>
          <a:lstStyle/>
          <a:p>
            <a:endParaRPr lang="zh-CN" altLang="en-US"/>
          </a:p>
        </p:txBody>
      </p:sp>
      <p:sp>
        <p:nvSpPr>
          <p:cNvPr id="16387" name="Freeform 10"/>
          <p:cNvSpPr>
            <a:spLocks/>
          </p:cNvSpPr>
          <p:nvPr/>
        </p:nvSpPr>
        <p:spPr bwMode="auto">
          <a:xfrm>
            <a:off x="3851275" y="842963"/>
            <a:ext cx="3792538" cy="527050"/>
          </a:xfrm>
          <a:custGeom>
            <a:avLst/>
            <a:gdLst>
              <a:gd name="T0" fmla="*/ 2147483647 w 8676"/>
              <a:gd name="T1" fmla="*/ 0 h 884"/>
              <a:gd name="T2" fmla="*/ 2147483647 w 8676"/>
              <a:gd name="T3" fmla="*/ 0 h 884"/>
              <a:gd name="T4" fmla="*/ 2147483647 w 8676"/>
              <a:gd name="T5" fmla="*/ 2147483647 h 884"/>
              <a:gd name="T6" fmla="*/ 2147483647 w 8676"/>
              <a:gd name="T7" fmla="*/ 2147483647 h 884"/>
              <a:gd name="T8" fmla="*/ 2147483647 w 8676"/>
              <a:gd name="T9" fmla="*/ 2147483647 h 884"/>
              <a:gd name="T10" fmla="*/ 2147483647 w 8676"/>
              <a:gd name="T11" fmla="*/ 2147483647 h 884"/>
              <a:gd name="T12" fmla="*/ 0 w 8676"/>
              <a:gd name="T13" fmla="*/ 2147483647 h 884"/>
              <a:gd name="T14" fmla="*/ 0 w 8676"/>
              <a:gd name="T15" fmla="*/ 2147483647 h 884"/>
              <a:gd name="T16" fmla="*/ 2147483647 w 8676"/>
              <a:gd name="T17" fmla="*/ 0 h 8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676"/>
              <a:gd name="T28" fmla="*/ 0 h 884"/>
              <a:gd name="T29" fmla="*/ 8676 w 8676"/>
              <a:gd name="T30" fmla="*/ 884 h 8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  <a:headEnd/>
            <a:tailEnd/>
          </a:ln>
        </p:spPr>
        <p:txBody>
          <a:bodyPr lIns="68562" tIns="34281" rIns="68562" bIns="34281"/>
          <a:lstStyle/>
          <a:p>
            <a:endParaRPr lang="zh-CN" altLang="en-US"/>
          </a:p>
        </p:txBody>
      </p:sp>
      <p:sp>
        <p:nvSpPr>
          <p:cNvPr id="16388" name="Rectangle 12"/>
          <p:cNvSpPr>
            <a:spLocks noChangeArrowheads="1"/>
          </p:cNvSpPr>
          <p:nvPr/>
        </p:nvSpPr>
        <p:spPr bwMode="auto">
          <a:xfrm>
            <a:off x="4062413" y="796925"/>
            <a:ext cx="539750" cy="554038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lIns="68562" tIns="34281" rIns="68562" bIns="34281"/>
          <a:lstStyle/>
          <a:p>
            <a:endParaRPr lang="zh-CN" altLang="en-US"/>
          </a:p>
        </p:txBody>
      </p:sp>
      <p:sp>
        <p:nvSpPr>
          <p:cNvPr id="16389" name="Freeform 11"/>
          <p:cNvSpPr>
            <a:spLocks/>
          </p:cNvSpPr>
          <p:nvPr/>
        </p:nvSpPr>
        <p:spPr bwMode="auto">
          <a:xfrm>
            <a:off x="3997325" y="1562100"/>
            <a:ext cx="668338" cy="85725"/>
          </a:xfrm>
          <a:custGeom>
            <a:avLst/>
            <a:gdLst>
              <a:gd name="T0" fmla="*/ 2147483647 w 1156"/>
              <a:gd name="T1" fmla="*/ 0 h 142"/>
              <a:gd name="T2" fmla="*/ 2147483647 w 1156"/>
              <a:gd name="T3" fmla="*/ 0 h 142"/>
              <a:gd name="T4" fmla="*/ 2147483647 w 1156"/>
              <a:gd name="T5" fmla="*/ 2147483647 h 142"/>
              <a:gd name="T6" fmla="*/ 0 w 1156"/>
              <a:gd name="T7" fmla="*/ 2147483647 h 142"/>
              <a:gd name="T8" fmla="*/ 2147483647 w 1156"/>
              <a:gd name="T9" fmla="*/ 0 h 1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6"/>
              <a:gd name="T16" fmla="*/ 0 h 142"/>
              <a:gd name="T17" fmla="*/ 1156 w 1156"/>
              <a:gd name="T18" fmla="*/ 142 h 1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lIns="68562" tIns="34281" rIns="68562" bIns="34281"/>
          <a:lstStyle/>
          <a:p>
            <a:endParaRPr lang="zh-CN" altLang="en-US"/>
          </a:p>
        </p:txBody>
      </p:sp>
      <p:sp>
        <p:nvSpPr>
          <p:cNvPr id="16390" name="Freeform 10"/>
          <p:cNvSpPr>
            <a:spLocks/>
          </p:cNvSpPr>
          <p:nvPr/>
        </p:nvSpPr>
        <p:spPr bwMode="auto">
          <a:xfrm>
            <a:off x="3851275" y="1635125"/>
            <a:ext cx="3792538" cy="527050"/>
          </a:xfrm>
          <a:custGeom>
            <a:avLst/>
            <a:gdLst>
              <a:gd name="T0" fmla="*/ 2147483647 w 8676"/>
              <a:gd name="T1" fmla="*/ 0 h 884"/>
              <a:gd name="T2" fmla="*/ 2147483647 w 8676"/>
              <a:gd name="T3" fmla="*/ 0 h 884"/>
              <a:gd name="T4" fmla="*/ 2147483647 w 8676"/>
              <a:gd name="T5" fmla="*/ 2147483647 h 884"/>
              <a:gd name="T6" fmla="*/ 2147483647 w 8676"/>
              <a:gd name="T7" fmla="*/ 2147483647 h 884"/>
              <a:gd name="T8" fmla="*/ 2147483647 w 8676"/>
              <a:gd name="T9" fmla="*/ 2147483647 h 884"/>
              <a:gd name="T10" fmla="*/ 2147483647 w 8676"/>
              <a:gd name="T11" fmla="*/ 2147483647 h 884"/>
              <a:gd name="T12" fmla="*/ 0 w 8676"/>
              <a:gd name="T13" fmla="*/ 2147483647 h 884"/>
              <a:gd name="T14" fmla="*/ 0 w 8676"/>
              <a:gd name="T15" fmla="*/ 2147483647 h 884"/>
              <a:gd name="T16" fmla="*/ 2147483647 w 8676"/>
              <a:gd name="T17" fmla="*/ 0 h 8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676"/>
              <a:gd name="T28" fmla="*/ 0 h 884"/>
              <a:gd name="T29" fmla="*/ 8676 w 8676"/>
              <a:gd name="T30" fmla="*/ 884 h 8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  <a:headEnd/>
            <a:tailEnd/>
          </a:ln>
        </p:spPr>
        <p:txBody>
          <a:bodyPr lIns="68562" tIns="34281" rIns="68562" bIns="34281"/>
          <a:lstStyle/>
          <a:p>
            <a:endParaRPr lang="zh-CN" altLang="en-US"/>
          </a:p>
        </p:txBody>
      </p:sp>
      <p:sp>
        <p:nvSpPr>
          <p:cNvPr id="16391" name="Rectangle 12"/>
          <p:cNvSpPr>
            <a:spLocks noChangeArrowheads="1"/>
          </p:cNvSpPr>
          <p:nvPr/>
        </p:nvSpPr>
        <p:spPr bwMode="auto">
          <a:xfrm>
            <a:off x="4062413" y="1562100"/>
            <a:ext cx="539750" cy="554038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lIns="68562" tIns="34281" rIns="68562" bIns="34281"/>
          <a:lstStyle/>
          <a:p>
            <a:endParaRPr lang="zh-CN" altLang="en-US"/>
          </a:p>
        </p:txBody>
      </p:sp>
      <p:sp>
        <p:nvSpPr>
          <p:cNvPr id="16392" name="Freeform 11"/>
          <p:cNvSpPr>
            <a:spLocks/>
          </p:cNvSpPr>
          <p:nvPr/>
        </p:nvSpPr>
        <p:spPr bwMode="auto">
          <a:xfrm>
            <a:off x="3997325" y="2311400"/>
            <a:ext cx="668338" cy="84138"/>
          </a:xfrm>
          <a:custGeom>
            <a:avLst/>
            <a:gdLst>
              <a:gd name="T0" fmla="*/ 2147483647 w 1156"/>
              <a:gd name="T1" fmla="*/ 0 h 142"/>
              <a:gd name="T2" fmla="*/ 2147483647 w 1156"/>
              <a:gd name="T3" fmla="*/ 0 h 142"/>
              <a:gd name="T4" fmla="*/ 2147483647 w 1156"/>
              <a:gd name="T5" fmla="*/ 2147483647 h 142"/>
              <a:gd name="T6" fmla="*/ 0 w 1156"/>
              <a:gd name="T7" fmla="*/ 2147483647 h 142"/>
              <a:gd name="T8" fmla="*/ 2147483647 w 1156"/>
              <a:gd name="T9" fmla="*/ 0 h 1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6"/>
              <a:gd name="T16" fmla="*/ 0 h 142"/>
              <a:gd name="T17" fmla="*/ 1156 w 1156"/>
              <a:gd name="T18" fmla="*/ 142 h 1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lIns="68562" tIns="34281" rIns="68562" bIns="34281"/>
          <a:lstStyle/>
          <a:p>
            <a:endParaRPr lang="zh-CN" altLang="en-US"/>
          </a:p>
        </p:txBody>
      </p:sp>
      <p:sp>
        <p:nvSpPr>
          <p:cNvPr id="16393" name="Freeform 10"/>
          <p:cNvSpPr>
            <a:spLocks/>
          </p:cNvSpPr>
          <p:nvPr/>
        </p:nvSpPr>
        <p:spPr bwMode="auto">
          <a:xfrm>
            <a:off x="3851275" y="2355850"/>
            <a:ext cx="3792538" cy="527050"/>
          </a:xfrm>
          <a:custGeom>
            <a:avLst/>
            <a:gdLst>
              <a:gd name="T0" fmla="*/ 2147483647 w 8676"/>
              <a:gd name="T1" fmla="*/ 0 h 884"/>
              <a:gd name="T2" fmla="*/ 2147483647 w 8676"/>
              <a:gd name="T3" fmla="*/ 0 h 884"/>
              <a:gd name="T4" fmla="*/ 2147483647 w 8676"/>
              <a:gd name="T5" fmla="*/ 2147483647 h 884"/>
              <a:gd name="T6" fmla="*/ 2147483647 w 8676"/>
              <a:gd name="T7" fmla="*/ 2147483647 h 884"/>
              <a:gd name="T8" fmla="*/ 2147483647 w 8676"/>
              <a:gd name="T9" fmla="*/ 2147483647 h 884"/>
              <a:gd name="T10" fmla="*/ 2147483647 w 8676"/>
              <a:gd name="T11" fmla="*/ 2147483647 h 884"/>
              <a:gd name="T12" fmla="*/ 0 w 8676"/>
              <a:gd name="T13" fmla="*/ 2147483647 h 884"/>
              <a:gd name="T14" fmla="*/ 0 w 8676"/>
              <a:gd name="T15" fmla="*/ 2147483647 h 884"/>
              <a:gd name="T16" fmla="*/ 2147483647 w 8676"/>
              <a:gd name="T17" fmla="*/ 0 h 8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676"/>
              <a:gd name="T28" fmla="*/ 0 h 884"/>
              <a:gd name="T29" fmla="*/ 8676 w 8676"/>
              <a:gd name="T30" fmla="*/ 884 h 8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  <a:headEnd/>
            <a:tailEnd/>
          </a:ln>
        </p:spPr>
        <p:txBody>
          <a:bodyPr lIns="68562" tIns="34281" rIns="68562" bIns="34281"/>
          <a:lstStyle/>
          <a:p>
            <a:endParaRPr lang="zh-CN" altLang="en-US"/>
          </a:p>
        </p:txBody>
      </p:sp>
      <p:sp>
        <p:nvSpPr>
          <p:cNvPr id="16394" name="Rectangle 12"/>
          <p:cNvSpPr>
            <a:spLocks noChangeArrowheads="1"/>
          </p:cNvSpPr>
          <p:nvPr/>
        </p:nvSpPr>
        <p:spPr bwMode="auto">
          <a:xfrm>
            <a:off x="4062413" y="2311400"/>
            <a:ext cx="539750" cy="554038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lIns="68562" tIns="34281" rIns="68562" bIns="34281"/>
          <a:lstStyle/>
          <a:p>
            <a:endParaRPr lang="zh-CN" altLang="en-US"/>
          </a:p>
        </p:txBody>
      </p:sp>
      <p:sp>
        <p:nvSpPr>
          <p:cNvPr id="16395" name="TextBox 105"/>
          <p:cNvSpPr txBox="1">
            <a:spLocks noChangeArrowheads="1"/>
          </p:cNvSpPr>
          <p:nvPr/>
        </p:nvSpPr>
        <p:spPr bwMode="auto">
          <a:xfrm>
            <a:off x="4716463" y="915988"/>
            <a:ext cx="1050925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62" tIns="34281" rIns="68562" bIns="34281">
            <a:spAutoFit/>
          </a:bodyPr>
          <a:lstStyle/>
          <a:p>
            <a:pPr algn="ctr"/>
            <a:r>
              <a:rPr lang="zh-CN" altLang="en-US" b="0">
                <a:solidFill>
                  <a:srgbClr val="3C3C3C"/>
                </a:solidFill>
              </a:rPr>
              <a:t>完成情况</a:t>
            </a:r>
          </a:p>
        </p:txBody>
      </p:sp>
      <p:sp>
        <p:nvSpPr>
          <p:cNvPr id="16396" name="TextBox 106"/>
          <p:cNvSpPr txBox="1">
            <a:spLocks noChangeArrowheads="1"/>
          </p:cNvSpPr>
          <p:nvPr/>
        </p:nvSpPr>
        <p:spPr bwMode="auto">
          <a:xfrm>
            <a:off x="4141788" y="828675"/>
            <a:ext cx="376237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62" tIns="34281" rIns="68562" bIns="34281">
            <a:spAutoFit/>
          </a:bodyPr>
          <a:lstStyle/>
          <a:p>
            <a:r>
              <a:rPr lang="en-US" altLang="zh-CN" sz="3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0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97" name="TextBox 109"/>
          <p:cNvSpPr txBox="1">
            <a:spLocks noChangeArrowheads="1"/>
          </p:cNvSpPr>
          <p:nvPr/>
        </p:nvSpPr>
        <p:spPr bwMode="auto">
          <a:xfrm>
            <a:off x="4140200" y="1563688"/>
            <a:ext cx="37147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62" tIns="34281" rIns="68562" bIns="34281">
            <a:spAutoFit/>
          </a:bodyPr>
          <a:lstStyle/>
          <a:p>
            <a:r>
              <a:rPr lang="en-US" altLang="zh-CN" sz="3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0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98" name="TextBox 116"/>
          <p:cNvSpPr txBox="1">
            <a:spLocks noChangeArrowheads="1"/>
          </p:cNvSpPr>
          <p:nvPr/>
        </p:nvSpPr>
        <p:spPr bwMode="auto">
          <a:xfrm>
            <a:off x="4141788" y="2325688"/>
            <a:ext cx="376237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62" tIns="34281" rIns="68562" bIns="34281">
            <a:spAutoFit/>
          </a:bodyPr>
          <a:lstStyle/>
          <a:p>
            <a:r>
              <a:rPr lang="en-US" altLang="zh-CN" sz="3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0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99" name="矩形 12"/>
          <p:cNvSpPr>
            <a:spLocks noChangeArrowheads="1"/>
          </p:cNvSpPr>
          <p:nvPr/>
        </p:nvSpPr>
        <p:spPr bwMode="auto">
          <a:xfrm>
            <a:off x="684213" y="555625"/>
            <a:ext cx="1298575" cy="587375"/>
          </a:xfrm>
          <a:prstGeom prst="rect">
            <a:avLst/>
          </a:prstGeom>
          <a:solidFill>
            <a:srgbClr val="08A810"/>
          </a:solidFill>
          <a:ln w="9525">
            <a:noFill/>
            <a:miter lim="800000"/>
            <a:headEnd/>
            <a:tailEnd/>
          </a:ln>
        </p:spPr>
        <p:txBody>
          <a:bodyPr lIns="68562" tIns="34281" rIns="68562" bIns="34281"/>
          <a:lstStyle/>
          <a:p>
            <a:endParaRPr lang="zh-CN" altLang="en-US"/>
          </a:p>
        </p:txBody>
      </p:sp>
      <p:sp>
        <p:nvSpPr>
          <p:cNvPr id="16400" name="TextBox 98"/>
          <p:cNvSpPr txBox="1">
            <a:spLocks noChangeArrowheads="1"/>
          </p:cNvSpPr>
          <p:nvPr/>
        </p:nvSpPr>
        <p:spPr bwMode="auto">
          <a:xfrm>
            <a:off x="971550" y="627063"/>
            <a:ext cx="6699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62" tIns="34281" rIns="68562" bIns="34281">
            <a:spAutoFit/>
          </a:bodyPr>
          <a:lstStyle/>
          <a:p>
            <a:r>
              <a:rPr lang="zh-CN" altLang="en-US" sz="21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6401" name="Text Box 34"/>
          <p:cNvSpPr txBox="1">
            <a:spLocks noChangeArrowheads="1"/>
          </p:cNvSpPr>
          <p:nvPr/>
        </p:nvSpPr>
        <p:spPr bwMode="auto">
          <a:xfrm>
            <a:off x="4787900" y="2427288"/>
            <a:ext cx="1512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402" name="Text Box 36"/>
          <p:cNvSpPr txBox="1">
            <a:spLocks noChangeArrowheads="1"/>
          </p:cNvSpPr>
          <p:nvPr/>
        </p:nvSpPr>
        <p:spPr bwMode="auto">
          <a:xfrm>
            <a:off x="4716463" y="2427288"/>
            <a:ext cx="19637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0"/>
              <a:t>下周计划</a:t>
            </a:r>
          </a:p>
        </p:txBody>
      </p:sp>
      <p:sp>
        <p:nvSpPr>
          <p:cNvPr id="16403" name="Text Box 37"/>
          <p:cNvSpPr txBox="1">
            <a:spLocks noChangeArrowheads="1"/>
          </p:cNvSpPr>
          <p:nvPr/>
        </p:nvSpPr>
        <p:spPr bwMode="auto">
          <a:xfrm>
            <a:off x="4716463" y="1708150"/>
            <a:ext cx="132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0"/>
              <a:t>遇到的问题</a:t>
            </a:r>
          </a:p>
        </p:txBody>
      </p:sp>
    </p:spTree>
  </p:cSld>
  <p:clrMapOvr>
    <a:masterClrMapping/>
  </p:clrMapOvr>
  <p:transition spd="slow" advClick="0" advTm="12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8" y="9525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图片 2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reeform 7"/>
          <p:cNvSpPr>
            <a:spLocks/>
          </p:cNvSpPr>
          <p:nvPr/>
        </p:nvSpPr>
        <p:spPr bwMode="auto">
          <a:xfrm>
            <a:off x="0" y="771525"/>
            <a:ext cx="6804025" cy="1152525"/>
          </a:xfrm>
          <a:custGeom>
            <a:avLst/>
            <a:gdLst>
              <a:gd name="T0" fmla="*/ 0 w 13970"/>
              <a:gd name="T1" fmla="*/ 0 h 3869"/>
              <a:gd name="T2" fmla="*/ 2147483647 w 13970"/>
              <a:gd name="T3" fmla="*/ 0 h 3869"/>
              <a:gd name="T4" fmla="*/ 2147483647 w 13970"/>
              <a:gd name="T5" fmla="*/ 2147483647 h 3869"/>
              <a:gd name="T6" fmla="*/ 0 w 13970"/>
              <a:gd name="T7" fmla="*/ 2147483647 h 3869"/>
              <a:gd name="T8" fmla="*/ 0 w 13970"/>
              <a:gd name="T9" fmla="*/ 0 h 3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70"/>
              <a:gd name="T16" fmla="*/ 0 h 3869"/>
              <a:gd name="T17" fmla="*/ 13970 w 13970"/>
              <a:gd name="T18" fmla="*/ 3869 h 38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70" h="3869">
                <a:moveTo>
                  <a:pt x="0" y="0"/>
                </a:moveTo>
                <a:lnTo>
                  <a:pt x="13970" y="0"/>
                </a:lnTo>
                <a:lnTo>
                  <a:pt x="11527" y="3869"/>
                </a:lnTo>
                <a:lnTo>
                  <a:pt x="0" y="3869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lIns="68562" tIns="34281" rIns="68562" bIns="34281"/>
          <a:lstStyle/>
          <a:p>
            <a:endParaRPr lang="zh-CN" altLang="en-US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8420100" y="1430338"/>
            <a:ext cx="417513" cy="676275"/>
          </a:xfrm>
          <a:custGeom>
            <a:avLst/>
            <a:gdLst>
              <a:gd name="T0" fmla="*/ 2147483647 w 725"/>
              <a:gd name="T1" fmla="*/ 2147483647 h 1169"/>
              <a:gd name="T2" fmla="*/ 2147483647 w 725"/>
              <a:gd name="T3" fmla="*/ 2147483647 h 1169"/>
              <a:gd name="T4" fmla="*/ 2147483647 w 725"/>
              <a:gd name="T5" fmla="*/ 2147483647 h 1169"/>
              <a:gd name="T6" fmla="*/ 2147483647 w 725"/>
              <a:gd name="T7" fmla="*/ 2147483647 h 1169"/>
              <a:gd name="T8" fmla="*/ 0 w 725"/>
              <a:gd name="T9" fmla="*/ 2147483647 h 1169"/>
              <a:gd name="T10" fmla="*/ 2147483647 w 725"/>
              <a:gd name="T11" fmla="*/ 2147483647 h 1169"/>
              <a:gd name="T12" fmla="*/ 0 w 725"/>
              <a:gd name="T13" fmla="*/ 2147483647 h 1169"/>
              <a:gd name="T14" fmla="*/ 2147483647 w 725"/>
              <a:gd name="T15" fmla="*/ 0 h 1169"/>
              <a:gd name="T16" fmla="*/ 2147483647 w 725"/>
              <a:gd name="T17" fmla="*/ 2147483647 h 11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5"/>
              <a:gd name="T28" fmla="*/ 0 h 1169"/>
              <a:gd name="T29" fmla="*/ 725 w 725"/>
              <a:gd name="T30" fmla="*/ 1169 h 11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5" h="1169">
                <a:moveTo>
                  <a:pt x="584" y="443"/>
                </a:moveTo>
                <a:lnTo>
                  <a:pt x="725" y="585"/>
                </a:lnTo>
                <a:lnTo>
                  <a:pt x="584" y="726"/>
                </a:lnTo>
                <a:lnTo>
                  <a:pt x="141" y="1169"/>
                </a:lnTo>
                <a:lnTo>
                  <a:pt x="0" y="1028"/>
                </a:lnTo>
                <a:lnTo>
                  <a:pt x="443" y="585"/>
                </a:lnTo>
                <a:lnTo>
                  <a:pt x="0" y="141"/>
                </a:lnTo>
                <a:lnTo>
                  <a:pt x="141" y="0"/>
                </a:lnTo>
                <a:lnTo>
                  <a:pt x="584" y="44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68562" tIns="34281" rIns="68562" bIns="34281"/>
          <a:lstStyle/>
          <a:p>
            <a:endParaRPr lang="zh-CN" altLang="en-US"/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7723188" y="4656138"/>
            <a:ext cx="1420812" cy="487362"/>
          </a:xfrm>
          <a:custGeom>
            <a:avLst/>
            <a:gdLst>
              <a:gd name="T0" fmla="*/ 2147483647 w 2467"/>
              <a:gd name="T1" fmla="*/ 0 h 843"/>
              <a:gd name="T2" fmla="*/ 2147483647 w 2467"/>
              <a:gd name="T3" fmla="*/ 2147483647 h 843"/>
              <a:gd name="T4" fmla="*/ 0 w 2467"/>
              <a:gd name="T5" fmla="*/ 2147483647 h 843"/>
              <a:gd name="T6" fmla="*/ 2147483647 w 2467"/>
              <a:gd name="T7" fmla="*/ 0 h 843"/>
              <a:gd name="T8" fmla="*/ 2147483647 w 2467"/>
              <a:gd name="T9" fmla="*/ 0 h 8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67"/>
              <a:gd name="T16" fmla="*/ 0 h 843"/>
              <a:gd name="T17" fmla="*/ 2467 w 2467"/>
              <a:gd name="T18" fmla="*/ 843 h 8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67" h="843">
                <a:moveTo>
                  <a:pt x="2467" y="0"/>
                </a:moveTo>
                <a:lnTo>
                  <a:pt x="2467" y="843"/>
                </a:lnTo>
                <a:lnTo>
                  <a:pt x="0" y="843"/>
                </a:lnTo>
                <a:lnTo>
                  <a:pt x="533" y="0"/>
                </a:lnTo>
                <a:lnTo>
                  <a:pt x="2467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68562" tIns="34281" rIns="68562" bIns="34281"/>
          <a:lstStyle/>
          <a:p>
            <a:endParaRPr lang="zh-CN" altLang="en-US"/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107950" y="123825"/>
            <a:ext cx="242252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62" tIns="34281" rIns="68562" bIns="34281">
            <a:spAutoFit/>
          </a:bodyPr>
          <a:lstStyle/>
          <a:p>
            <a:r>
              <a:rPr lang="zh-CN" altLang="en-US" sz="3000">
                <a:latin typeface="微软雅黑" pitchFamily="34" charset="-122"/>
                <a:ea typeface="微软雅黑" pitchFamily="34" charset="-122"/>
              </a:rPr>
              <a:t>计划完成情况</a:t>
            </a: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395288" y="987425"/>
            <a:ext cx="469582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62" tIns="34281" rIns="68562" bIns="34281">
            <a:spAutoFit/>
          </a:bodyPr>
          <a:lstStyle/>
          <a:p>
            <a:pPr algn="ctr"/>
            <a:r>
              <a:rPr lang="zh-CN" altLang="en-US" sz="15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课程已基本看完。对计算机有一定的了解。</a:t>
            </a:r>
          </a:p>
          <a:p>
            <a:pPr algn="ctr"/>
            <a:r>
              <a:rPr lang="zh-CN" altLang="en-US" sz="15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但还有些知识点不太理解。 </a:t>
            </a:r>
          </a:p>
          <a:p>
            <a:pPr algn="ctr"/>
            <a:endParaRPr lang="zh-CN" altLang="en-US" sz="15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Freeform 7">
            <a:hlinkClick r:id="" action="ppaction://hlinkshowjump?jump=nextslide"/>
          </p:cNvPr>
          <p:cNvSpPr>
            <a:spLocks/>
          </p:cNvSpPr>
          <p:nvPr/>
        </p:nvSpPr>
        <p:spPr bwMode="auto">
          <a:xfrm>
            <a:off x="0" y="1924050"/>
            <a:ext cx="6804025" cy="1368425"/>
          </a:xfrm>
          <a:custGeom>
            <a:avLst/>
            <a:gdLst>
              <a:gd name="T0" fmla="*/ 0 w 13970"/>
              <a:gd name="T1" fmla="*/ 0 h 3869"/>
              <a:gd name="T2" fmla="*/ 2147483647 w 13970"/>
              <a:gd name="T3" fmla="*/ 0 h 3869"/>
              <a:gd name="T4" fmla="*/ 2147483647 w 13970"/>
              <a:gd name="T5" fmla="*/ 2147483647 h 3869"/>
              <a:gd name="T6" fmla="*/ 0 w 13970"/>
              <a:gd name="T7" fmla="*/ 2147483647 h 3869"/>
              <a:gd name="T8" fmla="*/ 0 w 13970"/>
              <a:gd name="T9" fmla="*/ 0 h 3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70"/>
              <a:gd name="T16" fmla="*/ 0 h 3869"/>
              <a:gd name="T17" fmla="*/ 13970 w 13970"/>
              <a:gd name="T18" fmla="*/ 3869 h 38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70" h="3869">
                <a:moveTo>
                  <a:pt x="0" y="0"/>
                </a:moveTo>
                <a:lnTo>
                  <a:pt x="13970" y="0"/>
                </a:lnTo>
                <a:lnTo>
                  <a:pt x="11527" y="3869"/>
                </a:lnTo>
                <a:lnTo>
                  <a:pt x="0" y="3869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lIns="68562" tIns="34281" rIns="68562" bIns="34281"/>
          <a:lstStyle/>
          <a:p>
            <a:endParaRPr lang="zh-CN" altLang="en-US"/>
          </a:p>
        </p:txBody>
      </p:sp>
      <p:sp>
        <p:nvSpPr>
          <p:cNvPr id="3" name="Freeform 7">
            <a:hlinkClick r:id="rId4" action="ppaction://hlinksldjump"/>
          </p:cNvPr>
          <p:cNvSpPr>
            <a:spLocks/>
          </p:cNvSpPr>
          <p:nvPr/>
        </p:nvSpPr>
        <p:spPr bwMode="auto">
          <a:xfrm>
            <a:off x="0" y="3219450"/>
            <a:ext cx="6732588" cy="1008063"/>
          </a:xfrm>
          <a:custGeom>
            <a:avLst/>
            <a:gdLst>
              <a:gd name="T0" fmla="*/ 0 w 13970"/>
              <a:gd name="T1" fmla="*/ 0 h 3869"/>
              <a:gd name="T2" fmla="*/ 2147483647 w 13970"/>
              <a:gd name="T3" fmla="*/ 0 h 3869"/>
              <a:gd name="T4" fmla="*/ 2147483647 w 13970"/>
              <a:gd name="T5" fmla="*/ 2147483647 h 3869"/>
              <a:gd name="T6" fmla="*/ 0 w 13970"/>
              <a:gd name="T7" fmla="*/ 2147483647 h 3869"/>
              <a:gd name="T8" fmla="*/ 0 w 13970"/>
              <a:gd name="T9" fmla="*/ 0 h 3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70"/>
              <a:gd name="T16" fmla="*/ 0 h 3869"/>
              <a:gd name="T17" fmla="*/ 13970 w 13970"/>
              <a:gd name="T18" fmla="*/ 3869 h 38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70" h="3869">
                <a:moveTo>
                  <a:pt x="0" y="0"/>
                </a:moveTo>
                <a:lnTo>
                  <a:pt x="13970" y="0"/>
                </a:lnTo>
                <a:lnTo>
                  <a:pt x="11527" y="3869"/>
                </a:lnTo>
                <a:lnTo>
                  <a:pt x="0" y="3869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lIns="68562" tIns="34281" rIns="68562" bIns="34281"/>
          <a:lstStyle/>
          <a:p>
            <a:endParaRPr lang="zh-CN" alt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11188" y="2139950"/>
            <a:ext cx="46958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62" tIns="34281" rIns="68562" bIns="34281">
            <a:spAutoFit/>
          </a:bodyPr>
          <a:lstStyle/>
          <a:p>
            <a:pPr algn="ctr"/>
            <a:r>
              <a:rPr lang="en-US" altLang="zh-CN" sz="15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5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课程笔记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611188" y="3292475"/>
            <a:ext cx="469582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62" tIns="34281" rIns="68562" bIns="34281">
            <a:spAutoFit/>
          </a:bodyPr>
          <a:lstStyle/>
          <a:p>
            <a:pPr algn="ctr"/>
            <a:r>
              <a:rPr lang="en-US" altLang="zh-CN" sz="15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5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跳到 （遇到的问题）</a:t>
            </a:r>
          </a:p>
          <a:p>
            <a:pPr algn="ctr"/>
            <a:endParaRPr lang="zh-CN" altLang="en-US" sz="15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 advTm="8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1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6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utoUpdateAnimBg="0"/>
      <p:bldP spid="17" grpId="0" autoUpdateAnimBg="0"/>
      <p:bldP spid="2" grpId="0" animBg="1"/>
      <p:bldP spid="3" grpId="0" animBg="1"/>
      <p:bldP spid="4" grpId="0" autoUpdateAnimBg="0"/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从现实问题到计算机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mtClean="0"/>
              <a:t>《《《</a:t>
            </a:r>
            <a:r>
              <a:rPr lang="zh-CN" altLang="en-US" smtClean="0"/>
              <a:t>问题</a:t>
            </a:r>
            <a:r>
              <a:rPr lang="en-US" altLang="zh-CN" smtClean="0"/>
              <a:t>——</a:t>
            </a:r>
            <a:r>
              <a:rPr lang="zh-CN" altLang="en-US" smtClean="0"/>
              <a:t>解决方案</a:t>
            </a:r>
            <a:r>
              <a:rPr lang="en-US" altLang="zh-CN" smtClean="0"/>
              <a:t>——</a:t>
            </a:r>
            <a:r>
              <a:rPr lang="zh-CN" altLang="en-US" smtClean="0"/>
              <a:t>程序</a:t>
            </a:r>
            <a:r>
              <a:rPr lang="en-US" altLang="zh-CN" smtClean="0"/>
              <a:t>》》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smtClean="0"/>
              <a:t>1.</a:t>
            </a:r>
            <a:r>
              <a:rPr lang="zh-CN" altLang="en-US" smtClean="0"/>
              <a:t>面对一个问题计算机不能帮你想出解决方案。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smtClean="0"/>
              <a:t>2.</a:t>
            </a:r>
            <a:r>
              <a:rPr lang="zh-CN" altLang="en-US" smtClean="0"/>
              <a:t>即使有解决方案，还要利用程序语句描述。</a:t>
            </a:r>
          </a:p>
        </p:txBody>
      </p:sp>
    </p:spTree>
  </p:cSld>
  <p:clrMapOvr>
    <a:masterClrMapping/>
  </p:clrMapOvr>
  <p:transition spd="slow" advClick="0" advTm="200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reeform 6"/>
          <p:cNvSpPr>
            <a:spLocks/>
          </p:cNvSpPr>
          <p:nvPr/>
        </p:nvSpPr>
        <p:spPr bwMode="auto">
          <a:xfrm>
            <a:off x="684213" y="2139950"/>
            <a:ext cx="1706562" cy="1341438"/>
          </a:xfrm>
          <a:custGeom>
            <a:avLst/>
            <a:gdLst>
              <a:gd name="T0" fmla="*/ 2147483647 w 2858"/>
              <a:gd name="T1" fmla="*/ 0 h 2475"/>
              <a:gd name="T2" fmla="*/ 2147483647 w 2858"/>
              <a:gd name="T3" fmla="*/ 2147483647 h 2475"/>
              <a:gd name="T4" fmla="*/ 2147483647 w 2858"/>
              <a:gd name="T5" fmla="*/ 2147483647 h 2475"/>
              <a:gd name="T6" fmla="*/ 2147483647 w 2858"/>
              <a:gd name="T7" fmla="*/ 2147483647 h 2475"/>
              <a:gd name="T8" fmla="*/ 2147483647 w 2858"/>
              <a:gd name="T9" fmla="*/ 2147483647 h 2475"/>
              <a:gd name="T10" fmla="*/ 2147483647 w 2858"/>
              <a:gd name="T11" fmla="*/ 2147483647 h 2475"/>
              <a:gd name="T12" fmla="*/ 2147483647 w 2858"/>
              <a:gd name="T13" fmla="*/ 2147483647 h 2475"/>
              <a:gd name="T14" fmla="*/ 2147483647 w 2858"/>
              <a:gd name="T15" fmla="*/ 2147483647 h 2475"/>
              <a:gd name="T16" fmla="*/ 0 w 2858"/>
              <a:gd name="T17" fmla="*/ 2147483647 h 2475"/>
              <a:gd name="T18" fmla="*/ 2147483647 w 2858"/>
              <a:gd name="T19" fmla="*/ 2147483647 h 2475"/>
              <a:gd name="T20" fmla="*/ 2147483647 w 2858"/>
              <a:gd name="T21" fmla="*/ 0 h 2475"/>
              <a:gd name="T22" fmla="*/ 2147483647 w 2858"/>
              <a:gd name="T23" fmla="*/ 0 h 2475"/>
              <a:gd name="T24" fmla="*/ 2147483647 w 2858"/>
              <a:gd name="T25" fmla="*/ 0 h 24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858"/>
              <a:gd name="T40" fmla="*/ 0 h 2475"/>
              <a:gd name="T41" fmla="*/ 2858 w 2858"/>
              <a:gd name="T42" fmla="*/ 2475 h 24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858" h="2475">
                <a:moveTo>
                  <a:pt x="2143" y="0"/>
                </a:moveTo>
                <a:lnTo>
                  <a:pt x="2501" y="619"/>
                </a:lnTo>
                <a:lnTo>
                  <a:pt x="2858" y="1238"/>
                </a:lnTo>
                <a:lnTo>
                  <a:pt x="2501" y="1856"/>
                </a:lnTo>
                <a:lnTo>
                  <a:pt x="2143" y="2475"/>
                </a:lnTo>
                <a:lnTo>
                  <a:pt x="1429" y="2475"/>
                </a:lnTo>
                <a:lnTo>
                  <a:pt x="714" y="2475"/>
                </a:lnTo>
                <a:lnTo>
                  <a:pt x="357" y="1856"/>
                </a:lnTo>
                <a:lnTo>
                  <a:pt x="0" y="1238"/>
                </a:lnTo>
                <a:lnTo>
                  <a:pt x="357" y="619"/>
                </a:lnTo>
                <a:lnTo>
                  <a:pt x="714" y="0"/>
                </a:lnTo>
                <a:lnTo>
                  <a:pt x="1429" y="0"/>
                </a:lnTo>
                <a:lnTo>
                  <a:pt x="2143" y="0"/>
                </a:lnTo>
                <a:close/>
              </a:path>
            </a:pathLst>
          </a:custGeom>
          <a:solidFill>
            <a:srgbClr val="00B050"/>
          </a:solidFill>
          <a:ln w="9" cap="flat" cmpd="sng">
            <a:noFill/>
            <a:round/>
            <a:headEnd/>
            <a:tailEnd/>
          </a:ln>
        </p:spPr>
        <p:txBody>
          <a:bodyPr lIns="81628" tIns="40814" rIns="81628" bIns="40814"/>
          <a:lstStyle/>
          <a:p>
            <a:endParaRPr lang="zh-CN" altLang="en-US"/>
          </a:p>
        </p:txBody>
      </p:sp>
      <p:sp>
        <p:nvSpPr>
          <p:cNvPr id="21506" name="Line 7"/>
          <p:cNvSpPr>
            <a:spLocks noChangeShapeType="1"/>
          </p:cNvSpPr>
          <p:nvPr/>
        </p:nvSpPr>
        <p:spPr bwMode="auto">
          <a:xfrm flipV="1">
            <a:off x="2051050" y="1563688"/>
            <a:ext cx="960438" cy="623887"/>
          </a:xfrm>
          <a:prstGeom prst="line">
            <a:avLst/>
          </a:prstGeom>
          <a:noFill/>
          <a:ln w="9">
            <a:solidFill>
              <a:srgbClr val="2E2C2C"/>
            </a:solidFill>
            <a:round/>
            <a:headEnd/>
            <a:tailEnd type="triangle" w="med" len="med"/>
          </a:ln>
        </p:spPr>
        <p:txBody>
          <a:bodyPr lIns="81628" tIns="40814" rIns="81628" bIns="40814"/>
          <a:lstStyle/>
          <a:p>
            <a:endParaRPr lang="zh-CN" altLang="en-US"/>
          </a:p>
        </p:txBody>
      </p:sp>
      <p:sp>
        <p:nvSpPr>
          <p:cNvPr id="21507" name="Line 8"/>
          <p:cNvSpPr>
            <a:spLocks noChangeShapeType="1"/>
          </p:cNvSpPr>
          <p:nvPr/>
        </p:nvSpPr>
        <p:spPr bwMode="auto">
          <a:xfrm flipV="1">
            <a:off x="2411413" y="2500313"/>
            <a:ext cx="500062" cy="0"/>
          </a:xfrm>
          <a:prstGeom prst="line">
            <a:avLst/>
          </a:prstGeom>
          <a:noFill/>
          <a:ln w="9">
            <a:solidFill>
              <a:srgbClr val="2E2C2C"/>
            </a:solidFill>
            <a:round/>
            <a:headEnd/>
            <a:tailEnd type="triangle" w="med" len="med"/>
          </a:ln>
        </p:spPr>
        <p:txBody>
          <a:bodyPr lIns="81628" tIns="40814" rIns="81628" bIns="40814"/>
          <a:lstStyle/>
          <a:p>
            <a:endParaRPr lang="zh-CN" altLang="en-US"/>
          </a:p>
        </p:txBody>
      </p:sp>
      <p:sp>
        <p:nvSpPr>
          <p:cNvPr id="21508" name="Rectangle 9"/>
          <p:cNvSpPr>
            <a:spLocks noChangeArrowheads="1"/>
          </p:cNvSpPr>
          <p:nvPr/>
        </p:nvSpPr>
        <p:spPr bwMode="auto">
          <a:xfrm>
            <a:off x="3132138" y="842963"/>
            <a:ext cx="4843462" cy="969962"/>
          </a:xfrm>
          <a:prstGeom prst="rect">
            <a:avLst/>
          </a:prstGeom>
          <a:solidFill>
            <a:srgbClr val="DCDADA"/>
          </a:solidFill>
          <a:ln w="0">
            <a:solidFill>
              <a:srgbClr val="B9B5B4"/>
            </a:solidFill>
            <a:miter lim="800000"/>
            <a:headEnd/>
            <a:tailEnd/>
          </a:ln>
        </p:spPr>
        <p:txBody>
          <a:bodyPr lIns="81628" tIns="40814" rIns="81628" bIns="40814"/>
          <a:lstStyle/>
          <a:p>
            <a:r>
              <a:rPr lang="en-US" altLang="zh-CN" b="0"/>
              <a:t>1.</a:t>
            </a:r>
            <a:r>
              <a:rPr lang="zh-CN" altLang="en-US" b="0"/>
              <a:t>数据成分（用于描述程序中所涉及的成分）</a:t>
            </a:r>
          </a:p>
        </p:txBody>
      </p:sp>
      <p:sp>
        <p:nvSpPr>
          <p:cNvPr id="21509" name="Rectangle 11"/>
          <p:cNvSpPr>
            <a:spLocks noChangeArrowheads="1"/>
          </p:cNvSpPr>
          <p:nvPr/>
        </p:nvSpPr>
        <p:spPr bwMode="auto">
          <a:xfrm>
            <a:off x="3132138" y="1924050"/>
            <a:ext cx="4843462" cy="968375"/>
          </a:xfrm>
          <a:prstGeom prst="rect">
            <a:avLst/>
          </a:prstGeom>
          <a:solidFill>
            <a:srgbClr val="DCDADA"/>
          </a:solidFill>
          <a:ln w="9">
            <a:solidFill>
              <a:srgbClr val="B9B5B4"/>
            </a:solidFill>
            <a:miter lim="800000"/>
            <a:headEnd/>
            <a:tailEnd/>
          </a:ln>
        </p:spPr>
        <p:txBody>
          <a:bodyPr lIns="81628" tIns="40814" rIns="81628" bIns="40814"/>
          <a:lstStyle/>
          <a:p>
            <a:r>
              <a:rPr lang="en-US" altLang="zh-CN" b="0"/>
              <a:t>2.</a:t>
            </a:r>
            <a:r>
              <a:rPr lang="zh-CN" altLang="en-US" b="0"/>
              <a:t>运算成分（用以描述程序中所包含的运算）</a:t>
            </a:r>
          </a:p>
        </p:txBody>
      </p:sp>
      <p:sp>
        <p:nvSpPr>
          <p:cNvPr id="21510" name="Line 13"/>
          <p:cNvSpPr>
            <a:spLocks noChangeShapeType="1"/>
          </p:cNvSpPr>
          <p:nvPr/>
        </p:nvSpPr>
        <p:spPr bwMode="auto">
          <a:xfrm>
            <a:off x="2036763" y="3511550"/>
            <a:ext cx="960437" cy="623888"/>
          </a:xfrm>
          <a:prstGeom prst="line">
            <a:avLst/>
          </a:prstGeom>
          <a:noFill/>
          <a:ln w="9">
            <a:solidFill>
              <a:srgbClr val="2E2C2C"/>
            </a:solidFill>
            <a:round/>
            <a:headEnd/>
            <a:tailEnd type="triangle" w="med" len="med"/>
          </a:ln>
        </p:spPr>
        <p:txBody>
          <a:bodyPr lIns="81628" tIns="40814" rIns="81628" bIns="40814"/>
          <a:lstStyle/>
          <a:p>
            <a:endParaRPr lang="zh-CN" altLang="en-US"/>
          </a:p>
        </p:txBody>
      </p:sp>
      <p:sp>
        <p:nvSpPr>
          <p:cNvPr id="21511" name="Rectangle 14"/>
          <p:cNvSpPr>
            <a:spLocks noChangeArrowheads="1"/>
          </p:cNvSpPr>
          <p:nvPr/>
        </p:nvSpPr>
        <p:spPr bwMode="auto">
          <a:xfrm>
            <a:off x="3132138" y="4156075"/>
            <a:ext cx="4824412" cy="846138"/>
          </a:xfrm>
          <a:prstGeom prst="rect">
            <a:avLst/>
          </a:prstGeom>
          <a:solidFill>
            <a:srgbClr val="DCDADA"/>
          </a:solidFill>
          <a:ln w="9">
            <a:solidFill>
              <a:srgbClr val="B9B5B4"/>
            </a:solidFill>
            <a:miter lim="800000"/>
            <a:headEnd/>
            <a:tailEnd/>
          </a:ln>
        </p:spPr>
        <p:txBody>
          <a:bodyPr lIns="81628" tIns="40814" rIns="81628" bIns="40814"/>
          <a:lstStyle/>
          <a:p>
            <a:r>
              <a:rPr lang="en-US" altLang="zh-CN" b="0"/>
              <a:t>3.</a:t>
            </a:r>
            <a:r>
              <a:rPr lang="zh-CN" altLang="en-US" b="0"/>
              <a:t>传输成分（用以表达程序中数据的传输） </a:t>
            </a:r>
          </a:p>
        </p:txBody>
      </p:sp>
      <p:sp>
        <p:nvSpPr>
          <p:cNvPr id="21512" name="Text Box 9"/>
          <p:cNvSpPr txBox="1">
            <a:spLocks noChangeArrowheads="1"/>
          </p:cNvSpPr>
          <p:nvPr/>
        </p:nvSpPr>
        <p:spPr bwMode="auto">
          <a:xfrm>
            <a:off x="827088" y="2571750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C</a:t>
            </a:r>
            <a:r>
              <a:rPr lang="zh-CN" altLang="en-US"/>
              <a:t>语言的构成</a:t>
            </a:r>
          </a:p>
        </p:txBody>
      </p:sp>
      <p:sp>
        <p:nvSpPr>
          <p:cNvPr id="21513" name="Line 8"/>
          <p:cNvSpPr>
            <a:spLocks noChangeShapeType="1"/>
          </p:cNvSpPr>
          <p:nvPr/>
        </p:nvSpPr>
        <p:spPr bwMode="auto">
          <a:xfrm flipV="1">
            <a:off x="2411413" y="3219450"/>
            <a:ext cx="500062" cy="0"/>
          </a:xfrm>
          <a:prstGeom prst="line">
            <a:avLst/>
          </a:prstGeom>
          <a:noFill/>
          <a:ln w="9">
            <a:solidFill>
              <a:srgbClr val="2E2C2C"/>
            </a:solidFill>
            <a:round/>
            <a:headEnd/>
            <a:tailEnd type="triangle" w="med" len="med"/>
          </a:ln>
        </p:spPr>
        <p:txBody>
          <a:bodyPr lIns="81628" tIns="40814" rIns="81628" bIns="40814"/>
          <a:lstStyle/>
          <a:p>
            <a:endParaRPr lang="zh-CN" altLang="en-US"/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3132138" y="3003550"/>
            <a:ext cx="4843462" cy="968375"/>
          </a:xfrm>
          <a:prstGeom prst="rect">
            <a:avLst/>
          </a:prstGeom>
          <a:solidFill>
            <a:srgbClr val="DCDADA"/>
          </a:solidFill>
          <a:ln w="9">
            <a:solidFill>
              <a:srgbClr val="B9B5B4"/>
            </a:solidFill>
            <a:miter lim="800000"/>
            <a:headEnd/>
            <a:tailEnd/>
          </a:ln>
        </p:spPr>
        <p:txBody>
          <a:bodyPr lIns="81628" tIns="40814" rIns="81628" bIns="40814"/>
          <a:lstStyle/>
          <a:p>
            <a:r>
              <a:rPr lang="en-US" altLang="zh-CN" b="0"/>
              <a:t>2.</a:t>
            </a:r>
            <a:r>
              <a:rPr lang="zh-CN" altLang="en-US" b="0"/>
              <a:t>控制成分（用以表达程序中的控制构造）</a:t>
            </a:r>
          </a:p>
        </p:txBody>
      </p:sp>
    </p:spTree>
  </p:cSld>
  <p:clrMapOvr>
    <a:masterClrMapping/>
  </p:clrMapOvr>
  <p:transition spd="slow" advClick="0" advTm="800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reeform 6"/>
          <p:cNvSpPr>
            <a:spLocks/>
          </p:cNvSpPr>
          <p:nvPr/>
        </p:nvSpPr>
        <p:spPr bwMode="auto">
          <a:xfrm>
            <a:off x="684213" y="2139950"/>
            <a:ext cx="1706562" cy="1341438"/>
          </a:xfrm>
          <a:custGeom>
            <a:avLst/>
            <a:gdLst>
              <a:gd name="T0" fmla="*/ 2147483647 w 2858"/>
              <a:gd name="T1" fmla="*/ 0 h 2475"/>
              <a:gd name="T2" fmla="*/ 2147483647 w 2858"/>
              <a:gd name="T3" fmla="*/ 2147483647 h 2475"/>
              <a:gd name="T4" fmla="*/ 2147483647 w 2858"/>
              <a:gd name="T5" fmla="*/ 2147483647 h 2475"/>
              <a:gd name="T6" fmla="*/ 2147483647 w 2858"/>
              <a:gd name="T7" fmla="*/ 2147483647 h 2475"/>
              <a:gd name="T8" fmla="*/ 2147483647 w 2858"/>
              <a:gd name="T9" fmla="*/ 2147483647 h 2475"/>
              <a:gd name="T10" fmla="*/ 2147483647 w 2858"/>
              <a:gd name="T11" fmla="*/ 2147483647 h 2475"/>
              <a:gd name="T12" fmla="*/ 2147483647 w 2858"/>
              <a:gd name="T13" fmla="*/ 2147483647 h 2475"/>
              <a:gd name="T14" fmla="*/ 2147483647 w 2858"/>
              <a:gd name="T15" fmla="*/ 2147483647 h 2475"/>
              <a:gd name="T16" fmla="*/ 0 w 2858"/>
              <a:gd name="T17" fmla="*/ 2147483647 h 2475"/>
              <a:gd name="T18" fmla="*/ 2147483647 w 2858"/>
              <a:gd name="T19" fmla="*/ 2147483647 h 2475"/>
              <a:gd name="T20" fmla="*/ 2147483647 w 2858"/>
              <a:gd name="T21" fmla="*/ 0 h 2475"/>
              <a:gd name="T22" fmla="*/ 2147483647 w 2858"/>
              <a:gd name="T23" fmla="*/ 0 h 2475"/>
              <a:gd name="T24" fmla="*/ 2147483647 w 2858"/>
              <a:gd name="T25" fmla="*/ 0 h 24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858"/>
              <a:gd name="T40" fmla="*/ 0 h 2475"/>
              <a:gd name="T41" fmla="*/ 2858 w 2858"/>
              <a:gd name="T42" fmla="*/ 2475 h 24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858" h="2475">
                <a:moveTo>
                  <a:pt x="2143" y="0"/>
                </a:moveTo>
                <a:lnTo>
                  <a:pt x="2501" y="619"/>
                </a:lnTo>
                <a:lnTo>
                  <a:pt x="2858" y="1238"/>
                </a:lnTo>
                <a:lnTo>
                  <a:pt x="2501" y="1856"/>
                </a:lnTo>
                <a:lnTo>
                  <a:pt x="2143" y="2475"/>
                </a:lnTo>
                <a:lnTo>
                  <a:pt x="1429" y="2475"/>
                </a:lnTo>
                <a:lnTo>
                  <a:pt x="714" y="2475"/>
                </a:lnTo>
                <a:lnTo>
                  <a:pt x="357" y="1856"/>
                </a:lnTo>
                <a:lnTo>
                  <a:pt x="0" y="1238"/>
                </a:lnTo>
                <a:lnTo>
                  <a:pt x="357" y="619"/>
                </a:lnTo>
                <a:lnTo>
                  <a:pt x="714" y="0"/>
                </a:lnTo>
                <a:lnTo>
                  <a:pt x="1429" y="0"/>
                </a:lnTo>
                <a:lnTo>
                  <a:pt x="2143" y="0"/>
                </a:lnTo>
                <a:close/>
              </a:path>
            </a:pathLst>
          </a:custGeom>
          <a:solidFill>
            <a:srgbClr val="00B050"/>
          </a:solidFill>
          <a:ln w="9" cap="flat" cmpd="sng">
            <a:noFill/>
            <a:round/>
            <a:headEnd/>
            <a:tailEnd/>
          </a:ln>
        </p:spPr>
        <p:txBody>
          <a:bodyPr lIns="81628" tIns="40814" rIns="81628" bIns="40814"/>
          <a:lstStyle/>
          <a:p>
            <a:endParaRPr lang="zh-CN" altLang="en-US"/>
          </a:p>
        </p:txBody>
      </p:sp>
      <p:sp>
        <p:nvSpPr>
          <p:cNvPr id="23554" name="Line 7"/>
          <p:cNvSpPr>
            <a:spLocks noChangeShapeType="1"/>
          </p:cNvSpPr>
          <p:nvPr/>
        </p:nvSpPr>
        <p:spPr bwMode="auto">
          <a:xfrm flipV="1">
            <a:off x="2051050" y="1563688"/>
            <a:ext cx="960438" cy="623887"/>
          </a:xfrm>
          <a:prstGeom prst="line">
            <a:avLst/>
          </a:prstGeom>
          <a:noFill/>
          <a:ln w="9">
            <a:solidFill>
              <a:srgbClr val="2E2C2C"/>
            </a:solidFill>
            <a:round/>
            <a:headEnd/>
            <a:tailEnd type="triangle" w="med" len="med"/>
          </a:ln>
        </p:spPr>
        <p:txBody>
          <a:bodyPr lIns="81628" tIns="40814" rIns="81628" bIns="40814"/>
          <a:lstStyle/>
          <a:p>
            <a:endParaRPr lang="zh-CN" altLang="en-US"/>
          </a:p>
        </p:txBody>
      </p:sp>
      <p:sp>
        <p:nvSpPr>
          <p:cNvPr id="23555" name="Line 8"/>
          <p:cNvSpPr>
            <a:spLocks noChangeShapeType="1"/>
          </p:cNvSpPr>
          <p:nvPr/>
        </p:nvSpPr>
        <p:spPr bwMode="auto">
          <a:xfrm flipV="1">
            <a:off x="2411413" y="2500313"/>
            <a:ext cx="500062" cy="0"/>
          </a:xfrm>
          <a:prstGeom prst="line">
            <a:avLst/>
          </a:prstGeom>
          <a:noFill/>
          <a:ln w="9">
            <a:solidFill>
              <a:srgbClr val="2E2C2C"/>
            </a:solidFill>
            <a:round/>
            <a:headEnd/>
            <a:tailEnd type="triangle" w="med" len="med"/>
          </a:ln>
        </p:spPr>
        <p:txBody>
          <a:bodyPr lIns="81628" tIns="40814" rIns="81628" bIns="40814"/>
          <a:lstStyle/>
          <a:p>
            <a:endParaRPr lang="zh-CN" altLang="en-US"/>
          </a:p>
        </p:txBody>
      </p:sp>
      <p:sp>
        <p:nvSpPr>
          <p:cNvPr id="23556" name="Rectangle 9"/>
          <p:cNvSpPr>
            <a:spLocks noChangeArrowheads="1"/>
          </p:cNvSpPr>
          <p:nvPr/>
        </p:nvSpPr>
        <p:spPr bwMode="auto">
          <a:xfrm>
            <a:off x="3132138" y="842963"/>
            <a:ext cx="4843462" cy="969962"/>
          </a:xfrm>
          <a:prstGeom prst="rect">
            <a:avLst/>
          </a:prstGeom>
          <a:solidFill>
            <a:srgbClr val="DCDADA"/>
          </a:solidFill>
          <a:ln w="0">
            <a:solidFill>
              <a:srgbClr val="B9B5B4"/>
            </a:solidFill>
            <a:miter lim="800000"/>
            <a:headEnd/>
            <a:tailEnd/>
          </a:ln>
        </p:spPr>
        <p:txBody>
          <a:bodyPr lIns="81628" tIns="40814" rIns="81628" bIns="40814"/>
          <a:lstStyle/>
          <a:p>
            <a:r>
              <a:rPr lang="en-US" altLang="zh-CN" b="0"/>
              <a:t>1.</a:t>
            </a:r>
            <a:r>
              <a:rPr lang="zh-CN" altLang="en-US" b="0"/>
              <a:t>整形</a:t>
            </a:r>
            <a:r>
              <a:rPr lang="en-US" altLang="zh-CN" b="0"/>
              <a:t>int</a:t>
            </a:r>
            <a:r>
              <a:rPr lang="zh-CN" altLang="en-US" b="0"/>
              <a:t>（整数）</a:t>
            </a:r>
          </a:p>
        </p:txBody>
      </p:sp>
      <p:sp>
        <p:nvSpPr>
          <p:cNvPr id="23557" name="Rectangle 11"/>
          <p:cNvSpPr>
            <a:spLocks noChangeArrowheads="1"/>
          </p:cNvSpPr>
          <p:nvPr/>
        </p:nvSpPr>
        <p:spPr bwMode="auto">
          <a:xfrm>
            <a:off x="3132138" y="1924050"/>
            <a:ext cx="4843462" cy="968375"/>
          </a:xfrm>
          <a:prstGeom prst="rect">
            <a:avLst/>
          </a:prstGeom>
          <a:solidFill>
            <a:srgbClr val="DCDADA"/>
          </a:solidFill>
          <a:ln w="9">
            <a:solidFill>
              <a:srgbClr val="B9B5B4"/>
            </a:solidFill>
            <a:miter lim="800000"/>
            <a:headEnd/>
            <a:tailEnd/>
          </a:ln>
        </p:spPr>
        <p:txBody>
          <a:bodyPr lIns="81628" tIns="40814" rIns="81628" bIns="40814"/>
          <a:lstStyle/>
          <a:p>
            <a:r>
              <a:rPr lang="en-US" altLang="zh-CN" b="0"/>
              <a:t>2.</a:t>
            </a:r>
            <a:r>
              <a:rPr lang="zh-CN" altLang="en-US" b="0"/>
              <a:t>实型（浮点型）（小数）</a:t>
            </a:r>
          </a:p>
        </p:txBody>
      </p:sp>
      <p:sp>
        <p:nvSpPr>
          <p:cNvPr id="23558" name="Line 13"/>
          <p:cNvSpPr>
            <a:spLocks noChangeShapeType="1"/>
          </p:cNvSpPr>
          <p:nvPr/>
        </p:nvSpPr>
        <p:spPr bwMode="auto">
          <a:xfrm>
            <a:off x="2036763" y="3511550"/>
            <a:ext cx="960437" cy="623888"/>
          </a:xfrm>
          <a:prstGeom prst="line">
            <a:avLst/>
          </a:prstGeom>
          <a:noFill/>
          <a:ln w="9">
            <a:solidFill>
              <a:srgbClr val="2E2C2C"/>
            </a:solidFill>
            <a:round/>
            <a:headEnd/>
            <a:tailEnd type="triangle" w="med" len="med"/>
          </a:ln>
        </p:spPr>
        <p:txBody>
          <a:bodyPr lIns="81628" tIns="40814" rIns="81628" bIns="40814"/>
          <a:lstStyle/>
          <a:p>
            <a:endParaRPr lang="zh-CN" altLang="en-US"/>
          </a:p>
        </p:txBody>
      </p:sp>
      <p:sp>
        <p:nvSpPr>
          <p:cNvPr id="23559" name="Rectangle 14"/>
          <p:cNvSpPr>
            <a:spLocks noChangeArrowheads="1"/>
          </p:cNvSpPr>
          <p:nvPr/>
        </p:nvSpPr>
        <p:spPr bwMode="auto">
          <a:xfrm>
            <a:off x="3132138" y="4156075"/>
            <a:ext cx="4824412" cy="846138"/>
          </a:xfrm>
          <a:prstGeom prst="rect">
            <a:avLst/>
          </a:prstGeom>
          <a:solidFill>
            <a:srgbClr val="DCDADA"/>
          </a:solidFill>
          <a:ln w="9">
            <a:solidFill>
              <a:srgbClr val="B9B5B4"/>
            </a:solidFill>
            <a:miter lim="800000"/>
            <a:headEnd/>
            <a:tailEnd/>
          </a:ln>
        </p:spPr>
        <p:txBody>
          <a:bodyPr lIns="81628" tIns="40814" rIns="81628" bIns="40814"/>
          <a:lstStyle/>
          <a:p>
            <a:r>
              <a:rPr lang="en-US" altLang="zh-CN" b="0"/>
              <a:t>4.</a:t>
            </a:r>
            <a:r>
              <a:rPr lang="zh-CN" altLang="en-US" b="0"/>
              <a:t>布尔型（储存真假）</a:t>
            </a:r>
          </a:p>
        </p:txBody>
      </p:sp>
      <p:sp>
        <p:nvSpPr>
          <p:cNvPr id="23560" name="Text Box 9"/>
          <p:cNvSpPr txBox="1">
            <a:spLocks noChangeArrowheads="1"/>
          </p:cNvSpPr>
          <p:nvPr/>
        </p:nvSpPr>
        <p:spPr bwMode="auto">
          <a:xfrm>
            <a:off x="827088" y="257175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3561" name="Line 8"/>
          <p:cNvSpPr>
            <a:spLocks noChangeShapeType="1"/>
          </p:cNvSpPr>
          <p:nvPr/>
        </p:nvSpPr>
        <p:spPr bwMode="auto">
          <a:xfrm flipV="1">
            <a:off x="2411413" y="3219450"/>
            <a:ext cx="500062" cy="0"/>
          </a:xfrm>
          <a:prstGeom prst="line">
            <a:avLst/>
          </a:prstGeom>
          <a:noFill/>
          <a:ln w="9">
            <a:solidFill>
              <a:srgbClr val="2E2C2C"/>
            </a:solidFill>
            <a:round/>
            <a:headEnd/>
            <a:tailEnd type="triangle" w="med" len="med"/>
          </a:ln>
        </p:spPr>
        <p:txBody>
          <a:bodyPr lIns="81628" tIns="40814" rIns="81628" bIns="40814"/>
          <a:lstStyle/>
          <a:p>
            <a:endParaRPr lang="zh-CN" altLang="en-US"/>
          </a:p>
        </p:txBody>
      </p:sp>
      <p:sp>
        <p:nvSpPr>
          <p:cNvPr id="23562" name="Rectangle 11"/>
          <p:cNvSpPr>
            <a:spLocks noChangeArrowheads="1"/>
          </p:cNvSpPr>
          <p:nvPr/>
        </p:nvSpPr>
        <p:spPr bwMode="auto">
          <a:xfrm>
            <a:off x="3132138" y="3003550"/>
            <a:ext cx="4843462" cy="968375"/>
          </a:xfrm>
          <a:prstGeom prst="rect">
            <a:avLst/>
          </a:prstGeom>
          <a:solidFill>
            <a:srgbClr val="DCDADA"/>
          </a:solidFill>
          <a:ln w="9">
            <a:solidFill>
              <a:srgbClr val="B9B5B4"/>
            </a:solidFill>
            <a:miter lim="800000"/>
            <a:headEnd/>
            <a:tailEnd/>
          </a:ln>
        </p:spPr>
        <p:txBody>
          <a:bodyPr lIns="81628" tIns="40814" rIns="81628" bIns="40814"/>
          <a:lstStyle/>
          <a:p>
            <a:r>
              <a:rPr lang="en-US" altLang="zh-CN" b="0"/>
              <a:t>3.</a:t>
            </a:r>
            <a:r>
              <a:rPr lang="zh-CN" altLang="en-US" b="0"/>
              <a:t>字符型（像</a:t>
            </a:r>
            <a:r>
              <a:rPr lang="en-US" altLang="zh-CN" b="0"/>
              <a:t>@</a:t>
            </a:r>
            <a:r>
              <a:rPr lang="zh-CN" altLang="en-US" b="0"/>
              <a:t>等可以出现在</a:t>
            </a:r>
            <a:r>
              <a:rPr lang="en-US" altLang="zh-CN" b="0"/>
              <a:t>C</a:t>
            </a:r>
            <a:r>
              <a:rPr lang="zh-CN" altLang="en-US" b="0"/>
              <a:t>语言的字符。）</a:t>
            </a:r>
            <a:br>
              <a:rPr lang="zh-CN" altLang="en-US" b="0"/>
            </a:br>
            <a:endParaRPr lang="zh-CN" altLang="en-US" b="0"/>
          </a:p>
        </p:txBody>
      </p:sp>
      <p:sp>
        <p:nvSpPr>
          <p:cNvPr id="23563" name="Rectangle 12"/>
          <p:cNvSpPr>
            <a:spLocks noChangeArrowheads="1"/>
          </p:cNvSpPr>
          <p:nvPr/>
        </p:nvSpPr>
        <p:spPr bwMode="auto">
          <a:xfrm>
            <a:off x="971550" y="2355850"/>
            <a:ext cx="13684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2000">
                <a:ea typeface="微软雅黑" pitchFamily="34" charset="-122"/>
              </a:rPr>
              <a:t>数据成分基本数据类型</a:t>
            </a:r>
          </a:p>
        </p:txBody>
      </p:sp>
      <p:sp>
        <p:nvSpPr>
          <p:cNvPr id="23564" name="Rectangle 9"/>
          <p:cNvSpPr>
            <a:spLocks noChangeArrowheads="1"/>
          </p:cNvSpPr>
          <p:nvPr/>
        </p:nvSpPr>
        <p:spPr bwMode="auto">
          <a:xfrm>
            <a:off x="8135938" y="915988"/>
            <a:ext cx="828675" cy="3817937"/>
          </a:xfrm>
          <a:prstGeom prst="rect">
            <a:avLst/>
          </a:prstGeom>
          <a:solidFill>
            <a:srgbClr val="DCDADA"/>
          </a:solidFill>
          <a:ln w="0">
            <a:solidFill>
              <a:srgbClr val="B9B5B4"/>
            </a:solidFill>
            <a:miter lim="800000"/>
            <a:headEnd/>
            <a:tailEnd/>
          </a:ln>
        </p:spPr>
        <p:txBody>
          <a:bodyPr lIns="81628" tIns="40814" rIns="81628" bIns="40814"/>
          <a:lstStyle/>
          <a:p>
            <a:r>
              <a:rPr lang="zh-CN" altLang="en-US" b="0"/>
              <a:t>自定义数据库</a:t>
            </a:r>
          </a:p>
        </p:txBody>
      </p:sp>
    </p:spTree>
  </p:cSld>
  <p:clrMapOvr>
    <a:masterClrMapping/>
  </p:clrMapOvr>
  <p:transition spd="slow" advClick="0" advTm="800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reeform 6"/>
          <p:cNvSpPr>
            <a:spLocks/>
          </p:cNvSpPr>
          <p:nvPr/>
        </p:nvSpPr>
        <p:spPr bwMode="auto">
          <a:xfrm>
            <a:off x="684213" y="2139950"/>
            <a:ext cx="1706562" cy="1341438"/>
          </a:xfrm>
          <a:custGeom>
            <a:avLst/>
            <a:gdLst>
              <a:gd name="T0" fmla="*/ 2147483647 w 2858"/>
              <a:gd name="T1" fmla="*/ 0 h 2475"/>
              <a:gd name="T2" fmla="*/ 2147483647 w 2858"/>
              <a:gd name="T3" fmla="*/ 2147483647 h 2475"/>
              <a:gd name="T4" fmla="*/ 2147483647 w 2858"/>
              <a:gd name="T5" fmla="*/ 2147483647 h 2475"/>
              <a:gd name="T6" fmla="*/ 2147483647 w 2858"/>
              <a:gd name="T7" fmla="*/ 2147483647 h 2475"/>
              <a:gd name="T8" fmla="*/ 2147483647 w 2858"/>
              <a:gd name="T9" fmla="*/ 2147483647 h 2475"/>
              <a:gd name="T10" fmla="*/ 2147483647 w 2858"/>
              <a:gd name="T11" fmla="*/ 2147483647 h 2475"/>
              <a:gd name="T12" fmla="*/ 2147483647 w 2858"/>
              <a:gd name="T13" fmla="*/ 2147483647 h 2475"/>
              <a:gd name="T14" fmla="*/ 2147483647 w 2858"/>
              <a:gd name="T15" fmla="*/ 2147483647 h 2475"/>
              <a:gd name="T16" fmla="*/ 0 w 2858"/>
              <a:gd name="T17" fmla="*/ 2147483647 h 2475"/>
              <a:gd name="T18" fmla="*/ 2147483647 w 2858"/>
              <a:gd name="T19" fmla="*/ 2147483647 h 2475"/>
              <a:gd name="T20" fmla="*/ 2147483647 w 2858"/>
              <a:gd name="T21" fmla="*/ 0 h 2475"/>
              <a:gd name="T22" fmla="*/ 2147483647 w 2858"/>
              <a:gd name="T23" fmla="*/ 0 h 2475"/>
              <a:gd name="T24" fmla="*/ 2147483647 w 2858"/>
              <a:gd name="T25" fmla="*/ 0 h 24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858"/>
              <a:gd name="T40" fmla="*/ 0 h 2475"/>
              <a:gd name="T41" fmla="*/ 2858 w 2858"/>
              <a:gd name="T42" fmla="*/ 2475 h 24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858" h="2475">
                <a:moveTo>
                  <a:pt x="2143" y="0"/>
                </a:moveTo>
                <a:lnTo>
                  <a:pt x="2501" y="619"/>
                </a:lnTo>
                <a:lnTo>
                  <a:pt x="2858" y="1238"/>
                </a:lnTo>
                <a:lnTo>
                  <a:pt x="2501" y="1856"/>
                </a:lnTo>
                <a:lnTo>
                  <a:pt x="2143" y="2475"/>
                </a:lnTo>
                <a:lnTo>
                  <a:pt x="1429" y="2475"/>
                </a:lnTo>
                <a:lnTo>
                  <a:pt x="714" y="2475"/>
                </a:lnTo>
                <a:lnTo>
                  <a:pt x="357" y="1856"/>
                </a:lnTo>
                <a:lnTo>
                  <a:pt x="0" y="1238"/>
                </a:lnTo>
                <a:lnTo>
                  <a:pt x="357" y="619"/>
                </a:lnTo>
                <a:lnTo>
                  <a:pt x="714" y="0"/>
                </a:lnTo>
                <a:lnTo>
                  <a:pt x="1429" y="0"/>
                </a:lnTo>
                <a:lnTo>
                  <a:pt x="2143" y="0"/>
                </a:lnTo>
                <a:close/>
              </a:path>
            </a:pathLst>
          </a:custGeom>
          <a:solidFill>
            <a:srgbClr val="00B050"/>
          </a:solidFill>
          <a:ln w="9" cap="flat" cmpd="sng">
            <a:noFill/>
            <a:round/>
            <a:headEnd/>
            <a:tailEnd/>
          </a:ln>
        </p:spPr>
        <p:txBody>
          <a:bodyPr lIns="81628" tIns="40814" rIns="81628" bIns="40814"/>
          <a:lstStyle/>
          <a:p>
            <a:endParaRPr lang="zh-CN" altLang="en-US"/>
          </a:p>
        </p:txBody>
      </p:sp>
      <p:sp>
        <p:nvSpPr>
          <p:cNvPr id="25602" name="Line 7"/>
          <p:cNvSpPr>
            <a:spLocks noChangeShapeType="1"/>
          </p:cNvSpPr>
          <p:nvPr/>
        </p:nvSpPr>
        <p:spPr bwMode="auto">
          <a:xfrm flipV="1">
            <a:off x="2051050" y="1563688"/>
            <a:ext cx="960438" cy="623887"/>
          </a:xfrm>
          <a:prstGeom prst="line">
            <a:avLst/>
          </a:prstGeom>
          <a:noFill/>
          <a:ln w="9">
            <a:solidFill>
              <a:srgbClr val="2E2C2C"/>
            </a:solidFill>
            <a:round/>
            <a:headEnd/>
            <a:tailEnd type="triangle" w="med" len="med"/>
          </a:ln>
        </p:spPr>
        <p:txBody>
          <a:bodyPr lIns="81628" tIns="40814" rIns="81628" bIns="40814"/>
          <a:lstStyle/>
          <a:p>
            <a:endParaRPr lang="zh-CN" altLang="en-US"/>
          </a:p>
        </p:txBody>
      </p:sp>
      <p:sp>
        <p:nvSpPr>
          <p:cNvPr id="25603" name="Rectangle 9"/>
          <p:cNvSpPr>
            <a:spLocks noChangeArrowheads="1"/>
          </p:cNvSpPr>
          <p:nvPr/>
        </p:nvSpPr>
        <p:spPr bwMode="auto">
          <a:xfrm>
            <a:off x="3132138" y="842963"/>
            <a:ext cx="935037" cy="865187"/>
          </a:xfrm>
          <a:prstGeom prst="rect">
            <a:avLst/>
          </a:prstGeom>
          <a:solidFill>
            <a:srgbClr val="DCDADA"/>
          </a:solidFill>
          <a:ln w="0">
            <a:solidFill>
              <a:srgbClr val="B9B5B4"/>
            </a:solidFill>
            <a:miter lim="800000"/>
            <a:headEnd/>
            <a:tailEnd/>
          </a:ln>
        </p:spPr>
        <p:txBody>
          <a:bodyPr lIns="81628" tIns="40814" rIns="81628" bIns="40814"/>
          <a:lstStyle/>
          <a:p>
            <a:pPr algn="ctr"/>
            <a:r>
              <a:rPr lang="zh-CN" altLang="en-US" b="0"/>
              <a:t>算数运算</a:t>
            </a:r>
          </a:p>
        </p:txBody>
      </p:sp>
      <p:sp>
        <p:nvSpPr>
          <p:cNvPr id="25604" name="Rectangle 11"/>
          <p:cNvSpPr>
            <a:spLocks noChangeArrowheads="1"/>
          </p:cNvSpPr>
          <p:nvPr/>
        </p:nvSpPr>
        <p:spPr bwMode="auto">
          <a:xfrm>
            <a:off x="5219700" y="842963"/>
            <a:ext cx="2736850" cy="1152525"/>
          </a:xfrm>
          <a:prstGeom prst="rect">
            <a:avLst/>
          </a:prstGeom>
          <a:solidFill>
            <a:srgbClr val="DCDADA"/>
          </a:solidFill>
          <a:ln w="9">
            <a:solidFill>
              <a:srgbClr val="B9B5B4"/>
            </a:solidFill>
            <a:miter lim="800000"/>
            <a:headEnd/>
            <a:tailEnd/>
          </a:ln>
        </p:spPr>
        <p:txBody>
          <a:bodyPr lIns="81628" tIns="40814" rIns="81628" bIns="40814"/>
          <a:lstStyle/>
          <a:p>
            <a:r>
              <a:rPr lang="en-US" altLang="zh-CN" b="0"/>
              <a:t>1.</a:t>
            </a:r>
            <a:r>
              <a:rPr lang="zh-CN" altLang="en-US" b="0"/>
              <a:t>（*  </a:t>
            </a:r>
            <a:r>
              <a:rPr lang="en-US" altLang="zh-CN" b="0"/>
              <a:t>/  %</a:t>
            </a:r>
            <a:r>
              <a:rPr lang="zh-CN" altLang="en-US" b="0"/>
              <a:t>）</a:t>
            </a:r>
            <a:r>
              <a:rPr lang="en-US" altLang="zh-CN" b="0"/>
              <a:t>&gt;&gt;(+   -)</a:t>
            </a:r>
          </a:p>
          <a:p>
            <a:pPr algn="ctr"/>
            <a:r>
              <a:rPr lang="en-US" altLang="zh-CN" b="0"/>
              <a:t>2.int(char ,short)&lt;  unsigned&lt;long&lt;double</a:t>
            </a:r>
          </a:p>
        </p:txBody>
      </p:sp>
      <p:sp>
        <p:nvSpPr>
          <p:cNvPr id="25605" name="Line 13"/>
          <p:cNvSpPr>
            <a:spLocks noChangeShapeType="1"/>
          </p:cNvSpPr>
          <p:nvPr/>
        </p:nvSpPr>
        <p:spPr bwMode="auto">
          <a:xfrm>
            <a:off x="2036763" y="3511550"/>
            <a:ext cx="960437" cy="623888"/>
          </a:xfrm>
          <a:prstGeom prst="line">
            <a:avLst/>
          </a:prstGeom>
          <a:noFill/>
          <a:ln w="9">
            <a:solidFill>
              <a:srgbClr val="2E2C2C"/>
            </a:solidFill>
            <a:round/>
            <a:headEnd/>
            <a:tailEnd type="triangle" w="med" len="med"/>
          </a:ln>
        </p:spPr>
        <p:txBody>
          <a:bodyPr lIns="81628" tIns="40814" rIns="81628" bIns="40814"/>
          <a:lstStyle/>
          <a:p>
            <a:endParaRPr lang="zh-CN" altLang="en-US"/>
          </a:p>
        </p:txBody>
      </p:sp>
      <p:sp>
        <p:nvSpPr>
          <p:cNvPr id="25606" name="Text Box 9"/>
          <p:cNvSpPr txBox="1">
            <a:spLocks noChangeArrowheads="1"/>
          </p:cNvSpPr>
          <p:nvPr/>
        </p:nvSpPr>
        <p:spPr bwMode="auto">
          <a:xfrm>
            <a:off x="827088" y="257175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/>
              <a:t>运算成分</a:t>
            </a:r>
          </a:p>
        </p:txBody>
      </p:sp>
      <p:sp>
        <p:nvSpPr>
          <p:cNvPr id="25607" name="Rectangle 11"/>
          <p:cNvSpPr>
            <a:spLocks noChangeArrowheads="1"/>
          </p:cNvSpPr>
          <p:nvPr/>
        </p:nvSpPr>
        <p:spPr bwMode="auto">
          <a:xfrm>
            <a:off x="5219700" y="2355850"/>
            <a:ext cx="2736850" cy="1008063"/>
          </a:xfrm>
          <a:prstGeom prst="rect">
            <a:avLst/>
          </a:prstGeom>
          <a:solidFill>
            <a:srgbClr val="DCDADA"/>
          </a:solidFill>
          <a:ln w="9">
            <a:solidFill>
              <a:srgbClr val="B9B5B4"/>
            </a:solidFill>
            <a:miter lim="800000"/>
            <a:headEnd/>
            <a:tailEnd/>
          </a:ln>
        </p:spPr>
        <p:txBody>
          <a:bodyPr lIns="81628" tIns="40814" rIns="81628" bIns="40814"/>
          <a:lstStyle/>
          <a:p>
            <a:r>
              <a:rPr lang="en-US" altLang="zh-CN" b="0"/>
              <a:t>&lt;  &gt;  &gt;=  &lt;= == !=</a:t>
            </a:r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3132138" y="2355850"/>
            <a:ext cx="935037" cy="863600"/>
          </a:xfrm>
          <a:prstGeom prst="rect">
            <a:avLst/>
          </a:prstGeom>
          <a:solidFill>
            <a:srgbClr val="DCDADA"/>
          </a:solidFill>
          <a:ln w="0">
            <a:solidFill>
              <a:srgbClr val="B9B5B4"/>
            </a:solidFill>
            <a:miter lim="800000"/>
            <a:headEnd/>
            <a:tailEnd/>
          </a:ln>
        </p:spPr>
        <p:txBody>
          <a:bodyPr lIns="81628" tIns="40814" rIns="81628" bIns="40814"/>
          <a:lstStyle/>
          <a:p>
            <a:pPr algn="ctr"/>
            <a:r>
              <a:rPr lang="zh-CN" altLang="en-US" b="0"/>
              <a:t>关系运算</a:t>
            </a:r>
          </a:p>
        </p:txBody>
      </p:sp>
      <p:sp>
        <p:nvSpPr>
          <p:cNvPr id="25609" name="Line 8"/>
          <p:cNvSpPr>
            <a:spLocks noChangeShapeType="1"/>
          </p:cNvSpPr>
          <p:nvPr/>
        </p:nvSpPr>
        <p:spPr bwMode="auto">
          <a:xfrm flipV="1">
            <a:off x="4284663" y="2787650"/>
            <a:ext cx="865187" cy="0"/>
          </a:xfrm>
          <a:prstGeom prst="line">
            <a:avLst/>
          </a:prstGeom>
          <a:noFill/>
          <a:ln w="9">
            <a:solidFill>
              <a:srgbClr val="2E2C2C"/>
            </a:solidFill>
            <a:round/>
            <a:headEnd/>
            <a:tailEnd type="triangle" w="med" len="med"/>
          </a:ln>
        </p:spPr>
        <p:txBody>
          <a:bodyPr lIns="81628" tIns="40814" rIns="81628" bIns="40814"/>
          <a:lstStyle/>
          <a:p>
            <a:endParaRPr lang="zh-CN" altLang="en-US"/>
          </a:p>
        </p:txBody>
      </p:sp>
      <p:sp>
        <p:nvSpPr>
          <p:cNvPr id="25610" name="Rectangle 9"/>
          <p:cNvSpPr>
            <a:spLocks noChangeArrowheads="1"/>
          </p:cNvSpPr>
          <p:nvPr/>
        </p:nvSpPr>
        <p:spPr bwMode="auto">
          <a:xfrm>
            <a:off x="3132138" y="3795713"/>
            <a:ext cx="935037" cy="863600"/>
          </a:xfrm>
          <a:prstGeom prst="rect">
            <a:avLst/>
          </a:prstGeom>
          <a:solidFill>
            <a:srgbClr val="DCDADA"/>
          </a:solidFill>
          <a:ln w="0">
            <a:solidFill>
              <a:srgbClr val="B9B5B4"/>
            </a:solidFill>
            <a:miter lim="800000"/>
            <a:headEnd/>
            <a:tailEnd/>
          </a:ln>
        </p:spPr>
        <p:txBody>
          <a:bodyPr lIns="81628" tIns="40814" rIns="81628" bIns="40814"/>
          <a:lstStyle/>
          <a:p>
            <a:pPr algn="ctr"/>
            <a:r>
              <a:rPr lang="zh-CN" altLang="en-US" b="0"/>
              <a:t>赋值运算</a:t>
            </a:r>
          </a:p>
        </p:txBody>
      </p:sp>
      <p:sp>
        <p:nvSpPr>
          <p:cNvPr id="25611" name="Line 8"/>
          <p:cNvSpPr>
            <a:spLocks noChangeShapeType="1"/>
          </p:cNvSpPr>
          <p:nvPr/>
        </p:nvSpPr>
        <p:spPr bwMode="auto">
          <a:xfrm flipV="1">
            <a:off x="2411413" y="2787650"/>
            <a:ext cx="576262" cy="0"/>
          </a:xfrm>
          <a:prstGeom prst="line">
            <a:avLst/>
          </a:prstGeom>
          <a:noFill/>
          <a:ln w="9">
            <a:solidFill>
              <a:srgbClr val="2E2C2C"/>
            </a:solidFill>
            <a:round/>
            <a:headEnd/>
            <a:tailEnd type="triangle" w="med" len="med"/>
          </a:ln>
        </p:spPr>
        <p:txBody>
          <a:bodyPr lIns="81628" tIns="40814" rIns="81628" bIns="40814"/>
          <a:lstStyle/>
          <a:p>
            <a:endParaRPr lang="zh-CN" altLang="en-US"/>
          </a:p>
        </p:txBody>
      </p:sp>
      <p:sp>
        <p:nvSpPr>
          <p:cNvPr id="25612" name="Line 8"/>
          <p:cNvSpPr>
            <a:spLocks noChangeShapeType="1"/>
          </p:cNvSpPr>
          <p:nvPr/>
        </p:nvSpPr>
        <p:spPr bwMode="auto">
          <a:xfrm flipV="1">
            <a:off x="4211638" y="1419225"/>
            <a:ext cx="865187" cy="0"/>
          </a:xfrm>
          <a:prstGeom prst="line">
            <a:avLst/>
          </a:prstGeom>
          <a:noFill/>
          <a:ln w="9">
            <a:solidFill>
              <a:srgbClr val="2E2C2C"/>
            </a:solidFill>
            <a:round/>
            <a:headEnd/>
            <a:tailEnd type="triangle" w="med" len="med"/>
          </a:ln>
        </p:spPr>
        <p:txBody>
          <a:bodyPr lIns="81628" tIns="40814" rIns="81628" bIns="40814"/>
          <a:lstStyle/>
          <a:p>
            <a:endParaRPr lang="zh-CN" altLang="en-US"/>
          </a:p>
        </p:txBody>
      </p:sp>
      <p:sp>
        <p:nvSpPr>
          <p:cNvPr id="25613" name="Rectangle 9"/>
          <p:cNvSpPr>
            <a:spLocks noChangeArrowheads="1"/>
          </p:cNvSpPr>
          <p:nvPr/>
        </p:nvSpPr>
        <p:spPr bwMode="auto">
          <a:xfrm>
            <a:off x="4643438" y="3795713"/>
            <a:ext cx="4032250" cy="936625"/>
          </a:xfrm>
          <a:prstGeom prst="rect">
            <a:avLst/>
          </a:prstGeom>
          <a:solidFill>
            <a:srgbClr val="DCDADA"/>
          </a:solidFill>
          <a:ln w="0">
            <a:solidFill>
              <a:srgbClr val="B9B5B4"/>
            </a:solidFill>
            <a:miter lim="800000"/>
            <a:headEnd/>
            <a:tailEnd/>
          </a:ln>
        </p:spPr>
        <p:txBody>
          <a:bodyPr lIns="81628" tIns="40814" rIns="81628" bIns="40814"/>
          <a:lstStyle/>
          <a:p>
            <a:pPr algn="ctr"/>
            <a:r>
              <a:rPr lang="zh-CN" altLang="en-US" b="0"/>
              <a:t>算数运算</a:t>
            </a:r>
            <a:r>
              <a:rPr lang="en-US" altLang="zh-CN" b="0"/>
              <a:t>&gt;</a:t>
            </a:r>
            <a:r>
              <a:rPr lang="zh-CN" altLang="en-US" b="0"/>
              <a:t>关系运算</a:t>
            </a:r>
            <a:r>
              <a:rPr lang="en-US" altLang="zh-CN" b="0"/>
              <a:t>&gt;</a:t>
            </a:r>
            <a:r>
              <a:rPr lang="zh-CN" altLang="en-US" b="0"/>
              <a:t>赋值运算</a:t>
            </a:r>
            <a:endParaRPr lang="zh-CN" altLang="en-US"/>
          </a:p>
        </p:txBody>
      </p:sp>
    </p:spTree>
  </p:cSld>
  <p:clrMapOvr>
    <a:masterClrMapping/>
  </p:clrMapOvr>
  <p:transition spd="slow" advClick="0" advTm="800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"/>
          <p:cNvSpPr>
            <a:spLocks/>
          </p:cNvSpPr>
          <p:nvPr/>
        </p:nvSpPr>
        <p:spPr bwMode="auto">
          <a:xfrm>
            <a:off x="684213" y="2139950"/>
            <a:ext cx="1706562" cy="1341438"/>
          </a:xfrm>
          <a:custGeom>
            <a:avLst/>
            <a:gdLst>
              <a:gd name="T0" fmla="*/ 2147483647 w 2858"/>
              <a:gd name="T1" fmla="*/ 0 h 2475"/>
              <a:gd name="T2" fmla="*/ 2147483647 w 2858"/>
              <a:gd name="T3" fmla="*/ 2147483647 h 2475"/>
              <a:gd name="T4" fmla="*/ 2147483647 w 2858"/>
              <a:gd name="T5" fmla="*/ 2147483647 h 2475"/>
              <a:gd name="T6" fmla="*/ 2147483647 w 2858"/>
              <a:gd name="T7" fmla="*/ 2147483647 h 2475"/>
              <a:gd name="T8" fmla="*/ 2147483647 w 2858"/>
              <a:gd name="T9" fmla="*/ 2147483647 h 2475"/>
              <a:gd name="T10" fmla="*/ 2147483647 w 2858"/>
              <a:gd name="T11" fmla="*/ 2147483647 h 2475"/>
              <a:gd name="T12" fmla="*/ 2147483647 w 2858"/>
              <a:gd name="T13" fmla="*/ 2147483647 h 2475"/>
              <a:gd name="T14" fmla="*/ 2147483647 w 2858"/>
              <a:gd name="T15" fmla="*/ 2147483647 h 2475"/>
              <a:gd name="T16" fmla="*/ 0 w 2858"/>
              <a:gd name="T17" fmla="*/ 2147483647 h 2475"/>
              <a:gd name="T18" fmla="*/ 2147483647 w 2858"/>
              <a:gd name="T19" fmla="*/ 2147483647 h 2475"/>
              <a:gd name="T20" fmla="*/ 2147483647 w 2858"/>
              <a:gd name="T21" fmla="*/ 0 h 2475"/>
              <a:gd name="T22" fmla="*/ 2147483647 w 2858"/>
              <a:gd name="T23" fmla="*/ 0 h 2475"/>
              <a:gd name="T24" fmla="*/ 2147483647 w 2858"/>
              <a:gd name="T25" fmla="*/ 0 h 24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858"/>
              <a:gd name="T40" fmla="*/ 0 h 2475"/>
              <a:gd name="T41" fmla="*/ 2858 w 2858"/>
              <a:gd name="T42" fmla="*/ 2475 h 24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858" h="2475">
                <a:moveTo>
                  <a:pt x="2143" y="0"/>
                </a:moveTo>
                <a:lnTo>
                  <a:pt x="2501" y="619"/>
                </a:lnTo>
                <a:lnTo>
                  <a:pt x="2858" y="1238"/>
                </a:lnTo>
                <a:lnTo>
                  <a:pt x="2501" y="1856"/>
                </a:lnTo>
                <a:lnTo>
                  <a:pt x="2143" y="2475"/>
                </a:lnTo>
                <a:lnTo>
                  <a:pt x="1429" y="2475"/>
                </a:lnTo>
                <a:lnTo>
                  <a:pt x="714" y="2475"/>
                </a:lnTo>
                <a:lnTo>
                  <a:pt x="357" y="1856"/>
                </a:lnTo>
                <a:lnTo>
                  <a:pt x="0" y="1238"/>
                </a:lnTo>
                <a:lnTo>
                  <a:pt x="357" y="619"/>
                </a:lnTo>
                <a:lnTo>
                  <a:pt x="714" y="0"/>
                </a:lnTo>
                <a:lnTo>
                  <a:pt x="1429" y="0"/>
                </a:lnTo>
                <a:lnTo>
                  <a:pt x="2143" y="0"/>
                </a:lnTo>
                <a:close/>
              </a:path>
            </a:pathLst>
          </a:custGeom>
          <a:solidFill>
            <a:srgbClr val="00B050"/>
          </a:solidFill>
          <a:ln w="9" cap="flat" cmpd="sng">
            <a:noFill/>
            <a:round/>
            <a:headEnd/>
            <a:tailEnd/>
          </a:ln>
        </p:spPr>
        <p:txBody>
          <a:bodyPr lIns="81628" tIns="40814" rIns="81628" bIns="40814"/>
          <a:lstStyle/>
          <a:p>
            <a:endParaRPr lang="zh-CN" altLang="en-US"/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 flipV="1">
            <a:off x="2036763" y="1544638"/>
            <a:ext cx="960437" cy="623887"/>
          </a:xfrm>
          <a:prstGeom prst="line">
            <a:avLst/>
          </a:prstGeom>
          <a:noFill/>
          <a:ln w="9">
            <a:solidFill>
              <a:srgbClr val="2E2C2C"/>
            </a:solidFill>
            <a:round/>
            <a:headEnd/>
            <a:tailEnd type="triangle" w="med" len="med"/>
          </a:ln>
        </p:spPr>
        <p:txBody>
          <a:bodyPr lIns="81628" tIns="40814" rIns="81628" bIns="40814"/>
          <a:lstStyle/>
          <a:p>
            <a:endParaRPr lang="zh-CN" altLang="en-US"/>
          </a:p>
        </p:txBody>
      </p:sp>
      <p:sp>
        <p:nvSpPr>
          <p:cNvPr id="30" name="Line 8"/>
          <p:cNvSpPr>
            <a:spLocks noChangeShapeType="1"/>
          </p:cNvSpPr>
          <p:nvPr/>
        </p:nvSpPr>
        <p:spPr bwMode="auto">
          <a:xfrm flipV="1">
            <a:off x="2411413" y="2859088"/>
            <a:ext cx="500062" cy="0"/>
          </a:xfrm>
          <a:prstGeom prst="line">
            <a:avLst/>
          </a:prstGeom>
          <a:noFill/>
          <a:ln w="9">
            <a:solidFill>
              <a:srgbClr val="2E2C2C"/>
            </a:solidFill>
            <a:round/>
            <a:headEnd/>
            <a:tailEnd type="triangle" w="med" len="med"/>
          </a:ln>
        </p:spPr>
        <p:txBody>
          <a:bodyPr lIns="81628" tIns="40814" rIns="81628" bIns="40814"/>
          <a:lstStyle/>
          <a:p>
            <a:endParaRPr lang="zh-CN" altLang="en-US"/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3203575" y="1058863"/>
            <a:ext cx="4843463" cy="969962"/>
          </a:xfrm>
          <a:prstGeom prst="rect">
            <a:avLst/>
          </a:prstGeom>
          <a:solidFill>
            <a:srgbClr val="DCDADA"/>
          </a:solidFill>
          <a:ln w="0">
            <a:solidFill>
              <a:srgbClr val="B9B5B4"/>
            </a:solidFill>
            <a:miter lim="800000"/>
            <a:headEnd/>
            <a:tailEnd/>
          </a:ln>
        </p:spPr>
        <p:txBody>
          <a:bodyPr lIns="81628" tIns="40814" rIns="81628" bIns="40814"/>
          <a:lstStyle/>
          <a:p>
            <a:r>
              <a:rPr lang="en-US" altLang="zh-CN" b="0"/>
              <a:t>1.</a:t>
            </a:r>
            <a:r>
              <a:rPr lang="zh-CN" altLang="en-US" b="0"/>
              <a:t>顺序结构。</a:t>
            </a:r>
          </a:p>
        </p:txBody>
      </p:sp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3203575" y="2355850"/>
            <a:ext cx="4843463" cy="968375"/>
          </a:xfrm>
          <a:prstGeom prst="rect">
            <a:avLst/>
          </a:prstGeom>
          <a:solidFill>
            <a:srgbClr val="DCDADA"/>
          </a:solidFill>
          <a:ln w="9">
            <a:solidFill>
              <a:srgbClr val="B9B5B4"/>
            </a:solidFill>
            <a:miter lim="800000"/>
            <a:headEnd/>
            <a:tailEnd/>
          </a:ln>
        </p:spPr>
        <p:txBody>
          <a:bodyPr lIns="81628" tIns="40814" rIns="81628" bIns="40814"/>
          <a:lstStyle/>
          <a:p>
            <a:r>
              <a:rPr lang="en-US" altLang="zh-CN" b="0"/>
              <a:t>2.</a:t>
            </a:r>
            <a:r>
              <a:rPr lang="zh-CN" altLang="en-US" b="0"/>
              <a:t>分支结构     </a:t>
            </a:r>
            <a:r>
              <a:rPr lang="en-US" altLang="zh-CN" b="0"/>
              <a:t>if(x&gt;y)              switch</a:t>
            </a:r>
            <a:endParaRPr lang="zh-CN" altLang="en-US" b="0"/>
          </a:p>
          <a:p>
            <a:r>
              <a:rPr lang="zh-CN" altLang="en-US" b="0"/>
              <a:t>                       </a:t>
            </a:r>
            <a:r>
              <a:rPr lang="en-US" altLang="zh-CN" b="0"/>
              <a:t>else if(x==y)     case</a:t>
            </a:r>
          </a:p>
          <a:p>
            <a:r>
              <a:rPr lang="en-US" altLang="zh-CN" b="0"/>
              <a:t>                       else (x&lt;y)         defalut</a:t>
            </a:r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>
            <a:off x="2036763" y="3511550"/>
            <a:ext cx="960437" cy="623888"/>
          </a:xfrm>
          <a:prstGeom prst="line">
            <a:avLst/>
          </a:prstGeom>
          <a:noFill/>
          <a:ln w="9">
            <a:solidFill>
              <a:srgbClr val="2E2C2C"/>
            </a:solidFill>
            <a:round/>
            <a:headEnd/>
            <a:tailEnd type="triangle" w="med" len="med"/>
          </a:ln>
        </p:spPr>
        <p:txBody>
          <a:bodyPr lIns="81628" tIns="40814" rIns="81628" bIns="40814"/>
          <a:lstStyle/>
          <a:p>
            <a:endParaRPr lang="zh-CN" altLang="en-US"/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3203575" y="3724275"/>
            <a:ext cx="4843463" cy="969963"/>
          </a:xfrm>
          <a:prstGeom prst="rect">
            <a:avLst/>
          </a:prstGeom>
          <a:solidFill>
            <a:srgbClr val="DCDADA"/>
          </a:solidFill>
          <a:ln w="9">
            <a:solidFill>
              <a:srgbClr val="B9B5B4"/>
            </a:solidFill>
            <a:miter lim="800000"/>
            <a:headEnd/>
            <a:tailEnd/>
          </a:ln>
        </p:spPr>
        <p:txBody>
          <a:bodyPr lIns="81628" tIns="40814" rIns="81628" bIns="40814"/>
          <a:lstStyle/>
          <a:p>
            <a:r>
              <a:rPr lang="en-US" altLang="zh-CN" b="0"/>
              <a:t>3.</a:t>
            </a:r>
            <a:r>
              <a:rPr lang="zh-CN" altLang="en-US" b="0"/>
              <a:t>循环结构      </a:t>
            </a:r>
            <a:r>
              <a:rPr lang="en-US" altLang="zh-CN" b="0"/>
              <a:t>for(i=0;i&lt;20;i++)</a:t>
            </a:r>
          </a:p>
          <a:p>
            <a:r>
              <a:rPr lang="en-US" altLang="zh-CN" b="0"/>
              <a:t>while  do…while  goto</a:t>
            </a:r>
          </a:p>
          <a:p>
            <a:endParaRPr lang="en-US" altLang="zh-CN" b="0"/>
          </a:p>
          <a:p>
            <a:r>
              <a:rPr lang="en-US" altLang="zh-CN" b="0"/>
              <a:t>           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827088" y="2571750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/>
              <a:t>三种结构语句</a:t>
            </a:r>
            <a:endParaRPr lang="en-US" altLang="zh-CN"/>
          </a:p>
        </p:txBody>
      </p:sp>
      <p:sp>
        <p:nvSpPr>
          <p:cNvPr id="27657" name="Text Box 11"/>
          <p:cNvSpPr txBox="1">
            <a:spLocks noChangeArrowheads="1"/>
          </p:cNvSpPr>
          <p:nvPr/>
        </p:nvSpPr>
        <p:spPr bwMode="auto">
          <a:xfrm>
            <a:off x="684213" y="195263"/>
            <a:ext cx="1104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控制成分</a:t>
            </a:r>
          </a:p>
        </p:txBody>
      </p:sp>
    </p:spTree>
  </p:cSld>
  <p:clrMapOvr>
    <a:masterClrMapping/>
  </p:clrMapOvr>
  <p:transition spd="slow" advClick="0" advTm="8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3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3" grpId="0" animBg="1" autoUpdateAnimBg="0"/>
      <p:bldP spid="36" grpId="0" animBg="1" autoUpdateAnimBg="0"/>
      <p:bldP spid="38" grpId="0" animBg="1"/>
      <p:bldP spid="3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"/>
          <p:cNvSpPr>
            <a:spLocks/>
          </p:cNvSpPr>
          <p:nvPr/>
        </p:nvSpPr>
        <p:spPr bwMode="auto">
          <a:xfrm>
            <a:off x="684213" y="2139950"/>
            <a:ext cx="1706562" cy="1341438"/>
          </a:xfrm>
          <a:custGeom>
            <a:avLst/>
            <a:gdLst>
              <a:gd name="T0" fmla="*/ 2147483647 w 2858"/>
              <a:gd name="T1" fmla="*/ 0 h 2475"/>
              <a:gd name="T2" fmla="*/ 2147483647 w 2858"/>
              <a:gd name="T3" fmla="*/ 2147483647 h 2475"/>
              <a:gd name="T4" fmla="*/ 2147483647 w 2858"/>
              <a:gd name="T5" fmla="*/ 2147483647 h 2475"/>
              <a:gd name="T6" fmla="*/ 2147483647 w 2858"/>
              <a:gd name="T7" fmla="*/ 2147483647 h 2475"/>
              <a:gd name="T8" fmla="*/ 2147483647 w 2858"/>
              <a:gd name="T9" fmla="*/ 2147483647 h 2475"/>
              <a:gd name="T10" fmla="*/ 2147483647 w 2858"/>
              <a:gd name="T11" fmla="*/ 2147483647 h 2475"/>
              <a:gd name="T12" fmla="*/ 2147483647 w 2858"/>
              <a:gd name="T13" fmla="*/ 2147483647 h 2475"/>
              <a:gd name="T14" fmla="*/ 2147483647 w 2858"/>
              <a:gd name="T15" fmla="*/ 2147483647 h 2475"/>
              <a:gd name="T16" fmla="*/ 0 w 2858"/>
              <a:gd name="T17" fmla="*/ 2147483647 h 2475"/>
              <a:gd name="T18" fmla="*/ 2147483647 w 2858"/>
              <a:gd name="T19" fmla="*/ 2147483647 h 2475"/>
              <a:gd name="T20" fmla="*/ 2147483647 w 2858"/>
              <a:gd name="T21" fmla="*/ 0 h 2475"/>
              <a:gd name="T22" fmla="*/ 2147483647 w 2858"/>
              <a:gd name="T23" fmla="*/ 0 h 2475"/>
              <a:gd name="T24" fmla="*/ 2147483647 w 2858"/>
              <a:gd name="T25" fmla="*/ 0 h 24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858"/>
              <a:gd name="T40" fmla="*/ 0 h 2475"/>
              <a:gd name="T41" fmla="*/ 2858 w 2858"/>
              <a:gd name="T42" fmla="*/ 2475 h 24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858" h="2475">
                <a:moveTo>
                  <a:pt x="2143" y="0"/>
                </a:moveTo>
                <a:lnTo>
                  <a:pt x="2501" y="619"/>
                </a:lnTo>
                <a:lnTo>
                  <a:pt x="2858" y="1238"/>
                </a:lnTo>
                <a:lnTo>
                  <a:pt x="2501" y="1856"/>
                </a:lnTo>
                <a:lnTo>
                  <a:pt x="2143" y="2475"/>
                </a:lnTo>
                <a:lnTo>
                  <a:pt x="1429" y="2475"/>
                </a:lnTo>
                <a:lnTo>
                  <a:pt x="714" y="2475"/>
                </a:lnTo>
                <a:lnTo>
                  <a:pt x="357" y="1856"/>
                </a:lnTo>
                <a:lnTo>
                  <a:pt x="0" y="1238"/>
                </a:lnTo>
                <a:lnTo>
                  <a:pt x="357" y="619"/>
                </a:lnTo>
                <a:lnTo>
                  <a:pt x="714" y="0"/>
                </a:lnTo>
                <a:lnTo>
                  <a:pt x="1429" y="0"/>
                </a:lnTo>
                <a:lnTo>
                  <a:pt x="2143" y="0"/>
                </a:lnTo>
                <a:close/>
              </a:path>
            </a:pathLst>
          </a:custGeom>
          <a:solidFill>
            <a:srgbClr val="00B050"/>
          </a:solidFill>
          <a:ln w="9" cap="flat" cmpd="sng">
            <a:noFill/>
            <a:round/>
            <a:headEnd/>
            <a:tailEnd/>
          </a:ln>
        </p:spPr>
        <p:txBody>
          <a:bodyPr lIns="81628" tIns="40814" rIns="81628" bIns="40814"/>
          <a:lstStyle/>
          <a:p>
            <a:endParaRPr lang="zh-CN" altLang="en-US"/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 flipV="1">
            <a:off x="2036763" y="1544638"/>
            <a:ext cx="960437" cy="623887"/>
          </a:xfrm>
          <a:prstGeom prst="line">
            <a:avLst/>
          </a:prstGeom>
          <a:noFill/>
          <a:ln w="9">
            <a:solidFill>
              <a:srgbClr val="2E2C2C"/>
            </a:solidFill>
            <a:round/>
            <a:headEnd/>
            <a:tailEnd type="triangle" w="med" len="med"/>
          </a:ln>
        </p:spPr>
        <p:txBody>
          <a:bodyPr lIns="81628" tIns="40814" rIns="81628" bIns="40814"/>
          <a:lstStyle/>
          <a:p>
            <a:endParaRPr lang="zh-CN" altLang="en-US"/>
          </a:p>
        </p:txBody>
      </p:sp>
      <p:sp>
        <p:nvSpPr>
          <p:cNvPr id="30" name="Line 8"/>
          <p:cNvSpPr>
            <a:spLocks noChangeShapeType="1"/>
          </p:cNvSpPr>
          <p:nvPr/>
        </p:nvSpPr>
        <p:spPr bwMode="auto">
          <a:xfrm flipV="1">
            <a:off x="2411413" y="2859088"/>
            <a:ext cx="500062" cy="0"/>
          </a:xfrm>
          <a:prstGeom prst="line">
            <a:avLst/>
          </a:prstGeom>
          <a:noFill/>
          <a:ln w="9">
            <a:solidFill>
              <a:srgbClr val="2E2C2C"/>
            </a:solidFill>
            <a:round/>
            <a:headEnd/>
            <a:tailEnd type="triangle" w="med" len="med"/>
          </a:ln>
        </p:spPr>
        <p:txBody>
          <a:bodyPr lIns="81628" tIns="40814" rIns="81628" bIns="40814"/>
          <a:lstStyle/>
          <a:p>
            <a:endParaRPr lang="zh-CN" altLang="en-US"/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3203575" y="1058863"/>
            <a:ext cx="4843463" cy="969962"/>
          </a:xfrm>
          <a:prstGeom prst="rect">
            <a:avLst/>
          </a:prstGeom>
          <a:solidFill>
            <a:srgbClr val="DCDADA"/>
          </a:solidFill>
          <a:ln w="0">
            <a:solidFill>
              <a:srgbClr val="B9B5B4"/>
            </a:solidFill>
            <a:miter lim="800000"/>
            <a:headEnd/>
            <a:tailEnd/>
          </a:ln>
        </p:spPr>
        <p:txBody>
          <a:bodyPr lIns="81628" tIns="40814" rIns="81628" bIns="40814"/>
          <a:lstStyle/>
          <a:p>
            <a:r>
              <a:rPr lang="en-US" altLang="zh-CN" b="0"/>
              <a:t>1.</a:t>
            </a:r>
            <a:r>
              <a:rPr lang="zh-CN" altLang="en-US" b="0"/>
              <a:t>什么是递归：函数的套用，只不过套用自己。</a:t>
            </a:r>
          </a:p>
        </p:txBody>
      </p:sp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3203575" y="2355850"/>
            <a:ext cx="4843463" cy="968375"/>
          </a:xfrm>
          <a:prstGeom prst="rect">
            <a:avLst/>
          </a:prstGeom>
          <a:solidFill>
            <a:srgbClr val="DCDADA"/>
          </a:solidFill>
          <a:ln w="9">
            <a:solidFill>
              <a:srgbClr val="B9B5B4"/>
            </a:solidFill>
            <a:miter lim="800000"/>
            <a:headEnd/>
            <a:tailEnd/>
          </a:ln>
        </p:spPr>
        <p:txBody>
          <a:bodyPr lIns="81628" tIns="40814" rIns="81628" bIns="40814"/>
          <a:lstStyle/>
          <a:p>
            <a:r>
              <a:rPr lang="en-US" altLang="zh-CN" b="0"/>
              <a:t>2.</a:t>
            </a:r>
            <a:r>
              <a:rPr lang="zh-CN" altLang="en-US" b="0"/>
              <a:t>递归过程：不断套用直到满足条件即可。</a:t>
            </a:r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>
            <a:off x="2036763" y="3511550"/>
            <a:ext cx="960437" cy="623888"/>
          </a:xfrm>
          <a:prstGeom prst="line">
            <a:avLst/>
          </a:prstGeom>
          <a:noFill/>
          <a:ln w="9">
            <a:solidFill>
              <a:srgbClr val="2E2C2C"/>
            </a:solidFill>
            <a:round/>
            <a:headEnd/>
            <a:tailEnd type="triangle" w="med" len="med"/>
          </a:ln>
        </p:spPr>
        <p:txBody>
          <a:bodyPr lIns="81628" tIns="40814" rIns="81628" bIns="40814"/>
          <a:lstStyle/>
          <a:p>
            <a:endParaRPr lang="zh-CN" altLang="en-US"/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3203575" y="3724275"/>
            <a:ext cx="4843463" cy="969963"/>
          </a:xfrm>
          <a:prstGeom prst="rect">
            <a:avLst/>
          </a:prstGeom>
          <a:solidFill>
            <a:srgbClr val="DCDADA"/>
          </a:solidFill>
          <a:ln w="9">
            <a:solidFill>
              <a:srgbClr val="B9B5B4"/>
            </a:solidFill>
            <a:miter lim="800000"/>
            <a:headEnd/>
            <a:tailEnd/>
          </a:ln>
        </p:spPr>
        <p:txBody>
          <a:bodyPr lIns="81628" tIns="40814" rIns="81628" bIns="40814"/>
          <a:lstStyle/>
          <a:p>
            <a:r>
              <a:rPr lang="en-US" altLang="zh-CN" b="0"/>
              <a:t>3.</a:t>
            </a:r>
            <a:r>
              <a:rPr lang="zh-CN" altLang="en-US" b="0"/>
              <a:t>递归的作用：  </a:t>
            </a:r>
            <a:r>
              <a:rPr lang="en-US" altLang="zh-CN" b="0"/>
              <a:t>1.</a:t>
            </a:r>
            <a:r>
              <a:rPr lang="zh-CN" altLang="en-US" b="0"/>
              <a:t>完成递推。</a:t>
            </a:r>
          </a:p>
          <a:p>
            <a:r>
              <a:rPr lang="en-US" altLang="zh-CN" b="0"/>
              <a:t>	            2.</a:t>
            </a:r>
            <a:r>
              <a:rPr lang="zh-CN" altLang="en-US" b="0"/>
              <a:t>模拟连续发生的动作。</a:t>
            </a:r>
          </a:p>
          <a:p>
            <a:r>
              <a:rPr lang="zh-CN" altLang="en-US" b="0"/>
              <a:t>	            </a:t>
            </a:r>
            <a:r>
              <a:rPr lang="en-US" altLang="zh-CN" b="0"/>
              <a:t>3.</a:t>
            </a:r>
            <a:r>
              <a:rPr lang="zh-CN" altLang="en-US" b="0"/>
              <a:t>进行分析。		</a:t>
            </a:r>
          </a:p>
          <a:p>
            <a:r>
              <a:rPr lang="en-US" altLang="zh-CN" b="0"/>
              <a:t>           </a:t>
            </a:r>
          </a:p>
        </p:txBody>
      </p:sp>
      <p:sp>
        <p:nvSpPr>
          <p:cNvPr id="29704" name="Text Box 11"/>
          <p:cNvSpPr txBox="1">
            <a:spLocks noChangeArrowheads="1"/>
          </p:cNvSpPr>
          <p:nvPr/>
        </p:nvSpPr>
        <p:spPr bwMode="auto">
          <a:xfrm>
            <a:off x="1116013" y="2355850"/>
            <a:ext cx="863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0" i="1"/>
              <a:t>递归</a:t>
            </a:r>
          </a:p>
        </p:txBody>
      </p:sp>
    </p:spTree>
  </p:cSld>
  <p:clrMapOvr>
    <a:masterClrMapping/>
  </p:clrMapOvr>
  <p:transition spd="slow" advClick="0" advTm="8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3" grpId="0" animBg="1" autoUpdateAnimBg="0"/>
      <p:bldP spid="36" grpId="0" animBg="1" autoUpdateAnimBg="0"/>
      <p:bldP spid="38" grpId="0" animBg="1"/>
      <p:bldP spid="39" grpId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1"/>
  <p:tag name="ISPRING_SCORM_RATE_SLIDES" val="0"/>
  <p:tag name="ISPRING_SCORM_PASSING_SCORE" val="0.0000000000"/>
  <p:tag name="GENSWF_OUTPUT_FILE_NAME" val="22-"/>
  <p:tag name="ISPRING_RESOURCE_PATHS_HASH_2" val="dd605faedef9b7b7285347d268bb89f5f81ab715"/>
  <p:tag name="ISPRING_ULTRA_SCORM_COURSE_ID" val="8F238152-C023-4F33-BDD3-4B54DEBA4B1F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CqGsU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qhrF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CqGsUi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KoaxS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KoaxS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Koax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KoaxSJ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KoaxSL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K4axSAXZichKDQAA1SEAABcAAAB1bml2ZXJzYWwvdW5pdmVyc2FsLnBuZ+2a+VdS6/rAqdNpVvNU15xLvXmuOZQnp+NAmROna6UNZk61zLxhgqhoKGLTdUiJopaWiZ6sk+KAqZm6EbBDSR5E6jig4lBxFAXBgRAVkbupzr1r3fVd3z/gLn5gb57ns9/9Ps+73+d5n/1C7rEj/jobjTZCIBAdWIBPMASyBgaBfINcvxbU7Gq6MQGeViUF+3tDKF0mk6CwJvZg4EEIpI6wafnct6C8ISEgNAkC0WVqPqtYyIrzYDs4zOfgicuRkuGjebbyAdYHWdHc6rnV9Trn9ev1U78jntz8/fe7cy7o5+8MWPOuevNPOectLV79c+3W9Tt8bm8pM1Zf+Vn69/0bVNjpLpn7IulHxafSBxc9jydtD/9UTKmUUkRSt4hSSmVL3YMsLlSNla0op5EjGYrhmqZRnDFo0lknP1nFSpDpeTOEH1EPuvyMZKjR1lRm558zhnmpPnWneIOKK41V9vV4qyjsrK/7KlBuQwdl/OFner0bvwaUmu0rCUML4ij14K1/ixN+4DdIuIvFBvB0IMdKI+0iao43AlaDxy1aoAVaoAVaoAVaoAVaoAVaoAVaoAVaoAVaoAVa8L8HUAJz9QJLs2X6HtgK02i8rTRbiuvvaPYOd/p8p9lu3PL/g4/hd/5o4HrxWz/9fvihdSk2UfbGknAJtywwH0WJUL2CKlYooSlMF7yyDzmSJXlhXnszbXmsiaGSBPFbnOI5P4xPI5SVFazM3yTLjy07/M0znmNmXq7jr0svr2SFEahhZpqmYppihBrNGGLkDHbVxIgLMKe6wxvjFw71JKW9mTMXTwTMDSVxG/VmjoSALUryljhIXEMvPgxQryhdpulKaTxP/UEvs99j9tXWMK6Xcipe4EZqGkkTjwOZi2OFSEMXqIPTsAfiFHfgvlRAgNJjhppX3grl1bw3MUMs+qRZxqd3JDYmKInGyFc/mbJbC2nzkscsGn3TMdP5A/c527PqIoDh/VzCZ4/s+jgRkHhy0wlPKQJjX+bszJjFIy+5eFBnD6eOZijieSfPksVx11ux4rDRwUj7csF++HCICRm9wjRfmbnwPXnLvpK8OdI0VtjZdlLWG8MJ68aj5EDFzDFBO1fWSpI6JRoq6uKAM32AKs2Ot4ChsxNFnm9FLyQam6rpAelTdaxBLiHudztl9cPYQJEbvdMhkHDLavg6YAOMudUOVlTje4FqfBeiKDT+bKrxs0ZhW+u5M03oNxIUqnFE+P5YetCJHeTSwl2Prp32DJEn/bNmthj/xvFpFY/Z31BRxmzlsVwYixzn55tjaX5d6eaNmwXCiO5eRwJPRrboCKlbN0ie/8s3kPfwSs9bVC4+rvuzIfGiFmmBysOHmGSU/VcTIye4ZfrIW888Txj9R3mxbSn15gZ0S36IXNbPfuzdnrNtu3H7/phWM5sDtoqN5MzpNAQ3DV+s8BIJ00jSh4hXxEWAPX9y6mrKTdprCKS5SBS+fTi23UlUkNnHaXButEsIFVrrw+z/celZiuCCPFC1HIgrd+5kjWwsjlQM4QPqN6+Vyxz339un2otoeIiLuuEqdkp8p3RNBjII0xaAQvC3ZIUOpE0enB1ZvehhdXj4x/toWXWQaUq3nbrOh7jJyLh6uHkg0RJ9yrjdKXLnIhzNHeYZwgC+g0XHB0C5FvI+LVSW+5P7l3YnVQ8ECFOTQ1YtP9e9HMQbi7bcbHhKPhAsvDbR5fvyYu+uH5LuF3FhwTzCIfhv2CPE0ECobsjfBNhd6OHmmnM8N1gKzc8+zTz7iDUYxgm9tNl2Y4nwlZO4jwmOK2cEK+OkeJqI4vKs2B/eogze2XF9Tb+D2VwplpefjGOmF+9NOo1oTTRqLNnzl3zh05I8fW8b7x5ZsH7cjWr9QFHiqxuYEoDk5nXi/n1haNbNATrvDUb6OLKQ5VHgbkdsnfttj0ROxVl/GZAEEaPicrmo77WmZ/ulQgdf4qZKna66WUzB2CNdpmvnhYujEhQGHsH7YBvjc2cf5ddXO0LSkfli4damW1ccnz4spervFy0BQ9t3ijDTFAchjQBw9CN1MbZUb44veprV0OPQyFCrpmPpCi5A/9rpHagiLOqtnUoUwgDc6F57uAKcgjoaj1tkRyFws3lRUzTS3LKMO9qKX8KUlPfE9zYD4bf45WEGDYiSDFFdj2MXD886zQ5SU8YqMlPh2BrGEiaS8AuiiVLLVck8DgtDDZi+XUctiBBrHs3cXZ43I+NC1erUFQnDYJx9JHUUAqmOIuWVKbGXKxqy9DeKkkShTD6SQVOkiA63GUG9xPaKy4vvr+u94BEgqHxERieAmTdkmtjYhHfy8A7O1EftIQcqHxVgbJHf3jVqX+p36lH17heiR2R3c6zaOkC3z/GeFSPoU5/9BWiyLndJLDO6Z6/z0OHXdxYBfdi4jmKjUSluaXJ+Sd8Ffh8ZO8nNXJGlFGEc8EVNWRv/KnueLerrAB9K6b6eOby466ZVNDa28zg74tF5n7KYzUbiVB7gTkiLTxafN7izxrVFqnKdMmpfkNZ3D7tAIOIUw0zO06yxtUv91Mc4qQUMI2nkgb4kHGNSdFR1qa9NfPxuT+oy3XyajlwY9lB2Mk+Py3yIjn2C+7gWXTbZAkZzBtD1eQGri8MVOJMUnWhs6sCk1BhyBS32MjCryhq8X4uXO370lyweEwjxC4NvHNgX2yXJTJO17SPWAuxuSwtbvZduJ77cvecY+wyhpqB2ftl1D9E2O2Zix7mKLAz33gDYz2Rfh71Fh26mkj/qfNRT3jP/7b4qMTzcRS+B+l8u9WXYe/SFMl0nJ/pzzK8+zrq5Du1FHPQrRpZTavGqgdbCNzl70KGyvmPZj/NnWV8Hz0iEIoxRxjz2EDvZofCWcX6RXgN5VtZ80Cp3LGGiOW+ioPz4qieR1dCFl3rOUOUA15kAXVmwM8MtfOB4KoYaSH62V1Vg+ngWt0NA/Tpx+JYEj99xzh5+OrISK8s1m6MtcVP6jtdeOq7veYY8lOn1aNK158Kiwdlb72ruhrpwvZzyx3YIg8iZvL19nAWFR1T56sM6lns5wmjD9iXaVEBwLR5BmrIg2mLnOqwfmqsm/Plbgh16GjxUn7r5F+GDReVUu/eMzzacPuISlaLJRmeHIzPkvfMNH/bB+xuv0vOtYkx2NyyLnbMvTXDTnxSj1//2CEA7iscHyrPqTGQlO51MtsLgekVG8EE3XfwhfNZxX+LXqXP+0fy2FnA5Hdz7O/liXIn0xRW1aIRACvqDtZdgrDYrJEnpqyCnGWAVUK8Cg8UoJf7n1DvnTWyOM9evc0rO5tsi06cOBjMTkfei0eJoMFcf1ZFFU+JH99ladrTmH/K9fQbaaP+TKlyWP0Zp24+gFlsQe+LKwsyVOVZ3wdU6Ln0Hx/HGlIw2nYGUfcxzQKzMFTISXrfO/LqJz6x0DVNdE484sCZGCLHkqNuPT6QK/swhSxnzA7FCr9mLZLwsoq7MaytvP5tx4LixCq3KsZbLQscXbYzyxf4HXGu/BC+Z1Rhuju4PjIDOrybPRhsWwIvOgNfNzRSh3BvtPCnGYkXZy39U8LxpuwF5HSHAkby1vs8toED/SckQLyozowoXeUs9eTQTwEw8yh7EJ0ixETvenxpWju0YVqIKl345xbCiov6dVWe63Kefl+rzKJ8zVmO6jOPCR6Nyau2IWFNg7EGGWjk6isvzXHe7MpKNFwGIkqcpgkVpKiOdnxyuE7HtzxvPbvu89CxdnvylcJCbG9dXkw1OqCJwYiZJ0lzvBTi2KKVUZK75L/wKe/YkXSVBNnWjhOIySJPoy6iVv9WEDo8dTfDsw50Kr0KYgmPRV7lSxMHoNRj6EHMDEj3RQVfC0NOF0cnTrOMTmhAXjz0meAFvF2GUoi/Xi8BKLY73cp8PEZbaHEi6fr4liObhkMuMp7yw35hQJVUl5td+hJIBgmauNONExdv+s3T7IVtn/ajLrO9gu+XlWOrWppUVBYPRcjAC6sDi5YaJj67iGo+Em/7pMzr8rKKk9e8GnvNbwFyzaON1fWQDEFMKrrmcGMQmE1MYRYQ4nI1lL7OgKyjqweb8ncohNC/iYZR6iSdZ65r6AqqaPNr07SoEepqmeAF6VZxWyAIkX02jw2vVUpngTI+bKzBW0rt/uDUuiItqGhKik61aKp2kb+s/tX2jd0kT/c5ZyV9DL1O00HZ82fpkE8aQZbYa8swrDgrt2MVviRt5PL4tqsAMtOlj3tT97QrNj//cwLm7pctP8BbM7qNQGunp0xoMwAeL9Pfik1EVNfvumQAkat+xE+zkmw6HwRJu7MTo+tJfMfQYykSQ0JrM3CxKNAzArchKkXqHKlCrwbq+jSSxiWeafeyXDInpyyzXEKsWe03sczTPSNXd1gBQ2tEyTdUecvf/ehsoVS/Huq/+/DpQ4ZUoYDswLvlrxHCDXn/EshCqvvgf8ZJj/8PP/zCgVOb1PMNbOS2Lo9Rwa43qdJVoV3SzIQy+oGCoaYtgpA4+0HTQV7bkj76t1nnIUa/KjXsT7L356opGD/M94kPxPnvtX1BLAwQUAAIACAArhrFIKwvAbUoAAABrAAAAGwAAAHVuaXZlcnNhbC91bml2ZXJzYWwucG5nLnhtbLOxr8jNUShLLSrOzM+zVTLUM1Cyt+PlsikoSi3LTC1XqACKGekZQICSQiUqtzwzpSQDKGRgbowQzEjNTM8osVWyMDCFC+oDzQQAUEsBAgAAFAACAAgAKoaxSBUOrShkBAAABxEAAB0AAAAAAAAAAQAAAAAAAAAAAHVuaXZlcnNhbC9jb21tb25fbWVzc2FnZXMubG5nUEsBAgAAFAACAAgAKoaxSAh+CyMpAwAAhgwAACcAAAAAAAAAAQAAAAAAnwQAAHVuaXZlcnNhbC9mbGFzaF9wdWJsaXNoaW5nX3NldHRpbmdzLnhtbFBLAQIAABQAAgAIACqGsUi1/AlkugIAAFUKAAAhAAAAAAAAAAEAAAAAAA0IAAB1bml2ZXJzYWwvZmxhc2hfc2tpbl9zZXR0aW5ncy54bWxQSwECAAAUAAIACAAqhrFIKpYPZ/4CAACXCwAAJgAAAAAAAAABAAAAAAAGCwAAdW5pdmVyc2FsL2h0bWxfcHVibGlzaGluZ19zZXR0aW5ncy54bWxQSwECAAAUAAIACAAqhrFIaHFSkZoBAAAfBgAAHwAAAAAAAAABAAAAAABIDgAAdW5pdmVyc2FsL2h0bWxfc2tpbl9zZXR0aW5ncy5qc1BLAQIAABQAAgAIACqGsUg9PC/RwQAAAOUBAAAaAAAAAAAAAAEAAAAAAB8QAAB1bml2ZXJzYWwvaTE4bl9wcmVzZXRzLnhtbFBLAQIAABQAAgAIACqGsUia+ZZkawAAAGsAAAAcAAAAAAAAAAEAAAAAABgRAAB1bml2ZXJzYWwvbG9jYWxfc2V0dGluZ3MueG1sUEsBAgAAFAACAAgARJRXRyO0Tvv7AgAAsAgAABQAAAAAAAAAAQAAAAAAvREAAHVuaXZlcnNhbC9wbGF5ZXIueG1sUEsBAgAAFAACAAgAKoaxSLCHI/RsAQAA9wIAACkAAAAAAAAAAQAAAAAA6hQAAHVuaXZlcnNhbC9za2luX2N1c3RvbWl6YXRpb25fc2V0dGluZ3MueG1sUEsBAgAAFAACAAgAK4axSAXZichKDQAA1SEAABcAAAAAAAAAAAAAAAAAnRYAAHVuaXZlcnNhbC91bml2ZXJzYWwucG5nUEsBAgAAFAACAAgAK4axSCsLwG1KAAAAawAAABsAAAAAAAAAAQAAAAAAHCQAAHVuaXZlcnNhbC91bml2ZXJzYWwucG5nLnhtbFBLBQYAAAAACwALAEkDAACfJAAAAAA="/>
  <p:tag name="ISPRING_PRESENTATION_TITLE" val="HG000837"/>
  <p:tag name="KSO_WM_DOC_GUID" val="{c6d99a0c-030c-41f2-be66-d281b6361db5}"/>
</p:tagLst>
</file>

<file path=ppt/theme/theme1.xml><?xml version="1.0" encoding="utf-8"?>
<a:theme xmlns:a="http://schemas.openxmlformats.org/drawingml/2006/main" name="微笑PPT - 小A">
  <a:themeElements>
    <a:clrScheme name="自定义 1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73E87"/>
      </a:accent1>
      <a:accent2>
        <a:srgbClr val="2D82F4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微笑PPT - 小A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微笑PPT -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812</Words>
  <Application>WPS 演示</Application>
  <PresentationFormat>全屏显示(16:9)</PresentationFormat>
  <Paragraphs>115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演示文稿设计模板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微软雅黑</vt:lpstr>
      <vt:lpstr>Wingdings</vt:lpstr>
      <vt:lpstr>Arial Unicode MS</vt:lpstr>
      <vt:lpstr>华文细黑</vt:lpstr>
      <vt:lpstr>方正正粗黑简体</vt:lpstr>
      <vt:lpstr>方正黑体简体</vt:lpstr>
      <vt:lpstr>微笑PPT - 小A</vt:lpstr>
      <vt:lpstr>微笑PPT - 小A</vt:lpstr>
      <vt:lpstr>幻灯片 0</vt:lpstr>
      <vt:lpstr>幻灯片 1</vt:lpstr>
      <vt:lpstr>幻灯片 2</vt:lpstr>
      <vt:lpstr>从现实问题到计算机</vt:lpstr>
      <vt:lpstr>幻灯片 4</vt:lpstr>
      <vt:lpstr>幻灯片 5</vt:lpstr>
      <vt:lpstr>幻灯片 6</vt:lpstr>
      <vt:lpstr>幻灯片 7</vt:lpstr>
      <vt:lpstr>幻灯片 8</vt:lpstr>
      <vt:lpstr>数组</vt:lpstr>
      <vt:lpstr>函数</vt:lpstr>
      <vt:lpstr>幻灯片 11</vt:lpstr>
      <vt:lpstr>幻灯片 12</vt:lpstr>
      <vt:lpstr>C语言小结</vt:lpstr>
      <vt:lpstr>幻灯片 14</vt:lpstr>
      <vt:lpstr>遇到的问题与下周计划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大侠素材铺</dc:title>
  <dc:creator>大侠素材铺</dc:creator>
  <dc:description>大侠素材铺_x000d_
淘宝店：https://dxpu.taobao.com/</dc:description>
  <cp:lastModifiedBy>32po</cp:lastModifiedBy>
  <cp:revision>408</cp:revision>
  <dcterms:created xsi:type="dcterms:W3CDTF">2010-02-22T07:41:00Z</dcterms:created>
  <dcterms:modified xsi:type="dcterms:W3CDTF">2019-10-17T15:32:34Z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