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337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84772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271588" indent="-1841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695450" indent="-24447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810"/>
    <a:srgbClr val="FF7C80"/>
    <a:srgbClr val="AC0000"/>
    <a:srgbClr val="FF0000"/>
    <a:srgbClr val="DE0000"/>
    <a:srgbClr val="FF6600"/>
    <a:srgbClr val="133FCB"/>
    <a:srgbClr val="0F31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7" autoAdjust="0"/>
    <p:restoredTop sz="94651" autoAdjust="0"/>
  </p:normalViewPr>
  <p:slideViewPr>
    <p:cSldViewPr>
      <p:cViewPr varScale="1">
        <p:scale>
          <a:sx n="113" d="100"/>
          <a:sy n="113" d="100"/>
        </p:scale>
        <p:origin x="-77" y="-58"/>
      </p:cViewPr>
      <p:guideLst>
        <p:guide orient="horz" pos="1416"/>
        <p:guide orient="horz" pos="327"/>
        <p:guide orient="horz" pos="2402"/>
        <p:guide orient="horz" pos="2674"/>
        <p:guide orient="horz" pos="3083"/>
        <p:guide pos="295"/>
        <p:guide pos="2880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A3CDFE3-ADDF-4BE0-90F4-531748178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477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715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954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2026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FD8C2700-90A2-4AE5-A061-C1124E928697}" type="slidenum">
              <a:rPr lang="en-US" altLang="zh-CN" smtClean="0">
                <a:latin typeface="Arial" charset="0"/>
              </a:rPr>
              <a:pPr/>
              <a:t>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013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318023-5C4D-426C-A0FD-AD21A11F0374}" type="slidenum">
              <a:rPr lang="en-US" altLang="zh-CN" sz="1200" b="0">
                <a:ea typeface="华文细黑" pitchFamily="2" charset="-122"/>
              </a:rPr>
              <a:pPr algn="r"/>
              <a:t>1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0342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25A59D-5975-4418-BFAA-5534F228A319}" type="slidenum">
              <a:rPr lang="en-US" altLang="zh-CN" sz="1200" b="0">
                <a:ea typeface="华文细黑" pitchFamily="2" charset="-122"/>
              </a:rPr>
              <a:pPr algn="r"/>
              <a:t>2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0752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432390-B249-4024-B7D4-CBAC13CE45DD}" type="slidenum">
              <a:rPr lang="en-US" altLang="zh-CN" sz="1200" b="0">
                <a:ea typeface="华文细黑" pitchFamily="2" charset="-122"/>
              </a:rPr>
              <a:pPr algn="r"/>
              <a:t>3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095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5FCE62-55E2-451B-9E23-1F44A0CD9D42}" type="slidenum">
              <a:rPr lang="en-US" altLang="zh-CN" sz="1200" b="0">
                <a:ea typeface="华文细黑" pitchFamily="2" charset="-122"/>
              </a:rPr>
              <a:pPr algn="r"/>
              <a:t>4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1162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F33101-1E60-4D49-961D-11D5B5CD0DCC}" type="slidenum">
              <a:rPr lang="en-US" altLang="zh-CN" sz="1200" b="0">
                <a:ea typeface="华文细黑" pitchFamily="2" charset="-122"/>
              </a:rPr>
              <a:pPr algn="r"/>
              <a:t>5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136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707621-FD80-4E1E-9F53-02ABE34810E3}" type="slidenum">
              <a:rPr lang="en-US" altLang="zh-CN" sz="1200" b="0">
                <a:ea typeface="华文细黑" pitchFamily="2" charset="-122"/>
              </a:rPr>
              <a:pPr algn="r"/>
              <a:t>6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157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2F3C21-0192-4C84-A536-6AC609BCD381}" type="slidenum">
              <a:rPr lang="en-US" altLang="zh-CN" sz="1200" b="0">
                <a:ea typeface="华文细黑" pitchFamily="2" charset="-122"/>
              </a:rPr>
              <a:pPr algn="r"/>
              <a:t>7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177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56D6EF-A634-494B-923C-4C2D8523E802}" type="slidenum">
              <a:rPr lang="en-US" altLang="zh-CN" sz="1200" b="0">
                <a:ea typeface="华文细黑" pitchFamily="2" charset="-122"/>
              </a:rPr>
              <a:pPr algn="r"/>
              <a:t>8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AEEBFE9-B626-4C03-A345-26075778A74B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7B6F648A-638B-4FE6-B24A-73C090BF8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 userDrawn="1"/>
        </p:nvPicPr>
        <p:blipFill>
          <a:blip r:embed="rId12"/>
          <a:srcRect l="406" t="1678" b="2789"/>
          <a:stretch>
            <a:fillRect/>
          </a:stretch>
        </p:blipFill>
        <p:spPr bwMode="auto">
          <a:xfrm>
            <a:off x="0" y="0"/>
            <a:ext cx="9142413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4872446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641350"/>
            <a:ext cx="9144000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58763" y="650875"/>
            <a:ext cx="65087" cy="65088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 userDrawn="1"/>
        </p:nvSpPr>
        <p:spPr bwMode="auto">
          <a:xfrm>
            <a:off x="79375" y="141288"/>
            <a:ext cx="422275" cy="53975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B05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-36513" y="209550"/>
            <a:ext cx="593726" cy="277813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BA55EA98-AA0B-46A4-B393-25A004BF3EF8}" type="slidenum">
              <a:rPr lang="zh-CN" altLang="en-US" sz="1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>
                <a:defRPr/>
              </a:pPr>
              <a:t>‹#›</a:t>
            </a:fld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59" r:id="rId10"/>
  </p:sldLayoutIdLst>
  <p:transition spd="slow" advClick="0" advTm="2000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6668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063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33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6986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文本框 15"/>
          <p:cNvSpPr txBox="1">
            <a:spLocks noChangeArrowheads="1"/>
          </p:cNvSpPr>
          <p:nvPr/>
        </p:nvSpPr>
        <p:spPr bwMode="auto">
          <a:xfrm>
            <a:off x="4572000" y="3363913"/>
            <a:ext cx="40798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r" font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1400" b="0">
                <a:latin typeface="方正黑体简体"/>
                <a:ea typeface="方正黑体简体"/>
                <a:cs typeface="方正黑体简体"/>
              </a:rPr>
              <a:t>王储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92275" y="1058863"/>
            <a:ext cx="5772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0000"/>
              </a:lnSpc>
            </a:pPr>
            <a:r>
              <a:rPr lang="zh-CN" altLang="en-US" sz="11000" b="0">
                <a:solidFill>
                  <a:srgbClr val="00B050"/>
                </a:solidFill>
                <a:latin typeface="Berlin Sans FB Demi" pitchFamily="34" charset="0"/>
                <a:ea typeface="方正粗谭黑简体"/>
                <a:cs typeface="方正粗谭黑简体"/>
              </a:rPr>
              <a:t>一周计划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166813" y="719138"/>
            <a:ext cx="5565775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本周主要复习数组，字符串，函数三章。并进行一些实际练习。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下周计划：继续学习到链表。</a:t>
            </a:r>
          </a:p>
          <a:p>
            <a:endParaRPr lang="zh-CN" altLang="en-US"/>
          </a:p>
          <a:p>
            <a:r>
              <a:rPr lang="zh-CN" altLang="en-US"/>
              <a:t>我的反思：通过再次听课与练习，对于</a:t>
            </a:r>
            <a:r>
              <a:rPr lang="en-US" altLang="zh-CN"/>
              <a:t>pta</a:t>
            </a:r>
            <a:r>
              <a:rPr lang="zh-CN" altLang="en-US"/>
              <a:t>等题目的处理也稍微上手。理解了原先没有理解的知识，但同时也发现新的问题并加以改正。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735013" y="358775"/>
            <a:ext cx="782955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数组：	</a:t>
            </a:r>
            <a:r>
              <a:rPr lang="en-US" altLang="zh-CN"/>
              <a:t>1.</a:t>
            </a:r>
            <a:r>
              <a:rPr lang="zh-CN" altLang="en-US"/>
              <a:t>格式：    </a:t>
            </a:r>
            <a:r>
              <a:rPr lang="en-US" altLang="zh-CN"/>
              <a:t>int         a             [3]                            [4]          [5]</a:t>
            </a:r>
            <a:endParaRPr lang="zh-CN" altLang="en-US"/>
          </a:p>
          <a:p>
            <a:r>
              <a:rPr lang="zh-CN" altLang="en-US"/>
              <a:t>		变量型 变量名称</a:t>
            </a:r>
            <a:r>
              <a:rPr lang="en-US" altLang="zh-CN"/>
              <a:t>【</a:t>
            </a:r>
            <a:r>
              <a:rPr lang="zh-CN" altLang="en-US"/>
              <a:t>元素个数或行数</a:t>
            </a:r>
            <a:r>
              <a:rPr lang="en-US" altLang="zh-CN"/>
              <a:t>】【</a:t>
            </a:r>
            <a:r>
              <a:rPr lang="zh-CN" altLang="en-US"/>
              <a:t>列数</a:t>
            </a:r>
            <a:r>
              <a:rPr lang="en-US" altLang="zh-CN"/>
              <a:t>】【</a:t>
            </a:r>
            <a:r>
              <a:rPr lang="zh-CN" altLang="en-US"/>
              <a:t>片数</a:t>
            </a:r>
            <a:r>
              <a:rPr lang="en-US" altLang="zh-CN"/>
              <a:t>】</a:t>
            </a:r>
          </a:p>
          <a:p>
            <a:r>
              <a:rPr lang="en-US" altLang="zh-CN"/>
              <a:t>        	2.</a:t>
            </a:r>
            <a:r>
              <a:rPr lang="zh-CN" altLang="en-US"/>
              <a:t>储存：条状储存</a:t>
            </a:r>
          </a:p>
          <a:p>
            <a:r>
              <a:rPr lang="en-US" altLang="zh-CN"/>
              <a:t>	3.</a:t>
            </a:r>
            <a:r>
              <a:rPr lang="zh-CN" altLang="en-US"/>
              <a:t>应用	</a:t>
            </a:r>
            <a:r>
              <a:rPr lang="en-US" altLang="zh-CN"/>
              <a:t>1.</a:t>
            </a:r>
            <a:r>
              <a:rPr lang="zh-CN" altLang="en-US"/>
              <a:t>数字统计</a:t>
            </a:r>
          </a:p>
          <a:p>
            <a:r>
              <a:rPr lang="zh-CN" altLang="en-US"/>
              <a:t>	常用</a:t>
            </a:r>
          </a:p>
          <a:p>
            <a:r>
              <a:rPr lang="en-US" altLang="zh-CN"/>
              <a:t>	1.	int main </a:t>
            </a:r>
            <a:r>
              <a:rPr lang="zh-CN" altLang="en-US"/>
              <a:t>（）</a:t>
            </a:r>
          </a:p>
          <a:p>
            <a:r>
              <a:rPr lang="zh-CN" altLang="en-US"/>
              <a:t>	              </a:t>
            </a:r>
            <a:r>
              <a:rPr lang="en-US" altLang="zh-CN"/>
              <a:t>{  int num</a:t>
            </a:r>
            <a:r>
              <a:rPr lang="zh-CN" altLang="en-US"/>
              <a:t>，</a:t>
            </a:r>
            <a:r>
              <a:rPr lang="en-US" altLang="zh-CN"/>
              <a:t>count【10】={0}</a:t>
            </a:r>
            <a:r>
              <a:rPr lang="zh-CN" altLang="en-US"/>
              <a:t>；</a:t>
            </a:r>
            <a:r>
              <a:rPr lang="en-US" altLang="zh-CN"/>
              <a:t>//</a:t>
            </a:r>
            <a:r>
              <a:rPr lang="zh-CN" altLang="en-US"/>
              <a:t>定义数组并附初值</a:t>
            </a:r>
            <a:r>
              <a:rPr lang="en-US" altLang="zh-CN"/>
              <a:t>//</a:t>
            </a:r>
          </a:p>
          <a:p>
            <a:r>
              <a:rPr lang="en-US" altLang="zh-CN"/>
              <a:t>		  for </a:t>
            </a:r>
            <a:r>
              <a:rPr lang="zh-CN" altLang="en-US"/>
              <a:t>（</a:t>
            </a:r>
            <a:r>
              <a:rPr lang="en-US" altLang="zh-CN"/>
              <a:t>int j=0</a:t>
            </a:r>
            <a:r>
              <a:rPr lang="zh-CN" altLang="en-US"/>
              <a:t>；</a:t>
            </a:r>
            <a:r>
              <a:rPr lang="en-US" altLang="zh-CN"/>
              <a:t>j&lt;10;j++</a:t>
            </a:r>
            <a:r>
              <a:rPr lang="zh-CN" altLang="en-US"/>
              <a:t>）</a:t>
            </a:r>
          </a:p>
          <a:p>
            <a:r>
              <a:rPr lang="zh-CN" altLang="en-US"/>
              <a:t> 		 </a:t>
            </a:r>
            <a:r>
              <a:rPr lang="en-US" altLang="zh-CN"/>
              <a:t>{	if (num==j) count[j]++//</a:t>
            </a:r>
            <a:r>
              <a:rPr lang="zh-CN" altLang="en-US"/>
              <a:t>让</a:t>
            </a:r>
            <a:r>
              <a:rPr lang="en-US" altLang="zh-CN"/>
              <a:t>a</a:t>
            </a:r>
            <a:r>
              <a:rPr lang="zh-CN" altLang="en-US"/>
              <a:t>中所有元素都与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9</a:t>
            </a:r>
          </a:p>
          <a:p>
            <a:r>
              <a:rPr lang="zh-CN" altLang="en-US"/>
              <a:t>判断，若等于，则加</a:t>
            </a:r>
            <a:r>
              <a:rPr lang="en-US" altLang="zh-CN"/>
              <a:t>1</a:t>
            </a:r>
            <a:r>
              <a:rPr lang="zh-CN" altLang="en-US"/>
              <a:t>。</a:t>
            </a:r>
            <a:r>
              <a:rPr lang="en-US" altLang="zh-CN"/>
              <a:t>//</a:t>
            </a:r>
          </a:p>
          <a:p>
            <a:r>
              <a:rPr lang="en-US" altLang="zh-CN"/>
              <a:t>		 }</a:t>
            </a:r>
          </a:p>
          <a:p>
            <a:r>
              <a:rPr lang="en-US" altLang="zh-CN"/>
              <a:t>		}</a:t>
            </a:r>
          </a:p>
          <a:p>
            <a:r>
              <a:rPr lang="en-US" altLang="zh-CN"/>
              <a:t>	2.</a:t>
            </a:r>
            <a:r>
              <a:rPr lang="zh-CN" altLang="en-US"/>
              <a:t>优解</a:t>
            </a:r>
          </a:p>
          <a:p>
            <a:r>
              <a:rPr lang="zh-CN" altLang="en-US"/>
              <a:t>		</a:t>
            </a:r>
            <a:r>
              <a:rPr lang="en-US" altLang="zh-CN"/>
              <a:t>switch</a:t>
            </a:r>
            <a:r>
              <a:rPr lang="zh-CN" altLang="en-US"/>
              <a:t>（</a:t>
            </a:r>
            <a:r>
              <a:rPr lang="en-US" altLang="zh-CN"/>
              <a:t>num</a:t>
            </a:r>
            <a:r>
              <a:rPr lang="zh-CN" altLang="en-US"/>
              <a:t>）</a:t>
            </a:r>
          </a:p>
          <a:p>
            <a:r>
              <a:rPr lang="en-US" altLang="zh-CN"/>
              <a:t>		{ case0</a:t>
            </a:r>
            <a:r>
              <a:rPr lang="zh-CN" altLang="en-US"/>
              <a:t>：</a:t>
            </a:r>
            <a:r>
              <a:rPr lang="en-US" altLang="zh-CN"/>
              <a:t>count【0】++</a:t>
            </a:r>
            <a:r>
              <a:rPr lang="zh-CN" altLang="en-US"/>
              <a:t>；</a:t>
            </a:r>
            <a:r>
              <a:rPr lang="en-US" altLang="zh-CN"/>
              <a:t>break</a:t>
            </a:r>
            <a:r>
              <a:rPr lang="zh-CN" altLang="en-US"/>
              <a:t>；</a:t>
            </a:r>
          </a:p>
          <a:p>
            <a:r>
              <a:rPr lang="zh-CN" altLang="en-US"/>
              <a:t>		以此类推</a:t>
            </a:r>
          </a:p>
          <a:p>
            <a:r>
              <a:rPr lang="en-US" altLang="zh-CN"/>
              <a:t>		}//</a:t>
            </a:r>
            <a:r>
              <a:rPr lang="zh-CN" altLang="en-US"/>
              <a:t>利用</a:t>
            </a:r>
            <a:r>
              <a:rPr lang="en-US" altLang="zh-CN"/>
              <a:t>switch</a:t>
            </a:r>
            <a:r>
              <a:rPr lang="zh-CN" altLang="en-US"/>
              <a:t>，若符合则直接加</a:t>
            </a:r>
            <a:r>
              <a:rPr lang="en-US" altLang="zh-CN"/>
              <a:t>1//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166813" y="719138"/>
            <a:ext cx="55657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rPr lang="zh-CN" altLang="en-US"/>
              <a:t>找出素数</a:t>
            </a:r>
          </a:p>
          <a:p>
            <a:r>
              <a:rPr lang="zh-CN" altLang="en-US"/>
              <a:t>        方法排除合数，即把</a:t>
            </a:r>
            <a:r>
              <a:rPr lang="en-US" altLang="zh-CN"/>
              <a:t>2</a:t>
            </a:r>
            <a:r>
              <a:rPr lang="zh-CN" altLang="en-US"/>
              <a:t>的倍数，</a:t>
            </a:r>
            <a:r>
              <a:rPr lang="en-US" altLang="zh-CN"/>
              <a:t>3</a:t>
            </a:r>
            <a:r>
              <a:rPr lang="zh-CN" altLang="en-US"/>
              <a:t>的倍数依次排除</a:t>
            </a:r>
          </a:p>
          <a:p>
            <a:r>
              <a:rPr lang="zh-CN" altLang="en-US"/>
              <a:t>使用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2+2</a:t>
            </a:r>
            <a:r>
              <a:rPr lang="zh-CN" altLang="en-US"/>
              <a:t>，</a:t>
            </a:r>
            <a:r>
              <a:rPr lang="en-US" altLang="zh-CN"/>
              <a:t>2+2+2…,3,3+3,3+3+3…</a:t>
            </a:r>
            <a:r>
              <a:rPr lang="zh-CN" altLang="en-US"/>
              <a:t>的方法。</a:t>
            </a:r>
          </a:p>
          <a:p>
            <a:r>
              <a:rPr lang="en-US" altLang="zh-CN"/>
              <a:t>	for</a:t>
            </a:r>
            <a:r>
              <a:rPr lang="zh-CN" altLang="en-US"/>
              <a:t>（</a:t>
            </a:r>
            <a:r>
              <a:rPr lang="en-US" altLang="zh-CN"/>
              <a:t>int i=2</a:t>
            </a:r>
            <a:r>
              <a:rPr lang="zh-CN" altLang="en-US"/>
              <a:t>；</a:t>
            </a:r>
            <a:r>
              <a:rPr lang="en-US" altLang="zh-CN"/>
              <a:t>i&lt;100;i++</a:t>
            </a:r>
            <a:r>
              <a:rPr lang="zh-CN" altLang="en-US"/>
              <a:t>）</a:t>
            </a:r>
          </a:p>
          <a:p>
            <a:r>
              <a:rPr lang="en-US" altLang="zh-CN"/>
              <a:t>	{ sum=i;</a:t>
            </a:r>
          </a:p>
          <a:p>
            <a:r>
              <a:rPr lang="en-US" altLang="zh-CN"/>
              <a:t>                sum=sum+i;</a:t>
            </a:r>
          </a:p>
          <a:p>
            <a:r>
              <a:rPr lang="en-US" altLang="zh-CN"/>
              <a:t>	}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66813" y="719138"/>
            <a:ext cx="55657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字符</a:t>
            </a:r>
          </a:p>
          <a:p>
            <a:r>
              <a:rPr lang="en-US" altLang="zh-CN"/>
              <a:t>1.</a:t>
            </a:r>
            <a:r>
              <a:rPr lang="zh-CN" altLang="en-US"/>
              <a:t>字符数组即一串字符，每个数组都有对应的编号。因此</a:t>
            </a:r>
            <a:r>
              <a:rPr lang="en-US" altLang="zh-CN"/>
              <a:t>char</a:t>
            </a:r>
            <a:r>
              <a:rPr lang="zh-CN" altLang="en-US"/>
              <a:t>转</a:t>
            </a:r>
            <a:r>
              <a:rPr lang="en-US" altLang="zh-CN"/>
              <a:t>int</a:t>
            </a:r>
            <a:r>
              <a:rPr lang="zh-CN" altLang="en-US"/>
              <a:t>就是对其编号的处理</a:t>
            </a:r>
          </a:p>
          <a:p>
            <a:r>
              <a:rPr lang="en-US" altLang="zh-CN"/>
              <a:t>2.\0</a:t>
            </a:r>
            <a:r>
              <a:rPr lang="zh-CN" altLang="en-US"/>
              <a:t>视为字符空格</a:t>
            </a:r>
          </a:p>
          <a:p>
            <a:r>
              <a:rPr lang="en-US" altLang="zh-CN"/>
              <a:t>3.</a:t>
            </a:r>
            <a:r>
              <a:rPr lang="zh-CN" altLang="en-US"/>
              <a:t>字符的输入</a:t>
            </a:r>
            <a:r>
              <a:rPr lang="en-US" altLang="zh-CN"/>
              <a:t>1.cin 2.cin.get</a:t>
            </a:r>
            <a:r>
              <a:rPr lang="zh-CN" altLang="en-US"/>
              <a:t>（）</a:t>
            </a:r>
          </a:p>
          <a:p>
            <a:r>
              <a:rPr lang="en-US" altLang="zh-CN"/>
              <a:t>4.Char a【10】={</a:t>
            </a:r>
            <a:r>
              <a:rPr lang="zh-CN" altLang="en-US"/>
              <a:t>小于</a:t>
            </a:r>
            <a:r>
              <a:rPr lang="en-US" altLang="zh-CN"/>
              <a:t>10</a:t>
            </a:r>
            <a:r>
              <a:rPr lang="zh-CN" altLang="en-US"/>
              <a:t>的字符比如</a:t>
            </a:r>
            <a:r>
              <a:rPr lang="en-US" altLang="zh-CN"/>
              <a:t>6}</a:t>
            </a:r>
            <a:r>
              <a:rPr lang="zh-CN" altLang="en-US"/>
              <a:t>即使到</a:t>
            </a:r>
            <a:r>
              <a:rPr lang="en-US" altLang="zh-CN"/>
              <a:t>6</a:t>
            </a:r>
            <a:r>
              <a:rPr lang="zh-CN" altLang="en-US"/>
              <a:t>也不会停止，会乱码，直到打出</a:t>
            </a:r>
            <a:r>
              <a:rPr lang="en-US" altLang="zh-CN"/>
              <a:t>\0</a:t>
            </a:r>
            <a:r>
              <a:rPr lang="zh-CN" altLang="en-US"/>
              <a:t>才停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166813" y="719138"/>
            <a:ext cx="5565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zh-CN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166813" y="574675"/>
            <a:ext cx="70040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函数：</a:t>
            </a:r>
          </a:p>
          <a:p>
            <a:r>
              <a:rPr lang="en-US" altLang="zh-CN"/>
              <a:t>1.</a:t>
            </a:r>
            <a:r>
              <a:rPr lang="zh-CN" altLang="en-US"/>
              <a:t>定义：函数及对应关系。并且任一一个计算机程序其实都可以看为</a:t>
            </a:r>
          </a:p>
          <a:p>
            <a:r>
              <a:rPr lang="zh-CN" altLang="en-US"/>
              <a:t>函数，因为其都会处理一些数据，并且给出相应的输出。</a:t>
            </a:r>
          </a:p>
          <a:p>
            <a:r>
              <a:rPr lang="en-US" altLang="zh-CN"/>
              <a:t>2.</a:t>
            </a:r>
            <a:r>
              <a:rPr lang="zh-CN" altLang="en-US"/>
              <a:t>自定义一个新函数：</a:t>
            </a:r>
          </a:p>
          <a:p>
            <a:r>
              <a:rPr lang="zh-CN" altLang="en-US"/>
              <a:t>	函数类型 函数名称（定义变量）</a:t>
            </a:r>
          </a:p>
          <a:p>
            <a:r>
              <a:rPr lang="zh-CN" altLang="en-US"/>
              <a:t>	</a:t>
            </a:r>
            <a:r>
              <a:rPr lang="en-US" altLang="zh-CN"/>
              <a:t>{ </a:t>
            </a:r>
            <a:r>
              <a:rPr lang="zh-CN" altLang="en-US"/>
              <a:t>函数体（执行语句）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int absolute </a:t>
            </a:r>
            <a:r>
              <a:rPr lang="zh-CN" altLang="en-US"/>
              <a:t>（</a:t>
            </a:r>
            <a:r>
              <a:rPr lang="en-US" altLang="zh-CN"/>
              <a:t>int n</a:t>
            </a:r>
            <a:r>
              <a:rPr lang="zh-CN" altLang="en-US"/>
              <a:t>）</a:t>
            </a:r>
          </a:p>
          <a:p>
            <a:r>
              <a:rPr lang="en-US" altLang="zh-CN"/>
              <a:t>	{ </a:t>
            </a:r>
            <a:r>
              <a:rPr lang="zh-CN" altLang="en-US"/>
              <a:t>语句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</a:t>
            </a:r>
            <a:endParaRPr lang="zh-CN" altLang="en-US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66813" y="719138"/>
            <a:ext cx="5565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zh-CN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384300" y="503238"/>
            <a:ext cx="628332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也可以定义有多个参数的函数</a:t>
            </a:r>
          </a:p>
          <a:p>
            <a:r>
              <a:rPr lang="zh-CN" altLang="en-US"/>
              <a:t> </a:t>
            </a:r>
            <a:r>
              <a:rPr lang="en-US" altLang="zh-CN"/>
              <a:t>float max</a:t>
            </a:r>
            <a:r>
              <a:rPr lang="zh-CN" altLang="en-US"/>
              <a:t>（</a:t>
            </a:r>
            <a:r>
              <a:rPr lang="en-US" altLang="zh-CN"/>
              <a:t>float a</a:t>
            </a:r>
            <a:r>
              <a:rPr lang="zh-CN" altLang="en-US"/>
              <a:t>，</a:t>
            </a:r>
            <a:r>
              <a:rPr lang="en-US" altLang="zh-CN"/>
              <a:t>float b</a:t>
            </a:r>
            <a:r>
              <a:rPr lang="zh-CN" altLang="en-US"/>
              <a:t>）</a:t>
            </a:r>
          </a:p>
          <a:p>
            <a:r>
              <a:rPr lang="en-US" altLang="zh-CN"/>
              <a:t>{if</a:t>
            </a:r>
            <a:r>
              <a:rPr lang="zh-CN" altLang="en-US"/>
              <a:t>（</a:t>
            </a:r>
            <a:r>
              <a:rPr lang="en-US" altLang="zh-CN"/>
              <a:t>a&gt;b</a:t>
            </a:r>
            <a:r>
              <a:rPr lang="zh-CN" altLang="en-US"/>
              <a:t>）</a:t>
            </a:r>
          </a:p>
          <a:p>
            <a:r>
              <a:rPr lang="zh-CN" altLang="en-US"/>
              <a:t> </a:t>
            </a:r>
            <a:r>
              <a:rPr lang="en-US" altLang="zh-CN"/>
              <a:t>return 0;</a:t>
            </a:r>
          </a:p>
          <a:p>
            <a:r>
              <a:rPr lang="en-US" altLang="zh-CN"/>
              <a:t>else return b;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注意	</a:t>
            </a:r>
            <a:r>
              <a:rPr lang="en-US" altLang="zh-CN"/>
              <a:t>1. n</a:t>
            </a:r>
            <a:r>
              <a:rPr lang="zh-CN" altLang="en-US"/>
              <a:t>叫形参 </a:t>
            </a:r>
          </a:p>
          <a:p>
            <a:r>
              <a:rPr lang="en-US" altLang="zh-CN"/>
              <a:t>	2.</a:t>
            </a:r>
            <a:r>
              <a:rPr lang="zh-CN" altLang="en-US"/>
              <a:t>定义什么类型都要输出即</a:t>
            </a:r>
            <a:r>
              <a:rPr lang="en-US" altLang="zh-CN"/>
              <a:t>return </a:t>
            </a:r>
            <a:r>
              <a:rPr lang="zh-CN" altLang="en-US"/>
              <a:t>除非</a:t>
            </a:r>
            <a:r>
              <a:rPr lang="en-US" altLang="zh-CN"/>
              <a:t>void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166813" y="719138"/>
            <a:ext cx="5565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476375" y="1347788"/>
            <a:ext cx="60896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调用方式：	</a:t>
            </a:r>
            <a:r>
              <a:rPr lang="en-US" altLang="zh-CN"/>
              <a:t>1.</a:t>
            </a:r>
            <a:r>
              <a:rPr lang="zh-CN" altLang="en-US"/>
              <a:t>作为独立语句</a:t>
            </a:r>
          </a:p>
          <a:p>
            <a:r>
              <a:rPr lang="zh-CN" altLang="en-US"/>
              <a:t>		</a:t>
            </a:r>
            <a:r>
              <a:rPr lang="en-US" altLang="zh-CN"/>
              <a:t>2.</a:t>
            </a:r>
            <a:r>
              <a:rPr lang="zh-CN" altLang="en-US"/>
              <a:t>作为表达式的一部分</a:t>
            </a:r>
          </a:p>
          <a:p>
            <a:r>
              <a:rPr lang="en-US" altLang="zh-CN"/>
              <a:t>c=max</a:t>
            </a: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/2</a:t>
            </a:r>
            <a:r>
              <a:rPr lang="zh-CN" altLang="en-US"/>
              <a:t>；而不是</a:t>
            </a:r>
            <a:r>
              <a:rPr lang="en-US" altLang="zh-CN"/>
              <a:t>c=max</a:t>
            </a: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）；</a:t>
            </a:r>
          </a:p>
          <a:p>
            <a:r>
              <a:rPr lang="zh-CN" altLang="en-US"/>
              <a:t>			</a:t>
            </a:r>
            <a:r>
              <a:rPr lang="en-US" altLang="zh-CN"/>
              <a:t>d=c/2</a:t>
            </a:r>
            <a:r>
              <a:rPr lang="zh-CN" altLang="en-US"/>
              <a:t>；</a:t>
            </a:r>
          </a:p>
          <a:p>
            <a:r>
              <a:rPr lang="zh-CN" altLang="en-US"/>
              <a:t>		</a:t>
            </a:r>
            <a:r>
              <a:rPr lang="en-US" altLang="zh-CN"/>
              <a:t>3.</a:t>
            </a:r>
            <a:r>
              <a:rPr lang="zh-CN" altLang="en-US"/>
              <a:t>以实参的形式出现在其他函数的调用中</a:t>
            </a:r>
          </a:p>
          <a:p>
            <a:r>
              <a:rPr lang="en-US" altLang="zh-CN"/>
              <a:t>		4.</a:t>
            </a:r>
            <a:r>
              <a:rPr lang="zh-CN" altLang="en-US"/>
              <a:t>变量的作用范围：局部变量在函数内或</a:t>
            </a:r>
          </a:p>
          <a:p>
            <a:r>
              <a:rPr lang="zh-CN" altLang="en-US"/>
              <a:t>		块内定义，在这个函数块内会覆盖</a:t>
            </a:r>
          </a:p>
          <a:p>
            <a:r>
              <a:rPr lang="zh-CN" altLang="en-US"/>
              <a:t>		全局变量。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166813" y="719138"/>
            <a:ext cx="5565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619250" y="1347788"/>
            <a:ext cx="33115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5.</a:t>
            </a:r>
            <a:r>
              <a:rPr lang="zh-CN" altLang="en-US"/>
              <a:t>函数的执行：先执行</a:t>
            </a:r>
            <a:r>
              <a:rPr lang="en-US" altLang="zh-CN"/>
              <a:t>main</a:t>
            </a:r>
            <a:r>
              <a:rPr lang="zh-CN" altLang="en-US"/>
              <a:t>，当其中有新函数，计算机会新开辟一片储存空间执行，</a:t>
            </a:r>
            <a:r>
              <a:rPr lang="en-US" altLang="zh-CN"/>
              <a:t>int</a:t>
            </a:r>
            <a:r>
              <a:rPr lang="zh-CN" altLang="en-US"/>
              <a:t>等会返回值给</a:t>
            </a:r>
            <a:r>
              <a:rPr lang="en-US" altLang="zh-CN"/>
              <a:t>main</a:t>
            </a:r>
            <a:r>
              <a:rPr lang="zh-CN" altLang="en-US"/>
              <a:t>，而</a:t>
            </a:r>
            <a:r>
              <a:rPr lang="en-US" altLang="zh-CN"/>
              <a:t>void</a:t>
            </a:r>
            <a:r>
              <a:rPr lang="zh-CN" altLang="en-US"/>
              <a:t>不返回，然后</a:t>
            </a:r>
            <a:r>
              <a:rPr lang="en-US" altLang="zh-CN"/>
              <a:t>main</a:t>
            </a:r>
            <a:r>
              <a:rPr lang="zh-CN" altLang="en-US"/>
              <a:t>继续执行直到结束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PASSING_SCORE" val="0.0000000000"/>
  <p:tag name="GENSWF_OUTPUT_FILE_NAME" val="22-"/>
  <p:tag name="ISPRING_RESOURCE_PATHS_HASH_2" val="dd605faedef9b7b7285347d268bb89f5f81ab715"/>
  <p:tag name="ISPRING_ULTRA_SCORM_COURSE_ID" val="8F238152-C023-4F33-BDD3-4B54DEBA4B1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HG000837"/>
  <p:tag name="KSO_WM_DOC_GUID" val="{c6d99a0c-030c-41f2-be66-d281b6361db5}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632</Words>
  <Application>WPS 演示</Application>
  <PresentationFormat>全屏显示(16:9)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华文细黑</vt:lpstr>
      <vt:lpstr>微软雅黑</vt:lpstr>
      <vt:lpstr>宋体</vt:lpstr>
      <vt:lpstr>Wingdings</vt:lpstr>
      <vt:lpstr>Arial Unicode MS</vt:lpstr>
      <vt:lpstr>方正黑体简体</vt:lpstr>
      <vt:lpstr>Berlin Sans FB Demi</vt:lpstr>
      <vt:lpstr>方正粗谭黑简体</vt:lpstr>
      <vt:lpstr>微笑PPT - 小A</vt:lpstr>
      <vt:lpstr>微笑PPT - 小A</vt:lpstr>
      <vt:lpstr>幻灯片 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32po</cp:lastModifiedBy>
  <cp:revision>401</cp:revision>
  <dcterms:created xsi:type="dcterms:W3CDTF">2010-02-22T07:41:00Z</dcterms:created>
  <dcterms:modified xsi:type="dcterms:W3CDTF">2019-10-25T10:32:22Z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