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sldIdLst>
    <p:sldId id="337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22275" indent="-6032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847725" indent="-12065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271588" indent="-18415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695450" indent="-24447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810"/>
    <a:srgbClr val="FF7C80"/>
    <a:srgbClr val="AC0000"/>
    <a:srgbClr val="FF0000"/>
    <a:srgbClr val="DE0000"/>
    <a:srgbClr val="FF6600"/>
    <a:srgbClr val="133FCB"/>
    <a:srgbClr val="0F319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607" autoAdjust="0"/>
    <p:restoredTop sz="94651" autoAdjust="0"/>
  </p:normalViewPr>
  <p:slideViewPr>
    <p:cSldViewPr>
      <p:cViewPr varScale="1">
        <p:scale>
          <a:sx n="117" d="100"/>
          <a:sy n="117" d="100"/>
        </p:scale>
        <p:origin x="-504" y="-58"/>
      </p:cViewPr>
      <p:guideLst>
        <p:guide orient="horz" pos="1416"/>
        <p:guide orient="horz" pos="327"/>
        <p:guide orient="horz" pos="2402"/>
        <p:guide orient="horz" pos="2674"/>
        <p:guide orient="horz" pos="3083"/>
        <p:guide pos="295"/>
        <p:guide pos="2880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14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D98723D2-9989-4A51-88F2-690D9EBAA4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222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84772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2715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69545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120265" algn="l" defTabSz="8483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4445" algn="l" defTabSz="8483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67990" algn="l" defTabSz="8483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2170" algn="l" defTabSz="8483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AFD58793-424E-436B-B9F3-8BEF04483C53}" type="slidenum">
              <a:rPr lang="en-US" altLang="zh-CN" smtClean="0">
                <a:latin typeface="Arial" charset="0"/>
              </a:rPr>
              <a:pPr/>
              <a:t>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E0D53D9-C4C7-4E10-82F4-9506973303C3}" type="slidenum">
              <a:rPr lang="en-US" altLang="zh-CN" sz="1200" b="0">
                <a:ea typeface="华文细黑" pitchFamily="2" charset="-122"/>
              </a:rPr>
              <a:pPr algn="r"/>
              <a:t>1</a:t>
            </a:fld>
            <a:endParaRPr lang="en-US" altLang="zh-CN" sz="1200" b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B91D43B-334E-41DD-A82F-B208D5455DBD}" type="slidenum">
              <a:rPr lang="en-US" altLang="zh-CN" sz="1200" b="0">
                <a:ea typeface="华文细黑" pitchFamily="2" charset="-122"/>
              </a:rPr>
              <a:pPr algn="r"/>
              <a:t>2</a:t>
            </a:fld>
            <a:endParaRPr lang="en-US" altLang="zh-CN" sz="1200" b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5DFAE27-51B4-4930-BE0C-904A2F5C7EFD}" type="slidenum">
              <a:rPr lang="en-US" altLang="zh-CN" sz="1200" b="0">
                <a:ea typeface="华文细黑" pitchFamily="2" charset="-122"/>
              </a:rPr>
              <a:pPr algn="r"/>
              <a:t>3</a:t>
            </a:fld>
            <a:endParaRPr lang="en-US" altLang="zh-CN" sz="1200" b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948DA38-9E7F-44AD-B5BA-5F5F66A965EA}" type="slidenum">
              <a:rPr lang="en-US" altLang="zh-CN" sz="1200" b="0">
                <a:ea typeface="华文细黑" pitchFamily="2" charset="-122"/>
              </a:rPr>
              <a:pPr algn="r"/>
              <a:t>4</a:t>
            </a:fld>
            <a:endParaRPr lang="en-US" altLang="zh-CN" sz="1200" b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24579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9B43BD6-D661-475C-B130-92E6D1203D3E}" type="slidenum">
              <a:rPr lang="en-US" altLang="zh-CN" sz="1200" b="0">
                <a:ea typeface="华文细黑" pitchFamily="2" charset="-122"/>
              </a:rPr>
              <a:pPr algn="r"/>
              <a:t>5</a:t>
            </a:fld>
            <a:endParaRPr lang="en-US" altLang="zh-CN" sz="1200" b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266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D4F4502-055E-4C9A-95A3-578B5B0E9B21}" type="slidenum">
              <a:rPr lang="en-US" altLang="zh-CN" sz="1200" b="0">
                <a:ea typeface="华文细黑" pitchFamily="2" charset="-122"/>
              </a:rPr>
              <a:pPr algn="r"/>
              <a:t>6</a:t>
            </a:fld>
            <a:endParaRPr lang="en-US" altLang="zh-CN" sz="1200" b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2867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2E2BA6C-C59A-47B2-B8DB-9376680D5D2F}" type="slidenum">
              <a:rPr lang="en-US" altLang="zh-CN" sz="1200" b="0">
                <a:ea typeface="华文细黑" pitchFamily="2" charset="-122"/>
              </a:rPr>
              <a:pPr algn="r"/>
              <a:t>7</a:t>
            </a:fld>
            <a:endParaRPr lang="en-US" altLang="zh-CN" sz="1200" b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3072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B8D3B8E-0977-42FA-887C-2FA307DD85E7}" type="slidenum">
              <a:rPr lang="en-US" altLang="zh-CN" sz="1200" b="0">
                <a:ea typeface="华文细黑" pitchFamily="2" charset="-122"/>
              </a:rPr>
              <a:pPr algn="r"/>
              <a:t>8</a:t>
            </a:fld>
            <a:endParaRPr lang="en-US" altLang="zh-CN" sz="1200" b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5B5AD86E-69D4-4A1B-8E9B-19ECFFCBB7E1}" type="datetimeFigureOut">
              <a:rPr lang="zh-CN" altLang="en-US"/>
              <a:pPr>
                <a:defRPr/>
              </a:pPr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0116CF11-084E-4D93-BE79-BB2943B765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5"/>
          </a:xfrm>
          <a:prstGeom prst="rect">
            <a:avLst/>
          </a:prstGeom>
        </p:spPr>
        <p:txBody>
          <a:bodyPr lIns="72545" tIns="36273" rIns="72545" bIns="36273" anchor="b"/>
          <a:lstStyle>
            <a:lvl1pPr algn="l">
              <a:defRPr sz="1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2900"/>
            </a:lvl1pPr>
            <a:lvl2pPr marL="424180" indent="0">
              <a:buNone/>
              <a:defRPr sz="2600"/>
            </a:lvl2pPr>
            <a:lvl3pPr marL="848360" indent="0">
              <a:buNone/>
              <a:defRPr sz="2200"/>
            </a:lvl3pPr>
            <a:lvl4pPr marL="1271905" indent="0">
              <a:buNone/>
              <a:defRPr sz="1900"/>
            </a:lvl4pPr>
            <a:lvl5pPr marL="1696085" indent="0">
              <a:buNone/>
              <a:defRPr sz="1900"/>
            </a:lvl5pPr>
            <a:lvl6pPr marL="2120265" indent="0">
              <a:buNone/>
              <a:defRPr sz="1900"/>
            </a:lvl6pPr>
            <a:lvl7pPr marL="2544445" indent="0">
              <a:buNone/>
              <a:defRPr sz="1900"/>
            </a:lvl7pPr>
            <a:lvl8pPr marL="2967990" indent="0">
              <a:buNone/>
              <a:defRPr sz="1900"/>
            </a:lvl8pPr>
            <a:lvl9pPr marL="3392170" indent="0">
              <a:buNone/>
              <a:defRPr sz="19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5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1300"/>
            </a:lvl1pPr>
            <a:lvl2pPr marL="424180" indent="0">
              <a:buNone/>
              <a:defRPr sz="1100"/>
            </a:lvl2pPr>
            <a:lvl3pPr marL="848360" indent="0">
              <a:buNone/>
              <a:defRPr sz="1000"/>
            </a:lvl3pPr>
            <a:lvl4pPr marL="1271905" indent="0">
              <a:buNone/>
              <a:defRPr sz="800"/>
            </a:lvl4pPr>
            <a:lvl5pPr marL="1696085" indent="0">
              <a:buNone/>
              <a:defRPr sz="800"/>
            </a:lvl5pPr>
            <a:lvl6pPr marL="2120265" indent="0">
              <a:buNone/>
              <a:defRPr sz="800"/>
            </a:lvl6pPr>
            <a:lvl7pPr marL="2544445" indent="0">
              <a:buNone/>
              <a:defRPr sz="800"/>
            </a:lvl7pPr>
            <a:lvl8pPr marL="2967990" indent="0">
              <a:buNone/>
              <a:defRPr sz="800"/>
            </a:lvl8pPr>
            <a:lvl9pPr marL="339217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 advClick="0" advTm="2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671" y="87314"/>
            <a:ext cx="8206671" cy="486455"/>
          </a:xfrm>
          <a:prstGeom prst="rect">
            <a:avLst/>
          </a:prstGeom>
        </p:spPr>
        <p:txBody>
          <a:bodyPr lIns="72545" tIns="36273" rIns="72545" bIns="3627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671" y="735920"/>
            <a:ext cx="8206671" cy="4029982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 advTm="2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86922"/>
            <a:ext cx="2051050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86922"/>
            <a:ext cx="6003925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 advTm="2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/>
          </p:cNvPicPr>
          <p:nvPr userDrawn="1"/>
        </p:nvPicPr>
        <p:blipFill>
          <a:blip r:embed="rId12"/>
          <a:srcRect l="406" t="1678" b="2789"/>
          <a:stretch>
            <a:fillRect/>
          </a:stretch>
        </p:blipFill>
        <p:spPr bwMode="auto">
          <a:xfrm>
            <a:off x="0" y="0"/>
            <a:ext cx="9142413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4872446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9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641350"/>
            <a:ext cx="9144000" cy="85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00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258763" y="650875"/>
            <a:ext cx="65087" cy="65088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00">
              <a:solidFill>
                <a:prstClr val="white"/>
              </a:solidFill>
            </a:endParaRPr>
          </a:p>
        </p:txBody>
      </p:sp>
      <p:sp>
        <p:nvSpPr>
          <p:cNvPr id="18" name="椭圆 14"/>
          <p:cNvSpPr>
            <a:spLocks noChangeAspect="1"/>
          </p:cNvSpPr>
          <p:nvPr userDrawn="1"/>
        </p:nvSpPr>
        <p:spPr bwMode="auto">
          <a:xfrm>
            <a:off x="79375" y="141288"/>
            <a:ext cx="422275" cy="539750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B05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00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-36513" y="209550"/>
            <a:ext cx="593726" cy="277813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fld id="{2D4E41EE-AAE2-435A-8868-EA9819A1B343}" type="slidenum">
              <a:rPr lang="zh-CN" altLang="en-US" sz="14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>
                <a:defRPr/>
              </a:pPr>
              <a:t>‹#›</a:t>
            </a:fld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6" r:id="rId3"/>
    <p:sldLayoutId id="2147483655" r:id="rId4"/>
    <p:sldLayoutId id="2147483654" r:id="rId5"/>
    <p:sldLayoutId id="2147483653" r:id="rId6"/>
    <p:sldLayoutId id="2147483652" r:id="rId7"/>
    <p:sldLayoutId id="2147483651" r:id="rId8"/>
    <p:sldLayoutId id="2147483650" r:id="rId9"/>
    <p:sldLayoutId id="2147483659" r:id="rId10"/>
  </p:sldLayoutIdLst>
  <p:transition spd="slow" advClick="0" advTm="2000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2418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84836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27190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69608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166688" indent="-16668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500063" indent="-16668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28675" indent="-16033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6668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1500188" indent="-169863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192595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35013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277368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19786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18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36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1905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085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0265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4445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799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17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1"/>
          <p:cNvPicPr>
            <a:picLocks noChangeAspect="1"/>
          </p:cNvPicPr>
          <p:nvPr/>
        </p:nvPicPr>
        <p:blipFill>
          <a:blip r:embed="rId3"/>
          <a:srcRect t="1678" r="398"/>
          <a:stretch>
            <a:fillRect/>
          </a:stretch>
        </p:blipFill>
        <p:spPr bwMode="auto">
          <a:xfrm>
            <a:off x="1588" y="0"/>
            <a:ext cx="9142412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文本框 15"/>
          <p:cNvSpPr txBox="1">
            <a:spLocks noChangeArrowheads="1"/>
          </p:cNvSpPr>
          <p:nvPr/>
        </p:nvSpPr>
        <p:spPr bwMode="auto">
          <a:xfrm>
            <a:off x="4572000" y="3363913"/>
            <a:ext cx="40798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r" font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1400" b="0">
                <a:latin typeface="方正黑体简体"/>
                <a:ea typeface="方正黑体简体"/>
                <a:cs typeface="方正黑体简体"/>
              </a:rPr>
              <a:t>王储</a:t>
            </a:r>
          </a:p>
        </p:txBody>
      </p:sp>
      <p:sp>
        <p:nvSpPr>
          <p:cNvPr id="13316" name="TextBox 12"/>
          <p:cNvSpPr txBox="1">
            <a:spLocks noChangeArrowheads="1"/>
          </p:cNvSpPr>
          <p:nvPr/>
        </p:nvSpPr>
        <p:spPr bwMode="auto">
          <a:xfrm>
            <a:off x="1692275" y="1058863"/>
            <a:ext cx="57721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0000"/>
              </a:lnSpc>
            </a:pPr>
            <a:r>
              <a:rPr lang="zh-CN" altLang="en-US" sz="11000" b="0">
                <a:solidFill>
                  <a:srgbClr val="00B050"/>
                </a:solidFill>
                <a:latin typeface="Berlin Sans FB Demi" pitchFamily="34" charset="0"/>
                <a:ea typeface="方正粗谭黑简体"/>
                <a:cs typeface="方正粗谭黑简体"/>
              </a:rPr>
              <a:t>一周计划</a:t>
            </a:r>
          </a:p>
        </p:txBody>
      </p:sp>
    </p:spTree>
  </p:cSld>
  <p:clrMapOvr>
    <a:masterClrMapping/>
  </p:clrMapOvr>
  <p:transition spd="slow" advClick="0" advTm="12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图片 11"/>
          <p:cNvPicPr>
            <a:picLocks noChangeAspect="1"/>
          </p:cNvPicPr>
          <p:nvPr/>
        </p:nvPicPr>
        <p:blipFill>
          <a:blip r:embed="rId3"/>
          <a:srcRect t="1678" r="398"/>
          <a:stretch>
            <a:fillRect/>
          </a:stretch>
        </p:blipFill>
        <p:spPr bwMode="auto">
          <a:xfrm>
            <a:off x="1588" y="0"/>
            <a:ext cx="9142412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1166813" y="719138"/>
            <a:ext cx="5565775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本周主要复习递归，指针，结构体与链表三章。并进行一些实际练习。</a:t>
            </a:r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下周计划：继续进行第二论计划。</a:t>
            </a:r>
          </a:p>
          <a:p>
            <a:endParaRPr lang="zh-CN" altLang="en-US"/>
          </a:p>
          <a:p>
            <a:r>
              <a:rPr lang="zh-CN" altLang="en-US"/>
              <a:t>我的反思：</a:t>
            </a:r>
          </a:p>
          <a:p>
            <a:r>
              <a:rPr lang="en-US" altLang="zh-CN"/>
              <a:t>	1.</a:t>
            </a:r>
            <a:r>
              <a:rPr lang="zh-CN" altLang="en-US"/>
              <a:t>通过这一个星期的学习与</a:t>
            </a:r>
            <a:r>
              <a:rPr lang="en-US" altLang="zh-CN"/>
              <a:t>pta</a:t>
            </a:r>
            <a:r>
              <a:rPr lang="zh-CN" altLang="en-US"/>
              <a:t>练习，已经可以用计算机的语言进行编写，利用调试进行自我改正。</a:t>
            </a:r>
          </a:p>
          <a:p>
            <a:r>
              <a:rPr lang="zh-CN" altLang="en-US"/>
              <a:t>	</a:t>
            </a:r>
            <a:r>
              <a:rPr lang="en-US" altLang="zh-CN"/>
              <a:t>2.</a:t>
            </a:r>
            <a:r>
              <a:rPr lang="zh-CN" altLang="en-US"/>
              <a:t>但对于经典问题的算法的理解与应用还不熟练。</a:t>
            </a:r>
          </a:p>
          <a:p>
            <a:r>
              <a:rPr lang="zh-CN" altLang="en-US"/>
              <a:t>	</a:t>
            </a:r>
            <a:r>
              <a:rPr lang="en-US" altLang="zh-CN"/>
              <a:t>3.</a:t>
            </a:r>
            <a:r>
              <a:rPr lang="zh-CN" altLang="en-US"/>
              <a:t>没有优化思路，导致算法不够简练，这也是下一步的目标。</a:t>
            </a:r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slow" advClick="0" advTm="12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图片 11"/>
          <p:cNvPicPr>
            <a:picLocks noChangeAspect="1"/>
          </p:cNvPicPr>
          <p:nvPr/>
        </p:nvPicPr>
        <p:blipFill>
          <a:blip r:embed="rId3"/>
          <a:srcRect t="1678" r="398"/>
          <a:stretch>
            <a:fillRect/>
          </a:stretch>
        </p:blipFill>
        <p:spPr bwMode="auto">
          <a:xfrm>
            <a:off x="0" y="0"/>
            <a:ext cx="9142413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17" descr="微信图片_201911011113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2588" y="1203325"/>
            <a:ext cx="2046287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 Box 18"/>
          <p:cNvSpPr txBox="1">
            <a:spLocks noChangeArrowheads="1"/>
          </p:cNvSpPr>
          <p:nvPr/>
        </p:nvSpPr>
        <p:spPr bwMode="auto">
          <a:xfrm>
            <a:off x="250825" y="339725"/>
            <a:ext cx="284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知识点</a:t>
            </a:r>
            <a:r>
              <a:rPr lang="en-US" altLang="zh-CN"/>
              <a:t>1</a:t>
            </a:r>
            <a:r>
              <a:rPr lang="zh-CN" altLang="en-US"/>
              <a:t>：函数的嵌套作用</a:t>
            </a:r>
          </a:p>
        </p:txBody>
      </p:sp>
      <p:sp>
        <p:nvSpPr>
          <p:cNvPr id="17412" name="Text Box 19"/>
          <p:cNvSpPr txBox="1">
            <a:spLocks noChangeArrowheads="1"/>
          </p:cNvSpPr>
          <p:nvPr/>
        </p:nvSpPr>
        <p:spPr bwMode="auto">
          <a:xfrm>
            <a:off x="250825" y="771525"/>
            <a:ext cx="738505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使用方法：</a:t>
            </a:r>
            <a:r>
              <a:rPr lang="en-US" altLang="zh-CN"/>
              <a:t>int fact </a:t>
            </a:r>
            <a:r>
              <a:rPr lang="zh-CN" altLang="en-US"/>
              <a:t>（</a:t>
            </a:r>
            <a:r>
              <a:rPr lang="en-US" altLang="zh-CN"/>
              <a:t>int n</a:t>
            </a:r>
            <a:r>
              <a:rPr lang="zh-CN" altLang="en-US"/>
              <a:t>）</a:t>
            </a:r>
            <a:r>
              <a:rPr lang="en-US" altLang="zh-CN"/>
              <a:t>//</a:t>
            </a:r>
            <a:r>
              <a:rPr lang="zh-CN" altLang="en-US"/>
              <a:t>变量类型 变量名称（参数类型，名称）</a:t>
            </a:r>
          </a:p>
          <a:p>
            <a:r>
              <a:rPr lang="zh-CN" altLang="en-US"/>
              <a:t>		</a:t>
            </a:r>
            <a:r>
              <a:rPr lang="en-US" altLang="zh-CN"/>
              <a:t>{</a:t>
            </a:r>
          </a:p>
          <a:p>
            <a:r>
              <a:rPr lang="en-US" altLang="zh-CN"/>
              <a:t>		  if(n==1)</a:t>
            </a:r>
          </a:p>
          <a:p>
            <a:r>
              <a:rPr lang="en-US" altLang="zh-CN"/>
              <a:t>		  return 1;   //</a:t>
            </a:r>
            <a:r>
              <a:rPr lang="zh-CN" altLang="en-US"/>
              <a:t>执行语句</a:t>
            </a:r>
          </a:p>
          <a:p>
            <a:r>
              <a:rPr lang="en-US" altLang="zh-CN"/>
              <a:t>		}</a:t>
            </a:r>
          </a:p>
          <a:p>
            <a:r>
              <a:rPr lang="en-US" altLang="zh-CN"/>
              <a:t>2.</a:t>
            </a:r>
            <a:r>
              <a:rPr lang="zh-CN" altLang="en-US"/>
              <a:t>注意：函数虽不可嵌套定义，但可嵌套调用</a:t>
            </a:r>
          </a:p>
          <a:p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常用：</a:t>
            </a:r>
          </a:p>
          <a:p>
            <a:r>
              <a:rPr lang="en-US" altLang="zh-CN"/>
              <a:t>1.</a:t>
            </a:r>
            <a:r>
              <a:rPr lang="zh-CN" altLang="en-US"/>
              <a:t>求</a:t>
            </a:r>
            <a:r>
              <a:rPr lang="en-US" altLang="zh-CN"/>
              <a:t>N</a:t>
            </a:r>
            <a:r>
              <a:rPr lang="zh-CN" altLang="en-US"/>
              <a:t>！</a:t>
            </a:r>
          </a:p>
        </p:txBody>
      </p:sp>
      <p:pic>
        <p:nvPicPr>
          <p:cNvPr id="17413" name="Picture 21" descr="微信图片_201911011127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8888" y="3076575"/>
            <a:ext cx="1839912" cy="212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2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11"/>
          <p:cNvPicPr>
            <a:picLocks noChangeAspect="1"/>
          </p:cNvPicPr>
          <p:nvPr/>
        </p:nvPicPr>
        <p:blipFill>
          <a:blip r:embed="rId3"/>
          <a:srcRect t="1678" r="398"/>
          <a:stretch>
            <a:fillRect/>
          </a:stretch>
        </p:blipFill>
        <p:spPr bwMode="auto">
          <a:xfrm>
            <a:off x="1588" y="0"/>
            <a:ext cx="9142412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Text Box 5"/>
          <p:cNvSpPr txBox="1">
            <a:spLocks noChangeArrowheads="1"/>
          </p:cNvSpPr>
          <p:nvPr/>
        </p:nvSpPr>
        <p:spPr bwMode="auto">
          <a:xfrm>
            <a:off x="663575" y="503238"/>
            <a:ext cx="78692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利用递归解决递推：</a:t>
            </a:r>
          </a:p>
          <a:p>
            <a:r>
              <a:rPr lang="zh-CN" altLang="en-US"/>
              <a:t>方法：	</a:t>
            </a:r>
            <a:r>
              <a:rPr lang="en-US" altLang="zh-CN"/>
              <a:t>1.</a:t>
            </a:r>
            <a:r>
              <a:rPr lang="zh-CN" altLang="en-US"/>
              <a:t>找到第</a:t>
            </a:r>
            <a:r>
              <a:rPr lang="en-US" altLang="zh-CN"/>
              <a:t>n</a:t>
            </a:r>
            <a:r>
              <a:rPr lang="zh-CN" altLang="en-US"/>
              <a:t>次与第</a:t>
            </a:r>
            <a:r>
              <a:rPr lang="en-US" altLang="zh-CN"/>
              <a:t>n-1</a:t>
            </a:r>
            <a:r>
              <a:rPr lang="zh-CN" altLang="en-US"/>
              <a:t>次之间的关系。</a:t>
            </a:r>
          </a:p>
          <a:p>
            <a:r>
              <a:rPr lang="zh-CN" altLang="en-US"/>
              <a:t>	</a:t>
            </a:r>
            <a:r>
              <a:rPr lang="en-US" altLang="zh-CN"/>
              <a:t>2.</a:t>
            </a:r>
            <a:r>
              <a:rPr lang="zh-CN" altLang="en-US"/>
              <a:t>确定边界的返回结果。</a:t>
            </a:r>
          </a:p>
        </p:txBody>
      </p:sp>
      <p:sp>
        <p:nvSpPr>
          <p:cNvPr id="19459" name="Text Box 6"/>
          <p:cNvSpPr txBox="1">
            <a:spLocks noChangeArrowheads="1"/>
          </p:cNvSpPr>
          <p:nvPr/>
        </p:nvSpPr>
        <p:spPr bwMode="auto">
          <a:xfrm>
            <a:off x="1331913" y="1995488"/>
            <a:ext cx="24733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例如  ；</a:t>
            </a:r>
            <a:r>
              <a:rPr lang="en-US" altLang="zh-CN"/>
              <a:t>1.q</a:t>
            </a:r>
            <a:r>
              <a:rPr lang="zh-CN" altLang="en-US"/>
              <a:t>（</a:t>
            </a:r>
            <a:r>
              <a:rPr lang="en-US" altLang="zh-CN"/>
              <a:t>0</a:t>
            </a:r>
            <a:r>
              <a:rPr lang="zh-CN" altLang="en-US"/>
              <a:t>）</a:t>
            </a:r>
            <a:r>
              <a:rPr lang="en-US" altLang="zh-CN"/>
              <a:t>=1</a:t>
            </a:r>
            <a:r>
              <a:rPr lang="zh-CN" altLang="en-US"/>
              <a:t>； 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2.q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）</a:t>
            </a:r>
            <a:r>
              <a:rPr lang="en-US" altLang="zh-CN"/>
              <a:t>=q</a:t>
            </a:r>
            <a:r>
              <a:rPr lang="zh-CN" altLang="en-US"/>
              <a:t>（</a:t>
            </a:r>
            <a:r>
              <a:rPr lang="en-US" altLang="zh-CN"/>
              <a:t>n-1</a:t>
            </a:r>
            <a:r>
              <a:rPr lang="zh-CN" altLang="en-US"/>
              <a:t>）</a:t>
            </a:r>
            <a:r>
              <a:rPr lang="en-US" altLang="zh-CN"/>
              <a:t>+n</a:t>
            </a:r>
            <a:endParaRPr lang="zh-CN" altLang="en-US"/>
          </a:p>
        </p:txBody>
      </p:sp>
      <p:pic>
        <p:nvPicPr>
          <p:cNvPr id="19460" name="Picture 8" descr="微信图片_2019110114525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7538" y="1779588"/>
            <a:ext cx="2952750" cy="232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2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图片 11"/>
          <p:cNvPicPr>
            <a:picLocks noChangeAspect="1"/>
          </p:cNvPicPr>
          <p:nvPr/>
        </p:nvPicPr>
        <p:blipFill>
          <a:blip r:embed="rId3"/>
          <a:srcRect t="1678" r="398"/>
          <a:stretch>
            <a:fillRect/>
          </a:stretch>
        </p:blipFill>
        <p:spPr bwMode="auto">
          <a:xfrm>
            <a:off x="1588" y="0"/>
            <a:ext cx="9142412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Text Box 5"/>
          <p:cNvSpPr txBox="1">
            <a:spLocks noChangeArrowheads="1"/>
          </p:cNvSpPr>
          <p:nvPr/>
        </p:nvSpPr>
        <p:spPr bwMode="auto">
          <a:xfrm>
            <a:off x="158750" y="201613"/>
            <a:ext cx="70834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结构体</a:t>
            </a:r>
          </a:p>
          <a:p>
            <a:r>
              <a:rPr lang="en-US" altLang="zh-CN"/>
              <a:t>1</a:t>
            </a:r>
            <a:r>
              <a:rPr lang="zh-CN" altLang="en-US"/>
              <a:t>。什么是结构体</a:t>
            </a:r>
          </a:p>
          <a:p>
            <a:r>
              <a:rPr lang="zh-CN" altLang="en-US"/>
              <a:t>	用一组变量描述同一个事物，而构造的一个新的数据类型。</a:t>
            </a:r>
          </a:p>
        </p:txBody>
      </p:sp>
      <p:pic>
        <p:nvPicPr>
          <p:cNvPr id="21507" name="Picture 6" descr="9d4707cf62f118ce6a2e5ba3b1e666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6375" y="1419225"/>
            <a:ext cx="3384550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468313" y="4516438"/>
            <a:ext cx="63357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注意不是变量，是数据类型，就像</a:t>
            </a:r>
            <a:r>
              <a:rPr lang="en-US" altLang="zh-CN"/>
              <a:t>int float</a:t>
            </a:r>
            <a:r>
              <a:rPr lang="zh-CN" altLang="en-US"/>
              <a:t>一样。</a:t>
            </a:r>
          </a:p>
          <a:p>
            <a:r>
              <a:rPr lang="zh-CN" altLang="en-US"/>
              <a:t>其操作与普通数据类型是一致的</a:t>
            </a:r>
            <a:endParaRPr lang="en-US" altLang="zh-CN"/>
          </a:p>
        </p:txBody>
      </p:sp>
    </p:spTree>
  </p:cSld>
  <p:clrMapOvr>
    <a:masterClrMapping/>
  </p:clrMapOvr>
  <p:transition spd="slow" advClick="0" advTm="12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图片 11"/>
          <p:cNvPicPr>
            <a:picLocks noChangeAspect="1"/>
          </p:cNvPicPr>
          <p:nvPr/>
        </p:nvPicPr>
        <p:blipFill>
          <a:blip r:embed="rId3"/>
          <a:srcRect t="1678" r="398"/>
          <a:stretch>
            <a:fillRect/>
          </a:stretch>
        </p:blipFill>
        <p:spPr bwMode="auto">
          <a:xfrm>
            <a:off x="1588" y="0"/>
            <a:ext cx="9142412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663575" y="273050"/>
            <a:ext cx="77343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链表</a:t>
            </a:r>
          </a:p>
          <a:p>
            <a:r>
              <a:rPr lang="en-US" altLang="zh-CN"/>
              <a:t>	1.</a:t>
            </a:r>
            <a:r>
              <a:rPr lang="zh-CN" altLang="en-US"/>
              <a:t>因使用结构体数据储存，使插入数据变得麻烦。为此使用指针把</a:t>
            </a:r>
          </a:p>
          <a:p>
            <a:r>
              <a:rPr lang="zh-CN" altLang="en-US"/>
              <a:t>结构体链表串连起来。</a:t>
            </a:r>
          </a:p>
          <a:p>
            <a:endParaRPr lang="zh-CN" altLang="en-US"/>
          </a:p>
        </p:txBody>
      </p:sp>
      <p:pic>
        <p:nvPicPr>
          <p:cNvPr id="23555" name="Picture 4" descr="60f895690d6e14b3dc9ece037fac19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713" y="1851025"/>
            <a:ext cx="4608512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900113" y="3508375"/>
            <a:ext cx="338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735013" y="1712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900113" y="2355850"/>
            <a:ext cx="458787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/>
              <a:t>插入链节</a:t>
            </a:r>
          </a:p>
        </p:txBody>
      </p:sp>
    </p:spTree>
  </p:cSld>
  <p:clrMapOvr>
    <a:masterClrMapping/>
  </p:clrMapOvr>
  <p:transition spd="slow" advClick="0" advTm="12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11"/>
          <p:cNvPicPr>
            <a:picLocks noChangeAspect="1"/>
          </p:cNvPicPr>
          <p:nvPr/>
        </p:nvPicPr>
        <p:blipFill>
          <a:blip r:embed="rId3"/>
          <a:srcRect t="1678" r="398"/>
          <a:stretch>
            <a:fillRect/>
          </a:stretch>
        </p:blipFill>
        <p:spPr bwMode="auto">
          <a:xfrm>
            <a:off x="1588" y="0"/>
            <a:ext cx="9142412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447675" y="417513"/>
            <a:ext cx="6508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链表</a:t>
            </a:r>
          </a:p>
          <a:p>
            <a:r>
              <a:rPr lang="en-US" altLang="zh-CN"/>
              <a:t>1.</a:t>
            </a:r>
            <a:r>
              <a:rPr lang="zh-CN" altLang="en-US"/>
              <a:t>链表头：指向第一个链表节点的指针。</a:t>
            </a:r>
          </a:p>
          <a:p>
            <a:r>
              <a:rPr lang="en-US" altLang="zh-CN"/>
              <a:t>2.</a:t>
            </a:r>
            <a:r>
              <a:rPr lang="zh-CN" altLang="en-US"/>
              <a:t>链表节点：链表中的每一个元素，包括（当前节点数据）</a:t>
            </a:r>
          </a:p>
          <a:p>
            <a:r>
              <a:rPr lang="zh-CN" altLang="en-US"/>
              <a:t>（下一个节点地址）</a:t>
            </a:r>
          </a:p>
          <a:p>
            <a:r>
              <a:rPr lang="en-US" altLang="zh-CN"/>
              <a:t>3.</a:t>
            </a:r>
            <a:r>
              <a:rPr lang="zh-CN" altLang="en-US"/>
              <a:t>链表尾：不再指向其他节点的节点，其地址部分放一个</a:t>
            </a:r>
            <a:r>
              <a:rPr lang="en-US" altLang="zh-CN"/>
              <a:t>NULL</a:t>
            </a:r>
          </a:p>
          <a:p>
            <a:r>
              <a:rPr lang="en-US" altLang="zh-CN"/>
              <a:t> </a:t>
            </a:r>
            <a:r>
              <a:rPr lang="zh-CN" altLang="en-US"/>
              <a:t>表示链接到此结束。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92138" y="2576513"/>
            <a:ext cx="521493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动态的申请空间：</a:t>
            </a:r>
          </a:p>
          <a:p>
            <a:r>
              <a:rPr lang="en-US" altLang="zh-CN"/>
              <a:t>New</a:t>
            </a:r>
            <a:r>
              <a:rPr lang="zh-CN" altLang="en-US"/>
              <a:t>开辟一片储存空间，返回其初始地址</a:t>
            </a:r>
          </a:p>
          <a:p>
            <a:r>
              <a:rPr lang="en-US" altLang="zh-CN"/>
              <a:t>Delete </a:t>
            </a:r>
            <a:r>
              <a:rPr lang="zh-CN" altLang="en-US"/>
              <a:t>释放一个指针指向的储存空间</a:t>
            </a:r>
          </a:p>
          <a:p>
            <a:endParaRPr lang="zh-CN" altLang="en-US"/>
          </a:p>
          <a:p>
            <a:r>
              <a:rPr lang="en-US" altLang="zh-CN"/>
              <a:t>Int*pint=New int</a:t>
            </a:r>
            <a:r>
              <a:rPr lang="zh-CN" altLang="en-US"/>
              <a:t>（</a:t>
            </a:r>
            <a:r>
              <a:rPr lang="en-US" altLang="zh-CN"/>
              <a:t>1024</a:t>
            </a:r>
            <a:r>
              <a:rPr lang="zh-CN" altLang="en-US"/>
              <a:t>）；	</a:t>
            </a:r>
            <a:r>
              <a:rPr lang="en-US" altLang="zh-CN"/>
              <a:t>delete pint</a:t>
            </a:r>
            <a:r>
              <a:rPr lang="zh-CN" altLang="en-US"/>
              <a:t>；</a:t>
            </a:r>
          </a:p>
        </p:txBody>
      </p:sp>
    </p:spTree>
  </p:cSld>
  <p:clrMapOvr>
    <a:masterClrMapping/>
  </p:clrMapOvr>
  <p:transition spd="slow" advClick="0" advTm="12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图片 11"/>
          <p:cNvPicPr>
            <a:picLocks noChangeAspect="1"/>
          </p:cNvPicPr>
          <p:nvPr/>
        </p:nvPicPr>
        <p:blipFill>
          <a:blip r:embed="rId3"/>
          <a:srcRect t="1678" r="398"/>
          <a:stretch>
            <a:fillRect/>
          </a:stretch>
        </p:blipFill>
        <p:spPr bwMode="auto">
          <a:xfrm>
            <a:off x="1588" y="0"/>
            <a:ext cx="9142412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179388" y="627063"/>
            <a:ext cx="360045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逐步建立链表</a:t>
            </a:r>
          </a:p>
          <a:p>
            <a:r>
              <a:rPr lang="zh-CN" altLang="en-US"/>
              <a:t>	从第一个节点开始，用</a:t>
            </a:r>
            <a:r>
              <a:rPr lang="en-US" altLang="zh-CN"/>
              <a:t>new</a:t>
            </a:r>
            <a:r>
              <a:rPr lang="zh-CN" altLang="en-US"/>
              <a:t>创建</a:t>
            </a:r>
          </a:p>
          <a:p>
            <a:r>
              <a:rPr lang="zh-CN" altLang="en-US"/>
              <a:t>一个储存空间，并且定义一个</a:t>
            </a:r>
            <a:r>
              <a:rPr lang="en-US" altLang="zh-CN"/>
              <a:t>head</a:t>
            </a:r>
            <a:r>
              <a:rPr lang="zh-CN" altLang="en-US"/>
              <a:t>指针</a:t>
            </a:r>
          </a:p>
          <a:p>
            <a:r>
              <a:rPr lang="zh-CN" altLang="en-US"/>
              <a:t>指向它。</a:t>
            </a:r>
          </a:p>
          <a:p>
            <a:r>
              <a:rPr lang="zh-CN" altLang="en-US"/>
              <a:t>	为了创建后续节点，定义一个临</a:t>
            </a:r>
          </a:p>
          <a:p>
            <a:r>
              <a:rPr lang="zh-CN" altLang="en-US"/>
              <a:t>时指针判断是否创建一个新节点。如果是</a:t>
            </a:r>
          </a:p>
          <a:p>
            <a:r>
              <a:rPr lang="zh-CN" altLang="en-US"/>
              <a:t>则创立空间并且使</a:t>
            </a:r>
            <a:r>
              <a:rPr lang="en-US" altLang="zh-CN"/>
              <a:t>temp</a:t>
            </a:r>
            <a:r>
              <a:rPr lang="zh-CN" altLang="en-US"/>
              <a:t>指向下一个。如</a:t>
            </a:r>
          </a:p>
          <a:p>
            <a:r>
              <a:rPr lang="zh-CN" altLang="en-US"/>
              <a:t>果不，则</a:t>
            </a:r>
            <a:r>
              <a:rPr lang="en-US" altLang="zh-CN"/>
              <a:t>temp-&gt;next=NULL</a:t>
            </a:r>
          </a:p>
          <a:p>
            <a:endParaRPr lang="zh-CN" altLang="en-US"/>
          </a:p>
        </p:txBody>
      </p:sp>
      <p:pic>
        <p:nvPicPr>
          <p:cNvPr id="27651" name="Picture 5" descr="ee0e652c67e890527860e659b27f0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1638" y="1276350"/>
            <a:ext cx="4249737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2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图片 11"/>
          <p:cNvPicPr>
            <a:picLocks noChangeAspect="1"/>
          </p:cNvPicPr>
          <p:nvPr/>
        </p:nvPicPr>
        <p:blipFill>
          <a:blip r:embed="rId3"/>
          <a:srcRect t="1678" r="398"/>
          <a:stretch>
            <a:fillRect/>
          </a:stretch>
        </p:blipFill>
        <p:spPr bwMode="auto">
          <a:xfrm>
            <a:off x="1588" y="0"/>
            <a:ext cx="9142412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592138" y="128588"/>
            <a:ext cx="4100512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常用操作：</a:t>
            </a:r>
          </a:p>
          <a:p>
            <a:r>
              <a:rPr lang="en-US" altLang="zh-CN"/>
              <a:t>1.</a:t>
            </a:r>
            <a:r>
              <a:rPr lang="zh-CN" altLang="en-US"/>
              <a:t>遍历：</a:t>
            </a:r>
            <a:r>
              <a:rPr lang="en-US" altLang="zh-CN"/>
              <a:t>pointer=pointer-&gt;next NULL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删除结点：用</a:t>
            </a:r>
            <a:r>
              <a:rPr lang="en-US" altLang="zh-CN"/>
              <a:t>delete</a:t>
            </a:r>
            <a:r>
              <a:rPr lang="zh-CN" altLang="en-US"/>
              <a:t>释放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插入节点</a:t>
            </a: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29699" name="Picture 4" descr="b201629dd34137f5d0a0a344622794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24525" y="195263"/>
            <a:ext cx="2808288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5" descr="72a3baa38f86feca52c504eab79e64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24525" y="2139950"/>
            <a:ext cx="2735263" cy="191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6" descr="linshi0000000000000000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59563" y="4292600"/>
            <a:ext cx="22860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7" descr="linshi0000000000000000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35375" y="4287838"/>
            <a:ext cx="2847975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200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1"/>
  <p:tag name="ISPRING_SCORM_RATE_SLIDES" val="0"/>
  <p:tag name="ISPRING_SCORM_PASSING_SCORE" val="0.0000000000"/>
  <p:tag name="GENSWF_OUTPUT_FILE_NAME" val="22-"/>
  <p:tag name="ISPRING_RESOURCE_PATHS_HASH_2" val="dd605faedef9b7b7285347d268bb89f5f81ab715"/>
  <p:tag name="ISPRING_ULTRA_SCORM_COURSE_ID" val="8F238152-C023-4F33-BDD3-4B54DEBA4B1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CqGsU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qhrF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CqGsU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Koax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Koax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Koax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KoaxS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oaxS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K4axSAXZichKDQAA1SEAABcAAAB1bml2ZXJzYWwvdW5pdmVyc2FsLnBuZ+2a+VdS6/rAqdNpVvNU15xLvXmuOZQnp+NAmROna6UNZk61zLxhgqhoKGLTdUiJopaWiZ6sk+KAqZm6EbBDSR5E6jig4lBxFAXBgRAVkbupzr1r3fVd3z/gLn5gb57ns9/9Ps+73+d5n/1C7rEj/jobjTZCIBAdWIBPMASyBgaBfINcvxbU7Gq6MQGeViUF+3tDKF0mk6CwJvZg4EEIpI6wafnct6C8ISEgNAkC0WVqPqtYyIrzYDs4zOfgicuRkuGjebbyAdYHWdHc6rnV9Trn9ev1U78jntz8/fe7cy7o5+8MWPOuevNPOectLV79c+3W9Tt8bm8pM1Zf+Vn69/0bVNjpLpn7IulHxafSBxc9jydtD/9UTKmUUkRSt4hSSmVL3YMsLlSNla0op5EjGYrhmqZRnDFo0lknP1nFSpDpeTOEH1EPuvyMZKjR1lRm558zhnmpPnWneIOKK41V9vV4qyjsrK/7KlBuQwdl/OFner0bvwaUmu0rCUML4ij14K1/ixN+4DdIuIvFBvB0IMdKI+0iao43AlaDxy1aoAVaoAVaoAVaoAVaoAVaoAVaoAVaoAVaoAVa8L8HUAJz9QJLs2X6HtgK02i8rTRbiuvvaPYOd/p8p9lu3PL/g4/hd/5o4HrxWz/9fvihdSk2UfbGknAJtywwH0WJUL2CKlYooSlMF7yyDzmSJXlhXnszbXmsiaGSBPFbnOI5P4xPI5SVFazM3yTLjy07/M0znmNmXq7jr0svr2SFEahhZpqmYppihBrNGGLkDHbVxIgLMKe6wxvjFw71JKW9mTMXTwTMDSVxG/VmjoSALUryljhIXEMvPgxQryhdpulKaTxP/UEvs99j9tXWMK6Xcipe4EZqGkkTjwOZi2OFSEMXqIPTsAfiFHfgvlRAgNJjhppX3grl1bw3MUMs+qRZxqd3JDYmKInGyFc/mbJbC2nzkscsGn3TMdP5A/c527PqIoDh/VzCZ4/s+jgRkHhy0wlPKQJjX+bszJjFIy+5eFBnD6eOZijieSfPksVx11ux4rDRwUj7csF++HCICRm9wjRfmbnwPXnLvpK8OdI0VtjZdlLWG8MJ68aj5EDFzDFBO1fWSpI6JRoq6uKAM32AKs2Ot4ChsxNFnm9FLyQam6rpAelTdaxBLiHudztl9cPYQJEbvdMhkHDLavg6YAOMudUOVlTje4FqfBeiKDT+bKrxs0ZhW+u5M03oNxIUqnFE+P5YetCJHeTSwl2Prp32DJEn/bNmthj/xvFpFY/Z31BRxmzlsVwYixzn55tjaX5d6eaNmwXCiO5eRwJPRrboCKlbN0ie/8s3kPfwSs9bVC4+rvuzIfGiFmmBysOHmGSU/VcTIye4ZfrIW888Txj9R3mxbSn15gZ0S36IXNbPfuzdnrNtu3H7/phWM5sDtoqN5MzpNAQ3DV+s8BIJ00jSh4hXxEWAPX9y6mrKTdprCKS5SBS+fTi23UlUkNnHaXButEsIFVrrw+z/celZiuCCPFC1HIgrd+5kjWwsjlQM4QPqN6+Vyxz339un2otoeIiLuuEqdkp8p3RNBjII0xaAQvC3ZIUOpE0enB1ZvehhdXj4x/toWXWQaUq3nbrOh7jJyLh6uHkg0RJ9yrjdKXLnIhzNHeYZwgC+g0XHB0C5FvI+LVSW+5P7l3YnVQ8ECFOTQ1YtP9e9HMQbi7bcbHhKPhAsvDbR5fvyYu+uH5LuF3FhwTzCIfhv2CPE0ECobsjfBNhd6OHmmnM8N1gKzc8+zTz7iDUYxgm9tNl2Y4nwlZO4jwmOK2cEK+OkeJqI4vKs2B/eogze2XF9Tb+D2VwplpefjGOmF+9NOo1oTTRqLNnzl3zh05I8fW8b7x5ZsH7cjWr9QFHiqxuYEoDk5nXi/n1haNbNATrvDUb6OLKQ5VHgbkdsnfttj0ROxVl/GZAEEaPicrmo77WmZ/ulQgdf4qZKna66WUzB2CNdpmvnhYujEhQGHsH7YBvjc2cf5ddXO0LSkfli4damW1ccnz4spervFy0BQ9t3ijDTFAchjQBw9CN1MbZUb44veprV0OPQyFCrpmPpCi5A/9rpHagiLOqtnUoUwgDc6F57uAKcgjoaj1tkRyFws3lRUzTS3LKMO9qKX8KUlPfE9zYD4bf45WEGDYiSDFFdj2MXD886zQ5SU8YqMlPh2BrGEiaS8AuiiVLLVck8DgtDDZi+XUctiBBrHs3cXZ43I+NC1erUFQnDYJx9JHUUAqmOIuWVKbGXKxqy9DeKkkShTD6SQVOkiA63GUG9xPaKy4vvr+u94BEgqHxERieAmTdkmtjYhHfy8A7O1EftIQcqHxVgbJHf3jVqX+p36lH17heiR2R3c6zaOkC3z/GeFSPoU5/9BWiyLndJLDO6Z6/z0OHXdxYBfdi4jmKjUSluaXJ+Sd8Ffh8ZO8nNXJGlFGEc8EVNWRv/KnueLerrAB9K6b6eOby466ZVNDa28zg74tF5n7KYzUbiVB7gTkiLTxafN7izxrVFqnKdMmpfkNZ3D7tAIOIUw0zO06yxtUv91Mc4qQUMI2nkgb4kHGNSdFR1qa9NfPxuT+oy3XyajlwY9lB2Mk+Py3yIjn2C+7gWXTbZAkZzBtD1eQGri8MVOJMUnWhs6sCk1BhyBS32MjCryhq8X4uXO370lyweEwjxC4NvHNgX2yXJTJO17SPWAuxuSwtbvZduJ77cvecY+wyhpqB2ftl1D9E2O2Zix7mKLAz33gDYz2Rfh71Fh26mkj/qfNRT3jP/7b4qMTzcRS+B+l8u9WXYe/SFMl0nJ/pzzK8+zrq5Du1FHPQrRpZTavGqgdbCNzl70KGyvmPZj/NnWV8Hz0iEIoxRxjz2EDvZofCWcX6RXgN5VtZ80Cp3LGGiOW+ioPz4qieR1dCFl3rOUOUA15kAXVmwM8MtfOB4KoYaSH62V1Vg+ngWt0NA/Tpx+JYEj99xzh5+OrISK8s1m6MtcVP6jtdeOq7veYY8lOn1aNK158Kiwdlb72ruhrpwvZzyx3YIg8iZvL19nAWFR1T56sM6lns5wmjD9iXaVEBwLR5BmrIg2mLnOqwfmqsm/Plbgh16GjxUn7r5F+GDReVUu/eMzzacPuISlaLJRmeHIzPkvfMNH/bB+xuv0vOtYkx2NyyLnbMvTXDTnxSj1//2CEA7iscHyrPqTGQlO51MtsLgekVG8EE3XfwhfNZxX+LXqXP+0fy2FnA5Hdz7O/liXIn0xRW1aIRACvqDtZdgrDYrJEnpqyCnGWAVUK8Cg8UoJf7n1DvnTWyOM9evc0rO5tsi06cOBjMTkfei0eJoMFcf1ZFFU+JH99ladrTmH/K9fQbaaP+TKlyWP0Zp24+gFlsQe+LKwsyVOVZ3wdU6Ln0Hx/HGlIw2nYGUfcxzQKzMFTISXrfO/LqJz6x0DVNdE484sCZGCLHkqNuPT6QK/swhSxnzA7FCr9mLZLwsoq7MaytvP5tx4LixCq3KsZbLQscXbYzyxf4HXGu/BC+Z1Rhuju4PjIDOrybPRhsWwIvOgNfNzRSh3BvtPCnGYkXZy39U8LxpuwF5HSHAkby1vs8toED/SckQLyozowoXeUs9eTQTwEw8yh7EJ0ixETvenxpWju0YVqIKl345xbCiov6dVWe63Kefl+rzKJ8zVmO6jOPCR6Nyau2IWFNg7EGGWjk6isvzXHe7MpKNFwGIkqcpgkVpKiOdnxyuE7HtzxvPbvu89CxdnvylcJCbG9dXkw1OqCJwYiZJ0lzvBTi2KKVUZK75L/wKe/YkXSVBNnWjhOIySJPoy6iVv9WEDo8dTfDsw50Kr0KYgmPRV7lSxMHoNRj6EHMDEj3RQVfC0NOF0cnTrOMTmhAXjz0meAFvF2GUoi/Xi8BKLY73cp8PEZbaHEi6fr4liObhkMuMp7yw35hQJVUl5td+hJIBgmauNONExdv+s3T7IVtn/ajLrO9gu+XlWOrWppUVBYPRcjAC6sDi5YaJj67iGo+Em/7pMzr8rKKk9e8GnvNbwFyzaON1fWQDEFMKrrmcGMQmE1MYRYQ4nI1lL7OgKyjqweb8ncohNC/iYZR6iSdZ65r6AqqaPNr07SoEepqmeAF6VZxWyAIkX02jw2vVUpngTI+bKzBW0rt/uDUuiItqGhKik61aKp2kb+s/tX2jd0kT/c5ZyV9DL1O00HZ82fpkE8aQZbYa8swrDgrt2MVviRt5PL4tqsAMtOlj3tT97QrNj//cwLm7pctP8BbM7qNQGunp0xoMwAeL9Pfik1EVNfvumQAkat+xE+zkmw6HwRJu7MTo+tJfMfQYykSQ0JrM3CxKNAzArchKkXqHKlCrwbq+jSSxiWeafeyXDInpyyzXEKsWe03sczTPSNXd1gBQ2tEyTdUecvf/ehsoVS/Huq/+/DpQ4ZUoYDswLvlrxHCDXn/EshCqvvgf8ZJj/8PP/zCgVOb1PMNbOS2Lo9Rwa43qdJVoV3SzIQy+oGCoaYtgpA4+0HTQV7bkj76t1nnIUa/KjXsT7L356opGD/M94kPxPnvtX1BLAwQUAAIACAArhrFIKwvAbUoAAABrAAAAGwAAAHVuaXZlcnNhbC91bml2ZXJzYWwucG5nLnhtbLOxr8jNUShLLSrOzM+zVTLUM1Cyt+PlsikoSi3LTC1XqACKGekZQICSQiUqtzwzpSQDKGRgbowQzEjNTM8osVWyMDCFC+oDzQQAUEsBAgAAFAACAAgAKoaxSBUOrShkBAAABxEAAB0AAAAAAAAAAQAAAAAAAAAAAHVuaXZlcnNhbC9jb21tb25fbWVzc2FnZXMubG5nUEsBAgAAFAACAAgAKoaxSAh+CyMpAwAAhgwAACcAAAAAAAAAAQAAAAAAnwQAAHVuaXZlcnNhbC9mbGFzaF9wdWJsaXNoaW5nX3NldHRpbmdzLnhtbFBLAQIAABQAAgAIACqGsUi1/AlkugIAAFUKAAAhAAAAAAAAAAEAAAAAAA0IAAB1bml2ZXJzYWwvZmxhc2hfc2tpbl9zZXR0aW5ncy54bWxQSwECAAAUAAIACAAqhrFIKpYPZ/4CAACXCwAAJgAAAAAAAAABAAAAAAAGCwAAdW5pdmVyc2FsL2h0bWxfcHVibGlzaGluZ19zZXR0aW5ncy54bWxQSwECAAAUAAIACAAqhrFIaHFSkZoBAAAfBgAAHwAAAAAAAAABAAAAAABIDgAAdW5pdmVyc2FsL2h0bWxfc2tpbl9zZXR0aW5ncy5qc1BLAQIAABQAAgAIACqGsUg9PC/RwQAAAOUBAAAaAAAAAAAAAAEAAAAAAB8QAAB1bml2ZXJzYWwvaTE4bl9wcmVzZXRzLnhtbFBLAQIAABQAAgAIACqGsUia+ZZkawAAAGsAAAAcAAAAAAAAAAEAAAAAABgRAAB1bml2ZXJzYWwvbG9jYWxfc2V0dGluZ3MueG1sUEsBAgAAFAACAAgARJRXRyO0Tvv7AgAAsAgAABQAAAAAAAAAAQAAAAAAvREAAHVuaXZlcnNhbC9wbGF5ZXIueG1sUEsBAgAAFAACAAgAKoaxSLCHI/RsAQAA9wIAACkAAAAAAAAAAQAAAAAA6hQAAHVuaXZlcnNhbC9za2luX2N1c3RvbWl6YXRpb25fc2V0dGluZ3MueG1sUEsBAgAAFAACAAgAK4axSAXZichKDQAA1SEAABcAAAAAAAAAAAAAAAAAnRYAAHVuaXZlcnNhbC91bml2ZXJzYWwucG5nUEsBAgAAFAACAAgAK4axSCsLwG1KAAAAawAAABsAAAAAAAAAAQAAAAAAHCQAAHVuaXZlcnNhbC91bml2ZXJzYWwucG5nLnhtbFBLBQYAAAAACwALAEkDAACfJAAAAAA="/>
  <p:tag name="ISPRING_PRESENTATION_TITLE" val="HG000837"/>
  <p:tag name="KSO_WM_DOC_GUID" val="{c6d99a0c-030c-41f2-be66-d281b6361db5}"/>
</p:tagLst>
</file>

<file path=ppt/theme/theme1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600</Words>
  <PresentationFormat>全屏显示(16:9)</PresentationFormat>
  <Paragraphs>83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微软雅黑</vt:lpstr>
      <vt:lpstr>Wingdings</vt:lpstr>
      <vt:lpstr>Arial Unicode MS</vt:lpstr>
      <vt:lpstr>华文细黑</vt:lpstr>
      <vt:lpstr>方正黑体简体</vt:lpstr>
      <vt:lpstr>Berlin Sans FB Demi</vt:lpstr>
      <vt:lpstr>方正粗谭黑简体</vt:lpstr>
      <vt:lpstr>微笑PPT - 小A</vt:lpstr>
      <vt:lpstr>微笑PPT - 小A</vt:lpstr>
      <vt:lpstr>幻灯片 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cp:lastModifiedBy>32po</cp:lastModifiedBy>
  <cp:revision>4</cp:revision>
  <dcterms:created xsi:type="dcterms:W3CDTF">2010-02-22T07:41:00Z</dcterms:created>
  <dcterms:modified xsi:type="dcterms:W3CDTF">2019-11-01T09:38:53Z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