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2" r:id="rId7"/>
    <p:sldId id="261"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B7756D09-D6AE-47C1-A4E6-43AB9D9E5136}"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14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31970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09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17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192761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67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751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700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92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313532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83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128893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57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92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266732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756D09-D6AE-47C1-A4E6-43AB9D9E5136}"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11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89D86F-FDDA-4183-9C6D-9C4D79823F0E}"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25043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89D86F-FDDA-4183-9C6D-9C4D79823F0E}" type="datetimeFigureOut">
              <a:rPr lang="zh-CN" altLang="en-US" smtClean="0"/>
              <a:t>2019/10/17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756D09-D6AE-47C1-A4E6-43AB9D9E5136}" type="slidenum">
              <a:rPr lang="zh-CN" altLang="en-US" smtClean="0"/>
              <a:t>‹#›</a:t>
            </a:fld>
            <a:endParaRPr lang="zh-CN" altLang="en-US"/>
          </a:p>
        </p:txBody>
      </p:sp>
    </p:spTree>
    <p:extLst>
      <p:ext uri="{BB962C8B-B14F-4D97-AF65-F5344CB8AC3E}">
        <p14:creationId xmlns:p14="http://schemas.microsoft.com/office/powerpoint/2010/main" val="2172468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EC190-64F3-43C1-ABB2-76B8A18469DA}"/>
              </a:ext>
            </a:extLst>
          </p:cNvPr>
          <p:cNvSpPr>
            <a:spLocks noGrp="1"/>
          </p:cNvSpPr>
          <p:nvPr>
            <p:ph type="ctrTitle"/>
          </p:nvPr>
        </p:nvSpPr>
        <p:spPr/>
        <p:txBody>
          <a:bodyPr/>
          <a:lstStyle/>
          <a:p>
            <a:r>
              <a:rPr lang="zh-CN" altLang="en-US" dirty="0"/>
              <a:t>总结</a:t>
            </a:r>
          </a:p>
        </p:txBody>
      </p:sp>
      <p:sp>
        <p:nvSpPr>
          <p:cNvPr id="3" name="副标题 2">
            <a:extLst>
              <a:ext uri="{FF2B5EF4-FFF2-40B4-BE49-F238E27FC236}">
                <a16:creationId xmlns:a16="http://schemas.microsoft.com/office/drawing/2014/main" id="{76815CAD-6723-4972-99C0-E205C1FEA15D}"/>
              </a:ext>
            </a:extLst>
          </p:cNvPr>
          <p:cNvSpPr>
            <a:spLocks noGrp="1"/>
          </p:cNvSpPr>
          <p:nvPr>
            <p:ph type="subTitle" idx="1"/>
          </p:nvPr>
        </p:nvSpPr>
        <p:spPr/>
        <p:txBody>
          <a:bodyPr>
            <a:normAutofit lnSpcReduction="10000"/>
          </a:bodyPr>
          <a:lstStyle/>
          <a:p>
            <a:r>
              <a:rPr lang="zh-CN" altLang="en-US" dirty="0"/>
              <a:t> 这周学习了浮点型，字符型，布尔型数据，学了赋值运算总结，算术运算，自增自减，初步学习函数。但是，对于浮点数表示，自增自减，字符串的内容仍有疑问，计划下周完成全部视频。</a:t>
            </a:r>
          </a:p>
        </p:txBody>
      </p:sp>
    </p:spTree>
    <p:extLst>
      <p:ext uri="{BB962C8B-B14F-4D97-AF65-F5344CB8AC3E}">
        <p14:creationId xmlns:p14="http://schemas.microsoft.com/office/powerpoint/2010/main" val="375992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E4778-39AE-4C60-A085-9F514DCA0A73}"/>
              </a:ext>
            </a:extLst>
          </p:cNvPr>
          <p:cNvSpPr>
            <a:spLocks noGrp="1"/>
          </p:cNvSpPr>
          <p:nvPr>
            <p:ph type="title"/>
          </p:nvPr>
        </p:nvSpPr>
        <p:spPr/>
        <p:txBody>
          <a:bodyPr/>
          <a:lstStyle/>
          <a:p>
            <a:r>
              <a:rPr lang="zh-CN" altLang="en-US" dirty="0"/>
              <a:t>算符优先级（位运算）</a:t>
            </a:r>
          </a:p>
        </p:txBody>
      </p:sp>
      <p:sp>
        <p:nvSpPr>
          <p:cNvPr id="3" name="内容占位符 2">
            <a:extLst>
              <a:ext uri="{FF2B5EF4-FFF2-40B4-BE49-F238E27FC236}">
                <a16:creationId xmlns:a16="http://schemas.microsoft.com/office/drawing/2014/main" id="{968A51A7-7777-4265-82A5-E3FA30FAD61A}"/>
              </a:ext>
            </a:extLst>
          </p:cNvPr>
          <p:cNvSpPr>
            <a:spLocks noGrp="1"/>
          </p:cNvSpPr>
          <p:nvPr>
            <p:ph idx="1"/>
          </p:nvPr>
        </p:nvSpPr>
        <p:spPr/>
        <p:txBody>
          <a:bodyPr>
            <a:normAutofit/>
          </a:bodyPr>
          <a:lstStyle/>
          <a:p>
            <a:r>
              <a:rPr lang="zh-CN" altLang="en-US" dirty="0"/>
              <a:t>取反运算符                     算数优先符                 左移</a:t>
            </a:r>
            <a:r>
              <a:rPr lang="en-US" altLang="zh-CN" dirty="0"/>
              <a:t>&lt;&lt;  </a:t>
            </a:r>
            <a:r>
              <a:rPr lang="zh-CN" altLang="en-US" dirty="0"/>
              <a:t>右移  </a:t>
            </a:r>
            <a:r>
              <a:rPr lang="en-US" altLang="zh-CN" dirty="0"/>
              <a:t>&gt;&gt;</a:t>
            </a:r>
          </a:p>
          <a:p>
            <a:endParaRPr lang="en-US" altLang="zh-CN" dirty="0"/>
          </a:p>
          <a:p>
            <a:r>
              <a:rPr lang="en-US" altLang="zh-CN" dirty="0"/>
              <a:t>                    </a:t>
            </a:r>
            <a:r>
              <a:rPr lang="zh-CN" altLang="en-US" dirty="0"/>
              <a:t>按位与“</a:t>
            </a:r>
            <a:r>
              <a:rPr lang="en-US" altLang="zh-CN" dirty="0"/>
              <a:t>&amp; &amp;</a:t>
            </a:r>
            <a:r>
              <a:rPr lang="zh-CN" altLang="en-US" dirty="0"/>
              <a:t>”</a:t>
            </a:r>
            <a:r>
              <a:rPr lang="en-US" altLang="zh-CN" dirty="0"/>
              <a:t>                                                </a:t>
            </a:r>
            <a:r>
              <a:rPr lang="zh-CN" altLang="en-US" dirty="0"/>
              <a:t>关系运算符</a:t>
            </a:r>
            <a:endParaRPr lang="en-US" altLang="zh-CN" dirty="0"/>
          </a:p>
          <a:p>
            <a:r>
              <a:rPr lang="en-US" altLang="zh-CN" dirty="0"/>
              <a:t>                 </a:t>
            </a:r>
          </a:p>
          <a:p>
            <a:r>
              <a:rPr lang="en-US" altLang="zh-CN" dirty="0"/>
              <a:t>             </a:t>
            </a:r>
            <a:r>
              <a:rPr lang="zh-CN" altLang="en-US" dirty="0"/>
              <a:t>按位异或“</a:t>
            </a:r>
            <a:r>
              <a:rPr lang="en-US" altLang="zh-CN" dirty="0"/>
              <a:t>^ </a:t>
            </a:r>
            <a:r>
              <a:rPr lang="zh-CN" altLang="en-US" dirty="0"/>
              <a:t>”              按位或“</a:t>
            </a:r>
            <a:r>
              <a:rPr lang="en-US" altLang="zh-CN" dirty="0"/>
              <a:t>|</a:t>
            </a:r>
            <a:r>
              <a:rPr lang="zh-CN" altLang="en-US" dirty="0"/>
              <a:t>”</a:t>
            </a:r>
            <a:r>
              <a:rPr lang="en-US" altLang="zh-CN" dirty="0"/>
              <a:t>         </a:t>
            </a:r>
          </a:p>
          <a:p>
            <a:pPr marL="0" indent="0">
              <a:buNone/>
            </a:pPr>
            <a:r>
              <a:rPr lang="en-US" altLang="zh-CN" dirty="0"/>
              <a:t>                                                                                         </a:t>
            </a:r>
            <a:r>
              <a:rPr lang="zh-CN" altLang="en-US" dirty="0"/>
              <a:t>逻辑运算符</a:t>
            </a:r>
            <a:r>
              <a:rPr lang="en-US" altLang="zh-CN" dirty="0"/>
              <a:t>            </a:t>
            </a:r>
            <a:endParaRPr lang="zh-CN" altLang="en-US" dirty="0"/>
          </a:p>
        </p:txBody>
      </p:sp>
      <p:sp>
        <p:nvSpPr>
          <p:cNvPr id="4" name="箭头: 右 3">
            <a:extLst>
              <a:ext uri="{FF2B5EF4-FFF2-40B4-BE49-F238E27FC236}">
                <a16:creationId xmlns:a16="http://schemas.microsoft.com/office/drawing/2014/main" id="{F9D11C92-6F15-4CAE-9459-C77B7A216A51}"/>
              </a:ext>
            </a:extLst>
          </p:cNvPr>
          <p:cNvSpPr/>
          <p:nvPr/>
        </p:nvSpPr>
        <p:spPr>
          <a:xfrm flipV="1">
            <a:off x="3525625" y="2725761"/>
            <a:ext cx="978408" cy="13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29FD134F-8E78-4DAA-A28D-002B3FF39782}"/>
              </a:ext>
            </a:extLst>
          </p:cNvPr>
          <p:cNvSpPr/>
          <p:nvPr/>
        </p:nvSpPr>
        <p:spPr>
          <a:xfrm>
            <a:off x="6570483" y="2725761"/>
            <a:ext cx="978408" cy="13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DF90B95E-4782-4BAE-A10E-99B918517C56}"/>
              </a:ext>
            </a:extLst>
          </p:cNvPr>
          <p:cNvSpPr/>
          <p:nvPr/>
        </p:nvSpPr>
        <p:spPr>
          <a:xfrm rot="733358">
            <a:off x="10001839" y="2725761"/>
            <a:ext cx="122549" cy="847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28650C9D-5237-4DDC-B1A5-D84D8F606F6C}"/>
              </a:ext>
            </a:extLst>
          </p:cNvPr>
          <p:cNvSpPr/>
          <p:nvPr/>
        </p:nvSpPr>
        <p:spPr>
          <a:xfrm>
            <a:off x="5791782" y="3694435"/>
            <a:ext cx="2535810" cy="2026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F8876DE2-B033-496B-A086-A37E44CBBAE0}"/>
              </a:ext>
            </a:extLst>
          </p:cNvPr>
          <p:cNvSpPr/>
          <p:nvPr/>
        </p:nvSpPr>
        <p:spPr>
          <a:xfrm rot="1337604">
            <a:off x="2884602" y="3727196"/>
            <a:ext cx="18853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2AF045F-A0F0-474A-B0A0-995841243FE3}"/>
              </a:ext>
            </a:extLst>
          </p:cNvPr>
          <p:cNvSpPr/>
          <p:nvPr/>
        </p:nvSpPr>
        <p:spPr>
          <a:xfrm>
            <a:off x="4662339" y="4779390"/>
            <a:ext cx="978408" cy="14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ECCD831-3C3D-43F3-A0C2-DA7D50A89769}"/>
              </a:ext>
            </a:extLst>
          </p:cNvPr>
          <p:cNvSpPr/>
          <p:nvPr/>
        </p:nvSpPr>
        <p:spPr>
          <a:xfrm rot="917018">
            <a:off x="7280854" y="4944356"/>
            <a:ext cx="978408" cy="202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069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13DF-41A8-4417-A7D8-AD0A8C1FF836}"/>
              </a:ext>
            </a:extLst>
          </p:cNvPr>
          <p:cNvSpPr>
            <a:spLocks noGrp="1"/>
          </p:cNvSpPr>
          <p:nvPr>
            <p:ph type="title"/>
          </p:nvPr>
        </p:nvSpPr>
        <p:spPr/>
        <p:txBody>
          <a:bodyPr/>
          <a:lstStyle/>
          <a:p>
            <a:r>
              <a:rPr lang="zh-CN" altLang="en-US" dirty="0"/>
              <a:t>混合运算优先级</a:t>
            </a:r>
          </a:p>
        </p:txBody>
      </p:sp>
      <p:sp>
        <p:nvSpPr>
          <p:cNvPr id="3" name="内容占位符 2">
            <a:extLst>
              <a:ext uri="{FF2B5EF4-FFF2-40B4-BE49-F238E27FC236}">
                <a16:creationId xmlns:a16="http://schemas.microsoft.com/office/drawing/2014/main" id="{9E24529A-37BE-41C6-8DA5-7931A5170A9D}"/>
              </a:ext>
            </a:extLst>
          </p:cNvPr>
          <p:cNvSpPr>
            <a:spLocks noGrp="1"/>
          </p:cNvSpPr>
          <p:nvPr>
            <p:ph idx="1"/>
          </p:nvPr>
        </p:nvSpPr>
        <p:spPr/>
        <p:txBody>
          <a:bodyPr/>
          <a:lstStyle/>
          <a:p>
            <a:r>
              <a:rPr lang="zh-CN" altLang="en-US" dirty="0"/>
              <a:t>逻辑非（！）             （</a:t>
            </a:r>
            <a:r>
              <a:rPr lang="zh-CN" altLang="en-US" dirty="0">
                <a:solidFill>
                  <a:srgbClr val="FF0000"/>
                </a:solidFill>
              </a:rPr>
              <a:t>高于</a:t>
            </a:r>
            <a:r>
              <a:rPr lang="zh-CN" altLang="en-US" dirty="0"/>
              <a:t>）</a:t>
            </a:r>
            <a:endParaRPr lang="en-US" altLang="zh-CN" dirty="0"/>
          </a:p>
          <a:p>
            <a:r>
              <a:rPr lang="en-US" altLang="zh-CN" dirty="0"/>
              <a:t>                         </a:t>
            </a:r>
            <a:r>
              <a:rPr lang="zh-CN" altLang="en-US" dirty="0"/>
              <a:t>算数运算符</a:t>
            </a:r>
            <a:endParaRPr lang="en-US" altLang="zh-CN" dirty="0"/>
          </a:p>
          <a:p>
            <a:r>
              <a:rPr lang="en-US" altLang="zh-CN" dirty="0"/>
              <a:t>                                              </a:t>
            </a:r>
            <a:r>
              <a:rPr lang="zh-CN" altLang="en-US" dirty="0"/>
              <a:t>关系运算符 </a:t>
            </a:r>
            <a:endParaRPr lang="en-US" altLang="zh-CN" dirty="0"/>
          </a:p>
          <a:p>
            <a:r>
              <a:rPr lang="en-US" altLang="zh-CN" dirty="0"/>
              <a:t>                                                                  </a:t>
            </a:r>
            <a:r>
              <a:rPr lang="zh-CN" altLang="en-US" dirty="0"/>
              <a:t>“</a:t>
            </a:r>
            <a:r>
              <a:rPr lang="en-US" altLang="zh-CN" dirty="0"/>
              <a:t>&amp;&amp;</a:t>
            </a:r>
            <a:r>
              <a:rPr lang="zh-CN" altLang="en-US" dirty="0"/>
              <a:t>”和“</a:t>
            </a:r>
            <a:r>
              <a:rPr lang="en-US" altLang="zh-CN" dirty="0"/>
              <a:t>||</a:t>
            </a:r>
            <a:r>
              <a:rPr lang="zh-CN" altLang="en-US" dirty="0"/>
              <a:t>”</a:t>
            </a:r>
            <a:endParaRPr lang="en-US" altLang="zh-CN" dirty="0"/>
          </a:p>
          <a:p>
            <a:r>
              <a:rPr lang="en-US" altLang="zh-CN" dirty="0"/>
              <a:t>                                                                                             </a:t>
            </a:r>
            <a:r>
              <a:rPr lang="zh-CN" altLang="en-US" dirty="0"/>
              <a:t>赋值运算符</a:t>
            </a:r>
          </a:p>
        </p:txBody>
      </p:sp>
      <p:sp>
        <p:nvSpPr>
          <p:cNvPr id="7" name="箭头: 圆角右 6">
            <a:extLst>
              <a:ext uri="{FF2B5EF4-FFF2-40B4-BE49-F238E27FC236}">
                <a16:creationId xmlns:a16="http://schemas.microsoft.com/office/drawing/2014/main" id="{F8863446-3F6D-4972-8729-A4210057E933}"/>
              </a:ext>
            </a:extLst>
          </p:cNvPr>
          <p:cNvSpPr/>
          <p:nvPr/>
        </p:nvSpPr>
        <p:spPr>
          <a:xfrm rot="5400000">
            <a:off x="3764729" y="2621109"/>
            <a:ext cx="366040" cy="61038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圆角右 7">
            <a:extLst>
              <a:ext uri="{FF2B5EF4-FFF2-40B4-BE49-F238E27FC236}">
                <a16:creationId xmlns:a16="http://schemas.microsoft.com/office/drawing/2014/main" id="{4CE1B549-7F34-4C23-B427-E5E40888E5CD}"/>
              </a:ext>
            </a:extLst>
          </p:cNvPr>
          <p:cNvSpPr/>
          <p:nvPr/>
        </p:nvSpPr>
        <p:spPr>
          <a:xfrm rot="5400000">
            <a:off x="5363460" y="3174084"/>
            <a:ext cx="431274" cy="60645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圆角右 8">
            <a:extLst>
              <a:ext uri="{FF2B5EF4-FFF2-40B4-BE49-F238E27FC236}">
                <a16:creationId xmlns:a16="http://schemas.microsoft.com/office/drawing/2014/main" id="{E21487A2-B6D2-4078-92A1-E1B97DC9396D}"/>
              </a:ext>
            </a:extLst>
          </p:cNvPr>
          <p:cNvSpPr/>
          <p:nvPr/>
        </p:nvSpPr>
        <p:spPr>
          <a:xfrm rot="5400000">
            <a:off x="7004114" y="3571251"/>
            <a:ext cx="455597" cy="69899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圆角右 9">
            <a:extLst>
              <a:ext uri="{FF2B5EF4-FFF2-40B4-BE49-F238E27FC236}">
                <a16:creationId xmlns:a16="http://schemas.microsoft.com/office/drawing/2014/main" id="{16C3C075-5C57-45D8-928C-2D086FB8187B}"/>
              </a:ext>
            </a:extLst>
          </p:cNvPr>
          <p:cNvSpPr/>
          <p:nvPr/>
        </p:nvSpPr>
        <p:spPr>
          <a:xfrm rot="5400000">
            <a:off x="9059158" y="4177093"/>
            <a:ext cx="424207" cy="5656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1378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29C84-602D-46FD-8716-FA7F49E7C81C}"/>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7DCFCBB2-7415-47EB-9E92-BEDB4188F43B}"/>
              </a:ext>
            </a:extLst>
          </p:cNvPr>
          <p:cNvSpPr>
            <a:spLocks noGrp="1"/>
          </p:cNvSpPr>
          <p:nvPr>
            <p:ph idx="1"/>
          </p:nvPr>
        </p:nvSpPr>
        <p:spPr/>
        <p:txBody>
          <a:bodyPr>
            <a:normAutofit lnSpcReduction="10000"/>
          </a:bodyPr>
          <a:lstStyle/>
          <a:p>
            <a:r>
              <a:rPr lang="en-US" altLang="zh-CN" dirty="0"/>
              <a:t>1.</a:t>
            </a:r>
            <a:r>
              <a:rPr lang="zh-CN" altLang="en-US" dirty="0"/>
              <a:t>以“</a:t>
            </a:r>
            <a:r>
              <a:rPr lang="en-US" altLang="zh-CN" dirty="0"/>
              <a:t>\0</a:t>
            </a:r>
            <a:r>
              <a:rPr lang="zh-CN" altLang="en-US" dirty="0"/>
              <a:t>”结尾的为字符串，反之亦然</a:t>
            </a:r>
            <a:endParaRPr lang="en-US" altLang="zh-CN" dirty="0"/>
          </a:p>
          <a:p>
            <a:r>
              <a:rPr lang="en-US" altLang="zh-CN" dirty="0"/>
              <a:t>2.</a:t>
            </a:r>
            <a:r>
              <a:rPr lang="zh-CN" altLang="en-US" dirty="0"/>
              <a:t>字符串赋值</a:t>
            </a:r>
            <a:endParaRPr lang="en-US" altLang="zh-CN" dirty="0"/>
          </a:p>
          <a:p>
            <a:r>
              <a:rPr lang="en-US" altLang="zh-CN" dirty="0"/>
              <a:t>        </a:t>
            </a:r>
            <a:r>
              <a:rPr lang="zh-CN" altLang="en-US" dirty="0"/>
              <a:t>只可以</a:t>
            </a:r>
            <a:endParaRPr lang="en-US" altLang="zh-CN" dirty="0"/>
          </a:p>
          <a:p>
            <a:r>
              <a:rPr lang="en-US" altLang="zh-CN" dirty="0"/>
              <a:t>                   </a:t>
            </a:r>
            <a:r>
              <a:rPr lang="zh-CN" altLang="en-US" dirty="0"/>
              <a:t>在数组定义并初始化的时候</a:t>
            </a:r>
            <a:endParaRPr lang="en-US" altLang="zh-CN" dirty="0"/>
          </a:p>
          <a:p>
            <a:r>
              <a:rPr lang="en-US" altLang="zh-CN" dirty="0"/>
              <a:t>         </a:t>
            </a:r>
            <a:r>
              <a:rPr lang="zh-CN" altLang="en-US" dirty="0"/>
              <a:t>不可以</a:t>
            </a:r>
            <a:endParaRPr lang="en-US" altLang="zh-CN" dirty="0"/>
          </a:p>
          <a:p>
            <a:r>
              <a:rPr lang="en-US" altLang="zh-CN" dirty="0"/>
              <a:t>                    </a:t>
            </a:r>
            <a:r>
              <a:rPr lang="zh-CN" altLang="en-US" dirty="0"/>
              <a:t>不能用赋值语句将一个字符串常量或字符数组直接赋给另一个字符数组</a:t>
            </a:r>
            <a:endParaRPr lang="en-US" altLang="zh-CN" dirty="0"/>
          </a:p>
          <a:p>
            <a:endParaRPr lang="zh-CN" altLang="en-US" dirty="0"/>
          </a:p>
        </p:txBody>
      </p:sp>
    </p:spTree>
    <p:extLst>
      <p:ext uri="{BB962C8B-B14F-4D97-AF65-F5344CB8AC3E}">
        <p14:creationId xmlns:p14="http://schemas.microsoft.com/office/powerpoint/2010/main" val="221353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0F27-D665-4DD1-B02B-D7E35060E97B}"/>
              </a:ext>
            </a:extLst>
          </p:cNvPr>
          <p:cNvSpPr>
            <a:spLocks noGrp="1"/>
          </p:cNvSpPr>
          <p:nvPr>
            <p:ph type="title"/>
          </p:nvPr>
        </p:nvSpPr>
        <p:spPr/>
        <p:txBody>
          <a:bodyPr/>
          <a:lstStyle/>
          <a:p>
            <a:r>
              <a:rPr lang="en-US" altLang="zh-CN" dirty="0"/>
              <a:t>get &amp; </a:t>
            </a:r>
            <a:r>
              <a:rPr lang="en-US" altLang="zh-CN" dirty="0" err="1"/>
              <a:t>getline</a:t>
            </a:r>
            <a:r>
              <a:rPr lang="en-US" altLang="zh-CN" dirty="0"/>
              <a:t> </a:t>
            </a:r>
            <a:r>
              <a:rPr lang="zh-CN" altLang="en-US" dirty="0"/>
              <a:t>区别</a:t>
            </a:r>
          </a:p>
        </p:txBody>
      </p:sp>
      <p:sp>
        <p:nvSpPr>
          <p:cNvPr id="3" name="内容占位符 2">
            <a:extLst>
              <a:ext uri="{FF2B5EF4-FFF2-40B4-BE49-F238E27FC236}">
                <a16:creationId xmlns:a16="http://schemas.microsoft.com/office/drawing/2014/main" id="{35F0AD1A-3F01-4E21-8811-8C1DEE5CA88D}"/>
              </a:ext>
            </a:extLst>
          </p:cNvPr>
          <p:cNvSpPr>
            <a:spLocks noGrp="1"/>
          </p:cNvSpPr>
          <p:nvPr>
            <p:ph idx="1"/>
          </p:nvPr>
        </p:nvSpPr>
        <p:spPr/>
        <p:txBody>
          <a:bodyPr/>
          <a:lstStyle/>
          <a:p>
            <a:r>
              <a:rPr lang="en-US" altLang="zh-CN" dirty="0" err="1"/>
              <a:t>getline</a:t>
            </a:r>
            <a:r>
              <a:rPr lang="zh-CN" altLang="en-US" dirty="0"/>
              <a:t>遇终止标志字符时结束，缓冲区指针移到终止标志字符之后</a:t>
            </a:r>
            <a:endParaRPr lang="en-US" altLang="zh-CN" dirty="0"/>
          </a:p>
          <a:p>
            <a:endParaRPr lang="en-US" altLang="zh-CN" dirty="0"/>
          </a:p>
          <a:p>
            <a:r>
              <a:rPr lang="en-US" altLang="zh-CN" dirty="0"/>
              <a:t>Get</a:t>
            </a:r>
            <a:r>
              <a:rPr lang="zh-CN" altLang="en-US" dirty="0"/>
              <a:t>遇到终止字符是停止读取，指针不移动</a:t>
            </a:r>
            <a:endParaRPr lang="en-US" altLang="zh-CN" dirty="0"/>
          </a:p>
          <a:p>
            <a:r>
              <a:rPr lang="zh-CN" altLang="en-US" dirty="0"/>
              <a:t>例：</a:t>
            </a:r>
            <a:endParaRPr lang="en-US" altLang="zh-CN" dirty="0"/>
          </a:p>
          <a:p>
            <a:r>
              <a:rPr lang="en-US" altLang="zh-CN" dirty="0"/>
              <a:t>                           </a:t>
            </a:r>
            <a:r>
              <a:rPr lang="en-US" altLang="zh-CN" dirty="0" err="1"/>
              <a:t>ood</a:t>
            </a:r>
            <a:r>
              <a:rPr lang="en-US" altLang="zh-CN" dirty="0"/>
              <a:t>      friends.</a:t>
            </a:r>
          </a:p>
          <a:p>
            <a:r>
              <a:rPr lang="en-US" altLang="zh-CN" dirty="0"/>
              <a:t>                                                                                    </a:t>
            </a:r>
            <a:r>
              <a:rPr lang="en-US" altLang="zh-CN" dirty="0" err="1"/>
              <a:t>ood</a:t>
            </a:r>
            <a:r>
              <a:rPr lang="en-US" altLang="zh-CN" dirty="0"/>
              <a:t>      friend.</a:t>
            </a:r>
            <a:endParaRPr lang="zh-CN" altLang="en-US" dirty="0"/>
          </a:p>
        </p:txBody>
      </p:sp>
      <p:sp>
        <p:nvSpPr>
          <p:cNvPr id="4" name="矩形 3">
            <a:extLst>
              <a:ext uri="{FF2B5EF4-FFF2-40B4-BE49-F238E27FC236}">
                <a16:creationId xmlns:a16="http://schemas.microsoft.com/office/drawing/2014/main" id="{308469DB-CBDC-44CB-8196-F97540F55CE9}"/>
              </a:ext>
            </a:extLst>
          </p:cNvPr>
          <p:cNvSpPr/>
          <p:nvPr/>
        </p:nvSpPr>
        <p:spPr>
          <a:xfrm>
            <a:off x="1800520" y="4675694"/>
            <a:ext cx="1885359" cy="34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  are    g</a:t>
            </a:r>
            <a:endParaRPr lang="zh-CN" altLang="en-US" dirty="0"/>
          </a:p>
        </p:txBody>
      </p:sp>
      <p:sp>
        <p:nvSpPr>
          <p:cNvPr id="5" name="矩形 4">
            <a:extLst>
              <a:ext uri="{FF2B5EF4-FFF2-40B4-BE49-F238E27FC236}">
                <a16:creationId xmlns:a16="http://schemas.microsoft.com/office/drawing/2014/main" id="{9A703805-7D41-450B-80A9-C0AE0AF88639}"/>
              </a:ext>
            </a:extLst>
          </p:cNvPr>
          <p:cNvSpPr/>
          <p:nvPr/>
        </p:nvSpPr>
        <p:spPr>
          <a:xfrm>
            <a:off x="6504494" y="5165888"/>
            <a:ext cx="1470582" cy="320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   are    g</a:t>
            </a:r>
            <a:endParaRPr lang="zh-CN" altLang="en-US" dirty="0"/>
          </a:p>
        </p:txBody>
      </p:sp>
      <p:cxnSp>
        <p:nvCxnSpPr>
          <p:cNvPr id="7" name="直接箭头连接符 6">
            <a:extLst>
              <a:ext uri="{FF2B5EF4-FFF2-40B4-BE49-F238E27FC236}">
                <a16:creationId xmlns:a16="http://schemas.microsoft.com/office/drawing/2014/main" id="{65F825D1-39AC-4416-905C-F3E2E035D050}"/>
              </a:ext>
            </a:extLst>
          </p:cNvPr>
          <p:cNvCxnSpPr>
            <a:cxnSpLocks/>
          </p:cNvCxnSpPr>
          <p:nvPr/>
        </p:nvCxnSpPr>
        <p:spPr>
          <a:xfrm flipV="1">
            <a:off x="3516198" y="5024487"/>
            <a:ext cx="0" cy="537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60491E6-95B0-4F35-A7AB-81458694AC2B}"/>
              </a:ext>
            </a:extLst>
          </p:cNvPr>
          <p:cNvCxnSpPr>
            <a:cxnSpLocks/>
          </p:cNvCxnSpPr>
          <p:nvPr/>
        </p:nvCxnSpPr>
        <p:spPr>
          <a:xfrm>
            <a:off x="8050491" y="4590854"/>
            <a:ext cx="0" cy="57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36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5D98-520E-403D-99AC-86989F863F4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34E10FDF-FB03-45E7-B505-5F7F5102A719}"/>
              </a:ext>
            </a:extLst>
          </p:cNvPr>
          <p:cNvSpPr>
            <a:spLocks noGrp="1"/>
          </p:cNvSpPr>
          <p:nvPr>
            <p:ph idx="1"/>
          </p:nvPr>
        </p:nvSpPr>
        <p:spPr/>
        <p:txBody>
          <a:bodyPr/>
          <a:lstStyle/>
          <a:p>
            <a:r>
              <a:rPr lang="en-US" altLang="zh-CN" dirty="0"/>
              <a:t>1.</a:t>
            </a:r>
            <a:r>
              <a:rPr lang="zh-CN" altLang="en-US" dirty="0"/>
              <a:t>一个</a:t>
            </a:r>
            <a:r>
              <a:rPr lang="en-US" altLang="zh-CN" dirty="0"/>
              <a:t>C</a:t>
            </a:r>
            <a:r>
              <a:rPr lang="zh-CN" altLang="en-US" dirty="0"/>
              <a:t>程序由一个或多个源程序文件组成，一个源程序文件由一个或多个函数组成</a:t>
            </a:r>
            <a:endParaRPr lang="en-US" altLang="zh-CN" dirty="0"/>
          </a:p>
          <a:p>
            <a:r>
              <a:rPr lang="en-US" altLang="zh-CN" dirty="0"/>
              <a:t>2.</a:t>
            </a:r>
            <a:r>
              <a:rPr lang="zh-CN" altLang="en-US" dirty="0"/>
              <a:t>函数类型                   函数返回值的数据类型</a:t>
            </a:r>
            <a:endParaRPr lang="en-US" altLang="zh-CN" dirty="0"/>
          </a:p>
          <a:p>
            <a:r>
              <a:rPr lang="en-US" altLang="zh-CN" dirty="0"/>
              <a:t>3.</a:t>
            </a:r>
            <a:r>
              <a:rPr lang="zh-CN" altLang="en-US" dirty="0"/>
              <a:t>变量作用范围分析</a:t>
            </a:r>
            <a:endParaRPr lang="en-US" altLang="zh-CN" dirty="0"/>
          </a:p>
          <a:p>
            <a:r>
              <a:rPr lang="en-US" altLang="zh-CN" dirty="0"/>
              <a:t>             </a:t>
            </a:r>
            <a:r>
              <a:rPr lang="zh-CN" altLang="en-US" dirty="0"/>
              <a:t>当全局变量与局部变量同名，局部变量将在自己作用域内有效，将屏蔽同名的全局变量</a:t>
            </a:r>
          </a:p>
        </p:txBody>
      </p:sp>
      <p:sp>
        <p:nvSpPr>
          <p:cNvPr id="4" name="箭头: 右 3">
            <a:extLst>
              <a:ext uri="{FF2B5EF4-FFF2-40B4-BE49-F238E27FC236}">
                <a16:creationId xmlns:a16="http://schemas.microsoft.com/office/drawing/2014/main" id="{55C4C088-0288-411B-BC98-01025B270D7C}"/>
              </a:ext>
            </a:extLst>
          </p:cNvPr>
          <p:cNvSpPr/>
          <p:nvPr/>
        </p:nvSpPr>
        <p:spPr>
          <a:xfrm>
            <a:off x="3308808" y="3563332"/>
            <a:ext cx="978408" cy="216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110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C2123-2F99-4110-A618-A4B54E9883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7D2FFF-3EC8-42BE-B82B-E0E10C0DDA93}"/>
              </a:ext>
            </a:extLst>
          </p:cNvPr>
          <p:cNvSpPr>
            <a:spLocks noGrp="1"/>
          </p:cNvSpPr>
          <p:nvPr>
            <p:ph idx="1"/>
          </p:nvPr>
        </p:nvSpPr>
        <p:spPr/>
        <p:txBody>
          <a:bodyPr/>
          <a:lstStyle/>
          <a:p>
            <a:r>
              <a:rPr lang="en-US" altLang="zh-CN" dirty="0"/>
              <a:t>4.</a:t>
            </a:r>
            <a:r>
              <a:rPr lang="zh-CN" altLang="en-US" dirty="0"/>
              <a:t>数组元素作函数参数</a:t>
            </a:r>
            <a:endParaRPr lang="en-US" altLang="zh-CN" dirty="0"/>
          </a:p>
          <a:p>
            <a:r>
              <a:rPr lang="en-US" altLang="zh-CN" dirty="0"/>
              <a:t>             </a:t>
            </a:r>
            <a:r>
              <a:rPr lang="zh-CN" altLang="en-US" dirty="0"/>
              <a:t>数组名作参数       数组名不是常量，是数组在内存中的地址</a:t>
            </a:r>
            <a:endParaRPr lang="en-US" altLang="zh-CN" dirty="0"/>
          </a:p>
          <a:p>
            <a:r>
              <a:rPr lang="en-US" altLang="zh-CN" dirty="0"/>
              <a:t>5.</a:t>
            </a:r>
            <a:r>
              <a:rPr lang="zh-CN" altLang="en-US" dirty="0"/>
              <a:t>函数嵌套调用</a:t>
            </a:r>
            <a:endParaRPr lang="en-US" altLang="zh-CN" dirty="0"/>
          </a:p>
          <a:p>
            <a:r>
              <a:rPr lang="en-US" altLang="zh-CN" dirty="0"/>
              <a:t>               </a:t>
            </a:r>
            <a:r>
              <a:rPr lang="zh-CN" altLang="en-US" dirty="0"/>
              <a:t>函数不可嵌套定义（所以函数一律平等）</a:t>
            </a:r>
            <a:endParaRPr lang="en-US" altLang="zh-CN" dirty="0"/>
          </a:p>
          <a:p>
            <a:r>
              <a:rPr lang="en-US" altLang="zh-CN" dirty="0"/>
              <a:t>               </a:t>
            </a:r>
            <a:r>
              <a:rPr lang="zh-CN" altLang="en-US" dirty="0"/>
              <a:t>函数可以嵌套调用（无论多少层，原理都一样）</a:t>
            </a:r>
            <a:r>
              <a:rPr lang="en-US" altLang="zh-CN" dirty="0"/>
              <a:t>    </a:t>
            </a:r>
            <a:endParaRPr lang="zh-CN" altLang="en-US" dirty="0"/>
          </a:p>
        </p:txBody>
      </p:sp>
    </p:spTree>
    <p:extLst>
      <p:ext uri="{BB962C8B-B14F-4D97-AF65-F5344CB8AC3E}">
        <p14:creationId xmlns:p14="http://schemas.microsoft.com/office/powerpoint/2010/main" val="383973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11EB5-F2BD-4906-A150-EDDB99A2AE54}"/>
              </a:ext>
            </a:extLst>
          </p:cNvPr>
          <p:cNvSpPr>
            <a:spLocks noGrp="1"/>
          </p:cNvSpPr>
          <p:nvPr>
            <p:ph type="title"/>
          </p:nvPr>
        </p:nvSpPr>
        <p:spPr/>
        <p:txBody>
          <a:bodyPr>
            <a:normAutofit/>
          </a:bodyPr>
          <a:lstStyle/>
          <a:p>
            <a:r>
              <a:rPr lang="en-US" altLang="zh-CN" sz="4800" dirty="0">
                <a:solidFill>
                  <a:srgbClr val="FF0000"/>
                </a:solidFill>
              </a:rPr>
              <a:t> Max          &amp;          Min</a:t>
            </a:r>
            <a:endParaRPr lang="zh-CN" altLang="en-US" sz="4800" dirty="0">
              <a:solidFill>
                <a:srgbClr val="FF0000"/>
              </a:solidFill>
            </a:endParaRPr>
          </a:p>
        </p:txBody>
      </p:sp>
      <p:sp>
        <p:nvSpPr>
          <p:cNvPr id="3" name="内容占位符 2">
            <a:extLst>
              <a:ext uri="{FF2B5EF4-FFF2-40B4-BE49-F238E27FC236}">
                <a16:creationId xmlns:a16="http://schemas.microsoft.com/office/drawing/2014/main" id="{882ECF9F-0444-432F-93B8-36D5B498A013}"/>
              </a:ext>
            </a:extLst>
          </p:cNvPr>
          <p:cNvSpPr>
            <a:spLocks noGrp="1"/>
          </p:cNvSpPr>
          <p:nvPr>
            <p:ph idx="1"/>
          </p:nvPr>
        </p:nvSpPr>
        <p:spPr/>
        <p:txBody>
          <a:bodyPr>
            <a:normAutofit fontScale="92500" lnSpcReduction="10000"/>
          </a:bodyPr>
          <a:lstStyle/>
          <a:p>
            <a:r>
              <a:rPr lang="en-US" altLang="zh-CN" dirty="0"/>
              <a:t>          Signed  int </a:t>
            </a:r>
            <a:r>
              <a:rPr lang="en-US" altLang="zh-CN" dirty="0" err="1"/>
              <a:t>i</a:t>
            </a:r>
            <a:r>
              <a:rPr lang="en-US" altLang="zh-CN" dirty="0"/>
              <a:t> = Max</a:t>
            </a:r>
          </a:p>
          <a:p>
            <a:r>
              <a:rPr lang="en-US" altLang="zh-CN" dirty="0"/>
              <a:t>          01111111111111111111111111111111</a:t>
            </a:r>
          </a:p>
          <a:p>
            <a:r>
              <a:rPr lang="en-US" altLang="zh-CN" dirty="0"/>
              <a:t>                                 32bit                          2147483648</a:t>
            </a:r>
          </a:p>
          <a:p>
            <a:r>
              <a:rPr lang="en-US" altLang="zh-CN" dirty="0"/>
              <a:t>          10000000000000000000000000000000        </a:t>
            </a:r>
          </a:p>
          <a:p>
            <a:r>
              <a:rPr lang="en-US" altLang="zh-CN" dirty="0"/>
              <a:t>                                 32bit                              </a:t>
            </a:r>
          </a:p>
          <a:p>
            <a:r>
              <a:rPr lang="en-US" altLang="zh-CN" dirty="0"/>
              <a:t>  </a:t>
            </a:r>
            <a:r>
              <a:rPr lang="zh-CN" altLang="en-US" dirty="0"/>
              <a:t>当最高位是</a:t>
            </a:r>
            <a:r>
              <a:rPr lang="en-US" altLang="zh-CN" dirty="0"/>
              <a:t>1</a:t>
            </a:r>
            <a:r>
              <a:rPr lang="zh-CN" altLang="en-US" dirty="0"/>
              <a:t>其它位为</a:t>
            </a:r>
            <a:r>
              <a:rPr lang="en-US" altLang="zh-CN" dirty="0"/>
              <a:t>0</a:t>
            </a:r>
            <a:r>
              <a:rPr lang="zh-CN" altLang="en-US" dirty="0"/>
              <a:t>（</a:t>
            </a:r>
            <a:r>
              <a:rPr lang="en-US" altLang="zh-CN" dirty="0"/>
              <a:t>-0</a:t>
            </a:r>
            <a:r>
              <a:rPr lang="zh-CN" altLang="en-US" dirty="0"/>
              <a:t>）时，最高位既表示负号，也表示</a:t>
            </a:r>
            <a:endParaRPr lang="en-US" altLang="zh-CN" dirty="0"/>
          </a:p>
          <a:p>
            <a:r>
              <a:rPr lang="zh-CN" altLang="en-US" dirty="0"/>
              <a:t>整数最高位</a:t>
            </a:r>
            <a:r>
              <a:rPr lang="en-US" altLang="zh-CN" dirty="0"/>
              <a:t>1                                              -2147483648</a:t>
            </a:r>
          </a:p>
          <a:p>
            <a:pPr marL="0" indent="0">
              <a:buNone/>
            </a:pPr>
            <a:endParaRPr lang="en-US" altLang="zh-CN" dirty="0"/>
          </a:p>
          <a:p>
            <a:endParaRPr lang="zh-CN" altLang="en-US" dirty="0"/>
          </a:p>
        </p:txBody>
      </p:sp>
    </p:spTree>
    <p:extLst>
      <p:ext uri="{BB962C8B-B14F-4D97-AF65-F5344CB8AC3E}">
        <p14:creationId xmlns:p14="http://schemas.microsoft.com/office/powerpoint/2010/main" val="326230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07994-FF3F-4E6F-A337-BC7093347405}"/>
              </a:ext>
            </a:extLst>
          </p:cNvPr>
          <p:cNvSpPr>
            <a:spLocks noGrp="1"/>
          </p:cNvSpPr>
          <p:nvPr>
            <p:ph type="title"/>
          </p:nvPr>
        </p:nvSpPr>
        <p:spPr/>
        <p:txBody>
          <a:bodyPr/>
          <a:lstStyle/>
          <a:p>
            <a:r>
              <a:rPr lang="zh-CN" altLang="en-US" dirty="0"/>
              <a:t>浮点数的表示</a:t>
            </a:r>
          </a:p>
        </p:txBody>
      </p:sp>
      <p:sp>
        <p:nvSpPr>
          <p:cNvPr id="3" name="内容占位符 2">
            <a:extLst>
              <a:ext uri="{FF2B5EF4-FFF2-40B4-BE49-F238E27FC236}">
                <a16:creationId xmlns:a16="http://schemas.microsoft.com/office/drawing/2014/main" id="{0EE4D334-BF40-4293-A8DF-BDDB7E24E634}"/>
              </a:ext>
            </a:extLst>
          </p:cNvPr>
          <p:cNvSpPr>
            <a:spLocks noGrp="1"/>
          </p:cNvSpPr>
          <p:nvPr>
            <p:ph idx="1"/>
          </p:nvPr>
        </p:nvSpPr>
        <p:spPr/>
        <p:txBody>
          <a:bodyPr>
            <a:normAutofit fontScale="85000" lnSpcReduction="20000"/>
          </a:bodyPr>
          <a:lstStyle/>
          <a:p>
            <a:pPr marL="0" indent="0">
              <a:buNone/>
            </a:pPr>
            <a:r>
              <a:rPr lang="en-US" altLang="zh-CN" sz="3600" dirty="0"/>
              <a:t>          </a:t>
            </a:r>
          </a:p>
          <a:p>
            <a:pPr marL="0" indent="0">
              <a:buNone/>
            </a:pPr>
            <a:r>
              <a:rPr lang="en-US" altLang="zh-CN" sz="3600" dirty="0"/>
              <a:t>   </a:t>
            </a:r>
            <a:r>
              <a:rPr lang="zh-CN" altLang="en-US" sz="3600" dirty="0"/>
              <a:t>符号位</a:t>
            </a:r>
            <a:r>
              <a:rPr lang="zh-CN" altLang="en-US" sz="2000" dirty="0"/>
              <a:t>  </a:t>
            </a:r>
            <a:r>
              <a:rPr lang="en-US" altLang="zh-CN" sz="3600" dirty="0"/>
              <a:t> </a:t>
            </a:r>
          </a:p>
          <a:p>
            <a:pPr marL="0" indent="0">
              <a:buNone/>
            </a:pPr>
            <a:endParaRPr lang="en-US" altLang="zh-CN" sz="3600" dirty="0"/>
          </a:p>
          <a:p>
            <a:pPr marL="0" indent="0">
              <a:buNone/>
            </a:pPr>
            <a:r>
              <a:rPr lang="en-US" altLang="zh-CN" sz="3600" dirty="0"/>
              <a:t>          </a:t>
            </a:r>
          </a:p>
          <a:p>
            <a:pPr marL="0" indent="0">
              <a:buNone/>
            </a:pPr>
            <a:r>
              <a:rPr lang="en-US" altLang="zh-CN" sz="3600" dirty="0"/>
              <a:t>               0</a:t>
            </a:r>
            <a:r>
              <a:rPr lang="en-US" altLang="zh-CN" sz="3600" dirty="0">
                <a:solidFill>
                  <a:srgbClr val="7030A0"/>
                </a:solidFill>
              </a:rPr>
              <a:t>01111100</a:t>
            </a:r>
            <a:r>
              <a:rPr lang="en-US" altLang="zh-CN" sz="3600" dirty="0"/>
              <a:t>01000000000000000000000</a:t>
            </a:r>
          </a:p>
          <a:p>
            <a:pPr marL="0" indent="0">
              <a:buNone/>
            </a:pPr>
            <a:r>
              <a:rPr lang="zh-CN" altLang="en-US" sz="3600" dirty="0"/>
              <a:t>  </a:t>
            </a:r>
            <a:r>
              <a:rPr lang="zh-CN" altLang="en-US" dirty="0"/>
              <a:t>避免将一个很大的数与一个很小的数直接相加或相减，否则就会丢失小的数。     </a:t>
            </a:r>
            <a:endParaRPr lang="en-US" altLang="zh-CN" dirty="0"/>
          </a:p>
          <a:p>
            <a:pPr marL="0" indent="0">
              <a:buNone/>
            </a:pPr>
            <a:endParaRPr lang="zh-CN" altLang="en-US" sz="3600" dirty="0"/>
          </a:p>
        </p:txBody>
      </p:sp>
      <p:sp>
        <p:nvSpPr>
          <p:cNvPr id="6" name="箭头: 上 5">
            <a:extLst>
              <a:ext uri="{FF2B5EF4-FFF2-40B4-BE49-F238E27FC236}">
                <a16:creationId xmlns:a16="http://schemas.microsoft.com/office/drawing/2014/main" id="{9898014A-D5F1-41AA-82A5-314C180286C8}"/>
              </a:ext>
            </a:extLst>
          </p:cNvPr>
          <p:cNvSpPr/>
          <p:nvPr/>
        </p:nvSpPr>
        <p:spPr>
          <a:xfrm rot="20362714" flipH="1">
            <a:off x="2549521" y="3917232"/>
            <a:ext cx="144464"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50839A5-1F3E-4BE3-B017-C3C3845D7BD0}"/>
              </a:ext>
            </a:extLst>
          </p:cNvPr>
          <p:cNvSpPr/>
          <p:nvPr/>
        </p:nvSpPr>
        <p:spPr>
          <a:xfrm>
            <a:off x="3402128" y="3186590"/>
            <a:ext cx="180906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r>
              <a:rPr lang="zh-CN" altLang="en-US" dirty="0"/>
              <a:t>位指数位</a:t>
            </a:r>
            <a:endParaRPr lang="en-US" altLang="zh-CN" dirty="0"/>
          </a:p>
          <a:p>
            <a:pPr algn="ctr"/>
            <a:r>
              <a:rPr lang="zh-CN" altLang="en-US" dirty="0"/>
              <a:t>（含</a:t>
            </a:r>
            <a:r>
              <a:rPr lang="en-US" altLang="zh-CN" dirty="0"/>
              <a:t>1</a:t>
            </a:r>
            <a:r>
              <a:rPr lang="zh-CN" altLang="en-US" dirty="0"/>
              <a:t>位符号位）</a:t>
            </a:r>
          </a:p>
        </p:txBody>
      </p:sp>
      <p:cxnSp>
        <p:nvCxnSpPr>
          <p:cNvPr id="11" name="直接箭头连接符 10">
            <a:extLst>
              <a:ext uri="{FF2B5EF4-FFF2-40B4-BE49-F238E27FC236}">
                <a16:creationId xmlns:a16="http://schemas.microsoft.com/office/drawing/2014/main" id="{1B6868C7-6310-4E17-B3BB-377E8FC02FFE}"/>
              </a:ext>
            </a:extLst>
          </p:cNvPr>
          <p:cNvCxnSpPr>
            <a:cxnSpLocks/>
          </p:cNvCxnSpPr>
          <p:nvPr/>
        </p:nvCxnSpPr>
        <p:spPr>
          <a:xfrm>
            <a:off x="4054637" y="3983816"/>
            <a:ext cx="0" cy="8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BC7CDD0-9326-4390-9878-B7FA2D70C232}"/>
              </a:ext>
            </a:extLst>
          </p:cNvPr>
          <p:cNvSpPr/>
          <p:nvPr/>
        </p:nvSpPr>
        <p:spPr>
          <a:xfrm>
            <a:off x="7571322" y="327453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C34C55A-EBF2-4093-84B3-C206D4C5927F}"/>
              </a:ext>
            </a:extLst>
          </p:cNvPr>
          <p:cNvSpPr/>
          <p:nvPr/>
        </p:nvSpPr>
        <p:spPr>
          <a:xfrm>
            <a:off x="7109536" y="2729390"/>
            <a:ext cx="24250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23</a:t>
            </a:r>
            <a:r>
              <a:rPr lang="zh-CN" altLang="en-US" dirty="0"/>
              <a:t>位二进制小数位（默认为</a:t>
            </a:r>
            <a:r>
              <a:rPr lang="en-US" altLang="zh-CN" dirty="0"/>
              <a:t>1.XXX)</a:t>
            </a:r>
            <a:endParaRPr lang="zh-CN" altLang="en-US" dirty="0"/>
          </a:p>
        </p:txBody>
      </p:sp>
      <p:sp>
        <p:nvSpPr>
          <p:cNvPr id="15" name="箭头: 下 14">
            <a:extLst>
              <a:ext uri="{FF2B5EF4-FFF2-40B4-BE49-F238E27FC236}">
                <a16:creationId xmlns:a16="http://schemas.microsoft.com/office/drawing/2014/main" id="{FA5FA9B3-C401-4C28-9B1D-30C2BA19E85E}"/>
              </a:ext>
            </a:extLst>
          </p:cNvPr>
          <p:cNvSpPr/>
          <p:nvPr/>
        </p:nvSpPr>
        <p:spPr>
          <a:xfrm>
            <a:off x="7895056" y="3643790"/>
            <a:ext cx="165868"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712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855B9-08D5-41EA-A92E-F8DF42F73F09}"/>
              </a:ext>
            </a:extLst>
          </p:cNvPr>
          <p:cNvSpPr>
            <a:spLocks noGrp="1"/>
          </p:cNvSpPr>
          <p:nvPr>
            <p:ph type="title"/>
          </p:nvPr>
        </p:nvSpPr>
        <p:spPr/>
        <p:txBody>
          <a:bodyPr/>
          <a:lstStyle/>
          <a:p>
            <a:r>
              <a:rPr lang="zh-CN" altLang="en-US" dirty="0"/>
              <a:t>字符型数据</a:t>
            </a:r>
          </a:p>
        </p:txBody>
      </p:sp>
      <p:sp>
        <p:nvSpPr>
          <p:cNvPr id="3" name="内容占位符 2">
            <a:extLst>
              <a:ext uri="{FF2B5EF4-FFF2-40B4-BE49-F238E27FC236}">
                <a16:creationId xmlns:a16="http://schemas.microsoft.com/office/drawing/2014/main" id="{6F3BAFA1-DB95-4EBB-95A0-1D346924BB6F}"/>
              </a:ext>
            </a:extLst>
          </p:cNvPr>
          <p:cNvSpPr>
            <a:spLocks noGrp="1"/>
          </p:cNvSpPr>
          <p:nvPr>
            <p:ph idx="1"/>
          </p:nvPr>
        </p:nvSpPr>
        <p:spPr/>
        <p:txBody>
          <a:bodyPr>
            <a:normAutofit/>
          </a:bodyPr>
          <a:lstStyle/>
          <a:p>
            <a:pPr marL="0" indent="0">
              <a:buNone/>
            </a:pPr>
            <a:r>
              <a:rPr lang="en-US" altLang="zh-CN" dirty="0"/>
              <a:t>  </a:t>
            </a:r>
            <a:r>
              <a:rPr lang="zh-CN" altLang="en-US" dirty="0"/>
              <a:t>一个 字符 型占一个字节                由于存储类型和整型相同</a:t>
            </a:r>
            <a:endParaRPr lang="en-US" altLang="zh-CN" dirty="0"/>
          </a:p>
          <a:p>
            <a:r>
              <a:rPr lang="en-US" altLang="zh-CN" dirty="0"/>
              <a:t>                                                                      </a:t>
            </a:r>
          </a:p>
          <a:p>
            <a:r>
              <a:rPr lang="en-US" altLang="zh-CN" dirty="0"/>
              <a:t> </a:t>
            </a:r>
            <a:r>
              <a:rPr lang="zh-CN" altLang="en-US" dirty="0"/>
              <a:t>其值可以是任何可以出现</a:t>
            </a:r>
            <a:r>
              <a:rPr lang="en-US" altLang="zh-CN" dirty="0"/>
              <a:t>               1.  </a:t>
            </a:r>
            <a:r>
              <a:rPr lang="zh-CN" altLang="en-US" dirty="0"/>
              <a:t>可以与整型数据相互赋值</a:t>
            </a:r>
            <a:endParaRPr lang="en-US" altLang="zh-CN" dirty="0"/>
          </a:p>
          <a:p>
            <a:r>
              <a:rPr lang="en-US" altLang="zh-CN" dirty="0"/>
              <a:t>    </a:t>
            </a:r>
            <a:r>
              <a:rPr lang="zh-CN" altLang="en-US" dirty="0"/>
              <a:t>在</a:t>
            </a:r>
            <a:r>
              <a:rPr lang="en-US" altLang="zh-CN" dirty="0"/>
              <a:t>C/C++</a:t>
            </a:r>
            <a:r>
              <a:rPr lang="zh-CN" altLang="en-US" dirty="0"/>
              <a:t>语言中的字符</a:t>
            </a:r>
            <a:r>
              <a:rPr lang="en-US" altLang="zh-CN" dirty="0"/>
              <a:t>                                                                        </a:t>
            </a:r>
          </a:p>
          <a:p>
            <a:r>
              <a:rPr lang="en-US" altLang="zh-CN" dirty="0"/>
              <a:t>                                                            2.</a:t>
            </a:r>
            <a:r>
              <a:rPr lang="zh-CN" altLang="en-US" dirty="0"/>
              <a:t>可以和整数一样进行运算</a:t>
            </a:r>
          </a:p>
        </p:txBody>
      </p:sp>
    </p:spTree>
    <p:extLst>
      <p:ext uri="{BB962C8B-B14F-4D97-AF65-F5344CB8AC3E}">
        <p14:creationId xmlns:p14="http://schemas.microsoft.com/office/powerpoint/2010/main" val="293645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4F8E3-D549-46B2-ACF1-54BF35F419A2}"/>
              </a:ext>
            </a:extLst>
          </p:cNvPr>
          <p:cNvSpPr>
            <a:spLocks noGrp="1"/>
          </p:cNvSpPr>
          <p:nvPr>
            <p:ph type="title"/>
          </p:nvPr>
        </p:nvSpPr>
        <p:spPr/>
        <p:txBody>
          <a:bodyPr/>
          <a:lstStyle/>
          <a:p>
            <a:r>
              <a:rPr lang="zh-CN" altLang="en-US" dirty="0"/>
              <a:t>布尔型</a:t>
            </a:r>
          </a:p>
        </p:txBody>
      </p:sp>
      <p:sp>
        <p:nvSpPr>
          <p:cNvPr id="3" name="内容占位符 2">
            <a:extLst>
              <a:ext uri="{FF2B5EF4-FFF2-40B4-BE49-F238E27FC236}">
                <a16:creationId xmlns:a16="http://schemas.microsoft.com/office/drawing/2014/main" id="{CB3AE3DF-74C2-4619-A564-15314AD530D7}"/>
              </a:ext>
            </a:extLst>
          </p:cNvPr>
          <p:cNvSpPr>
            <a:spLocks noGrp="1"/>
          </p:cNvSpPr>
          <p:nvPr>
            <p:ph idx="1"/>
          </p:nvPr>
        </p:nvSpPr>
        <p:spPr/>
        <p:txBody>
          <a:bodyPr/>
          <a:lstStyle/>
          <a:p>
            <a:r>
              <a:rPr lang="zh-CN" altLang="en-US" dirty="0"/>
              <a:t>用于存储真和假的变量</a:t>
            </a:r>
            <a:endParaRPr lang="en-US" altLang="zh-CN" dirty="0"/>
          </a:p>
          <a:p>
            <a:r>
              <a:rPr lang="en-US" altLang="zh-CN" dirty="0"/>
              <a:t>  </a:t>
            </a:r>
            <a:r>
              <a:rPr lang="zh-CN" altLang="en-US" dirty="0"/>
              <a:t>占一个字节</a:t>
            </a:r>
            <a:endParaRPr lang="en-US" altLang="zh-CN" dirty="0"/>
          </a:p>
          <a:p>
            <a:r>
              <a:rPr lang="en-US" altLang="zh-CN" dirty="0"/>
              <a:t>   </a:t>
            </a:r>
            <a:r>
              <a:rPr lang="zh-CN" altLang="en-US" dirty="0"/>
              <a:t>其值只能为</a:t>
            </a:r>
            <a:r>
              <a:rPr lang="en-US" altLang="zh-CN" dirty="0"/>
              <a:t>1</a:t>
            </a:r>
            <a:r>
              <a:rPr lang="zh-CN" altLang="en-US" dirty="0"/>
              <a:t>或</a:t>
            </a:r>
            <a:r>
              <a:rPr lang="en-US" altLang="zh-CN" dirty="0"/>
              <a:t>0      </a:t>
            </a:r>
            <a:r>
              <a:rPr lang="zh-CN" altLang="en-US" dirty="0"/>
              <a:t>（</a:t>
            </a:r>
            <a:r>
              <a:rPr lang="en-US" altLang="zh-CN" dirty="0"/>
              <a:t>1</a:t>
            </a:r>
            <a:r>
              <a:rPr lang="zh-CN" altLang="en-US" dirty="0"/>
              <a:t>代表</a:t>
            </a:r>
            <a:r>
              <a:rPr lang="en-US" altLang="zh-CN" dirty="0"/>
              <a:t>True,0</a:t>
            </a:r>
            <a:r>
              <a:rPr lang="zh-CN" altLang="en-US" dirty="0"/>
              <a:t>代表</a:t>
            </a:r>
            <a:r>
              <a:rPr lang="en-US" altLang="zh-CN" dirty="0"/>
              <a:t>False)</a:t>
            </a:r>
          </a:p>
          <a:p>
            <a:r>
              <a:rPr lang="en-US" altLang="zh-CN" dirty="0"/>
              <a:t>     </a:t>
            </a:r>
            <a:r>
              <a:rPr lang="zh-CN" altLang="en-US" dirty="0"/>
              <a:t>可以赋任何值给它，但</a:t>
            </a:r>
            <a:endParaRPr lang="en-US" altLang="zh-CN" dirty="0"/>
          </a:p>
          <a:p>
            <a:r>
              <a:rPr lang="en-US" altLang="zh-CN" dirty="0"/>
              <a:t>              </a:t>
            </a:r>
            <a:r>
              <a:rPr lang="zh-CN" altLang="en-US" dirty="0"/>
              <a:t>赋</a:t>
            </a:r>
            <a:r>
              <a:rPr lang="en-US" altLang="zh-CN" dirty="0"/>
              <a:t>0</a:t>
            </a:r>
            <a:r>
              <a:rPr lang="zh-CN" altLang="en-US" dirty="0"/>
              <a:t>存</a:t>
            </a:r>
            <a:r>
              <a:rPr lang="en-US" altLang="zh-CN" dirty="0"/>
              <a:t>0</a:t>
            </a:r>
            <a:r>
              <a:rPr lang="zh-CN" altLang="en-US" dirty="0"/>
              <a:t>，表示</a:t>
            </a:r>
            <a:r>
              <a:rPr lang="en-US" altLang="zh-CN" dirty="0"/>
              <a:t>False</a:t>
            </a:r>
          </a:p>
          <a:p>
            <a:r>
              <a:rPr lang="en-US" altLang="zh-CN" dirty="0"/>
              <a:t>               </a:t>
            </a:r>
            <a:r>
              <a:rPr lang="zh-CN" altLang="en-US" dirty="0"/>
              <a:t>赋非零存</a:t>
            </a:r>
            <a:r>
              <a:rPr lang="en-US" altLang="zh-CN" dirty="0"/>
              <a:t>1</a:t>
            </a:r>
            <a:r>
              <a:rPr lang="zh-CN" altLang="en-US" dirty="0"/>
              <a:t>，表示</a:t>
            </a:r>
            <a:r>
              <a:rPr lang="en-US" altLang="zh-CN" dirty="0"/>
              <a:t>True</a:t>
            </a:r>
            <a:endParaRPr lang="zh-CN" altLang="en-US" dirty="0"/>
          </a:p>
        </p:txBody>
      </p:sp>
    </p:spTree>
    <p:extLst>
      <p:ext uri="{BB962C8B-B14F-4D97-AF65-F5344CB8AC3E}">
        <p14:creationId xmlns:p14="http://schemas.microsoft.com/office/powerpoint/2010/main" val="113614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9DCE7-96A6-4144-84FA-B1E938C37A7A}"/>
              </a:ext>
            </a:extLst>
          </p:cNvPr>
          <p:cNvSpPr>
            <a:spLocks noGrp="1"/>
          </p:cNvSpPr>
          <p:nvPr>
            <p:ph type="title"/>
          </p:nvPr>
        </p:nvSpPr>
        <p:spPr/>
        <p:txBody>
          <a:bodyPr/>
          <a:lstStyle/>
          <a:p>
            <a:r>
              <a:rPr lang="zh-CN" altLang="en-US" dirty="0"/>
              <a:t>赋值运算总结</a:t>
            </a:r>
          </a:p>
        </p:txBody>
      </p:sp>
      <p:sp>
        <p:nvSpPr>
          <p:cNvPr id="3" name="内容占位符 2">
            <a:extLst>
              <a:ext uri="{FF2B5EF4-FFF2-40B4-BE49-F238E27FC236}">
                <a16:creationId xmlns:a16="http://schemas.microsoft.com/office/drawing/2014/main" id="{4350CD86-35D2-44B3-9E31-BDB93B38F727}"/>
              </a:ext>
            </a:extLst>
          </p:cNvPr>
          <p:cNvSpPr>
            <a:spLocks noGrp="1"/>
          </p:cNvSpPr>
          <p:nvPr>
            <p:ph idx="1"/>
          </p:nvPr>
        </p:nvSpPr>
        <p:spPr/>
        <p:txBody>
          <a:bodyPr>
            <a:normAutofit lnSpcReduction="10000"/>
          </a:bodyPr>
          <a:lstStyle/>
          <a:p>
            <a:r>
              <a:rPr lang="zh-CN" altLang="en-US" dirty="0"/>
              <a:t>长赋短         截取常数的低位送给短数</a:t>
            </a:r>
            <a:endParaRPr lang="en-US" altLang="zh-CN" dirty="0"/>
          </a:p>
          <a:p>
            <a:r>
              <a:rPr lang="zh-CN" altLang="en-US" dirty="0"/>
              <a:t>短赋长          </a:t>
            </a:r>
            <a:r>
              <a:rPr lang="en-US" altLang="zh-CN" dirty="0"/>
              <a:t>1.</a:t>
            </a:r>
            <a:r>
              <a:rPr lang="zh-CN" altLang="en-US" dirty="0"/>
              <a:t>若</a:t>
            </a:r>
            <a:r>
              <a:rPr lang="en-US" altLang="zh-CN" dirty="0"/>
              <a:t>short</a:t>
            </a:r>
            <a:r>
              <a:rPr lang="zh-CN" altLang="en-US" dirty="0"/>
              <a:t>型为无符号数</a:t>
            </a:r>
            <a:endParaRPr lang="en-US" altLang="zh-CN" dirty="0"/>
          </a:p>
          <a:p>
            <a:r>
              <a:rPr lang="en-US" altLang="zh-CN" dirty="0"/>
              <a:t>                                  short</a:t>
            </a:r>
            <a:r>
              <a:rPr lang="zh-CN" altLang="en-US" dirty="0"/>
              <a:t>型</a:t>
            </a:r>
            <a:r>
              <a:rPr lang="en-US" altLang="zh-CN" dirty="0"/>
              <a:t>16</a:t>
            </a:r>
            <a:r>
              <a:rPr lang="zh-CN" altLang="en-US" dirty="0"/>
              <a:t>位到</a:t>
            </a:r>
            <a:r>
              <a:rPr lang="en-US" altLang="zh-CN" dirty="0"/>
              <a:t>long</a:t>
            </a:r>
            <a:r>
              <a:rPr lang="zh-CN" altLang="en-US" dirty="0"/>
              <a:t>型低</a:t>
            </a:r>
            <a:r>
              <a:rPr lang="en-US" altLang="zh-CN" dirty="0"/>
              <a:t>16</a:t>
            </a:r>
            <a:r>
              <a:rPr lang="zh-CN" altLang="en-US" dirty="0"/>
              <a:t>位，</a:t>
            </a:r>
            <a:r>
              <a:rPr lang="en-US" altLang="zh-CN" dirty="0"/>
              <a:t>long</a:t>
            </a:r>
            <a:r>
              <a:rPr lang="zh-CN" altLang="en-US" dirty="0"/>
              <a:t>型高</a:t>
            </a:r>
            <a:r>
              <a:rPr lang="en-US" altLang="zh-CN" dirty="0"/>
              <a:t>16</a:t>
            </a:r>
            <a:r>
              <a:rPr lang="zh-CN" altLang="en-US" dirty="0"/>
              <a:t>位补</a:t>
            </a:r>
            <a:r>
              <a:rPr lang="en-US" altLang="zh-CN" dirty="0"/>
              <a:t>0</a:t>
            </a:r>
          </a:p>
          <a:p>
            <a:r>
              <a:rPr lang="en-US" altLang="zh-CN" dirty="0"/>
              <a:t>                      2.</a:t>
            </a:r>
            <a:r>
              <a:rPr lang="zh-CN" altLang="en-US" dirty="0"/>
              <a:t>若</a:t>
            </a:r>
            <a:r>
              <a:rPr lang="en-US" altLang="zh-CN" dirty="0"/>
              <a:t>short</a:t>
            </a:r>
            <a:r>
              <a:rPr lang="zh-CN" altLang="en-US" dirty="0"/>
              <a:t>型为有符号数</a:t>
            </a:r>
            <a:endParaRPr lang="en-US" altLang="zh-CN" dirty="0"/>
          </a:p>
          <a:p>
            <a:r>
              <a:rPr lang="en-US" altLang="zh-CN" dirty="0"/>
              <a:t>                                   short</a:t>
            </a:r>
            <a:r>
              <a:rPr lang="zh-CN" altLang="en-US" dirty="0"/>
              <a:t>型</a:t>
            </a:r>
            <a:r>
              <a:rPr lang="en-US" altLang="zh-CN" dirty="0"/>
              <a:t>16</a:t>
            </a:r>
            <a:r>
              <a:rPr lang="zh-CN" altLang="en-US" dirty="0"/>
              <a:t>位到</a:t>
            </a:r>
            <a:r>
              <a:rPr lang="en-US" altLang="zh-CN" dirty="0"/>
              <a:t>long</a:t>
            </a:r>
            <a:r>
              <a:rPr lang="zh-CN" altLang="en-US" dirty="0"/>
              <a:t>型低</a:t>
            </a:r>
            <a:r>
              <a:rPr lang="en-US" altLang="zh-CN" dirty="0"/>
              <a:t>16</a:t>
            </a:r>
            <a:r>
              <a:rPr lang="zh-CN" altLang="en-US" dirty="0"/>
              <a:t>位</a:t>
            </a:r>
            <a:endParaRPr lang="en-US" altLang="zh-CN" dirty="0"/>
          </a:p>
          <a:p>
            <a:r>
              <a:rPr lang="en-US" altLang="zh-CN" dirty="0"/>
              <a:t>                      3.</a:t>
            </a:r>
            <a:r>
              <a:rPr lang="zh-CN" altLang="en-US" dirty="0"/>
              <a:t>若</a:t>
            </a:r>
            <a:r>
              <a:rPr lang="en-US" altLang="zh-CN" dirty="0"/>
              <a:t>short</a:t>
            </a:r>
            <a:r>
              <a:rPr lang="zh-CN" altLang="en-US" dirty="0"/>
              <a:t>型最高位为</a:t>
            </a:r>
            <a:r>
              <a:rPr lang="en-US" altLang="zh-CN" dirty="0"/>
              <a:t>0</a:t>
            </a:r>
            <a:r>
              <a:rPr lang="zh-CN" altLang="en-US" dirty="0"/>
              <a:t>，则</a:t>
            </a:r>
            <a:r>
              <a:rPr lang="en-US" altLang="zh-CN" dirty="0"/>
              <a:t>long</a:t>
            </a:r>
            <a:r>
              <a:rPr lang="zh-CN" altLang="en-US" dirty="0"/>
              <a:t>型高</a:t>
            </a:r>
            <a:r>
              <a:rPr lang="en-US" altLang="zh-CN" dirty="0"/>
              <a:t>16</a:t>
            </a:r>
            <a:r>
              <a:rPr lang="zh-CN" altLang="en-US" dirty="0"/>
              <a:t>位补</a:t>
            </a:r>
            <a:r>
              <a:rPr lang="en-US" altLang="zh-CN" dirty="0"/>
              <a:t>0</a:t>
            </a:r>
            <a:r>
              <a:rPr lang="zh-CN" altLang="en-US" dirty="0"/>
              <a:t>，反之，相反</a:t>
            </a:r>
            <a:endParaRPr lang="en-US" altLang="zh-CN" dirty="0"/>
          </a:p>
          <a:p>
            <a:r>
              <a:rPr lang="zh-CN" altLang="en-US" dirty="0"/>
              <a:t>符号位           直接赋值            数字                     符号位</a:t>
            </a:r>
          </a:p>
        </p:txBody>
      </p:sp>
      <p:sp>
        <p:nvSpPr>
          <p:cNvPr id="4" name="箭头: 左右 3">
            <a:extLst>
              <a:ext uri="{FF2B5EF4-FFF2-40B4-BE49-F238E27FC236}">
                <a16:creationId xmlns:a16="http://schemas.microsoft.com/office/drawing/2014/main" id="{F8DF7CFC-4DAC-49FC-B55B-9A8BA1D9C9B4}"/>
              </a:ext>
            </a:extLst>
          </p:cNvPr>
          <p:cNvSpPr/>
          <p:nvPr/>
        </p:nvSpPr>
        <p:spPr>
          <a:xfrm>
            <a:off x="6347534" y="5515524"/>
            <a:ext cx="1216152" cy="237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934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2184F-731F-4D38-8908-AAA8A61C9CA9}"/>
              </a:ext>
            </a:extLst>
          </p:cNvPr>
          <p:cNvSpPr>
            <a:spLocks noGrp="1"/>
          </p:cNvSpPr>
          <p:nvPr>
            <p:ph type="title"/>
          </p:nvPr>
        </p:nvSpPr>
        <p:spPr/>
        <p:txBody>
          <a:bodyPr/>
          <a:lstStyle/>
          <a:p>
            <a:r>
              <a:rPr lang="zh-CN" altLang="en-US" dirty="0"/>
              <a:t>算术运算</a:t>
            </a:r>
          </a:p>
        </p:txBody>
      </p:sp>
      <p:sp>
        <p:nvSpPr>
          <p:cNvPr id="3" name="内容占位符 2">
            <a:extLst>
              <a:ext uri="{FF2B5EF4-FFF2-40B4-BE49-F238E27FC236}">
                <a16:creationId xmlns:a16="http://schemas.microsoft.com/office/drawing/2014/main" id="{B3DACEC7-596A-4C81-81ED-1AEC8A18FABA}"/>
              </a:ext>
            </a:extLst>
          </p:cNvPr>
          <p:cNvSpPr>
            <a:spLocks noGrp="1"/>
          </p:cNvSpPr>
          <p:nvPr>
            <p:ph idx="1"/>
          </p:nvPr>
        </p:nvSpPr>
        <p:spPr/>
        <p:txBody>
          <a:bodyPr>
            <a:normAutofit/>
          </a:bodyPr>
          <a:lstStyle/>
          <a:p>
            <a:r>
              <a:rPr lang="zh-CN" altLang="en-US" dirty="0"/>
              <a:t>算术运算的优先级</a:t>
            </a:r>
            <a:endParaRPr lang="en-US" altLang="zh-CN" dirty="0"/>
          </a:p>
          <a:p>
            <a:r>
              <a:rPr lang="en-US" altLang="zh-CN" dirty="0"/>
              <a:t>1.</a:t>
            </a:r>
            <a:r>
              <a:rPr lang="zh-CN" altLang="en-US" dirty="0"/>
              <a:t>同一级别，由右至左的结合方向</a:t>
            </a:r>
            <a:endParaRPr lang="en-US" altLang="zh-CN" dirty="0"/>
          </a:p>
          <a:p>
            <a:r>
              <a:rPr lang="en-US" altLang="zh-CN" dirty="0"/>
              <a:t>2.</a:t>
            </a:r>
            <a:r>
              <a:rPr lang="zh-CN" altLang="en-US" dirty="0"/>
              <a:t>不同级别，先用剪刀法，在运算符较低处剪切，在计算时要将数据转化为同一类型</a:t>
            </a:r>
            <a:endParaRPr lang="en-US" altLang="zh-CN" dirty="0"/>
          </a:p>
          <a:p>
            <a:r>
              <a:rPr lang="en-US" altLang="zh-CN" dirty="0"/>
              <a:t>   float </a:t>
            </a:r>
          </a:p>
          <a:p>
            <a:r>
              <a:rPr lang="en-US" altLang="zh-CN" dirty="0"/>
              <a:t>              double           long            unsigned            int               </a:t>
            </a:r>
            <a:r>
              <a:rPr lang="en-US" altLang="zh-CN" dirty="0" err="1"/>
              <a:t>char,short</a:t>
            </a:r>
            <a:endParaRPr lang="zh-CN" altLang="en-US" dirty="0"/>
          </a:p>
        </p:txBody>
      </p:sp>
      <p:sp>
        <p:nvSpPr>
          <p:cNvPr id="4" name="箭头: 右 3">
            <a:extLst>
              <a:ext uri="{FF2B5EF4-FFF2-40B4-BE49-F238E27FC236}">
                <a16:creationId xmlns:a16="http://schemas.microsoft.com/office/drawing/2014/main" id="{74BF1643-8171-4AE0-BD02-6E6A51678356}"/>
              </a:ext>
            </a:extLst>
          </p:cNvPr>
          <p:cNvSpPr/>
          <p:nvPr/>
        </p:nvSpPr>
        <p:spPr>
          <a:xfrm rot="1939827">
            <a:off x="2011825" y="4997142"/>
            <a:ext cx="674703" cy="119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2E6EF7CA-CD6D-4778-8975-5D67512B5E81}"/>
              </a:ext>
            </a:extLst>
          </p:cNvPr>
          <p:cNvSpPr/>
          <p:nvPr/>
        </p:nvSpPr>
        <p:spPr>
          <a:xfrm rot="10800000" flipV="1">
            <a:off x="3638134" y="5219232"/>
            <a:ext cx="633890" cy="136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左 5">
            <a:extLst>
              <a:ext uri="{FF2B5EF4-FFF2-40B4-BE49-F238E27FC236}">
                <a16:creationId xmlns:a16="http://schemas.microsoft.com/office/drawing/2014/main" id="{304A4978-0970-4D0C-8F0D-38986A8865CD}"/>
              </a:ext>
            </a:extLst>
          </p:cNvPr>
          <p:cNvSpPr/>
          <p:nvPr/>
        </p:nvSpPr>
        <p:spPr>
          <a:xfrm>
            <a:off x="4900474" y="5219232"/>
            <a:ext cx="822664" cy="1366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850B7C1A-7DDB-4672-A8DE-4369B08644A2}"/>
              </a:ext>
            </a:extLst>
          </p:cNvPr>
          <p:cNvSpPr/>
          <p:nvPr/>
        </p:nvSpPr>
        <p:spPr>
          <a:xfrm>
            <a:off x="6897950" y="5162449"/>
            <a:ext cx="720188" cy="1366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左 7">
            <a:extLst>
              <a:ext uri="{FF2B5EF4-FFF2-40B4-BE49-F238E27FC236}">
                <a16:creationId xmlns:a16="http://schemas.microsoft.com/office/drawing/2014/main" id="{BB1D6DAD-5037-471C-84CF-58CF7BB32B56}"/>
              </a:ext>
            </a:extLst>
          </p:cNvPr>
          <p:cNvSpPr/>
          <p:nvPr/>
        </p:nvSpPr>
        <p:spPr>
          <a:xfrm>
            <a:off x="8252319" y="5185565"/>
            <a:ext cx="822664" cy="1366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487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97FE6-12BD-4E15-95E2-5B110E3E18AE}"/>
              </a:ext>
            </a:extLst>
          </p:cNvPr>
          <p:cNvSpPr>
            <a:spLocks noGrp="1"/>
          </p:cNvSpPr>
          <p:nvPr>
            <p:ph type="title"/>
          </p:nvPr>
        </p:nvSpPr>
        <p:spPr/>
        <p:txBody>
          <a:bodyPr/>
          <a:lstStyle/>
          <a:p>
            <a:r>
              <a:rPr lang="zh-CN" altLang="en-US" dirty="0"/>
              <a:t>自增自减</a:t>
            </a:r>
          </a:p>
        </p:txBody>
      </p:sp>
      <p:sp>
        <p:nvSpPr>
          <p:cNvPr id="3" name="内容占位符 2">
            <a:extLst>
              <a:ext uri="{FF2B5EF4-FFF2-40B4-BE49-F238E27FC236}">
                <a16:creationId xmlns:a16="http://schemas.microsoft.com/office/drawing/2014/main" id="{52450EBC-4FAD-44B3-B745-FA216FC4C53F}"/>
              </a:ext>
            </a:extLst>
          </p:cNvPr>
          <p:cNvSpPr>
            <a:spLocks noGrp="1"/>
          </p:cNvSpPr>
          <p:nvPr>
            <p:ph idx="1"/>
          </p:nvPr>
        </p:nvSpPr>
        <p:spPr/>
        <p:txBody>
          <a:bodyPr/>
          <a:lstStyle/>
          <a:p>
            <a:r>
              <a:rPr lang="en-US" altLang="zh-CN" dirty="0"/>
              <a:t>i++       </a:t>
            </a:r>
            <a:r>
              <a:rPr lang="zh-CN" altLang="en-US" dirty="0"/>
              <a:t>先用后加                          </a:t>
            </a:r>
            <a:r>
              <a:rPr lang="en-US" altLang="zh-CN" dirty="0"/>
              <a:t>++</a:t>
            </a:r>
            <a:r>
              <a:rPr lang="en-US" altLang="zh-CN" dirty="0" err="1"/>
              <a:t>i</a:t>
            </a:r>
            <a:r>
              <a:rPr lang="en-US" altLang="zh-CN" dirty="0"/>
              <a:t>           </a:t>
            </a:r>
            <a:r>
              <a:rPr lang="zh-CN" altLang="en-US" dirty="0"/>
              <a:t>先加后用</a:t>
            </a:r>
            <a:endParaRPr lang="en-US" altLang="zh-CN" dirty="0"/>
          </a:p>
          <a:p>
            <a:r>
              <a:rPr lang="zh-CN" altLang="en-US" dirty="0"/>
              <a:t>例： </a:t>
            </a:r>
            <a:r>
              <a:rPr lang="en-US" altLang="zh-CN" dirty="0" err="1"/>
              <a:t>i</a:t>
            </a:r>
            <a:r>
              <a:rPr lang="en-US" altLang="zh-CN" dirty="0"/>
              <a:t>=3           n=++</a:t>
            </a:r>
            <a:r>
              <a:rPr lang="en-US" altLang="zh-CN" dirty="0" err="1"/>
              <a:t>i</a:t>
            </a:r>
            <a:r>
              <a:rPr lang="en-US" altLang="zh-CN" dirty="0"/>
              <a:t>              </a:t>
            </a:r>
            <a:r>
              <a:rPr lang="en-US" altLang="zh-CN" dirty="0" err="1"/>
              <a:t>i</a:t>
            </a:r>
            <a:r>
              <a:rPr lang="en-US" altLang="zh-CN" dirty="0"/>
              <a:t>=4 ,n=4</a:t>
            </a:r>
          </a:p>
          <a:p>
            <a:r>
              <a:rPr lang="en-US" altLang="zh-CN" dirty="0"/>
              <a:t>                          n=</a:t>
            </a:r>
            <a:r>
              <a:rPr lang="en-US" altLang="zh-CN" dirty="0" err="1"/>
              <a:t>i</a:t>
            </a:r>
            <a:r>
              <a:rPr lang="en-US" altLang="zh-CN" dirty="0"/>
              <a:t>++              </a:t>
            </a:r>
            <a:r>
              <a:rPr lang="en-US" altLang="zh-CN" dirty="0" err="1"/>
              <a:t>i</a:t>
            </a:r>
            <a:r>
              <a:rPr lang="en-US" altLang="zh-CN" dirty="0"/>
              <a:t>=4,n=3</a:t>
            </a:r>
          </a:p>
          <a:p>
            <a:r>
              <a:rPr lang="en-US" altLang="zh-CN" dirty="0"/>
              <a:t>            </a:t>
            </a:r>
          </a:p>
          <a:p>
            <a:r>
              <a:rPr lang="en-US" altLang="zh-CN" dirty="0"/>
              <a:t> “++”</a:t>
            </a:r>
            <a:r>
              <a:rPr lang="zh-CN" altLang="en-US" dirty="0"/>
              <a:t>不可用于表达式，只可用于变量</a:t>
            </a:r>
            <a:endParaRPr lang="en-US" altLang="zh-CN" dirty="0"/>
          </a:p>
          <a:p>
            <a:r>
              <a:rPr lang="en-US" altLang="zh-CN" dirty="0"/>
              <a:t>     </a:t>
            </a:r>
            <a:r>
              <a:rPr lang="zh-CN" altLang="en-US" dirty="0"/>
              <a:t>例：（</a:t>
            </a:r>
            <a:r>
              <a:rPr lang="en-US" altLang="zh-CN" dirty="0"/>
              <a:t>++</a:t>
            </a:r>
            <a:r>
              <a:rPr lang="en-US" altLang="zh-CN" dirty="0" err="1"/>
              <a:t>i</a:t>
            </a:r>
            <a:r>
              <a:rPr lang="zh-CN" altLang="en-US" dirty="0"/>
              <a:t>）</a:t>
            </a:r>
            <a:r>
              <a:rPr lang="en-US" altLang="zh-CN" dirty="0"/>
              <a:t>++</a:t>
            </a:r>
            <a:r>
              <a:rPr lang="zh-CN" altLang="en-US"/>
              <a:t>，错误</a:t>
            </a:r>
            <a:endParaRPr lang="zh-CN" altLang="en-US" dirty="0"/>
          </a:p>
        </p:txBody>
      </p:sp>
    </p:spTree>
    <p:extLst>
      <p:ext uri="{BB962C8B-B14F-4D97-AF65-F5344CB8AC3E}">
        <p14:creationId xmlns:p14="http://schemas.microsoft.com/office/powerpoint/2010/main" val="170976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7BC15-786E-4FC6-B43D-B27B34820571}"/>
              </a:ext>
            </a:extLst>
          </p:cNvPr>
          <p:cNvSpPr>
            <a:spLocks noGrp="1"/>
          </p:cNvSpPr>
          <p:nvPr>
            <p:ph type="title"/>
          </p:nvPr>
        </p:nvSpPr>
        <p:spPr/>
        <p:txBody>
          <a:bodyPr/>
          <a:lstStyle/>
          <a:p>
            <a:r>
              <a:rPr lang="zh-CN" altLang="en-US" dirty="0"/>
              <a:t>位运算</a:t>
            </a:r>
          </a:p>
        </p:txBody>
      </p:sp>
      <p:sp>
        <p:nvSpPr>
          <p:cNvPr id="3" name="内容占位符 2">
            <a:extLst>
              <a:ext uri="{FF2B5EF4-FFF2-40B4-BE49-F238E27FC236}">
                <a16:creationId xmlns:a16="http://schemas.microsoft.com/office/drawing/2014/main" id="{8F209424-35CF-4452-973B-F7690601EDB0}"/>
              </a:ext>
            </a:extLst>
          </p:cNvPr>
          <p:cNvSpPr>
            <a:spLocks noGrp="1"/>
          </p:cNvSpPr>
          <p:nvPr>
            <p:ph idx="1"/>
          </p:nvPr>
        </p:nvSpPr>
        <p:spPr/>
        <p:txBody>
          <a:bodyPr>
            <a:normAutofit lnSpcReduction="10000"/>
          </a:bodyPr>
          <a:lstStyle/>
          <a:p>
            <a:r>
              <a:rPr lang="en-US" altLang="zh-CN" dirty="0"/>
              <a:t>1.</a:t>
            </a:r>
            <a:r>
              <a:rPr lang="zh-CN" altLang="en-US" dirty="0"/>
              <a:t>异或运算                   相同结果即为</a:t>
            </a:r>
            <a:r>
              <a:rPr lang="en-US" altLang="zh-CN" dirty="0"/>
              <a:t>0</a:t>
            </a:r>
            <a:r>
              <a:rPr lang="zh-CN" altLang="en-US" dirty="0"/>
              <a:t>，异即为</a:t>
            </a:r>
            <a:r>
              <a:rPr lang="en-US" altLang="zh-CN" dirty="0"/>
              <a:t>1</a:t>
            </a:r>
          </a:p>
          <a:p>
            <a:r>
              <a:rPr lang="en-US" altLang="zh-CN" dirty="0"/>
              <a:t>2.</a:t>
            </a:r>
            <a:r>
              <a:rPr lang="zh-CN" altLang="en-US" dirty="0"/>
              <a:t>取反运算                    </a:t>
            </a:r>
            <a:r>
              <a:rPr lang="en-US" altLang="zh-CN" dirty="0"/>
              <a:t>0</a:t>
            </a:r>
            <a:r>
              <a:rPr lang="zh-CN" altLang="en-US" dirty="0"/>
              <a:t>转化为</a:t>
            </a:r>
            <a:r>
              <a:rPr lang="en-US" altLang="zh-CN" dirty="0"/>
              <a:t>1</a:t>
            </a:r>
            <a:r>
              <a:rPr lang="zh-CN" altLang="en-US" dirty="0"/>
              <a:t>，</a:t>
            </a:r>
            <a:r>
              <a:rPr lang="en-US" altLang="zh-CN" dirty="0"/>
              <a:t>1</a:t>
            </a:r>
            <a:r>
              <a:rPr lang="zh-CN" altLang="en-US" dirty="0"/>
              <a:t>转化为</a:t>
            </a:r>
            <a:r>
              <a:rPr lang="en-US" altLang="zh-CN" dirty="0"/>
              <a:t>0</a:t>
            </a:r>
          </a:p>
          <a:p>
            <a:r>
              <a:rPr lang="en-US" altLang="zh-CN" dirty="0"/>
              <a:t>3.</a:t>
            </a:r>
            <a:r>
              <a:rPr lang="zh-CN" altLang="en-US" dirty="0"/>
              <a:t>左移处理                     左移</a:t>
            </a:r>
            <a:r>
              <a:rPr lang="en-US" altLang="zh-CN" dirty="0"/>
              <a:t>n</a:t>
            </a:r>
            <a:r>
              <a:rPr lang="zh-CN" altLang="en-US" dirty="0"/>
              <a:t>位相当乘</a:t>
            </a:r>
            <a:r>
              <a:rPr lang="en-US" altLang="zh-CN" dirty="0"/>
              <a:t>2^n(</a:t>
            </a:r>
            <a:r>
              <a:rPr lang="zh-CN" altLang="en-US" dirty="0"/>
              <a:t>只适用于左移时溢出舍弃   </a:t>
            </a:r>
            <a:endParaRPr lang="en-US" altLang="zh-CN" dirty="0"/>
          </a:p>
          <a:p>
            <a:r>
              <a:rPr lang="en-US" altLang="zh-CN" dirty="0"/>
              <a:t>                                          </a:t>
            </a:r>
            <a:r>
              <a:rPr lang="zh-CN" altLang="en-US" dirty="0"/>
              <a:t>高位中不包含</a:t>
            </a:r>
            <a:r>
              <a:rPr lang="en-US" altLang="zh-CN" dirty="0"/>
              <a:t>1</a:t>
            </a:r>
          </a:p>
          <a:p>
            <a:r>
              <a:rPr lang="en-US" altLang="zh-CN" dirty="0"/>
              <a:t>4.</a:t>
            </a:r>
            <a:r>
              <a:rPr lang="zh-CN" altLang="en-US" dirty="0"/>
              <a:t>右移处理                     没有非零数位补抛弃，则除</a:t>
            </a:r>
            <a:r>
              <a:rPr lang="en-US" altLang="zh-CN" dirty="0"/>
              <a:t>2^n</a:t>
            </a:r>
          </a:p>
          <a:p>
            <a:r>
              <a:rPr lang="en-US" altLang="zh-CN" dirty="0"/>
              <a:t>             </a:t>
            </a:r>
            <a:r>
              <a:rPr lang="zh-CN" altLang="en-US" dirty="0"/>
              <a:t>若符号位为</a:t>
            </a:r>
            <a:r>
              <a:rPr lang="en-US" altLang="zh-CN" dirty="0"/>
              <a:t>1       </a:t>
            </a:r>
            <a:r>
              <a:rPr lang="zh-CN" altLang="en-US" dirty="0"/>
              <a:t>移入</a:t>
            </a:r>
            <a:r>
              <a:rPr lang="en-US" altLang="zh-CN" dirty="0"/>
              <a:t>0</a:t>
            </a:r>
            <a:r>
              <a:rPr lang="zh-CN" altLang="en-US" dirty="0"/>
              <a:t>，称为“逻辑右移”，“简单右移”</a:t>
            </a:r>
            <a:endParaRPr lang="en-US" altLang="zh-CN" dirty="0"/>
          </a:p>
          <a:p>
            <a:r>
              <a:rPr lang="zh-CN" altLang="en-US" dirty="0"/>
              <a:t>                                           移入</a:t>
            </a:r>
            <a:r>
              <a:rPr lang="en-US" altLang="zh-CN" dirty="0"/>
              <a:t>1</a:t>
            </a:r>
            <a:r>
              <a:rPr lang="zh-CN" altLang="en-US" dirty="0"/>
              <a:t>，为“算数右移”（</a:t>
            </a:r>
            <a:r>
              <a:rPr lang="en-US" altLang="zh-CN" dirty="0"/>
              <a:t>VC)</a:t>
            </a:r>
            <a:r>
              <a:rPr lang="zh-CN" altLang="en-US" dirty="0"/>
              <a:t>   </a:t>
            </a:r>
          </a:p>
        </p:txBody>
      </p:sp>
    </p:spTree>
    <p:extLst>
      <p:ext uri="{BB962C8B-B14F-4D97-AF65-F5344CB8AC3E}">
        <p14:creationId xmlns:p14="http://schemas.microsoft.com/office/powerpoint/2010/main" val="38438973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189</TotalTime>
  <Words>856</Words>
  <Application>Microsoft Office PowerPoint</Application>
  <PresentationFormat>宽屏</PresentationFormat>
  <Paragraphs>101</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Garamond</vt:lpstr>
      <vt:lpstr>环保</vt:lpstr>
      <vt:lpstr>总结</vt:lpstr>
      <vt:lpstr> Max          &amp;          Min</vt:lpstr>
      <vt:lpstr>浮点数的表示</vt:lpstr>
      <vt:lpstr>字符型数据</vt:lpstr>
      <vt:lpstr>布尔型</vt:lpstr>
      <vt:lpstr>赋值运算总结</vt:lpstr>
      <vt:lpstr>算术运算</vt:lpstr>
      <vt:lpstr>自增自减</vt:lpstr>
      <vt:lpstr>位运算</vt:lpstr>
      <vt:lpstr>算符优先级（位运算）</vt:lpstr>
      <vt:lpstr>混合运算优先级</vt:lpstr>
      <vt:lpstr>字符串</vt:lpstr>
      <vt:lpstr>get &amp; getline 区别</vt:lpstr>
      <vt:lpstr>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22</cp:revision>
  <dcterms:created xsi:type="dcterms:W3CDTF">2019-10-14T14:05:20Z</dcterms:created>
  <dcterms:modified xsi:type="dcterms:W3CDTF">2019-10-17T14:19:42Z</dcterms:modified>
</cp:coreProperties>
</file>