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../media/image5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image" Target="../media/image3.png"/><Relationship Id="rId5" Type="http://schemas.openxmlformats.org/officeDocument/2006/relationships/tags" Target="../tags/tag80.xml"/><Relationship Id="rId4" Type="http://schemas.openxmlformats.org/officeDocument/2006/relationships/image" Target="../media/image5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3.png"/><Relationship Id="rId2" Type="http://schemas.openxmlformats.org/officeDocument/2006/relationships/tags" Target="../tags/tag86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../media/image3.png"/><Relationship Id="rId2" Type="http://schemas.openxmlformats.org/officeDocument/2006/relationships/tags" Target="../tags/tag94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../media/image3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3.png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22.xml"/><Relationship Id="rId13" Type="http://schemas.microsoft.com/office/2007/relationships/hdphoto" Target="../media/image7.wdp"/><Relationship Id="rId12" Type="http://schemas.openxmlformats.org/officeDocument/2006/relationships/image" Target="../media/image6.png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4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3.png"/><Relationship Id="rId2" Type="http://schemas.openxmlformats.org/officeDocument/2006/relationships/tags" Target="../tags/tag28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image" Target="../media/image3.png"/><Relationship Id="rId5" Type="http://schemas.openxmlformats.org/officeDocument/2006/relationships/tags" Target="../tags/tag54.xml"/><Relationship Id="rId4" Type="http://schemas.openxmlformats.org/officeDocument/2006/relationships/image" Target="../media/image5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8E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kingsoft\Desktop\图片1.png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9" b="100000" l="991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420519" y="3343637"/>
            <a:ext cx="4795520" cy="355663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901825" y="1852295"/>
            <a:ext cx="7094855" cy="1106805"/>
          </a:xfrm>
        </p:spPr>
        <p:txBody>
          <a:bodyPr lIns="36000" tIns="46800" rIns="90000" bIns="0" anchor="b" anchorCtr="0">
            <a:normAutofit/>
          </a:bodyPr>
          <a:lstStyle>
            <a:lvl1pPr algn="l">
              <a:defRPr sz="6000" b="0" spc="60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901825" y="3057526"/>
            <a:ext cx="7094855" cy="643618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901825" y="3764930"/>
            <a:ext cx="1677917" cy="50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3675284" y="3764930"/>
            <a:ext cx="1677600" cy="5040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9" name="图片 8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图片 9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36013" y="4651919"/>
            <a:ext cx="3045460" cy="2223135"/>
          </a:xfrm>
          <a:prstGeom prst="rect">
            <a:avLst/>
          </a:prstGeom>
        </p:spPr>
      </p:pic>
      <p:pic>
        <p:nvPicPr>
          <p:cNvPr id="9" name="图片 8" descr="QQ图片201907180904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550080" y="2001247"/>
            <a:ext cx="6715760" cy="49028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757341" y="2726676"/>
            <a:ext cx="8677318" cy="140464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13" name="图片 12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2" name="图片 11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" y="0"/>
            <a:ext cx="4876800" cy="68618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624037"/>
            <a:ext cx="10976400" cy="783563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599"/>
            <a:ext cx="10975975" cy="783563"/>
          </a:xfrm>
        </p:spPr>
        <p:txBody>
          <a:bodyPr lIns="90000" tIns="46800" rIns="90000" bIns="46800">
            <a:normAutofit/>
          </a:bodyPr>
          <a:lstStyle>
            <a:lvl1pPr algn="ctr"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7999"/>
            <a:ext cx="10965600" cy="3333413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5" name="图片 14" descr="QQ图片2019071809041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156634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399"/>
            <a:ext cx="11001600" cy="80606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560061"/>
            <a:ext cx="10976400" cy="674739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36015" y="5747656"/>
            <a:ext cx="12228015" cy="1127397"/>
            <a:chOff x="-36015" y="5747656"/>
            <a:chExt cx="12228015" cy="1127397"/>
          </a:xfrm>
        </p:grpSpPr>
        <p:pic>
          <p:nvPicPr>
            <p:cNvPr id="16" name="图片 15" descr="QQ图片201907180904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 flipH="1">
              <a:off x="-36015" y="5747656"/>
              <a:ext cx="1337219" cy="1127397"/>
            </a:xfrm>
            <a:prstGeom prst="rect">
              <a:avLst/>
            </a:prstGeom>
          </p:spPr>
        </p:pic>
        <p:pic>
          <p:nvPicPr>
            <p:cNvPr id="17" name="图片 16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C:\Users\kingsoft\Desktop\图片1.png图片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9" b="100000" l="991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486400" y="1909183"/>
            <a:ext cx="6729639" cy="499109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2" name="图片 11" descr="QQ图片201907180904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56" b="100000" l="9881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36013" y="4651919"/>
            <a:ext cx="3045460" cy="22231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QQ图片201907180904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0" name="图片 9" descr="QQ图片20190718090413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0854781" y="5747656"/>
            <a:ext cx="1337219" cy="112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287655" y="273050"/>
            <a:ext cx="11904345" cy="6602003"/>
            <a:chOff x="287655" y="273050"/>
            <a:chExt cx="11904345" cy="6602003"/>
          </a:xfrm>
        </p:grpSpPr>
        <p:pic>
          <p:nvPicPr>
            <p:cNvPr id="9" name="图片 8" descr="图片4副本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87655" y="273050"/>
              <a:ext cx="11616690" cy="6393815"/>
            </a:xfrm>
            <a:prstGeom prst="rect">
              <a:avLst/>
            </a:prstGeom>
            <a:solidFill>
              <a:schemeClr val="bg2"/>
            </a:solidFill>
          </p:spPr>
        </p:pic>
        <p:pic>
          <p:nvPicPr>
            <p:cNvPr id="10" name="图片 9" descr="QQ图片201907180904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854781" y="5747656"/>
              <a:ext cx="1337219" cy="112739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35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7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9070" y="364490"/>
            <a:ext cx="8631555" cy="1106805"/>
          </a:xfrm>
        </p:spPr>
        <p:txBody>
          <a:bodyPr/>
          <a:p>
            <a:r>
              <a:rPr lang="en-US" altLang="zh-CN" sz="4800" b="1">
                <a:latin typeface="隶书" panose="02010509060101010101" charset="-122"/>
                <a:ea typeface="隶书" panose="02010509060101010101" charset="-122"/>
              </a:rPr>
              <a:t>20191109-20191115</a:t>
            </a:r>
            <a:endParaRPr lang="en-US" altLang="zh-CN" sz="4800" b="1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3190" y="4628515"/>
            <a:ext cx="4789170" cy="643890"/>
          </a:xfrm>
        </p:spPr>
        <p:txBody>
          <a:bodyPr/>
          <a:p>
            <a:r>
              <a:rPr lang="en-US" altLang="zh-CN" sz="3600" b="1">
                <a:latin typeface="华文楷体" panose="02010600040101010101" charset="-122"/>
                <a:ea typeface="华文楷体" panose="02010600040101010101" charset="-122"/>
              </a:rPr>
              <a:t>---NO.5</a:t>
            </a:r>
            <a:endParaRPr lang="en-US" altLang="zh-CN" sz="36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020185" y="2349500"/>
            <a:ext cx="5451475" cy="2159000"/>
          </a:xfrm>
        </p:spPr>
        <p:txBody>
          <a:bodyPr/>
          <a:p>
            <a:r>
              <a:rPr lang="zh-CN" altLang="en-US" sz="6000" b="1">
                <a:latin typeface="华文楷体" panose="02010600040101010101" charset="-122"/>
                <a:ea typeface="华文楷体" panose="02010600040101010101" charset="-122"/>
              </a:rPr>
              <a:t>学习小结</a:t>
            </a:r>
            <a:endParaRPr lang="zh-CN" altLang="en-US" sz="6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6454044" y="5184155"/>
            <a:ext cx="1677600" cy="504000"/>
          </a:xfrm>
        </p:spPr>
        <p:txBody>
          <a:bodyPr>
            <a:normAutofit/>
          </a:bodyPr>
          <a:p>
            <a:r>
              <a:rPr lang="en-US" altLang="zh-CN"/>
              <a:t>----</a:t>
            </a:r>
            <a:r>
              <a:rPr lang="zh-CN" altLang="en-US"/>
              <a:t>张恒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3685" y="318770"/>
            <a:ext cx="7094855" cy="589280"/>
          </a:xfrm>
        </p:spPr>
        <p:txBody>
          <a:bodyPr>
            <a:noAutofit/>
          </a:bodyPr>
          <a:p>
            <a:r>
              <a:rPr lang="zh-CN" altLang="en-US" sz="3600" b="1">
                <a:latin typeface="隶书" panose="02010509060101010101" charset="-122"/>
                <a:ea typeface="隶书" panose="02010509060101010101" charset="-122"/>
              </a:rPr>
              <a:t>总结：</a:t>
            </a:r>
            <a:endParaRPr lang="zh-CN" altLang="en-US" sz="3600" b="1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9730" y="1206500"/>
            <a:ext cx="10783570" cy="283273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整体来说，本周值学了指针。</a:t>
            </a:r>
            <a:endParaRPr lang="zh-CN" altLang="en-US"/>
          </a:p>
          <a:p>
            <a:r>
              <a:rPr lang="zh-CN" altLang="en-US"/>
              <a:t>个人觉得指针并不好掌握，所以就耗得时间多了一些</a:t>
            </a:r>
            <a:endParaRPr lang="zh-CN" altLang="en-US"/>
          </a:p>
          <a:p>
            <a:r>
              <a:rPr lang="zh-CN" altLang="en-US"/>
              <a:t>但，用好指针，能优化程序得结构。</a:t>
            </a:r>
            <a:endParaRPr lang="zh-CN" altLang="en-US"/>
          </a:p>
          <a:p>
            <a:r>
              <a:rPr lang="en-US" altLang="zh-CN"/>
              <a:t>so</a:t>
            </a:r>
            <a:endParaRPr lang="en-US" altLang="zh-CN"/>
          </a:p>
          <a:p>
            <a:r>
              <a:rPr lang="zh-CN" altLang="en-US"/>
              <a:t>下周准备还是主攻指针，剩下得结构题和链表也要加上。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加油！！！！！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函数不能嵌套定义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所有函数一律平等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函数可以嵌套调用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无论嵌套多少层，原理都一样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什么是递归？？？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--</a:t>
            </a:r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一个函数在其定义中直接或间接调用自身的一种方法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函数的递归和递推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69925" y="1336040"/>
            <a:ext cx="5325110" cy="4999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090" y="-10160"/>
            <a:ext cx="5478145" cy="6848475"/>
          </a:xfrm>
          <a:solidFill>
            <a:schemeClr val="accent1"/>
          </a:solidFill>
        </p:spPr>
        <p:txBody>
          <a:bodyPr>
            <a:noAutofit/>
          </a:bodyPr>
          <a:p>
            <a:r>
              <a:rPr lang="en-US" altLang="zh-CN" sz="3200">
                <a:latin typeface="华文新魏" panose="02010800040101010101" charset="-122"/>
                <a:ea typeface="华文新魏" panose="02010800040101010101" charset="-122"/>
              </a:rPr>
              <a:t>        </a:t>
            </a: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用递归实现递推</a:t>
            </a: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优点：</a:t>
            </a: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让程序变得简明</a:t>
            </a: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方法：</a:t>
            </a: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把关注点放在求解的目标上</a:t>
            </a: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进而</a:t>
            </a: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找到第</a:t>
            </a:r>
            <a:r>
              <a:rPr lang="en-US" altLang="zh-CN" sz="3200">
                <a:latin typeface="华文新魏" panose="02010800040101010101" charset="-122"/>
                <a:ea typeface="华文新魏" panose="02010800040101010101" charset="-122"/>
              </a:rPr>
              <a:t>n</a:t>
            </a: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次做与第</a:t>
            </a:r>
            <a:r>
              <a:rPr lang="en-US" altLang="zh-CN" sz="3200">
                <a:latin typeface="华文新魏" panose="02010800040101010101" charset="-122"/>
                <a:ea typeface="华文新魏" panose="02010800040101010101" charset="-122"/>
              </a:rPr>
              <a:t>n-1ci </a:t>
            </a: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做之间的关系；</a:t>
            </a: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确定第</a:t>
            </a:r>
            <a:r>
              <a:rPr lang="en-US" altLang="zh-CN" sz="3200">
                <a:latin typeface="华文新魏" panose="02010800040101010101" charset="-122"/>
                <a:ea typeface="华文新魏" panose="02010800040101010101" charset="-122"/>
              </a:rPr>
              <a:t>1</a:t>
            </a:r>
            <a: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  <a:t>次的返回结果；</a:t>
            </a: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br>
              <a:rPr lang="zh-CN" altLang="en-US" sz="3200">
                <a:latin typeface="华文新魏" panose="02010800040101010101" charset="-122"/>
                <a:ea typeface="华文新魏" panose="02010800040101010101" charset="-122"/>
              </a:rPr>
            </a:br>
            <a:endParaRPr lang="zh-CN" altLang="en-US" sz="32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010" y="991235"/>
            <a:ext cx="5081270" cy="5295265"/>
          </a:xfrm>
        </p:spPr>
        <p:txBody>
          <a:bodyPr/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递归与递推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相同：</a:t>
            </a:r>
            <a:endParaRPr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重在表现  第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次和第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i+1</a:t>
            </a:r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  的关系</a:t>
            </a:r>
            <a:endParaRPr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不同：</a:t>
            </a:r>
            <a:endParaRPr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递归的关注点放在  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起始点的条件</a:t>
            </a:r>
            <a:endParaRPr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递推的关注点放在    求解目标上</a:t>
            </a:r>
            <a:endParaRPr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1.</a:t>
            </a:r>
            <a:r>
              <a:rPr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指针：指向变量地址</a:t>
            </a:r>
            <a:endParaRPr sz="32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符号：</a:t>
            </a:r>
            <a:r>
              <a:rPr lang="en-US" altLang="zh-CN"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“*”</a:t>
            </a:r>
            <a:r>
              <a:rPr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。</a:t>
            </a:r>
            <a:endParaRPr sz="32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2.</a:t>
            </a:r>
            <a:r>
              <a:rPr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取地址符：</a:t>
            </a:r>
            <a:r>
              <a:rPr lang="en-US" altLang="zh-CN"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”&amp;”</a:t>
            </a:r>
            <a:endParaRPr lang="en-US" altLang="zh-CN" sz="32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32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 sz="32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指针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09625" y="1217295"/>
            <a:ext cx="4668520" cy="4747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6370" y="-77470"/>
            <a:ext cx="5715635" cy="6892290"/>
          </a:xfrm>
          <a:solidFill>
            <a:schemeClr val="accent1"/>
          </a:solidFill>
        </p:spPr>
        <p:txBody>
          <a:bodyPr>
            <a:normAutofit/>
          </a:bodyPr>
          <a:p>
            <a:r>
              <a:rPr lang="en-US" altLang="zh-CN"/>
              <a:t>int *p=&amp;i</a:t>
            </a:r>
            <a:r>
              <a:rPr lang="zh-CN" altLang="en-US"/>
              <a:t>；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其中：</a:t>
            </a:r>
            <a:br>
              <a:rPr lang="zh-CN" altLang="en-US"/>
            </a:br>
            <a:r>
              <a:rPr lang="en-US" altLang="zh-CN"/>
              <a:t>int</a:t>
            </a:r>
            <a:r>
              <a:rPr lang="zh-CN" altLang="en-US"/>
              <a:t>：指针的基类型</a:t>
            </a:r>
            <a:br>
              <a:rPr lang="zh-CN" altLang="en-US"/>
            </a:br>
            <a:r>
              <a:rPr lang="en-US" altLang="zh-CN"/>
              <a:t>*</a:t>
            </a:r>
            <a:r>
              <a:rPr lang="zh-CN" altLang="en-US"/>
              <a:t>：指针</a:t>
            </a:r>
            <a:br>
              <a:rPr lang="zh-CN" altLang="en-US"/>
            </a:br>
            <a:r>
              <a:rPr lang="en-US" altLang="zh-CN"/>
              <a:t>p</a:t>
            </a:r>
            <a:r>
              <a:rPr lang="zh-CN" altLang="en-US"/>
              <a:t>：指针变量</a:t>
            </a:r>
            <a:br>
              <a:rPr lang="zh-CN" altLang="en-US"/>
            </a:br>
            <a:r>
              <a:rPr lang="zh-CN" altLang="en-US" sz="2400"/>
              <a:t>（基类型：指针指向的变量的类型）</a:t>
            </a:r>
            <a:br>
              <a:rPr lang="zh-CN" altLang="en-US" sz="2400"/>
            </a:br>
            <a:br>
              <a:rPr lang="zh-CN" altLang="en-US" sz="2400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040" y="1694815"/>
            <a:ext cx="5081270" cy="4356735"/>
          </a:xfrm>
        </p:spPr>
        <p:txBody>
          <a:bodyPr/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计算机通过变量的地址（指针）操作变量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通过指针运算符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*</a:t>
            </a:r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实现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cout&lt;&lt;*&amp;c&lt;&lt;endl;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cout&lt;&lt;c&lt;&lt;endl;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二者等价</a:t>
            </a:r>
            <a:endParaRPr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</a:rPr>
              <a:t>特别注意指针和指针变量分别指向什么！！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54990" y="1296035"/>
            <a:ext cx="4929505" cy="5356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sz="5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交换两数值</a:t>
            </a:r>
            <a:endParaRPr sz="3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sz="36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400250"/>
            <a:ext cx="10852237" cy="648000"/>
          </a:xfrm>
        </p:spPr>
        <p:txBody>
          <a:bodyPr/>
          <a:p>
            <a:r>
              <a:rPr lang="zh-CN" altLang="en-US"/>
              <a:t>应用场景【</a:t>
            </a:r>
            <a:r>
              <a:rPr lang="en-US" altLang="zh-CN"/>
              <a:t>1</a:t>
            </a:r>
            <a:r>
              <a:rPr lang="zh-CN" altLang="en-US"/>
              <a:t>】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47725" y="1102995"/>
            <a:ext cx="5147310" cy="5233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238925" y="1306795"/>
            <a:ext cx="5283242" cy="5040000"/>
          </a:xfrm>
        </p:spPr>
        <p:txBody>
          <a:bodyPr/>
          <a:p>
            <a:r>
              <a:rPr lang="zh-CN" altLang="en-US" sz="4000" b="1"/>
              <a:t>函数返回多个值</a:t>
            </a:r>
            <a:endParaRPr lang="zh-CN" altLang="en-US"/>
          </a:p>
          <a:p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en-US" altLang="zh-CN"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as we all know,</a:t>
            </a:r>
            <a:endParaRPr lang="en-US" altLang="zh-CN" sz="32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函数只能返回一个值，但用指针就可以解决这个不足</a:t>
            </a:r>
            <a:endParaRPr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应用场景【</a:t>
            </a:r>
            <a:r>
              <a:rPr lang="en-US" altLang="zh-CN"/>
              <a:t>2</a:t>
            </a:r>
            <a:r>
              <a:rPr lang="zh-CN" altLang="en-US"/>
              <a:t>】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785495" y="1142365"/>
            <a:ext cx="5453380" cy="5605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                                       </a:t>
            </a:r>
            <a:r>
              <a:rPr lang="zh-CN" altLang="en-US"/>
              <a:t>数组与指针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572135" y="894715"/>
            <a:ext cx="5342255" cy="4703445"/>
          </a:xfrm>
        </p:spPr>
        <p:txBody>
          <a:bodyPr>
            <a:noAutofit/>
          </a:bodyPr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数组变量本⾝表达地址，所以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• int a[10]; int*p=a; // ⽆需⽤&amp;取地址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• 但是数组的单元表达的是变量，需要⽤&amp;取地址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• a == &amp;a[0] 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• []运算符可以对数组做，也可以对指针做：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• p[0] &lt;==&gt; a[0]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253480" y="615315"/>
            <a:ext cx="5367655" cy="4979035"/>
          </a:xfrm>
        </p:spPr>
        <p:txBody>
          <a:bodyPr>
            <a:noAutofit/>
          </a:bodyPr>
          <a:p>
            <a:pPr marL="0" indent="0">
              <a:buNone/>
            </a:pP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*运算符可以对指针做，也可以对数组做：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*a = 25; 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数组变量是const的指针，所以不能被赋值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• int a[] &lt;==&gt; int * const a=….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3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TEMPLATE_THUMBS_INDEX" val="1、5、6、7、8、9、10、11、12、14"/>
  <p:tag name="KSO_WM_TEMPLATE_SUBCATEGORY" val="0"/>
  <p:tag name="KSO_WM_TAG_VERSION" val="1.0"/>
  <p:tag name="KSO_WM_BEAUTIFY_FLAG" val="#wm#"/>
  <p:tag name="KSO_WM_TEMPLATE_CATEGORY" val="custom"/>
  <p:tag name="KSO_WM_TEMPLATE_INDEX" val="20202603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SUBTYPE" val="h"/>
  <p:tag name="KSO_WM_UNIT_TYPE" val="i"/>
  <p:tag name="KSO_WM_UNIT_INDEX" val="1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1">
      <a:dk1>
        <a:srgbClr val="000000"/>
      </a:dk1>
      <a:lt1>
        <a:srgbClr val="FFFFFF"/>
      </a:lt1>
      <a:dk2>
        <a:srgbClr val="EBEBEB"/>
      </a:dk2>
      <a:lt2>
        <a:srgbClr val="F2F3F3"/>
      </a:lt2>
      <a:accent1>
        <a:srgbClr val="85B57C"/>
      </a:accent1>
      <a:accent2>
        <a:srgbClr val="84AD88"/>
      </a:accent2>
      <a:accent3>
        <a:srgbClr val="82A293"/>
      </a:accent3>
      <a:accent4>
        <a:srgbClr val="829AA0"/>
      </a:accent4>
      <a:accent5>
        <a:srgbClr val="7C8CA8"/>
      </a:accent5>
      <a:accent6>
        <a:srgbClr val="7C85B5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演示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汉仪旗黑-85S</vt:lpstr>
      <vt:lpstr>隶书</vt:lpstr>
      <vt:lpstr>华文楷体</vt:lpstr>
      <vt:lpstr>华文新魏</vt:lpstr>
      <vt:lpstr>Arial Unicode MS</vt:lpstr>
      <vt:lpstr>Calibri</vt:lpstr>
      <vt:lpstr>黑体</vt:lpstr>
      <vt:lpstr>Office 主题​​</vt:lpstr>
      <vt:lpstr>20191109-20191115</vt:lpstr>
      <vt:lpstr>1.函数的递归和递推</vt:lpstr>
      <vt:lpstr>        用递归实现递推 优点： 让程序变得简明 方法： 把关注点放在求解的目标上 进而 找到第n次做与第n-1ci 做之间的关系； 确定第1次的返回结果；   </vt:lpstr>
      <vt:lpstr>2.指针</vt:lpstr>
      <vt:lpstr>int *p=&amp;i；  其中： int：指针的基类型 *：指针 p：指针变量 （基类型：指针指向的变量的类型）  </vt:lpstr>
      <vt:lpstr>PowerPoint 演示文稿</vt:lpstr>
      <vt:lpstr>应用场景【1】</vt:lpstr>
      <vt:lpstr>应用场景【2】</vt:lpstr>
      <vt:lpstr>                                       数组与指针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legion</dc:creator>
  <cp:lastModifiedBy>@ 鬩摩子</cp:lastModifiedBy>
  <cp:revision>8</cp:revision>
  <dcterms:created xsi:type="dcterms:W3CDTF">2019-11-15T00:02:00Z</dcterms:created>
  <dcterms:modified xsi:type="dcterms:W3CDTF">2019-11-15T08:22:15Z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