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0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341110" y="4490085"/>
            <a:ext cx="5347335" cy="782955"/>
          </a:xfrm>
        </p:spPr>
        <p:txBody>
          <a:bodyPr/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</a:rPr>
              <a:t>20191116-20191122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36128" y="1596721"/>
            <a:ext cx="7759065" cy="1150960"/>
          </a:xfrm>
        </p:spPr>
        <p:txBody>
          <a:bodyPr/>
          <a:p>
            <a:r>
              <a:rPr lang="zh-CN" altLang="en-US">
                <a:latin typeface="隶书" panose="02010509060101010101" charset="-122"/>
                <a:ea typeface="隶书" panose="02010509060101010101" charset="-122"/>
              </a:rPr>
              <a:t>学习小结</a:t>
            </a:r>
            <a:endParaRPr lang="zh-CN" altLang="en-US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7797800" y="3157855"/>
            <a:ext cx="2075815" cy="1438910"/>
          </a:xfrm>
          <a:ln>
            <a:noFill/>
          </a:ln>
        </p:spPr>
        <p:txBody>
          <a:bodyPr/>
          <a:p>
            <a:r>
              <a:rPr lang="zh-CN" altLang="en-US" sz="4000" b="1">
                <a:latin typeface="华文楷体" panose="02010600040101010101" charset="-122"/>
                <a:ea typeface="华文楷体" panose="02010600040101010101" charset="-122"/>
              </a:rPr>
              <a:t>张恒</a:t>
            </a:r>
            <a:endParaRPr lang="zh-CN" altLang="en-US" sz="4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863346" y="1499757"/>
            <a:ext cx="2322830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2019</a:t>
            </a:r>
            <a:endParaRPr lang="en-US" altLang="zh-CN" sz="5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32960" y="4417695"/>
            <a:ext cx="1544320" cy="572770"/>
          </a:xfrm>
        </p:spPr>
        <p:txBody>
          <a:bodyPr/>
          <a:lstStyle/>
          <a:p>
            <a:pPr algn="ctr"/>
            <a:r>
              <a:rPr lang="zh-CN" altLang="en-US" dirty="0"/>
              <a:t>张恒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6257290" y="4417695"/>
            <a:ext cx="1785620" cy="572770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dirty="0"/>
              <a:t>2019.11.22</a:t>
            </a:r>
            <a:endParaRPr lang="en-US" altLang="zh-CN" sz="2000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930" y="770255"/>
            <a:ext cx="4295140" cy="1380490"/>
          </a:xfrm>
        </p:spPr>
        <p:txBody>
          <a:bodyPr/>
          <a:p>
            <a:r>
              <a:rPr lang="zh-CN" altLang="en-US" sz="4800"/>
              <a:t>再谈指针</a:t>
            </a:r>
            <a:endParaRPr lang="zh-CN" altLang="en-US" sz="4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4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数组应用</a:t>
            </a:r>
            <a:endParaRPr lang="zh-CN" altLang="en-US" sz="4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4981575" y="44450"/>
            <a:ext cx="6480175" cy="6810375"/>
          </a:xfrm>
        </p:spPr>
        <p:txBody>
          <a:bodyPr>
            <a:noAutofit/>
          </a:bodyPr>
          <a:p>
            <a:r>
              <a:rPr lang="en-US" altLang="zh-CN" sz="2400">
                <a:sym typeface="+mn-ea"/>
              </a:rPr>
              <a:t>#include &lt;stdio.h&gt;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int main()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{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int a[4]={1,2,3,4};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printf(“%p\n”,a);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printf(“%p\n,a+1);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printf(“%p\n”,&amp;a);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printf(“%p\n”,&amp;a+1);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printf(“%p\n,”*(&amp;a));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printf(“%p\n”,(&amp;a+1));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return 0;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2775" y="88900"/>
            <a:ext cx="10965815" cy="614997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    </a:t>
            </a:r>
            <a:r>
              <a:rPr lang="en-US" altLang="zh-CN" sz="1800"/>
              <a:t>    </a:t>
            </a:r>
            <a:r>
              <a:rPr lang="zh-CN" altLang="en-US" sz="3200"/>
              <a:t>数组名相当于指向数组第一个元素的指针（</a:t>
            </a:r>
            <a:r>
              <a:rPr lang="en-US" altLang="zh-CN" sz="3200"/>
              <a:t>a[0]</a:t>
            </a:r>
            <a:r>
              <a:rPr lang="zh-CN" altLang="en-US" sz="3200"/>
              <a:t>）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若</a:t>
            </a:r>
            <a:r>
              <a:rPr lang="en-US" altLang="zh-CN" sz="3200"/>
              <a:t>a</a:t>
            </a:r>
            <a:r>
              <a:rPr lang="zh-CN" altLang="en-US" sz="3200"/>
              <a:t>是指向数组第一个元素的指针，即</a:t>
            </a:r>
            <a:r>
              <a:rPr lang="en-US" altLang="zh-CN" sz="3200"/>
              <a:t>a</a:t>
            </a:r>
            <a:r>
              <a:rPr lang="zh-CN" altLang="en-US" sz="3200"/>
              <a:t>相当于</a:t>
            </a:r>
            <a:r>
              <a:rPr lang="en-US" altLang="zh-CN" sz="3200"/>
              <a:t>&amp;a[0]</a:t>
            </a:r>
            <a:r>
              <a:rPr lang="zh-CN" altLang="en-US" sz="3200"/>
              <a:t>；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--&amp;a</a:t>
            </a:r>
            <a:r>
              <a:rPr lang="zh-CN" altLang="en-US" sz="3200"/>
              <a:t>是</a:t>
            </a:r>
            <a:r>
              <a:rPr lang="en-US" altLang="zh-CN" sz="3200"/>
              <a:t>“</a:t>
            </a:r>
            <a:r>
              <a:rPr lang="zh-CN" altLang="en-US" sz="3200"/>
              <a:t>指向数组</a:t>
            </a:r>
            <a:r>
              <a:rPr lang="en-US" altLang="zh-CN" sz="3200"/>
              <a:t>”</a:t>
            </a:r>
            <a:r>
              <a:rPr lang="zh-CN" altLang="en-US" sz="3200"/>
              <a:t>的指针；</a:t>
            </a:r>
            <a:r>
              <a:rPr lang="en-US" altLang="zh-CN" sz="3200"/>
              <a:t>&amp;a+1</a:t>
            </a:r>
            <a:r>
              <a:rPr lang="zh-CN" altLang="en-US" sz="3200"/>
              <a:t>将跨越</a:t>
            </a:r>
            <a:r>
              <a:rPr lang="en-US" altLang="zh-CN" sz="3200"/>
              <a:t>16</a:t>
            </a:r>
            <a:r>
              <a:rPr lang="zh-CN" altLang="en-US" sz="3200"/>
              <a:t>字节； 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	&amp;a</a:t>
            </a:r>
            <a:r>
              <a:rPr lang="zh-CN" altLang="en-US" sz="3200"/>
              <a:t>相当于 管辖范围</a:t>
            </a:r>
            <a:r>
              <a:rPr lang="en-US" altLang="zh-CN" sz="3200"/>
              <a:t>“</a:t>
            </a:r>
            <a:r>
              <a:rPr lang="zh-CN" altLang="en-US" sz="3200"/>
              <a:t>上升</a:t>
            </a:r>
            <a:r>
              <a:rPr lang="en-US" altLang="zh-CN" sz="3200"/>
              <a:t>”</a:t>
            </a:r>
            <a:r>
              <a:rPr lang="zh-CN" altLang="en-US" sz="3200"/>
              <a:t>一级。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--*a</a:t>
            </a:r>
            <a:r>
              <a:rPr lang="zh-CN" altLang="en-US" sz="3200"/>
              <a:t>是数组的第一个元素</a:t>
            </a:r>
            <a:r>
              <a:rPr lang="en-US" altLang="zh-CN" sz="3200"/>
              <a:t>a[0];</a:t>
            </a:r>
            <a:r>
              <a:rPr lang="zh-CN" altLang="en-US" sz="3200"/>
              <a:t>即</a:t>
            </a:r>
            <a:r>
              <a:rPr lang="en-US" altLang="zh-CN" sz="3200"/>
              <a:t>*a</a:t>
            </a:r>
            <a:r>
              <a:rPr lang="zh-CN" altLang="en-US" sz="3200"/>
              <a:t>等价于</a:t>
            </a:r>
            <a:r>
              <a:rPr lang="en-US" altLang="zh-CN" sz="3200"/>
              <a:t>a[0];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	*a</a:t>
            </a:r>
            <a:r>
              <a:rPr lang="zh-CN" altLang="en-US" sz="3200"/>
              <a:t>相当于 管辖范围</a:t>
            </a:r>
            <a:r>
              <a:rPr lang="en-US" altLang="zh-CN" sz="3200"/>
              <a:t>“</a:t>
            </a:r>
            <a:r>
              <a:rPr lang="zh-CN" altLang="en-US" sz="3200"/>
              <a:t>下降</a:t>
            </a:r>
            <a:r>
              <a:rPr lang="en-US" altLang="zh-CN" sz="3200"/>
              <a:t>”</a:t>
            </a:r>
            <a:r>
              <a:rPr lang="zh-CN" altLang="en-US" sz="3200"/>
              <a:t>了一级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2775" y="88900"/>
            <a:ext cx="10965815" cy="6149975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二维</a:t>
            </a:r>
            <a:r>
              <a:rPr lang="zh-CN" altLang="en-US" sz="2800"/>
              <a:t>数组也一样：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int a[3][4]={{1,2,3,4},{5,6,7,8},{9,10,11,12}};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即：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a</a:t>
            </a:r>
            <a:r>
              <a:rPr lang="zh-CN" altLang="en-US" sz="2800"/>
              <a:t>与</a:t>
            </a:r>
            <a:r>
              <a:rPr lang="en-US" altLang="zh-CN" sz="2800"/>
              <a:t>&amp;a[0]</a:t>
            </a:r>
            <a:r>
              <a:rPr lang="zh-CN" altLang="en-US" sz="2800"/>
              <a:t>等价；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a[0]</a:t>
            </a:r>
            <a:r>
              <a:rPr lang="zh-CN" altLang="en-US" sz="2800"/>
              <a:t>与</a:t>
            </a:r>
            <a:r>
              <a:rPr lang="en-US" altLang="zh-CN" sz="2800"/>
              <a:t>&amp;a[0][0]</a:t>
            </a:r>
            <a:r>
              <a:rPr lang="zh-CN" altLang="en-US" sz="2800"/>
              <a:t>等价；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a[0]</a:t>
            </a:r>
            <a:r>
              <a:rPr lang="zh-CN" altLang="en-US" sz="2800"/>
              <a:t>与</a:t>
            </a:r>
            <a:r>
              <a:rPr lang="en-US" altLang="zh-CN" sz="2800"/>
              <a:t>*a</a:t>
            </a:r>
            <a:r>
              <a:rPr lang="zh-CN" altLang="en-US" sz="2800"/>
              <a:t>等价；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a[0][0]</a:t>
            </a:r>
            <a:r>
              <a:rPr lang="zh-CN" altLang="en-US" sz="2800"/>
              <a:t>与</a:t>
            </a:r>
            <a:r>
              <a:rPr lang="en-US" altLang="zh-CN" sz="2800"/>
              <a:t>**a</a:t>
            </a:r>
            <a:r>
              <a:rPr lang="zh-CN" altLang="en-US" sz="2800"/>
              <a:t>等价；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3410" y="99695"/>
            <a:ext cx="10965815" cy="6149975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三条规律；</a:t>
            </a:r>
            <a:endParaRPr lang="zh-CN" altLang="en-US" sz="3600"/>
          </a:p>
          <a:p>
            <a:pPr marL="0" indent="0">
              <a:buNone/>
            </a:pPr>
            <a:r>
              <a:rPr lang="en-US" altLang="zh-CN" sz="3600"/>
              <a:t>	1.</a:t>
            </a:r>
            <a:r>
              <a:rPr lang="zh-CN" altLang="en-US" sz="3600"/>
              <a:t>数组名相当于指向数组低于个元素的指针；</a:t>
            </a:r>
            <a:endParaRPr lang="zh-CN" altLang="en-US" sz="3600"/>
          </a:p>
          <a:p>
            <a:pPr marL="0" indent="0">
              <a:buNone/>
            </a:pPr>
            <a:r>
              <a:rPr lang="en-US" altLang="zh-CN" sz="3600"/>
              <a:t>	2.&amp;a</a:t>
            </a:r>
            <a:r>
              <a:rPr lang="zh-CN" altLang="en-US" sz="3600"/>
              <a:t>相当于把</a:t>
            </a:r>
            <a:r>
              <a:rPr lang="en-US" altLang="zh-CN" sz="3600"/>
              <a:t>a</a:t>
            </a:r>
            <a:r>
              <a:rPr lang="zh-CN" altLang="en-US" sz="3600"/>
              <a:t>的管辖范围 上升了一个级别；</a:t>
            </a:r>
            <a:endParaRPr lang="zh-CN" altLang="en-US" sz="3600"/>
          </a:p>
          <a:p>
            <a:pPr marL="0" indent="0">
              <a:buNone/>
            </a:pPr>
            <a:r>
              <a:rPr lang="en-US" altLang="zh-CN" sz="3600"/>
              <a:t>	3.*a</a:t>
            </a:r>
            <a:r>
              <a:rPr lang="zh-CN" altLang="en-US" sz="3600"/>
              <a:t>相当于把</a:t>
            </a:r>
            <a:r>
              <a:rPr lang="en-US" altLang="zh-CN" sz="3600"/>
              <a:t>a</a:t>
            </a:r>
            <a:r>
              <a:rPr lang="zh-CN" altLang="en-US" sz="3600"/>
              <a:t>的管辖范围 下降了一个级别</a:t>
            </a:r>
            <a:r>
              <a:rPr lang="en-US" altLang="zh-CN" sz="3600"/>
              <a:t>.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 sz="4000"/>
              <a:t>2</a:t>
            </a:r>
            <a:r>
              <a:rPr lang="en-US" altLang="zh-CN" sz="1600"/>
              <a:t>.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函数应用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5215255" y="-45720"/>
            <a:ext cx="5980430" cy="677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2775" y="88900"/>
            <a:ext cx="10965815" cy="6149975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                                  </a:t>
            </a:r>
            <a:r>
              <a:rPr lang="zh-CN" altLang="en-US" sz="2800"/>
              <a:t>符号常量（</a:t>
            </a:r>
            <a:r>
              <a:rPr lang="en-US" altLang="zh-CN" sz="2800"/>
              <a:t>const</a:t>
            </a:r>
            <a:r>
              <a:rPr lang="zh-CN" altLang="en-US" sz="2800"/>
              <a:t>）</a:t>
            </a:r>
            <a:br>
              <a:rPr lang="zh-CN" altLang="en-US" sz="2800"/>
            </a:br>
            <a:r>
              <a:rPr lang="zh-CN" altLang="en-US" sz="2800"/>
              <a:t>作用：限制指针，防止指针指向的数据改变。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声明：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方式一：</a:t>
            </a:r>
            <a:r>
              <a:rPr lang="en-US" altLang="zh-CN" sz="2800"/>
              <a:t>const</a:t>
            </a:r>
            <a:r>
              <a:rPr lang="zh-CN" altLang="en-US" sz="2800"/>
              <a:t>数据类型 常量名</a:t>
            </a:r>
            <a:r>
              <a:rPr lang="en-US" altLang="zh-CN" sz="2800"/>
              <a:t>=</a:t>
            </a:r>
            <a:r>
              <a:rPr lang="zh-CN" altLang="en-US" sz="2800"/>
              <a:t>常量值；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方式二：数据类型 </a:t>
            </a:r>
            <a:r>
              <a:rPr lang="en-US" altLang="zh-CN" sz="2800"/>
              <a:t>const </a:t>
            </a:r>
            <a:r>
              <a:rPr lang="zh-CN" altLang="en-US" sz="2800"/>
              <a:t>常量名</a:t>
            </a:r>
            <a:r>
              <a:rPr lang="en-US" altLang="zh-CN" sz="2800"/>
              <a:t>=</a:t>
            </a:r>
            <a:r>
              <a:rPr lang="zh-CN" altLang="en-US" sz="2800"/>
              <a:t>常量值；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eg</a:t>
            </a:r>
            <a:r>
              <a:rPr lang="zh-CN" altLang="en-US" sz="2800"/>
              <a:t>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	const double PI = 301415;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2775" y="88900"/>
            <a:ext cx="10965815" cy="6149975"/>
          </a:xfrm>
        </p:spPr>
        <p:txBody>
          <a:bodyPr/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eg: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 pi = &amp;b;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*pi = 58;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     *pi = 68;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	 pi = &amp;c;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612775" y="88900"/>
            <a:ext cx="10965815" cy="6149975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                                        </a:t>
            </a:r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4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小结</a:t>
            </a:r>
            <a:endParaRPr lang="zh-CN" altLang="en-US" sz="4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1.</a:t>
            </a:r>
            <a:r>
              <a:rPr lang="zh-CN" altLang="en-US" sz="2800"/>
              <a:t>本周，除最后的结构体和链表还未领悟，</a:t>
            </a:r>
            <a:r>
              <a:rPr lang="zh-CN" altLang="en-US" sz="2800">
                <a:sym typeface="+mn-ea"/>
              </a:rPr>
              <a:t>计算概论的二刷完成。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2.</a:t>
            </a:r>
            <a:r>
              <a:rPr lang="zh-CN" altLang="en-US" sz="2800"/>
              <a:t>下周打算：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.</a:t>
            </a:r>
            <a:r>
              <a:rPr lang="zh-CN" altLang="en-US" sz="2800"/>
              <a:t>将目前的问题和空缺补完；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.</a:t>
            </a:r>
            <a:r>
              <a:rPr lang="zh-CN" altLang="en-US" sz="2800"/>
              <a:t>多刷题（感觉自己的刷题数量还不够）；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.</a:t>
            </a:r>
            <a:r>
              <a:rPr lang="zh-CN" altLang="en-US" sz="2800"/>
              <a:t>准备</a:t>
            </a:r>
            <a:r>
              <a:rPr lang="zh-CN" altLang="en-US" sz="2800"/>
              <a:t>开始</a:t>
            </a:r>
            <a:r>
              <a:rPr lang="zh-CN" altLang="en-US" sz="2800"/>
              <a:t>第三刷。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i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NOCLEAR" val="0"/>
  <p:tag name="KSO_WM_UNIT_TYPE" val="i"/>
  <p:tag name="KSO_WM_UNIT_INDEX" val="1"/>
  <p:tag name="KSO_WM_UNIT_PRESET_TEXT" val="2019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b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5"/>
  <p:tag name="KSO_WM_UNIT_TYPE" val="b"/>
  <p:tag name="KSO_WM_UNIT_INDEX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15*b*2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汇报人日期"/>
  <p:tag name="KSO_WM_UNIT_NOCLEAR" val="0"/>
  <p:tag name="KSO_WM_UNIT_VALUE" val="5"/>
  <p:tag name="KSO_WM_UNIT_TYPE" val="b"/>
  <p:tag name="KSO_WM_UNIT_INDEX" val="2"/>
</p:tagLst>
</file>

<file path=ppt/tags/tag158.xml><?xml version="1.0" encoding="utf-8"?>
<p:tagLst xmlns:p="http://schemas.openxmlformats.org/presentationml/2006/main">
  <p:tag name="KSO_WM_SLIDE_ID" val="custom20202601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2"/>
  <p:tag name="KSO_WM_SLIDE_TYPE" val="endPage"/>
  <p:tag name="KSO_WM_SLIDE_SUBTYPE" val="pureTx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Viner Hand ITC</vt:lpstr>
      <vt:lpstr>华文楷体</vt:lpstr>
      <vt:lpstr>隶书</vt:lpstr>
      <vt:lpstr>Arial Unicode MS</vt:lpstr>
      <vt:lpstr>黑体</vt:lpstr>
      <vt:lpstr>Calibri</vt:lpstr>
      <vt:lpstr>1_Office 主题​​</vt:lpstr>
      <vt:lpstr>学习小结</vt:lpstr>
      <vt:lpstr>再谈指针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legion</dc:creator>
  <cp:lastModifiedBy>@ 鬩摩子</cp:lastModifiedBy>
  <cp:revision>3</cp:revision>
  <dcterms:created xsi:type="dcterms:W3CDTF">2019-11-22T04:12:00Z</dcterms:created>
  <dcterms:modified xsi:type="dcterms:W3CDTF">2019-11-22T09:18:24Z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