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1" r:id="rId2"/>
  </p:sldMasterIdLst>
  <p:notesMasterIdLst>
    <p:notesMasterId r:id="rId7"/>
  </p:notesMasterIdLst>
  <p:handoutMasterIdLst>
    <p:handoutMasterId r:id="rId8"/>
  </p:handoutMasterIdLst>
  <p:sldIdLst>
    <p:sldId id="257" r:id="rId3"/>
    <p:sldId id="266" r:id="rId4"/>
    <p:sldId id="304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3810" autoAdjust="0"/>
  </p:normalViewPr>
  <p:slideViewPr>
    <p:cSldViewPr snapToGrid="0" showGuides="1">
      <p:cViewPr varScale="1">
        <p:scale>
          <a:sx n="70" d="100"/>
          <a:sy n="70" d="100"/>
        </p:scale>
        <p:origin x="738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AD794A-17F4-48F7-A14F-39DCAE091952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2DFAA7-D3C3-4D01-9299-453E25D16D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4C6A87-CC60-415C-BFEE-13D1CAD6861A}" type="datetimeFigureOut">
              <a:rPr lang="en-US" smtClean="0"/>
              <a:t>4/23/2025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C51814-3B91-4036-94D2-3977634EE2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anchor="ctr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76250"/>
            <a:ext cx="5795963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19198" y="3073967"/>
            <a:ext cx="5272764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anchor="ctr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9370" y="1783832"/>
            <a:ext cx="4402592" cy="3290338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968071"/>
            <a:ext cx="10515600" cy="805542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anchor="ctr"/>
          <a:lstStyle>
            <a:lvl1pPr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anchor="ctr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anchor="ctr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anchor="ctr"/>
          <a:lstStyle>
            <a:lvl1pPr algn="ctr"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026" y="1724025"/>
            <a:ext cx="314325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51282" y="1712119"/>
            <a:ext cx="3142800" cy="41910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1357414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48474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83054" y="3808206"/>
            <a:ext cx="5255193" cy="240486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2406" y="3808236"/>
            <a:ext cx="5256000" cy="24048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09563" y="3118775"/>
            <a:ext cx="2927311" cy="3081999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5" y="3118776"/>
            <a:ext cx="2926800" cy="3081922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091" y="2424864"/>
            <a:ext cx="4132800" cy="2833200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22820" y="2424864"/>
            <a:ext cx="4131850" cy="2832101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4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04445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4445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786099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786099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3636" y="1330963"/>
            <a:ext cx="2986019" cy="1076636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3636" y="2623930"/>
            <a:ext cx="2986019" cy="344888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30620" y="1333189"/>
            <a:ext cx="2984400" cy="1074410"/>
          </a:xfrm>
        </p:spPr>
        <p:txBody>
          <a:bodyPr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3830620" y="2623930"/>
            <a:ext cx="2984400" cy="344888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anchor="b">
            <a:norm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8" y="2910543"/>
            <a:ext cx="5058000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8" y="3523420"/>
            <a:ext cx="5058000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142" y="2910543"/>
            <a:ext cx="5058397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142" y="3523420"/>
            <a:ext cx="5058397" cy="2181641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61797" y="3634443"/>
            <a:ext cx="5630165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61797" y="4247320"/>
            <a:ext cx="5630165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6" y="3634443"/>
            <a:ext cx="5582064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71476" y="4247320"/>
            <a:ext cx="5582064" cy="1953455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400">
                <a:solidFill>
                  <a:schemeClr val="tx1"/>
                </a:solidFill>
              </a:defRPr>
            </a:lvl3pPr>
            <a:lvl4pPr>
              <a:defRPr sz="1200">
                <a:solidFill>
                  <a:schemeClr val="tx1"/>
                </a:solidFill>
              </a:defRPr>
            </a:lvl4pPr>
            <a:lvl5pPr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Picture Placeholder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0169" y="3956706"/>
            <a:ext cx="5109021" cy="518457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0169" y="4569583"/>
            <a:ext cx="5109021" cy="1412117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9836" y="1462743"/>
            <a:ext cx="5108400" cy="51845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9836" y="2075621"/>
            <a:ext cx="5108400" cy="1391480"/>
          </a:xfrm>
        </p:spPr>
        <p:txBody>
          <a:bodyPr>
            <a:normAutofit/>
          </a:bodyPr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400">
                <a:solidFill>
                  <a:schemeClr val="bg1"/>
                </a:solidFill>
              </a:defRPr>
            </a:lvl2pPr>
            <a:lvl3pPr>
              <a:defRPr sz="1200">
                <a:solidFill>
                  <a:schemeClr val="bg1"/>
                </a:solidFill>
              </a:defRPr>
            </a:lvl3pPr>
            <a:lvl4pPr>
              <a:defRPr sz="1100">
                <a:solidFill>
                  <a:schemeClr val="bg1"/>
                </a:solidFill>
              </a:defRPr>
            </a:lvl4pPr>
            <a:lvl5pPr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Picture Placeholder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noProof="0"/>
              <a:t>Add your text here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Picture Placeholder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6300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829813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744524" y="1739900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Picture Placeholder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659235" y="4263232"/>
            <a:ext cx="1689100" cy="1397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133588" y="561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421034" y="2847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0133588" y="5133678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Picture Placeholder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466711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Picture Placeholder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108135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Picture Placeholder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74955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435088" y="2999731"/>
            <a:ext cx="1405742" cy="1162644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Picture Placeholder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227571" y="1437538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4" name="Picture Placeholder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5227571" y="27156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5227571" y="4043892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227571" y="5368250"/>
            <a:ext cx="1147325" cy="811033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5473" y="1713955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 Placeholder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0" name="Text Placeholder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51" name="Picture Placeholder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615473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2" name="Picture Placeholder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6415151" y="4253638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6415151" y="1713954"/>
            <a:ext cx="1805204" cy="14666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761485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icture Placeholder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7420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3412045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356669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301294" y="1522949"/>
            <a:ext cx="2494721" cy="2226366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text here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4900613" y="1233488"/>
            <a:ext cx="699135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46100" y="1450975"/>
            <a:ext cx="4065588" cy="45529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115204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71475" y="1233488"/>
            <a:ext cx="7450621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940675" y="1233488"/>
            <a:ext cx="3951288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81415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7" name="Chart Placeholder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6379473" y="1233488"/>
            <a:ext cx="5512490" cy="4967287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510622" y="1362696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9" name="Chart Placeholder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500682" y="3781218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0" name="Chart Placeholder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208643" y="1367561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  <p:sp>
        <p:nvSpPr>
          <p:cNvPr id="11" name="Chart Placeholder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6198703" y="3786083"/>
            <a:ext cx="5552246" cy="2294899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anchor="ctr">
            <a:normAutofit/>
          </a:bodyPr>
          <a:lstStyle>
            <a:lvl1pPr algn="ctr">
              <a:defRPr sz="115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AF6E62-3413-1570-07FF-4E66972B963F}"/>
              </a:ext>
            </a:extLst>
          </p:cNvPr>
          <p:cNvSpPr/>
          <p:nvPr userDrawn="1"/>
        </p:nvSpPr>
        <p:spPr>
          <a:xfrm>
            <a:off x="0" y="0"/>
            <a:ext cx="12191999" cy="286226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52E3F75-A181-1CEF-4892-A00A828F0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58525" y="6409951"/>
            <a:ext cx="546100" cy="27379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5E0C3BBE-9543-48E5-A6E1-C646F9A01966}" type="slidenum">
              <a:rPr lang="en-ID" smtClean="0"/>
              <a:pPr/>
              <a:t>‹#›</a:t>
            </a:fld>
            <a:endParaRPr lang="en-ID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FC465D62-3382-034B-3BC4-9FA6DDBCB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4200" y="6364288"/>
            <a:ext cx="5511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GB" sz="1200">
                <a:solidFill>
                  <a:schemeClr val="tx1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036477C-8D55-B4B8-85DD-DAF85A20D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1444" y="584200"/>
            <a:ext cx="10873180" cy="1833660"/>
          </a:xfrm>
        </p:spPr>
        <p:txBody>
          <a:bodyPr anchor="ctr">
            <a:noAutofit/>
          </a:bodyPr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657BBCF-CA9E-FB2C-CA76-82D2795FF96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200"/>
            <a:ext cx="0" cy="183366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7127DC28-28A8-3A98-B7FB-41B0888536BE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584200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9" name="Text Placeholder 29">
            <a:extLst>
              <a:ext uri="{FF2B5EF4-FFF2-40B4-BE49-F238E27FC236}">
                <a16:creationId xmlns:a16="http://schemas.microsoft.com/office/drawing/2014/main" id="{8C38966B-9C0F-01D5-79F5-8D32825F662C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584200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A80A793C-55DC-602B-758B-1FA03A818170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578037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F448C94B-AA7A-7262-4B9F-836462086A7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578037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8E844AFC-B10F-3963-60E2-0CBF59257982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571874" y="3432175"/>
            <a:ext cx="3035925" cy="610408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>
              <a:buNone/>
              <a:defRPr sz="1800" b="1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290D6F4A-B1FF-50CB-37C9-67C24FF49AE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571874" y="4114580"/>
            <a:ext cx="3035925" cy="1679796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>
              <a:buNone/>
              <a:defRPr sz="1600" b="0">
                <a:solidFill>
                  <a:schemeClr val="tx1"/>
                </a:solidFill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1644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accent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n>
                <a:noFill/>
              </a:ln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>
            <a:norm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38299"/>
            <a:ext cx="5346700" cy="4381501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2603500"/>
            <a:ext cx="5495926" cy="35734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5" name="Picture Placeholder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/>
            </a:lvl1pPr>
          </a:lstStyle>
          <a:p>
            <a:pPr marL="0" lvl="0" indent="0" algn="ctr">
              <a:buNone/>
            </a:pPr>
            <a:r>
              <a:rPr lang="en-US" noProof="0" dirty="0"/>
              <a:t>Add Image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anchor="b">
            <a:no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475" y="3619500"/>
            <a:ext cx="3997325" cy="2557463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13" Type="http://schemas.openxmlformats.org/officeDocument/2006/relationships/slideLayout" Target="../slideLayouts/slideLayout66.xml"/><Relationship Id="rId18" Type="http://schemas.openxmlformats.org/officeDocument/2006/relationships/slideLayout" Target="../slideLayouts/slideLayout71.xml"/><Relationship Id="rId26" Type="http://schemas.openxmlformats.org/officeDocument/2006/relationships/slideLayout" Target="../slideLayouts/slideLayout79.xml"/><Relationship Id="rId39" Type="http://schemas.openxmlformats.org/officeDocument/2006/relationships/slideLayout" Target="../slideLayouts/slideLayout92.xml"/><Relationship Id="rId3" Type="http://schemas.openxmlformats.org/officeDocument/2006/relationships/slideLayout" Target="../slideLayouts/slideLayout56.xml"/><Relationship Id="rId21" Type="http://schemas.openxmlformats.org/officeDocument/2006/relationships/slideLayout" Target="../slideLayouts/slideLayout74.xml"/><Relationship Id="rId34" Type="http://schemas.openxmlformats.org/officeDocument/2006/relationships/slideLayout" Target="../slideLayouts/slideLayout87.xml"/><Relationship Id="rId42" Type="http://schemas.openxmlformats.org/officeDocument/2006/relationships/theme" Target="../theme/theme2.xml"/><Relationship Id="rId7" Type="http://schemas.openxmlformats.org/officeDocument/2006/relationships/slideLayout" Target="../slideLayouts/slideLayout60.xml"/><Relationship Id="rId12" Type="http://schemas.openxmlformats.org/officeDocument/2006/relationships/slideLayout" Target="../slideLayouts/slideLayout65.xml"/><Relationship Id="rId17" Type="http://schemas.openxmlformats.org/officeDocument/2006/relationships/slideLayout" Target="../slideLayouts/slideLayout70.xml"/><Relationship Id="rId25" Type="http://schemas.openxmlformats.org/officeDocument/2006/relationships/slideLayout" Target="../slideLayouts/slideLayout78.xml"/><Relationship Id="rId33" Type="http://schemas.openxmlformats.org/officeDocument/2006/relationships/slideLayout" Target="../slideLayouts/slideLayout86.xml"/><Relationship Id="rId38" Type="http://schemas.openxmlformats.org/officeDocument/2006/relationships/slideLayout" Target="../slideLayouts/slideLayout91.xml"/><Relationship Id="rId2" Type="http://schemas.openxmlformats.org/officeDocument/2006/relationships/slideLayout" Target="../slideLayouts/slideLayout55.xml"/><Relationship Id="rId16" Type="http://schemas.openxmlformats.org/officeDocument/2006/relationships/slideLayout" Target="../slideLayouts/slideLayout69.xml"/><Relationship Id="rId20" Type="http://schemas.openxmlformats.org/officeDocument/2006/relationships/slideLayout" Target="../slideLayouts/slideLayout73.xml"/><Relationship Id="rId29" Type="http://schemas.openxmlformats.org/officeDocument/2006/relationships/slideLayout" Target="../slideLayouts/slideLayout82.xml"/><Relationship Id="rId41" Type="http://schemas.openxmlformats.org/officeDocument/2006/relationships/slideLayout" Target="../slideLayouts/slideLayout94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24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85.xml"/><Relationship Id="rId37" Type="http://schemas.openxmlformats.org/officeDocument/2006/relationships/slideLayout" Target="../slideLayouts/slideLayout90.xml"/><Relationship Id="rId40" Type="http://schemas.openxmlformats.org/officeDocument/2006/relationships/slideLayout" Target="../slideLayouts/slideLayout93.xml"/><Relationship Id="rId5" Type="http://schemas.openxmlformats.org/officeDocument/2006/relationships/slideLayout" Target="../slideLayouts/slideLayout58.xml"/><Relationship Id="rId15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76.xml"/><Relationship Id="rId28" Type="http://schemas.openxmlformats.org/officeDocument/2006/relationships/slideLayout" Target="../slideLayouts/slideLayout81.xml"/><Relationship Id="rId36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63.xml"/><Relationship Id="rId19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84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Relationship Id="rId14" Type="http://schemas.openxmlformats.org/officeDocument/2006/relationships/slideLayout" Target="../slideLayouts/slideLayout67.xml"/><Relationship Id="rId22" Type="http://schemas.openxmlformats.org/officeDocument/2006/relationships/slideLayout" Target="../slideLayouts/slideLayout75.xml"/><Relationship Id="rId27" Type="http://schemas.openxmlformats.org/officeDocument/2006/relationships/slideLayout" Target="../slideLayouts/slideLayout80.xml"/><Relationship Id="rId30" Type="http://schemas.openxmlformats.org/officeDocument/2006/relationships/slideLayout" Target="../slideLayouts/slideLayout83.xml"/><Relationship Id="rId35" Type="http://schemas.openxmlformats.org/officeDocument/2006/relationships/slideLayout" Target="../slideLayouts/slideLayout88.xml"/><Relationship Id="rId43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3DC2DEF-D2FE-4B45-ABA4-9F153FD1C98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712" r:id="rId3"/>
    <p:sldLayoutId id="2147483713" r:id="rId4"/>
    <p:sldLayoutId id="2147483663" r:id="rId5"/>
    <p:sldLayoutId id="2147483650" r:id="rId6"/>
    <p:sldLayoutId id="2147483726" r:id="rId7"/>
    <p:sldLayoutId id="2147483723" r:id="rId8"/>
    <p:sldLayoutId id="2147483666" r:id="rId9"/>
    <p:sldLayoutId id="2147483667" r:id="rId10"/>
    <p:sldLayoutId id="2147483725" r:id="rId11"/>
    <p:sldLayoutId id="2147483728" r:id="rId12"/>
    <p:sldLayoutId id="2147483651" r:id="rId13"/>
    <p:sldLayoutId id="2147483744" r:id="rId14"/>
    <p:sldLayoutId id="2147483745" r:id="rId15"/>
    <p:sldLayoutId id="2147483722" r:id="rId16"/>
    <p:sldLayoutId id="2147483721" r:id="rId17"/>
    <p:sldLayoutId id="2147483652" r:id="rId18"/>
    <p:sldLayoutId id="2147483674" r:id="rId19"/>
    <p:sldLayoutId id="2147483727" r:id="rId20"/>
    <p:sldLayoutId id="2147483724" r:id="rId21"/>
    <p:sldLayoutId id="2147483730" r:id="rId22"/>
    <p:sldLayoutId id="2147483655" r:id="rId23"/>
    <p:sldLayoutId id="2147483732" r:id="rId24"/>
    <p:sldLayoutId id="2147483731" r:id="rId25"/>
    <p:sldLayoutId id="2147483733" r:id="rId26"/>
    <p:sldLayoutId id="2147483714" r:id="rId27"/>
    <p:sldLayoutId id="2147483653" r:id="rId28"/>
    <p:sldLayoutId id="2147483715" r:id="rId29"/>
    <p:sldLayoutId id="2147483683" r:id="rId30"/>
    <p:sldLayoutId id="2147483684" r:id="rId31"/>
    <p:sldLayoutId id="2147483685" r:id="rId32"/>
    <p:sldLayoutId id="2147483654" r:id="rId33"/>
    <p:sldLayoutId id="2147483736" r:id="rId34"/>
    <p:sldLayoutId id="2147483737" r:id="rId35"/>
    <p:sldLayoutId id="2147483739" r:id="rId36"/>
    <p:sldLayoutId id="2147483738" r:id="rId37"/>
    <p:sldLayoutId id="2147483690" r:id="rId38"/>
    <p:sldLayoutId id="2147483717" r:id="rId39"/>
    <p:sldLayoutId id="2147483729" r:id="rId40"/>
    <p:sldLayoutId id="2147483734" r:id="rId41"/>
    <p:sldLayoutId id="2147483735" r:id="rId42"/>
    <p:sldLayoutId id="2147483720" r:id="rId43"/>
    <p:sldLayoutId id="2147483718" r:id="rId44"/>
    <p:sldLayoutId id="2147483719" r:id="rId45"/>
    <p:sldLayoutId id="2147483716" r:id="rId46"/>
    <p:sldLayoutId id="2147483740" r:id="rId47"/>
    <p:sldLayoutId id="2147483741" r:id="rId48"/>
    <p:sldLayoutId id="2147483742" r:id="rId49"/>
    <p:sldLayoutId id="2147483743" r:id="rId50"/>
    <p:sldLayoutId id="2147483656" r:id="rId51"/>
    <p:sldLayoutId id="2147483657" r:id="rId52"/>
    <p:sldLayoutId id="2147483746" r:id="rId5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9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1500" y="0"/>
            <a:ext cx="4986338" cy="6857999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4622" y="3806278"/>
            <a:ext cx="4986338" cy="976311"/>
          </a:xfrm>
        </p:spPr>
        <p:txBody>
          <a:bodyPr/>
          <a:lstStyle/>
          <a:p>
            <a:r>
              <a:rPr lang="en-US" dirty="0"/>
              <a:t>NAME: S.SAAI RAGAUVENDRA
DATE: APR 2025</a:t>
            </a:r>
          </a:p>
        </p:txBody>
      </p:sp>
      <p:sp>
        <p:nvSpPr>
          <p:cNvPr id="7" name="Title 3">
            <a:extLst>
              <a:ext uri="{FF2B5EF4-FFF2-40B4-BE49-F238E27FC236}">
                <a16:creationId xmlns:a16="http://schemas.microsoft.com/office/drawing/2014/main" id="{B9EBB486-E689-260F-60B8-954888EC0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57838" y="1930400"/>
            <a:ext cx="7038678" cy="1753090"/>
          </a:xfrm>
        </p:spPr>
        <p:txBody>
          <a:bodyPr>
            <a:normAutofit fontScale="90000"/>
          </a:bodyPr>
          <a:lstStyle/>
          <a:p>
            <a:r>
              <a:rPr lang="en-US" dirty="0"/>
              <a:t>E-commerce Analytics Consultation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6014BE-FB74-EA1A-E9E6-711E062F2A36}"/>
              </a:ext>
            </a:extLst>
          </p:cNvPr>
          <p:cNvSpPr txBox="1"/>
          <p:nvPr/>
        </p:nvSpPr>
        <p:spPr>
          <a:xfrm>
            <a:off x="11163869" y="6448146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2667" y="736617"/>
            <a:ext cx="5272764" cy="1551573"/>
          </a:xfrm>
        </p:spPr>
        <p:txBody>
          <a:bodyPr/>
          <a:lstStyle/>
          <a:p>
            <a:r>
              <a:rPr lang="en-US" dirty="0"/>
              <a:t>Real-Time Interaction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DC2DEF-D2FE-4B45-ABA4-9F153FD1C98A}" type="slidenum">
              <a:rPr lang="en-US" smtClean="0"/>
              <a:t>2</a:t>
            </a:fld>
            <a:endParaRPr lang="en-US" dirty="0"/>
          </a:p>
        </p:txBody>
      </p:sp>
      <p:pic>
        <p:nvPicPr>
          <p:cNvPr id="5" name="Picture Placeholder 9">
            <a:extLst>
              <a:ext uri="{FF2B5EF4-FFF2-40B4-BE49-F238E27FC236}">
                <a16:creationId xmlns:a16="http://schemas.microsoft.com/office/drawing/2014/main" id="{6A0C078B-90F3-CE6A-8519-543EAD1E14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13" r="7513"/>
          <a:stretch>
            <a:fillRect/>
          </a:stretch>
        </p:blipFill>
        <p:spPr>
          <a:xfrm>
            <a:off x="300038" y="996288"/>
            <a:ext cx="5964284" cy="4981432"/>
          </a:xfrm>
          <a:prstGeom prst="rect">
            <a:avLst/>
          </a:prstGeom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B3D78EB-A8B9-E059-0475-7AC219190D3E}"/>
              </a:ext>
            </a:extLst>
          </p:cNvPr>
          <p:cNvSpPr txBox="1">
            <a:spLocks/>
          </p:cNvSpPr>
          <p:nvPr/>
        </p:nvSpPr>
        <p:spPr>
          <a:xfrm>
            <a:off x="6386770" y="2819517"/>
            <a:ext cx="5364558" cy="288104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Engaging participants in complex data-driven discussions is challenging, especially with intricate e-commerce topics. Non-technical attendees often struggle with technical details.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03A4BE92-77F1-4EE3-1CE3-0FDFFFDE88A9}"/>
              </a:ext>
            </a:extLst>
          </p:cNvPr>
          <p:cNvSpPr txBox="1">
            <a:spLocks/>
          </p:cNvSpPr>
          <p:nvPr/>
        </p:nvSpPr>
        <p:spPr>
          <a:xfrm>
            <a:off x="6386770" y="2323565"/>
            <a:ext cx="5364558" cy="46057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CORE CHALLENGES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6704A5-F59C-7F33-0C3C-DEDFD5D7FE15}"/>
              </a:ext>
            </a:extLst>
          </p:cNvPr>
          <p:cNvCxnSpPr>
            <a:cxnSpLocks/>
          </p:cNvCxnSpPr>
          <p:nvPr/>
        </p:nvCxnSpPr>
        <p:spPr>
          <a:xfrm>
            <a:off x="6386770" y="791291"/>
            <a:ext cx="0" cy="19928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5">
            <a:extLst>
              <a:ext uri="{FF2B5EF4-FFF2-40B4-BE49-F238E27FC236}">
                <a16:creationId xmlns:a16="http://schemas.microsoft.com/office/drawing/2014/main" id="{C30A0D22-963D-0DFF-8C5A-9679EE530418}"/>
              </a:ext>
            </a:extLst>
          </p:cNvPr>
          <p:cNvSpPr txBox="1">
            <a:spLocks/>
          </p:cNvSpPr>
          <p:nvPr/>
        </p:nvSpPr>
        <p:spPr>
          <a:xfrm>
            <a:off x="300038" y="6422957"/>
            <a:ext cx="5511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E-commerce Analytics Consultation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BE4052B-AD18-4A3D-8C73-DDBD37F5D323}"/>
              </a:ext>
            </a:extLst>
          </p:cNvPr>
          <p:cNvSpPr/>
          <p:nvPr/>
        </p:nvSpPr>
        <p:spPr>
          <a:xfrm>
            <a:off x="9605988" y="6415134"/>
            <a:ext cx="2586012" cy="427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0B8050-57CC-6CBB-A807-BC7C5915CADF}"/>
              </a:ext>
            </a:extLst>
          </p:cNvPr>
          <p:cNvSpPr txBox="1"/>
          <p:nvPr/>
        </p:nvSpPr>
        <p:spPr>
          <a:xfrm>
            <a:off x="11163869" y="6448146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Placeholder 16">
            <a:extLst>
              <a:ext uri="{FF2B5EF4-FFF2-40B4-BE49-F238E27FC236}">
                <a16:creationId xmlns:a16="http://schemas.microsoft.com/office/drawing/2014/main" id="{EB4BEB2C-B79B-F6E6-E642-D4A0213183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4886793" cy="200868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AA49023-CF67-4C84-B253-3E4ACE68C9EC}"/>
              </a:ext>
            </a:extLst>
          </p:cNvPr>
          <p:cNvSpPr txBox="1"/>
          <p:nvPr/>
        </p:nvSpPr>
        <p:spPr>
          <a:xfrm>
            <a:off x="5132347" y="404177"/>
            <a:ext cx="6115987" cy="1200329"/>
          </a:xfrm>
          <a:prstGeom prst="rect">
            <a:avLst/>
          </a:prstGeom>
          <a:gradFill flip="none" rotWithShape="1">
            <a:gsLst>
              <a:gs pos="75000">
                <a:schemeClr val="accent3">
                  <a:lumMod val="40000"/>
                  <a:lumOff val="60000"/>
                </a:schemeClr>
              </a:gs>
              <a:gs pos="35000">
                <a:schemeClr val="accent4">
                  <a:lumMod val="0"/>
                  <a:lumOff val="100000"/>
                </a:schemeClr>
              </a:gs>
              <a:gs pos="100000">
                <a:schemeClr val="accent4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b="1" kern="12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+mj-ea"/>
                <a:cs typeface="+mj-cs"/>
              </a:rPr>
              <a:t>Let's Visualize Proposed Strategies and Recommended Tools for Ecommerce Analytics using some real-world scenarios</a:t>
            </a: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5CD4E48-893D-1E16-1E47-AAA3D1D7EEED}"/>
              </a:ext>
            </a:extLst>
          </p:cNvPr>
          <p:cNvSpPr/>
          <p:nvPr/>
        </p:nvSpPr>
        <p:spPr>
          <a:xfrm>
            <a:off x="11248334" y="404177"/>
            <a:ext cx="479209" cy="3505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FD4E81-9865-FBF0-7825-1C2251B6A72C}"/>
              </a:ext>
            </a:extLst>
          </p:cNvPr>
          <p:cNvSpPr txBox="1"/>
          <p:nvPr/>
        </p:nvSpPr>
        <p:spPr>
          <a:xfrm>
            <a:off x="3292839" y="2323476"/>
            <a:ext cx="560632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2000" b="1" dirty="0"/>
              <a:t>📈 1. Campaign ROI &amp; Performance Tracking</a:t>
            </a:r>
          </a:p>
          <a:p>
            <a:r>
              <a:rPr lang="en-US" b="1" dirty="0"/>
              <a:t>   🛒 Scenario:</a:t>
            </a:r>
            <a:r>
              <a:rPr lang="en-US" dirty="0"/>
              <a:t> </a:t>
            </a:r>
            <a:r>
              <a:rPr lang="en-US" i="1" dirty="0"/>
              <a:t>“Amazon Prime Day Campaign Analysis”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A2E2AE-966F-2C41-1B82-7D5547BF86E5}"/>
              </a:ext>
            </a:extLst>
          </p:cNvPr>
          <p:cNvSpPr txBox="1"/>
          <p:nvPr/>
        </p:nvSpPr>
        <p:spPr>
          <a:xfrm>
            <a:off x="134912" y="3695156"/>
            <a:ext cx="398738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Problem Statement:</a:t>
            </a:r>
          </a:p>
          <a:p>
            <a:r>
              <a:rPr lang="en-US" dirty="0"/>
              <a:t>During </a:t>
            </a:r>
            <a:r>
              <a:rPr lang="en-US" b="1" dirty="0"/>
              <a:t>Amazon Prime Day</a:t>
            </a:r>
            <a:r>
              <a:rPr lang="en-US" dirty="0"/>
              <a:t>, the marketing team runs a multi-channel campaign: email blasts, social media ads, influencer partnerships, and push notifications. After the sale ends, the performance is </a:t>
            </a:r>
            <a:r>
              <a:rPr lang="en-US" b="1" dirty="0"/>
              <a:t>not clear</a:t>
            </a:r>
            <a:r>
              <a:rPr lang="en-US" dirty="0"/>
              <a:t> — the team wants to know which channel </a:t>
            </a:r>
            <a:r>
              <a:rPr lang="en-US" b="1" dirty="0"/>
              <a:t>gave the highest return on investment (ROI)</a:t>
            </a:r>
            <a:r>
              <a:rPr lang="en-US" dirty="0"/>
              <a:t>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5C82A54-76B2-FB54-A6C2-AB6655C13527}"/>
              </a:ext>
            </a:extLst>
          </p:cNvPr>
          <p:cNvSpPr txBox="1"/>
          <p:nvPr/>
        </p:nvSpPr>
        <p:spPr>
          <a:xfrm>
            <a:off x="4122295" y="3695156"/>
            <a:ext cx="46469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Action Plan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Channel Wise ad spend and revenue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 Dashboard using Excel/Power BI</a:t>
            </a:r>
          </a:p>
          <a:p>
            <a:r>
              <a:rPr lang="en-US" dirty="0"/>
              <a:t>     like ROI = (Net Profit / Investment Cost)*100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Analyze the Customer Acquisition cost per channel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Recommend future budget allocation based on channel ROI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DED055-717E-D0ED-5B9C-B34EA32F1DB9}"/>
              </a:ext>
            </a:extLst>
          </p:cNvPr>
          <p:cNvSpPr txBox="1"/>
          <p:nvPr/>
        </p:nvSpPr>
        <p:spPr>
          <a:xfrm>
            <a:off x="8899160" y="3695156"/>
            <a:ext cx="29130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</a:rPr>
              <a:t>Outcome:</a:t>
            </a:r>
          </a:p>
          <a:p>
            <a:r>
              <a:rPr lang="en-US" dirty="0"/>
              <a:t>Marketing realizes </a:t>
            </a:r>
            <a:r>
              <a:rPr lang="en-US" b="1" dirty="0"/>
              <a:t>Instagram Stories ads</a:t>
            </a:r>
            <a:r>
              <a:rPr lang="en-US" dirty="0"/>
              <a:t> gave 2.8x ROI compared to email campaigns, so future spend is realigned.</a:t>
            </a:r>
          </a:p>
          <a:p>
            <a:r>
              <a:rPr lang="en-US" dirty="0"/>
              <a:t>So, they will </a:t>
            </a:r>
            <a:r>
              <a:rPr lang="en-US" b="1" dirty="0"/>
              <a:t>shift more budget</a:t>
            </a:r>
            <a:r>
              <a:rPr lang="en-US" dirty="0"/>
              <a:t> to Insta Stories in future!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19" name="Footer Placeholder 5">
            <a:extLst>
              <a:ext uri="{FF2B5EF4-FFF2-40B4-BE49-F238E27FC236}">
                <a16:creationId xmlns:a16="http://schemas.microsoft.com/office/drawing/2014/main" id="{495FD7E1-60E4-5940-5512-6072AA9E260E}"/>
              </a:ext>
            </a:extLst>
          </p:cNvPr>
          <p:cNvSpPr txBox="1">
            <a:spLocks/>
          </p:cNvSpPr>
          <p:nvPr/>
        </p:nvSpPr>
        <p:spPr>
          <a:xfrm>
            <a:off x="536939" y="6557478"/>
            <a:ext cx="5511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E-commerce Analytics Consultation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CA71CD1-B1CE-B00E-C017-555631A70953}"/>
              </a:ext>
            </a:extLst>
          </p:cNvPr>
          <p:cNvSpPr/>
          <p:nvPr/>
        </p:nvSpPr>
        <p:spPr>
          <a:xfrm>
            <a:off x="9069049" y="6430780"/>
            <a:ext cx="2586012" cy="427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B86A57-F4FD-F46A-FBE2-E2558EF4287D}"/>
              </a:ext>
            </a:extLst>
          </p:cNvPr>
          <p:cNvSpPr txBox="1"/>
          <p:nvPr/>
        </p:nvSpPr>
        <p:spPr>
          <a:xfrm>
            <a:off x="11163869" y="6448146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3521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9C0F6-FC85-AFD4-CCA0-0ED7926C0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E0C3BBE-9543-48E5-A6E1-C646F9A01966}" type="slidenum">
              <a:rPr lang="en-ID" smtClean="0"/>
              <a:pPr/>
              <a:t>4</a:t>
            </a:fld>
            <a:endParaRPr lang="en-ID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3FD408-ECDC-8FA2-7135-9C433406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sz="1800" b="1" dirty="0">
                <a:solidFill>
                  <a:schemeClr val="accent4">
                    <a:lumMod val="75000"/>
                  </a:schemeClr>
                </a:solidFill>
              </a:rPr>
              <a:t>E-commerce Analytics Consultation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0B1CC0C-4033-787A-001A-CCF75C7FC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Learnings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47AFB5-CFCB-667D-854D-4E1EDD741BD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US" dirty="0"/>
              <a:t>BOOSTING ENGAGEMENT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A53BEFD-C5C3-96F6-4F11-6DA9AE7AC354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US" dirty="0"/>
              <a:t>Active participation immerses candidates deeply; solving problems and sharing insights increases their engagement and aids comprehension.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450927F-A7C3-359D-FA43-AF2C20443F3F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US"/>
              <a:t>HANDS-ON PRACTICE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489897-FD73-A4B8-7B33-FBC0EC7EF86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/>
        <p:txBody>
          <a:bodyPr/>
          <a:lstStyle/>
          <a:p>
            <a:r>
              <a:rPr lang="en-US" dirty="0"/>
              <a:t>Simulations bring analytics to life; candidates experience how insights translate into business results through real-time practice.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2C1214E-CDD0-408B-1F35-96AF39E0871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/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0FB14DF4-020D-17E0-9D9C-E2E5F8993BDD}"/>
              </a:ext>
            </a:extLst>
          </p:cNvPr>
          <p:cNvSpPr txBox="1">
            <a:spLocks/>
          </p:cNvSpPr>
          <p:nvPr/>
        </p:nvSpPr>
        <p:spPr>
          <a:xfrm>
            <a:off x="7828408" y="4114580"/>
            <a:ext cx="4223686" cy="1679796"/>
          </a:xfrm>
          <a:prstGeom prst="rect">
            <a:avLst/>
          </a:prstGeom>
        </p:spPr>
        <p:txBody>
          <a:bodyPr vert="horz" lIns="91440" tIns="0" rIns="9144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23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46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69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91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Incorporate hands-on sessions, live simulations, and gamified learning to keep participants engaged. Tools like </a:t>
            </a:r>
            <a:r>
              <a:rPr lang="en-US" dirty="0" err="1"/>
              <a:t>BigQuery</a:t>
            </a:r>
            <a:r>
              <a:rPr lang="en-US" dirty="0"/>
              <a:t> and Miro enhance interaction.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18C92E8-50C0-1F47-E606-FA647A7486C7}"/>
              </a:ext>
            </a:extLst>
          </p:cNvPr>
          <p:cNvSpPr/>
          <p:nvPr/>
        </p:nvSpPr>
        <p:spPr>
          <a:xfrm>
            <a:off x="9605988" y="6470140"/>
            <a:ext cx="2586012" cy="4272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0DA2A3-CD89-249E-5AA0-0D47CEB3472B}"/>
              </a:ext>
            </a:extLst>
          </p:cNvPr>
          <p:cNvSpPr txBox="1"/>
          <p:nvPr/>
        </p:nvSpPr>
        <p:spPr>
          <a:xfrm>
            <a:off x="11163869" y="6448146"/>
            <a:ext cx="859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33746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 title goes here" id="{A4715F0E-2373-46DF-8650-9CD6D2E73FF4}" vid="{7AE24D49-249C-4823-B15D-D301F3E63356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B82F6"/>
      </a:accent1>
      <a:accent2>
        <a:srgbClr val="60A5FA"/>
      </a:accent2>
      <a:accent3>
        <a:srgbClr val="5EEAD4"/>
      </a:accent3>
      <a:accent4>
        <a:srgbClr val="CBD5E1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4139C4BD-2B3C-4F69-A29E-3DC50871F6ED}">
  <we:reference id="wa200005566" version="3.0.0.3" store="en-US" storeType="OMEX"/>
  <we:alternateReferences>
    <we:reference id="wa200005566" version="3.0.0.3" store="wa200005566" storeType="OMEX"/>
  </we:alternateReferences>
  <we:properties>
    <we:property name="theme" value="{&quot;name&quot;:&quot;Blue&quot;,&quot;color&quot;:&quot;#3B82F6&quot;,&quot;replaceLayouts&quot;:true,&quot;template&quot;:&quot;Terra&quot;,&quot;colorPalette&quot;:[&quot;0E2841&quot;,&quot;E8E8E8&quot;,&quot;3B82F6&quot;,&quot;60A5FA&quot;,&quot;5EEAD4&quot;,&quot;CBD5E1&quot;,&quot;22D3EE&quot;,&quot;054EA7&quot;,&quot;467886&quot;,&quot;96607D&quot;],&quot;previewImages&quot;:[&quot;https://cpp.appsdowonders.com/assets/SlideTitle-terra-blue.png&quot;,&quot;https://cpp.appsdowonders.com/assets/SlideTextbox1-terra-blue.png&quot;,&quot;https://cpp.appsdowonders.com/assets/SlideTextbox3-terra-blue.png&quot;,&quot;https://cpp.appsdowonders.com/assets/SlideTable-terra-blue.png&quot;,&quot;https://cpp.appsdowonders.com/assets/SlideTimeline-terra-blue.png&quot;],&quot;index&quot;:3}"/>
  </we:properties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Classic bold block presentation</Template>
  <TotalTime>215</TotalTime>
  <Words>296</Words>
  <Application>Microsoft Office PowerPoint</Application>
  <PresentationFormat>Widescreen</PresentationFormat>
  <Paragraphs>36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</vt:lpstr>
      <vt:lpstr>Office Theme</vt:lpstr>
      <vt:lpstr>Terra</vt:lpstr>
      <vt:lpstr>E-commerce Analytics Consultation</vt:lpstr>
      <vt:lpstr>Real-Time Interaction Challenges</vt:lpstr>
      <vt:lpstr>PowerPoint Presentation</vt:lpstr>
      <vt:lpstr>Key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Krishnan</dc:creator>
  <cp:lastModifiedBy>Suresh Krishnan</cp:lastModifiedBy>
  <cp:revision>3</cp:revision>
  <dcterms:created xsi:type="dcterms:W3CDTF">2025-04-20T03:57:54Z</dcterms:created>
  <dcterms:modified xsi:type="dcterms:W3CDTF">2025-04-23T14:57:20Z</dcterms:modified>
</cp:coreProperties>
</file>