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7" r:id="rId2"/>
  </p:sldMasterIdLst>
  <p:sldIdLst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71" r:id="rId14"/>
    <p:sldId id="269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836B7C-8FA0-4B01-8B67-0A14D559FB0A}">
          <p14:sldIdLst>
            <p14:sldId id="256"/>
            <p14:sldId id="257"/>
            <p14:sldId id="258"/>
            <p14:sldId id="259"/>
            <p14:sldId id="262"/>
            <p14:sldId id="261"/>
            <p14:sldId id="263"/>
            <p14:sldId id="264"/>
            <p14:sldId id="265"/>
            <p14:sldId id="267"/>
            <p14:sldId id="268"/>
            <p14:sldId id="271"/>
            <p14:sldId id="269"/>
            <p14:sldId id="272"/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98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4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86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6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1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07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07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4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979"/>
            <a:ext cx="8596668" cy="4525383"/>
          </a:xfrm>
        </p:spPr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59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4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80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03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97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87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84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59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8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3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01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1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968D-B383-48B7-8E08-BEBC9E4AEAA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807634"/>
            <a:ext cx="7766936" cy="1646302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数据分析库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10067" y="4511208"/>
            <a:ext cx="7160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李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帅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	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2016013270</a:t>
            </a:r>
            <a:r>
              <a:rPr lang="en-US" altLang="zh-CN" sz="2800" smtClean="0">
                <a:latin typeface="+mj-ea"/>
                <a:ea typeface="+mj-ea"/>
              </a:rPr>
              <a:t>	</a:t>
            </a:r>
            <a:r>
              <a:rPr lang="en-US" altLang="zh-CN" sz="2800" smtClean="0">
                <a:latin typeface="+mj-ea"/>
                <a:ea typeface="+mj-ea"/>
              </a:rPr>
              <a:t>	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周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展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平 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2016013253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3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03" y="800101"/>
            <a:ext cx="8666297" cy="6146800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0198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按照</a:t>
            </a:r>
            <a:r>
              <a:rPr lang="zh-CN" altLang="en-US">
                <a:solidFill>
                  <a:prstClr val="black"/>
                </a:solidFill>
              </a:rPr>
              <a:t>评分从低到高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ratings_mean_sorted.plot(x='rank',y='rating')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plt.title(u"</a:t>
            </a:r>
            <a:r>
              <a:rPr lang="zh-CN" altLang="en-US">
                <a:solidFill>
                  <a:prstClr val="black"/>
                </a:solidFill>
              </a:rPr>
              <a:t>影片评分与评分排名的关系</a:t>
            </a:r>
            <a:r>
              <a:rPr lang="en-US" altLang="zh-CN">
                <a:solidFill>
                  <a:prstClr val="black"/>
                </a:solidFill>
              </a:rPr>
              <a:t>", fontproperties="SimHei")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013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531385"/>
            <a:ext cx="8678677" cy="6100029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prstClr val="black"/>
                </a:solidFill>
              </a:rPr>
              <a:t>rel </a:t>
            </a:r>
            <a:r>
              <a:rPr lang="en-US" altLang="zh-CN">
                <a:solidFill>
                  <a:prstClr val="black"/>
                </a:solidFill>
              </a:rPr>
              <a:t>= pd.DataFrame({'count':count},index=names)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条形图</a:t>
            </a:r>
            <a:endParaRPr lang="zh-CN" altLang="en-US">
              <a:solidFill>
                <a:prstClr val="black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rel.plot.bar</a:t>
            </a:r>
            <a:r>
              <a:rPr lang="en-US" altLang="zh-CN" smtClean="0">
                <a:solidFill>
                  <a:srgbClr val="FF0000"/>
                </a:solidFill>
              </a:rPr>
              <a:t>()</a:t>
            </a:r>
          </a:p>
          <a:p>
            <a:pPr algn="l"/>
            <a:r>
              <a:rPr lang="en-US" altLang="zh-CN" smtClean="0"/>
              <a:t>plt.show()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9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69" y="0"/>
            <a:ext cx="6513031" cy="6743700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>
                <a:solidFill>
                  <a:prstClr val="black"/>
                </a:solidFill>
              </a:rPr>
              <a:t>扇形图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</a:rPr>
              <a:t>rel['count'].plot.pie(figsize=(6,6),autopct='%.2f')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直方图</a:t>
            </a:r>
            <a:endParaRPr lang="zh-CN" altLang="en-US">
              <a:solidFill>
                <a:prstClr val="black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ratings_mean['rating'].plot.hist(bins=100)</a:t>
            </a:r>
          </a:p>
          <a:p>
            <a:pPr algn="l"/>
            <a:r>
              <a:rPr lang="en-US" altLang="zh-CN" smtClean="0">
                <a:solidFill>
                  <a:prstClr val="black"/>
                </a:solidFill>
              </a:rPr>
              <a:t>plt.show</a:t>
            </a:r>
            <a:r>
              <a:rPr lang="en-US" altLang="zh-CN">
                <a:solidFill>
                  <a:prstClr val="black"/>
                </a:solidFill>
              </a:rPr>
              <a:t>()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930456"/>
            <a:ext cx="8618064" cy="57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75" y="393699"/>
            <a:ext cx="8456625" cy="6464301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56388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en-US" altLang="zh-CN">
                <a:solidFill>
                  <a:prstClr val="black"/>
                </a:solidFill>
              </a:rPr>
              <a:t>Hexagonal Bin</a:t>
            </a:r>
            <a:r>
              <a:rPr lang="zh-CN" altLang="en-US">
                <a:solidFill>
                  <a:prstClr val="black"/>
                </a:solidFill>
              </a:rPr>
              <a:t>图：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</a:rPr>
              <a:t>scatter.plot.hexbin(x='rating_x',y='rating_y',gridsize=25)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李帅：</a:t>
            </a:r>
            <a:endParaRPr lang="en-US" altLang="zh-CN" smtClean="0"/>
          </a:p>
          <a:p>
            <a:r>
              <a:rPr lang="zh-CN" altLang="en-US" smtClean="0"/>
              <a:t>基本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zh-CN" altLang="en-US"/>
              <a:t>文件读写</a:t>
            </a:r>
            <a:endParaRPr lang="en-US" altLang="zh-CN"/>
          </a:p>
          <a:p>
            <a:r>
              <a:rPr lang="zh-CN" altLang="en-US"/>
              <a:t>数据索引</a:t>
            </a:r>
            <a:r>
              <a:rPr lang="en-US" altLang="zh-CN"/>
              <a:t>(index)</a:t>
            </a:r>
            <a:r>
              <a:rPr lang="zh-CN" altLang="en-US"/>
              <a:t>、排序</a:t>
            </a:r>
            <a:r>
              <a:rPr lang="en-US" altLang="zh-CN"/>
              <a:t>(</a:t>
            </a:r>
            <a:r>
              <a:rPr lang="en-US" altLang="zh-CN"/>
              <a:t>sort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zh-CN" altLang="en-US"/>
              <a:t>周</a:t>
            </a:r>
            <a:r>
              <a:rPr lang="zh-CN" altLang="en-US"/>
              <a:t>展</a:t>
            </a:r>
            <a:r>
              <a:rPr lang="zh-CN" altLang="en-US" smtClean="0"/>
              <a:t>平：</a:t>
            </a:r>
            <a:endParaRPr lang="en-US" altLang="zh-CN"/>
          </a:p>
          <a:p>
            <a:r>
              <a:rPr lang="zh-CN" altLang="en-US"/>
              <a:t>数据分组</a:t>
            </a:r>
            <a:r>
              <a:rPr lang="en-US" altLang="zh-CN"/>
              <a:t>(groupby)</a:t>
            </a:r>
          </a:p>
          <a:p>
            <a:r>
              <a:rPr lang="zh-CN" altLang="en-US"/>
              <a:t>合并</a:t>
            </a:r>
            <a:r>
              <a:rPr lang="en-US" altLang="zh-CN"/>
              <a:t>(concatenate,merge,join) </a:t>
            </a:r>
          </a:p>
          <a:p>
            <a:r>
              <a:rPr lang="zh-CN" altLang="en-US"/>
              <a:t>可视化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807634"/>
            <a:ext cx="7766936" cy="1646302"/>
          </a:xfrm>
        </p:spPr>
        <p:txBody>
          <a:bodyPr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9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979"/>
            <a:ext cx="9152466" cy="4525383"/>
          </a:xfrm>
        </p:spPr>
        <p:txBody>
          <a:bodyPr/>
          <a:lstStyle/>
          <a:p>
            <a:r>
              <a:rPr lang="en-US" altLang="zh-CN"/>
              <a:t>Pandas </a:t>
            </a:r>
            <a:r>
              <a:rPr lang="zh-CN" altLang="en-US"/>
              <a:t>是一个 </a:t>
            </a:r>
            <a:r>
              <a:rPr lang="en-US" altLang="zh-CN"/>
              <a:t>Python </a:t>
            </a:r>
            <a:r>
              <a:rPr lang="zh-CN" altLang="en-US"/>
              <a:t>的开源</a:t>
            </a:r>
            <a:r>
              <a:rPr lang="zh-CN" altLang="en-US"/>
              <a:t>项目</a:t>
            </a:r>
            <a:r>
              <a:rPr lang="zh-CN" altLang="en-US" smtClean="0"/>
              <a:t>，</a:t>
            </a:r>
            <a:r>
              <a:rPr lang="zh-CN" altLang="en-US"/>
              <a:t>纳入了大量库和一些标准的数据模型，提供了高效地操作大型数据集所需的</a:t>
            </a:r>
            <a:r>
              <a:rPr lang="zh-CN" altLang="en-US"/>
              <a:t>工具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2008</a:t>
            </a:r>
            <a:r>
              <a:rPr lang="zh-CN" altLang="en-US" smtClean="0"/>
              <a:t>年</a:t>
            </a:r>
            <a:r>
              <a:rPr lang="en-US" altLang="zh-CN" smtClean="0"/>
              <a:t>Wes McKinney</a:t>
            </a:r>
            <a:r>
              <a:rPr lang="zh-CN" altLang="en-US" smtClean="0"/>
              <a:t>在</a:t>
            </a:r>
            <a:r>
              <a:rPr lang="en-US" altLang="zh-CN" smtClean="0"/>
              <a:t>AQR </a:t>
            </a:r>
            <a:r>
              <a:rPr lang="en-US" altLang="zh-CN"/>
              <a:t>Capital </a:t>
            </a:r>
            <a:r>
              <a:rPr lang="en-US" altLang="zh-CN" smtClean="0"/>
              <a:t>Management</a:t>
            </a:r>
            <a:r>
              <a:rPr lang="zh-CN" altLang="en-US" smtClean="0"/>
              <a:t>工作时，出于处理分析金融大数据的需要开始开发</a:t>
            </a:r>
            <a:r>
              <a:rPr lang="en-US" altLang="zh-CN" smtClean="0"/>
              <a:t>Pandas</a:t>
            </a:r>
          </a:p>
          <a:p>
            <a:r>
              <a:rPr lang="zh-CN" altLang="en-US" smtClean="0"/>
              <a:t>离开公司后将项目开源</a:t>
            </a:r>
            <a:endParaRPr lang="en-US" altLang="zh-CN" smtClean="0"/>
          </a:p>
          <a:p>
            <a:r>
              <a:rPr lang="en-US" altLang="zh-CN" smtClean="0"/>
              <a:t>2015</a:t>
            </a:r>
            <a:r>
              <a:rPr lang="zh-CN" altLang="en-US" smtClean="0"/>
              <a:t>年开始受到非盈利机构</a:t>
            </a:r>
            <a:r>
              <a:rPr lang="en-US" altLang="zh-CN" smtClean="0"/>
              <a:t>NumFOCUS</a:t>
            </a:r>
            <a:r>
              <a:rPr lang="zh-CN" altLang="en-US" smtClean="0"/>
              <a:t>的支持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依赖与兼容：</a:t>
            </a:r>
            <a:r>
              <a:rPr lang="en-US" altLang="zh-CN" smtClean="0"/>
              <a:t>numpy</a:t>
            </a:r>
            <a:r>
              <a:rPr lang="zh-CN" altLang="en-US" smtClean="0"/>
              <a:t>，</a:t>
            </a:r>
            <a:r>
              <a:rPr lang="en-US" altLang="zh-CN" smtClean="0"/>
              <a:t>matplotlib</a:t>
            </a:r>
            <a:r>
              <a:rPr lang="zh-CN" altLang="en-US" smtClean="0"/>
              <a:t>，</a:t>
            </a:r>
            <a:r>
              <a:rPr lang="en-US" altLang="zh-CN" smtClean="0"/>
              <a:t>pytz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官方网站：</a:t>
            </a:r>
            <a:r>
              <a:rPr lang="en-US" altLang="zh-CN" smtClean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pandas.pydata.org</a:t>
            </a:r>
            <a:r>
              <a:rPr lang="en-US" altLang="zh-CN" smtClean="0"/>
              <a:t> 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j-ea"/>
              </a:rPr>
              <a:t>Contents</a:t>
            </a: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zh-CN" altLang="en-US" smtClean="0"/>
              <a:t>数据类型</a:t>
            </a:r>
            <a:endParaRPr lang="en-US" altLang="zh-CN" smtClean="0"/>
          </a:p>
          <a:p>
            <a:r>
              <a:rPr lang="zh-CN" altLang="en-US"/>
              <a:t>文件</a:t>
            </a:r>
            <a:r>
              <a:rPr lang="zh-CN" altLang="en-US" smtClean="0"/>
              <a:t>读写</a:t>
            </a:r>
            <a:endParaRPr lang="en-US" altLang="zh-CN" smtClean="0"/>
          </a:p>
          <a:p>
            <a:r>
              <a:rPr lang="zh-CN" altLang="en-US"/>
              <a:t>数据索引</a:t>
            </a:r>
            <a:r>
              <a:rPr lang="en-US" altLang="zh-CN"/>
              <a:t>(index)</a:t>
            </a:r>
            <a:r>
              <a:rPr lang="zh-CN" altLang="en-US"/>
              <a:t>、排序</a:t>
            </a:r>
            <a:r>
              <a:rPr lang="en-US" altLang="zh-CN"/>
              <a:t>(</a:t>
            </a:r>
            <a:r>
              <a:rPr lang="en-US" altLang="zh-CN"/>
              <a:t>sort</a:t>
            </a:r>
            <a:r>
              <a:rPr lang="en-US" altLang="zh-CN" smtClean="0"/>
              <a:t>)</a:t>
            </a:r>
          </a:p>
          <a:p>
            <a:r>
              <a:rPr lang="zh-CN" altLang="en-US"/>
              <a:t>数据分组</a:t>
            </a:r>
            <a:r>
              <a:rPr lang="en-US" altLang="zh-CN"/>
              <a:t>(</a:t>
            </a:r>
            <a:r>
              <a:rPr lang="en-US" altLang="zh-CN" smtClean="0"/>
              <a:t>groupby)</a:t>
            </a:r>
          </a:p>
          <a:p>
            <a:r>
              <a:rPr lang="zh-CN" altLang="en-US" smtClean="0"/>
              <a:t>合并</a:t>
            </a:r>
            <a:r>
              <a:rPr lang="en-US" altLang="zh-CN"/>
              <a:t>(concatenate,merge,join</a:t>
            </a:r>
            <a:r>
              <a:rPr lang="en-US" altLang="zh-CN"/>
              <a:t>) </a:t>
            </a:r>
            <a:endParaRPr lang="en-US" altLang="zh-CN" smtClean="0"/>
          </a:p>
          <a:p>
            <a:r>
              <a:rPr lang="zh-CN" altLang="en-US" smtClean="0"/>
              <a:t>可视化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数据分组</a:t>
            </a:r>
            <a:r>
              <a:rPr lang="en-US" altLang="zh-CN">
                <a:latin typeface="+mj-ea"/>
              </a:rPr>
              <a:t>(groupby)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979"/>
            <a:ext cx="9152466" cy="4525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数据</a:t>
            </a:r>
            <a:r>
              <a:rPr lang="zh-CN" altLang="en-US"/>
              <a:t>分组的含义包含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zh-CN" altLang="en-US"/>
              <a:t>方面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/>
              <a:t>. Split</a:t>
            </a:r>
            <a:r>
              <a:rPr lang="zh-CN" altLang="en-US"/>
              <a:t>：将数据按照一定的标准进行</a:t>
            </a:r>
            <a:r>
              <a:rPr lang="zh-CN" altLang="en-US"/>
              <a:t>分类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en-US" altLang="zh-CN"/>
              <a:t>. Apply</a:t>
            </a:r>
            <a:r>
              <a:rPr lang="zh-CN" altLang="en-US"/>
              <a:t>：对于每一个类别的数据，进行特定的</a:t>
            </a:r>
            <a:r>
              <a:rPr lang="zh-CN" altLang="en-US"/>
              <a:t>操作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en-US" altLang="zh-CN"/>
              <a:t>. Combine</a:t>
            </a:r>
            <a:r>
              <a:rPr lang="zh-CN" altLang="en-US"/>
              <a:t>：将经过操作的所有类别的数据重新按照某种方式组合起来 。</a:t>
            </a:r>
          </a:p>
        </p:txBody>
      </p:sp>
    </p:spTree>
    <p:extLst>
      <p:ext uri="{BB962C8B-B14F-4D97-AF65-F5344CB8AC3E}">
        <p14:creationId xmlns:p14="http://schemas.microsoft.com/office/powerpoint/2010/main" val="915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139700"/>
            <a:ext cx="6045200" cy="6489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500" smtClean="0"/>
              <a:t>import pandas as pd</a:t>
            </a:r>
          </a:p>
          <a:p>
            <a:pPr algn="l"/>
            <a:r>
              <a:rPr lang="en-US" altLang="zh-CN" sz="2500" smtClean="0"/>
              <a:t>import numpy as np</a:t>
            </a:r>
          </a:p>
          <a:p>
            <a:pPr algn="l"/>
            <a:endParaRPr lang="en-US" altLang="zh-CN" sz="2500" smtClean="0"/>
          </a:p>
          <a:p>
            <a:pPr algn="l"/>
            <a:r>
              <a:rPr lang="en-US" altLang="zh-CN" sz="2500" smtClean="0"/>
              <a:t>df = pd.DataFrame({'A' : ['foo', 'bar', 'foo', 'bar', 'foo', 'bar', 'foo', 'foo'],</a:t>
            </a:r>
          </a:p>
          <a:p>
            <a:pPr algn="l"/>
            <a:r>
              <a:rPr lang="en-US" altLang="zh-CN" sz="2500" smtClean="0"/>
              <a:t>                  'C' : np.random.randn(8),</a:t>
            </a:r>
          </a:p>
          <a:p>
            <a:pPr algn="l"/>
            <a:r>
              <a:rPr lang="en-US" altLang="zh-CN" sz="2500" smtClean="0"/>
              <a:t>                  'D' : np.random.randn(8),</a:t>
            </a:r>
          </a:p>
          <a:p>
            <a:pPr algn="l"/>
            <a:r>
              <a:rPr lang="en-US" altLang="zh-CN" sz="2500" smtClean="0"/>
              <a:t>                  'B' : ['one', 'one', 'two', 'three',</a:t>
            </a:r>
          </a:p>
          <a:p>
            <a:pPr algn="l"/>
            <a:r>
              <a:rPr lang="en-US" altLang="zh-CN" sz="2500" smtClean="0"/>
              <a:t>                        'two', 'two', 'one', 'three']</a:t>
            </a:r>
          </a:p>
          <a:p>
            <a:pPr algn="l"/>
            <a:r>
              <a:rPr lang="en-US" altLang="zh-CN" sz="2500" smtClean="0"/>
              <a:t>                  })</a:t>
            </a:r>
          </a:p>
          <a:p>
            <a:pPr algn="l"/>
            <a:endParaRPr lang="en-US" altLang="zh-CN" sz="2500" smtClean="0"/>
          </a:p>
          <a:p>
            <a:pPr algn="l"/>
            <a:r>
              <a:rPr lang="en-US" altLang="zh-CN" sz="2500" smtClean="0"/>
              <a:t># </a:t>
            </a:r>
            <a:r>
              <a:rPr lang="zh-CN" altLang="en-US" sz="2500" smtClean="0"/>
              <a:t>指定</a:t>
            </a:r>
            <a:r>
              <a:rPr lang="en-US" altLang="zh-CN" sz="2500" smtClean="0"/>
              <a:t>colomn</a:t>
            </a:r>
            <a:r>
              <a:rPr lang="zh-CN" altLang="en-US" sz="2500" smtClean="0"/>
              <a:t>进行分组</a:t>
            </a:r>
            <a:endParaRPr lang="en-US" altLang="zh-CN" sz="2500" smtClean="0"/>
          </a:p>
          <a:p>
            <a:pPr algn="l"/>
            <a:r>
              <a:rPr lang="en-US" altLang="zh-CN" sz="2500" smtClean="0">
                <a:solidFill>
                  <a:srgbClr val="FF0000"/>
                </a:solidFill>
              </a:rPr>
              <a:t>grouped = df.groupby(['A', 'B'])</a:t>
            </a:r>
          </a:p>
          <a:p>
            <a:pPr algn="l"/>
            <a:r>
              <a:rPr lang="en-US" altLang="zh-CN" sz="2500" smtClean="0"/>
              <a:t>print(grouped.groups)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10300" y="647700"/>
            <a:ext cx="5816600" cy="2954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# </a:t>
            </a:r>
            <a:r>
              <a:rPr lang="zh-CN" altLang="en-US" sz="2400" smtClean="0"/>
              <a:t>输出结果：</a:t>
            </a:r>
          </a:p>
          <a:p>
            <a:r>
              <a:rPr lang="en-US" altLang="zh-CN" sz="2400" smtClean="0"/>
              <a:t>{('bar', 'one'): Int64Index([1], dtype='int64'), ('bar', 'three'): Int64Index([3], dtype='int64'), ('bar', 'two'): Int64Index([5], dtype='int64'), ('foo', 'one'): Int64Index([0, 6], dtype='int64'), </a:t>
            </a:r>
          </a:p>
          <a:p>
            <a:r>
              <a:rPr lang="en-US" altLang="zh-CN" sz="2400" smtClean="0"/>
              <a:t>('foo', 'three'): Int64Index([7], dtype='int64'), ('foo', 'two'): Int64Index([2, 4], dtype='int64')}</a:t>
            </a:r>
            <a:endParaRPr lang="zh-CN" altLang="en-US" sz="240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1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分组之后的操作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Aggregation </a:t>
            </a:r>
            <a:r>
              <a:rPr lang="zh-CN" altLang="en-US"/>
              <a:t>：计算类别内数据的总体特征，如和、均值</a:t>
            </a:r>
            <a:r>
              <a:rPr lang="zh-CN" altLang="en-US"/>
              <a:t>、</a:t>
            </a:r>
            <a:r>
              <a:rPr lang="zh-CN" altLang="en-US" smtClean="0"/>
              <a:t>维数</a:t>
            </a:r>
            <a:endParaRPr lang="en-US" altLang="zh-CN" smtClean="0"/>
          </a:p>
          <a:p>
            <a:r>
              <a:rPr lang="en-US" altLang="zh-CN" smtClean="0"/>
              <a:t>Transformation </a:t>
            </a:r>
            <a:r>
              <a:rPr lang="zh-CN" altLang="en-US"/>
              <a:t>：对类内数据总体进行处理，如标准化、</a:t>
            </a:r>
            <a:r>
              <a:rPr lang="zh-CN" altLang="en-US"/>
              <a:t>填补</a:t>
            </a:r>
            <a:r>
              <a:rPr lang="en-US" altLang="zh-CN" smtClean="0"/>
              <a:t>NA</a:t>
            </a:r>
          </a:p>
          <a:p>
            <a:r>
              <a:rPr lang="en-US" altLang="zh-CN" smtClean="0"/>
              <a:t>Filtration </a:t>
            </a:r>
            <a:r>
              <a:rPr lang="zh-CN" altLang="en-US"/>
              <a:t>：对某些类别的数据进行丢弃、筛选等</a:t>
            </a:r>
          </a:p>
        </p:txBody>
      </p:sp>
    </p:spTree>
    <p:extLst>
      <p:ext uri="{BB962C8B-B14F-4D97-AF65-F5344CB8AC3E}">
        <p14:creationId xmlns:p14="http://schemas.microsoft.com/office/powerpoint/2010/main" val="103640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0"/>
            <a:ext cx="90932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500" smtClean="0">
              <a:solidFill>
                <a:prstClr val="black"/>
              </a:solidFill>
            </a:endParaRPr>
          </a:p>
          <a:p>
            <a:pPr algn="l"/>
            <a:r>
              <a:rPr lang="en-US" altLang="zh-CN" sz="2500" smtClean="0">
                <a:solidFill>
                  <a:prstClr val="black"/>
                </a:solidFill>
              </a:rPr>
              <a:t>index </a:t>
            </a:r>
            <a:r>
              <a:rPr lang="en-US" altLang="zh-CN" sz="2500">
                <a:solidFill>
                  <a:prstClr val="black"/>
                </a:solidFill>
              </a:rPr>
              <a:t>= pd.date_range('10/1/1999', periods=1100)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ts = pd.Series(np.random.normal(0.5, 2, 1100), index)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ts </a:t>
            </a:r>
            <a:r>
              <a:rPr lang="en-US" altLang="zh-CN" sz="2500" smtClean="0">
                <a:solidFill>
                  <a:prstClr val="black"/>
                </a:solidFill>
              </a:rPr>
              <a:t>= ts.rolling(window=100,min_periods=100</a:t>
            </a:r>
            <a:r>
              <a:rPr lang="en-US" altLang="zh-CN" sz="2500">
                <a:solidFill>
                  <a:prstClr val="black"/>
                </a:solidFill>
              </a:rPr>
              <a:t>).mean().dropna()</a:t>
            </a:r>
          </a:p>
          <a:p>
            <a:pPr algn="l"/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key = lambda x</a:t>
            </a:r>
            <a:r>
              <a:rPr lang="en-US" altLang="zh-CN" sz="2500">
                <a:solidFill>
                  <a:prstClr val="black"/>
                </a:solidFill>
              </a:rPr>
              <a:t>: </a:t>
            </a:r>
            <a:r>
              <a:rPr lang="en-US" altLang="zh-CN" sz="2500" smtClean="0">
                <a:solidFill>
                  <a:prstClr val="black"/>
                </a:solidFill>
              </a:rPr>
              <a:t>x.year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#</a:t>
            </a:r>
            <a:r>
              <a:rPr lang="zh-CN" altLang="en-US" sz="2500">
                <a:solidFill>
                  <a:prstClr val="black"/>
                </a:solidFill>
              </a:rPr>
              <a:t>用于</a:t>
            </a:r>
            <a:r>
              <a:rPr lang="en-US" altLang="zh-CN" sz="2500">
                <a:solidFill>
                  <a:prstClr val="black"/>
                </a:solidFill>
              </a:rPr>
              <a:t>transform</a:t>
            </a:r>
            <a:r>
              <a:rPr lang="zh-CN" altLang="en-US" sz="2500">
                <a:solidFill>
                  <a:prstClr val="black"/>
                </a:solidFill>
              </a:rPr>
              <a:t>的函数，</a:t>
            </a:r>
            <a:r>
              <a:rPr lang="zh-CN" altLang="en-US" sz="2500">
                <a:solidFill>
                  <a:prstClr val="black"/>
                </a:solidFill>
              </a:rPr>
              <a:t>进行</a:t>
            </a:r>
            <a:r>
              <a:rPr lang="zh-CN" altLang="en-US" sz="2500" smtClean="0">
                <a:solidFill>
                  <a:prstClr val="black"/>
                </a:solidFill>
              </a:rPr>
              <a:t>归一化</a:t>
            </a:r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srgbClr val="FF0000"/>
                </a:solidFill>
              </a:rPr>
              <a:t>zscore = lambda x: (x - x.mean()) / x.std</a:t>
            </a:r>
            <a:r>
              <a:rPr lang="en-US" altLang="zh-CN" sz="2500">
                <a:solidFill>
                  <a:srgbClr val="FF0000"/>
                </a:solidFill>
              </a:rPr>
              <a:t>() </a:t>
            </a:r>
            <a:endParaRPr lang="en-US" altLang="zh-CN" sz="250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500" smtClean="0">
                <a:solidFill>
                  <a:srgbClr val="FF0000"/>
                </a:solidFill>
              </a:rPr>
              <a:t>transformed = </a:t>
            </a:r>
            <a:r>
              <a:rPr lang="en-US" altLang="zh-CN" sz="2500">
                <a:solidFill>
                  <a:srgbClr val="FF0000"/>
                </a:solidFill>
              </a:rPr>
              <a:t>ts.groupby(key).transform(zscore)</a:t>
            </a:r>
          </a:p>
          <a:p>
            <a:pPr algn="l"/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grouped_trans = transformed.groupby(key)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print(grouped_trans.mean</a:t>
            </a:r>
            <a:r>
              <a:rPr lang="en-US" altLang="zh-CN" sz="2500">
                <a:solidFill>
                  <a:prstClr val="black"/>
                </a:solidFill>
              </a:rPr>
              <a:t>()) </a:t>
            </a:r>
            <a:r>
              <a:rPr lang="en-US" altLang="zh-CN" sz="2500" smtClean="0">
                <a:solidFill>
                  <a:prstClr val="black"/>
                </a:solidFill>
              </a:rPr>
              <a:t> #</a:t>
            </a:r>
            <a:r>
              <a:rPr lang="zh-CN" altLang="en-US" sz="2500">
                <a:solidFill>
                  <a:prstClr val="black"/>
                </a:solidFill>
              </a:rPr>
              <a:t>期望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print(grouped_trans.std</a:t>
            </a:r>
            <a:r>
              <a:rPr lang="en-US" altLang="zh-CN" sz="2500">
                <a:solidFill>
                  <a:prstClr val="black"/>
                </a:solidFill>
              </a:rPr>
              <a:t>()) </a:t>
            </a:r>
            <a:r>
              <a:rPr lang="en-US" altLang="zh-CN" sz="2500" smtClean="0">
                <a:solidFill>
                  <a:prstClr val="black"/>
                </a:solidFill>
              </a:rPr>
              <a:t> #</a:t>
            </a:r>
            <a:r>
              <a:rPr lang="zh-CN" altLang="en-US" sz="2500">
                <a:solidFill>
                  <a:prstClr val="black"/>
                </a:solidFill>
              </a:rPr>
              <a:t>标准差</a:t>
            </a:r>
            <a:endParaRPr lang="en-US" altLang="zh-CN" sz="250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0" y="2489200"/>
            <a:ext cx="4800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</a:rPr>
              <a:t># </a:t>
            </a:r>
            <a:r>
              <a:rPr lang="zh-CN" altLang="en-US" sz="2400">
                <a:solidFill>
                  <a:prstClr val="black"/>
                </a:solidFill>
              </a:rPr>
              <a:t>输出结果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2000   -2.699790e-16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2001    1.861525e-16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2002   -6.561138e-16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dtype: float64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2000    1.0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2001    1.0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2002    1.0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dtype: float64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0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</a:t>
            </a:r>
            <a:r>
              <a:rPr lang="en-US" altLang="zh-CN">
                <a:latin typeface="+mn-lt"/>
              </a:rPr>
              <a:t>(concatenate,merge,join) </a:t>
            </a:r>
            <a:endParaRPr lang="zh-CN" altLang="en-US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en-US" altLang="zh-CN" smtClean="0"/>
              <a:t>oncatenate</a:t>
            </a:r>
            <a:r>
              <a:rPr lang="zh-CN" altLang="en-US" smtClean="0"/>
              <a:t>：一次合并多个对象</a:t>
            </a:r>
            <a:endParaRPr lang="en-US" altLang="zh-CN" smtClean="0"/>
          </a:p>
          <a:p>
            <a:r>
              <a:rPr lang="en-US" altLang="zh-CN"/>
              <a:t>m</a:t>
            </a:r>
            <a:r>
              <a:rPr lang="en-US" altLang="zh-CN" smtClean="0"/>
              <a:t>erge</a:t>
            </a:r>
            <a:r>
              <a:rPr lang="zh-CN" altLang="en-US" smtClean="0"/>
              <a:t>：针对</a:t>
            </a:r>
            <a:r>
              <a:rPr lang="zh-CN" altLang="en-US"/>
              <a:t>两个 </a:t>
            </a:r>
            <a:r>
              <a:rPr lang="en-US" altLang="zh-CN"/>
              <a:t>DataFrame </a:t>
            </a:r>
            <a:r>
              <a:rPr lang="zh-CN" altLang="en-US" smtClean="0"/>
              <a:t>对象的、高效的合并方法</a:t>
            </a:r>
            <a:endParaRPr lang="en-US" altLang="zh-CN" smtClean="0"/>
          </a:p>
          <a:p>
            <a:r>
              <a:rPr lang="en-US" altLang="zh-CN" smtClean="0"/>
              <a:t>join</a:t>
            </a:r>
            <a:r>
              <a:rPr lang="zh-CN" altLang="en-US" smtClean="0"/>
              <a:t>：类似于</a:t>
            </a:r>
            <a:r>
              <a:rPr lang="en-US" altLang="zh-CN" smtClean="0"/>
              <a:t>merge</a:t>
            </a:r>
            <a:r>
              <a:rPr lang="zh-CN" altLang="en-US" smtClean="0"/>
              <a:t>方法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matplotlib</a:t>
            </a:r>
            <a:r>
              <a:rPr lang="zh-CN" altLang="en-US" smtClean="0"/>
              <a:t>有很好的兼容性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以数据</a:t>
            </a:r>
            <a:r>
              <a:rPr lang="zh-CN" altLang="en-US"/>
              <a:t>集 </a:t>
            </a:r>
            <a:r>
              <a:rPr lang="en-US" altLang="zh-CN"/>
              <a:t>MovieLens </a:t>
            </a:r>
            <a:r>
              <a:rPr lang="zh-CN" altLang="en-US" smtClean="0"/>
              <a:t>为例进行</a:t>
            </a:r>
            <a:r>
              <a:rPr lang="zh-CN" altLang="en-US"/>
              <a:t>可视化</a:t>
            </a:r>
            <a:r>
              <a:rPr lang="zh-CN" altLang="en-US" smtClean="0"/>
              <a:t>分析</a:t>
            </a:r>
            <a:endParaRPr lang="en-US" altLang="zh-CN" smtClean="0"/>
          </a:p>
          <a:p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</a:t>
            </a:r>
            <a:r>
              <a:rPr lang="en-US" altLang="zh-CN">
                <a:hlinkClick r:id="rId2"/>
              </a:rPr>
              <a:t>grouplens.org/datasets/movielens</a:t>
            </a:r>
            <a:r>
              <a:rPr lang="en-US" altLang="zh-CN" smtClean="0">
                <a:hlinkClick r:id="rId2"/>
              </a:rPr>
              <a:t>/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666</Words>
  <Application>Microsoft Office PowerPoint</Application>
  <PresentationFormat>宽屏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Arial Black</vt:lpstr>
      <vt:lpstr>Calibri</vt:lpstr>
      <vt:lpstr>Calibri Light</vt:lpstr>
      <vt:lpstr>Open Sans</vt:lpstr>
      <vt:lpstr>Wingdings 3</vt:lpstr>
      <vt:lpstr>平面</vt:lpstr>
      <vt:lpstr>Office 主题</vt:lpstr>
      <vt:lpstr>数据分析库 Pandas 介绍</vt:lpstr>
      <vt:lpstr>Pandas 简介</vt:lpstr>
      <vt:lpstr>Contents</vt:lpstr>
      <vt:lpstr>数据分组(groupby)</vt:lpstr>
      <vt:lpstr>PowerPoint 演示文稿</vt:lpstr>
      <vt:lpstr>分组之后的操作</vt:lpstr>
      <vt:lpstr>PowerPoint 演示文稿</vt:lpstr>
      <vt:lpstr>合并(concatenate,merge,join) </vt:lpstr>
      <vt:lpstr>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分工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mac</dc:creator>
  <cp:lastModifiedBy>mac</cp:lastModifiedBy>
  <cp:revision>30</cp:revision>
  <dcterms:created xsi:type="dcterms:W3CDTF">2018-09-08T07:26:33Z</dcterms:created>
  <dcterms:modified xsi:type="dcterms:W3CDTF">2018-09-08T08:34:51Z</dcterms:modified>
</cp:coreProperties>
</file>