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7" r:id="rId2"/>
  </p:sldMasterIdLst>
  <p:sldIdLst>
    <p:sldId id="256" r:id="rId3"/>
    <p:sldId id="257" r:id="rId4"/>
    <p:sldId id="258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59" r:id="rId20"/>
    <p:sldId id="262" r:id="rId21"/>
    <p:sldId id="261" r:id="rId22"/>
    <p:sldId id="263" r:id="rId23"/>
    <p:sldId id="264" r:id="rId24"/>
    <p:sldId id="265" r:id="rId25"/>
    <p:sldId id="267" r:id="rId26"/>
    <p:sldId id="268" r:id="rId27"/>
    <p:sldId id="271" r:id="rId28"/>
    <p:sldId id="269" r:id="rId29"/>
    <p:sldId id="272" r:id="rId30"/>
    <p:sldId id="274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836B7C-8FA0-4B01-8B67-0A14D559FB0A}">
          <p14:sldIdLst>
            <p14:sldId id="256"/>
            <p14:sldId id="257"/>
            <p14:sldId id="258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59"/>
            <p14:sldId id="262"/>
            <p14:sldId id="261"/>
            <p14:sldId id="263"/>
            <p14:sldId id="264"/>
            <p14:sldId id="265"/>
            <p14:sldId id="267"/>
            <p14:sldId id="268"/>
            <p14:sldId id="271"/>
            <p14:sldId id="269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98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86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1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07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979"/>
            <a:ext cx="8596668" cy="4525383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4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03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97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87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84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9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8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数据分析库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0067" y="4511208"/>
            <a:ext cx="7160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李帅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2016013270</a:t>
            </a:r>
            <a:r>
              <a:rPr lang="en-US" altLang="zh-CN" sz="2800" smtClean="0">
                <a:latin typeface="+mj-ea"/>
                <a:ea typeface="+mj-ea"/>
              </a:rPr>
              <a:t>	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周展平 2016013253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的字典创建</a:t>
            </a:r>
            <a:r>
              <a:rPr lang="en-US" altLang="zh-CN" sz="2800" dirty="0" err="1" smtClean="0"/>
              <a:t>DataFrame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334" y="1330941"/>
            <a:ext cx="912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如果传递了指定的 </a:t>
            </a:r>
            <a:r>
              <a:rPr lang="en-US" altLang="zh-CN" sz="2000" dirty="0">
                <a:latin typeface="+mj-ea"/>
                <a:ea typeface="+mj-ea"/>
              </a:rPr>
              <a:t>index </a:t>
            </a:r>
            <a:r>
              <a:rPr lang="zh-CN" altLang="en-US" sz="2000" dirty="0">
                <a:latin typeface="+mj-ea"/>
                <a:ea typeface="+mj-ea"/>
              </a:rPr>
              <a:t>和 </a:t>
            </a:r>
            <a:r>
              <a:rPr lang="en-US" altLang="zh-CN" sz="2000" dirty="0">
                <a:latin typeface="+mj-ea"/>
                <a:ea typeface="+mj-ea"/>
              </a:rPr>
              <a:t>columns </a:t>
            </a:r>
            <a:r>
              <a:rPr lang="zh-CN" altLang="en-US" sz="2000" dirty="0">
                <a:latin typeface="+mj-ea"/>
                <a:ea typeface="+mj-ea"/>
              </a:rPr>
              <a:t>参数，则 </a:t>
            </a:r>
            <a:r>
              <a:rPr lang="en-US" altLang="zh-CN" sz="2000" dirty="0">
                <a:latin typeface="+mj-ea"/>
                <a:ea typeface="+mj-ea"/>
              </a:rPr>
              <a:t>Series </a:t>
            </a:r>
            <a:r>
              <a:rPr lang="zh-CN" altLang="en-US" sz="2000" dirty="0">
                <a:latin typeface="+mj-ea"/>
                <a:ea typeface="+mj-ea"/>
              </a:rPr>
              <a:t>中的 </a:t>
            </a:r>
            <a:r>
              <a:rPr lang="en-US" altLang="zh-CN" sz="2000" dirty="0">
                <a:latin typeface="+mj-ea"/>
                <a:ea typeface="+mj-ea"/>
              </a:rPr>
              <a:t>index </a:t>
            </a:r>
            <a:r>
              <a:rPr lang="zh-CN" altLang="en-US" sz="2000" dirty="0">
                <a:latin typeface="+mj-ea"/>
                <a:ea typeface="+mj-ea"/>
              </a:rPr>
              <a:t>和 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中的键将会被覆盖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9" y="2056846"/>
            <a:ext cx="8568543" cy="34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的列选择，添加，删除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7334" y="1330941"/>
            <a:ext cx="912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j-ea"/>
                <a:ea typeface="+mj-ea"/>
              </a:rPr>
              <a:t>DataFrame</a:t>
            </a:r>
            <a:r>
              <a:rPr lang="zh-CN" altLang="en-US" sz="2000" dirty="0" smtClean="0">
                <a:latin typeface="+mj-ea"/>
                <a:ea typeface="+mj-ea"/>
              </a:rPr>
              <a:t>的每一列相当于一个键值对，因此对列的选择，添加和删除类似于</a:t>
            </a:r>
            <a:r>
              <a:rPr lang="en-US" altLang="zh-CN" sz="2000" dirty="0" err="1" smtClean="0">
                <a:latin typeface="+mj-ea"/>
                <a:ea typeface="+mj-ea"/>
              </a:rPr>
              <a:t>dict</a:t>
            </a:r>
            <a:r>
              <a:rPr lang="zh-CN" altLang="en-US" sz="2000" dirty="0" smtClean="0">
                <a:latin typeface="+mj-ea"/>
                <a:ea typeface="+mj-ea"/>
              </a:rPr>
              <a:t>的操作，直接通过列标签进行选择，例如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30327"/>
            <a:ext cx="7119381" cy="28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行</a:t>
            </a:r>
            <a:r>
              <a:rPr lang="zh-CN" altLang="en-US" sz="2800" dirty="0" smtClean="0"/>
              <a:t>选择，添加，删除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7334" y="1330941"/>
            <a:ext cx="91288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对</a:t>
            </a:r>
            <a:r>
              <a:rPr lang="en-US" altLang="zh-CN" sz="2000" dirty="0" err="1" smtClean="0">
                <a:latin typeface="+mj-ea"/>
                <a:ea typeface="+mj-ea"/>
              </a:rPr>
              <a:t>DataFrame</a:t>
            </a:r>
            <a:r>
              <a:rPr lang="zh-CN" altLang="en-US" sz="2000" dirty="0" smtClean="0">
                <a:latin typeface="+mj-ea"/>
                <a:ea typeface="+mj-ea"/>
              </a:rPr>
              <a:t>中</a:t>
            </a:r>
            <a:r>
              <a:rPr lang="zh-CN" altLang="en-US" sz="2000" dirty="0">
                <a:latin typeface="+mj-ea"/>
                <a:ea typeface="+mj-ea"/>
              </a:rPr>
              <a:t>的行可通过以下函数进行操作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j-ea"/>
                <a:ea typeface="+mj-ea"/>
              </a:rPr>
              <a:t>loc</a:t>
            </a:r>
            <a:r>
              <a:rPr lang="en-US" altLang="zh-CN" sz="2000" dirty="0" smtClean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：传递行标签来选择行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i</a:t>
            </a:r>
            <a:r>
              <a:rPr lang="en-US" altLang="zh-CN" sz="2000" dirty="0" err="1" smtClean="0">
                <a:latin typeface="+mj-ea"/>
                <a:ea typeface="+mj-ea"/>
              </a:rPr>
              <a:t>loc</a:t>
            </a:r>
            <a:r>
              <a:rPr lang="en-US" altLang="zh-CN" sz="2000" dirty="0" smtClean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：传递整数位置来选择行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a</a:t>
            </a:r>
            <a:r>
              <a:rPr lang="en-US" altLang="zh-CN" sz="2000" dirty="0" smtClean="0">
                <a:latin typeface="+mj-ea"/>
                <a:ea typeface="+mj-ea"/>
              </a:rPr>
              <a:t>ppend()</a:t>
            </a:r>
            <a:r>
              <a:rPr lang="zh-CN" altLang="en-US" sz="2000" dirty="0">
                <a:latin typeface="+mj-ea"/>
                <a:ea typeface="+mj-ea"/>
              </a:rPr>
              <a:t>：将新行添加到</a:t>
            </a:r>
            <a:r>
              <a:rPr lang="en-US" altLang="zh-CN" sz="2000" dirty="0" err="1">
                <a:latin typeface="+mj-ea"/>
                <a:ea typeface="+mj-ea"/>
              </a:rPr>
              <a:t>DataFrame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d</a:t>
            </a:r>
            <a:r>
              <a:rPr lang="en-US" altLang="zh-CN" sz="2000" dirty="0" smtClean="0">
                <a:latin typeface="+mj-ea"/>
                <a:ea typeface="+mj-ea"/>
              </a:rPr>
              <a:t>rop()</a:t>
            </a:r>
            <a:r>
              <a:rPr lang="zh-CN" altLang="en-US" sz="2000" dirty="0">
                <a:latin typeface="+mj-ea"/>
                <a:ea typeface="+mj-ea"/>
              </a:rPr>
              <a:t>：通过行标签来删除</a:t>
            </a:r>
            <a:r>
              <a:rPr lang="zh-CN" altLang="en-US" sz="2000" dirty="0" smtClean="0">
                <a:latin typeface="+mj-ea"/>
                <a:ea typeface="+mj-ea"/>
              </a:rPr>
              <a:t>行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例如：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77710"/>
            <a:ext cx="6953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文件读写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80"/>
            <a:ext cx="9152466" cy="3686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提供了一些用于表格数据读取为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对象的函数，如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read_csv</a:t>
            </a:r>
            <a:r>
              <a:rPr lang="zh-CN" altLang="en-US" dirty="0"/>
              <a:t>：从文件、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、文件型对象中加载带分隔符的数据。默认分隔符为逗号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read_table</a:t>
            </a:r>
            <a:r>
              <a:rPr lang="zh-CN" altLang="en-US" dirty="0"/>
              <a:t>：从文件、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、文件型对象中加载带分隔符的数据。默认分隔符为制表符（“</a:t>
            </a:r>
            <a:r>
              <a:rPr lang="en-US" altLang="zh-CN" dirty="0"/>
              <a:t>\t</a:t>
            </a:r>
            <a:r>
              <a:rPr lang="en-US" altLang="zh-CN" dirty="0" smtClean="0"/>
              <a:t>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1335505"/>
            <a:ext cx="8596668" cy="72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latin typeface="+mj-ea"/>
              </a:rPr>
              <a:t>文件读取</a:t>
            </a:r>
            <a:endParaRPr lang="en-US" altLang="zh-CN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94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37608"/>
            <a:ext cx="9152466" cy="3686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通过以下函数来输出数据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to</a:t>
            </a:r>
            <a:r>
              <a:rPr lang="en-US" altLang="zh-CN" dirty="0" err="1" smtClean="0"/>
              <a:t>_csv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to_json</a:t>
            </a:r>
            <a:r>
              <a:rPr lang="zh-CN" altLang="en-US" dirty="0" smtClean="0"/>
              <a:t>：</a:t>
            </a:r>
            <a:r>
              <a:rPr lang="zh-CN" altLang="en-US" dirty="0"/>
              <a:t>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、文件型对象中加载带分隔符的数据。默认分隔符为制表符（“</a:t>
            </a:r>
            <a:r>
              <a:rPr lang="en-US" altLang="zh-CN" dirty="0"/>
              <a:t>\t</a:t>
            </a:r>
            <a:r>
              <a:rPr lang="en-US" altLang="zh-CN" dirty="0" smtClean="0"/>
              <a:t>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957133"/>
            <a:ext cx="8596668" cy="72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>
                <a:latin typeface="+mj-ea"/>
              </a:rPr>
              <a:t>写出数据</a:t>
            </a:r>
            <a:endParaRPr lang="en-US" altLang="zh-CN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j-ea"/>
              </a:rPr>
              <a:t>to_json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3" y="1335505"/>
            <a:ext cx="90815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常用参数：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latin typeface="+mj-ea"/>
                <a:ea typeface="+mj-ea"/>
              </a:rPr>
              <a:t>filepath_or_buffer</a:t>
            </a:r>
            <a:r>
              <a:rPr lang="zh-CN" altLang="en-US" sz="2200" dirty="0">
                <a:latin typeface="+mj-ea"/>
                <a:ea typeface="+mj-ea"/>
              </a:rPr>
              <a:t>：指向文件的路径或</a:t>
            </a:r>
            <a:r>
              <a:rPr lang="en-US" altLang="zh-CN" sz="2200" dirty="0">
                <a:latin typeface="+mj-ea"/>
                <a:ea typeface="+mj-ea"/>
              </a:rPr>
              <a:t>URL</a:t>
            </a:r>
            <a:r>
              <a:rPr lang="zh-CN" altLang="en-US" sz="2200" dirty="0">
                <a:latin typeface="+mj-ea"/>
                <a:ea typeface="+mj-ea"/>
              </a:rPr>
              <a:t>或带有 </a:t>
            </a:r>
            <a:r>
              <a:rPr lang="en-US" altLang="zh-CN" sz="2200" dirty="0">
                <a:latin typeface="+mj-ea"/>
                <a:ea typeface="+mj-ea"/>
              </a:rPr>
              <a:t>read </a:t>
            </a:r>
            <a:r>
              <a:rPr lang="zh-CN" altLang="en-US" sz="2200" dirty="0">
                <a:latin typeface="+mj-ea"/>
                <a:ea typeface="+mj-ea"/>
              </a:rPr>
              <a:t>方法的</a:t>
            </a:r>
            <a:r>
              <a:rPr lang="zh-CN" altLang="en-US" sz="2200" dirty="0" smtClean="0">
                <a:latin typeface="+mj-ea"/>
                <a:ea typeface="+mj-ea"/>
              </a:rPr>
              <a:t>对象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orient</a:t>
            </a:r>
            <a:r>
              <a:rPr lang="zh-CN" altLang="en-US" sz="2200" dirty="0" smtClean="0">
                <a:latin typeface="+mj-ea"/>
                <a:ea typeface="+mj-ea"/>
              </a:rPr>
              <a:t>：输出的</a:t>
            </a:r>
            <a:r>
              <a:rPr lang="en-US" altLang="zh-CN" sz="2200" dirty="0" err="1" smtClean="0">
                <a:latin typeface="+mj-ea"/>
                <a:ea typeface="+mj-ea"/>
              </a:rPr>
              <a:t>json</a:t>
            </a:r>
            <a:r>
              <a:rPr lang="zh-CN" altLang="en-US" sz="2200" dirty="0" smtClean="0">
                <a:latin typeface="+mj-ea"/>
                <a:ea typeface="+mj-ea"/>
              </a:rPr>
              <a:t>字符串的格式，常用参数值为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split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{index-&gt;[index],columns-&gt; [columns], data-&gt;[values]}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 smtClean="0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records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[{column -&gt; value}, … , {column -&gt; value}]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>
                <a:latin typeface="+mj-ea"/>
                <a:ea typeface="+mj-ea"/>
              </a:rPr>
              <a:t>list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index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{index -&gt; {column -&gt; value}}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j-ea"/>
                <a:ea typeface="+mj-ea"/>
              </a:rPr>
              <a:t>c</a:t>
            </a:r>
            <a:r>
              <a:rPr lang="en-US" altLang="zh-CN" sz="2200" dirty="0" smtClean="0">
                <a:latin typeface="+mj-ea"/>
                <a:ea typeface="+mj-ea"/>
              </a:rPr>
              <a:t>olumns</a:t>
            </a:r>
            <a:r>
              <a:rPr lang="zh-CN" altLang="en-US" sz="2200" dirty="0">
                <a:latin typeface="+mj-ea"/>
                <a:ea typeface="+mj-ea"/>
              </a:rPr>
              <a:t>：输出格式为 </a:t>
            </a:r>
            <a:r>
              <a:rPr lang="en-US" altLang="zh-CN" sz="2200" dirty="0">
                <a:latin typeface="+mj-ea"/>
                <a:ea typeface="+mj-ea"/>
              </a:rPr>
              <a:t>{column -&gt; {index -&gt; value}}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 smtClean="0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values</a:t>
            </a:r>
            <a:r>
              <a:rPr lang="zh-CN" altLang="en-US" sz="2200" dirty="0">
                <a:latin typeface="+mj-ea"/>
                <a:ea typeface="+mj-ea"/>
              </a:rPr>
              <a:t>：输出序列化数组</a:t>
            </a:r>
            <a:endParaRPr lang="en-US" altLang="zh-CN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j-ea"/>
              </a:rPr>
              <a:t>to_json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3" y="1335505"/>
            <a:ext cx="908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示例：</a:t>
            </a:r>
            <a:endParaRPr lang="en-US" altLang="zh-CN" sz="2200" dirty="0" smtClean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66393"/>
            <a:ext cx="5881122" cy="49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数据分组</a:t>
            </a:r>
            <a:r>
              <a:rPr lang="en-US" altLang="zh-CN">
                <a:latin typeface="+mj-ea"/>
              </a:rPr>
              <a:t>(groupby)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72552"/>
            <a:ext cx="9152466" cy="3528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常用的排序函数有：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sort_index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中的数据按标签进行排序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sort_values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中的数据按值进行排序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7334" y="3217886"/>
            <a:ext cx="98540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使用方法：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err="1" smtClean="0">
                <a:latin typeface="+mj-ea"/>
                <a:ea typeface="+mj-ea"/>
              </a:rPr>
              <a:t>DataFrame.sort_values</a:t>
            </a:r>
            <a:r>
              <a:rPr lang="en-US" altLang="zh-CN" sz="2200" dirty="0" smtClean="0">
                <a:latin typeface="+mj-ea"/>
                <a:ea typeface="+mj-ea"/>
              </a:rPr>
              <a:t>(by=0, axis=0</a:t>
            </a:r>
            <a:r>
              <a:rPr lang="en-US" altLang="zh-CN" sz="2200" dirty="0">
                <a:latin typeface="+mj-ea"/>
                <a:ea typeface="+mj-ea"/>
              </a:rPr>
              <a:t>, </a:t>
            </a:r>
            <a:r>
              <a:rPr lang="en-US" altLang="zh-CN" sz="2200" dirty="0" smtClean="0">
                <a:latin typeface="+mj-ea"/>
                <a:ea typeface="+mj-ea"/>
              </a:rPr>
              <a:t>ascending=True, kind</a:t>
            </a:r>
            <a:r>
              <a:rPr lang="en-US" altLang="zh-CN" sz="2200" dirty="0">
                <a:latin typeface="+mj-ea"/>
                <a:ea typeface="+mj-ea"/>
              </a:rPr>
              <a:t>=</a:t>
            </a:r>
            <a:r>
              <a:rPr lang="en-US" altLang="zh-CN" sz="2200" dirty="0" smtClean="0">
                <a:latin typeface="+mj-ea"/>
                <a:ea typeface="+mj-ea"/>
              </a:rPr>
              <a:t>'quicksort')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by</a:t>
            </a:r>
            <a:r>
              <a:rPr lang="zh-CN" altLang="en-US" sz="2200" smtClean="0">
                <a:latin typeface="+mj-ea"/>
                <a:ea typeface="+mj-ea"/>
              </a:rPr>
              <a:t>：传入一个字符串，表示对该字符串标签对应的行或列进行排序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axis</a:t>
            </a:r>
            <a:r>
              <a:rPr lang="zh-CN" altLang="en-US" sz="2200" dirty="0" smtClean="0">
                <a:latin typeface="+mj-ea"/>
                <a:ea typeface="+mj-ea"/>
              </a:rPr>
              <a:t>：参数为</a:t>
            </a:r>
            <a:r>
              <a:rPr lang="en-US" altLang="zh-CN" sz="2200" dirty="0" smtClean="0">
                <a:latin typeface="+mj-ea"/>
                <a:ea typeface="+mj-ea"/>
              </a:rPr>
              <a:t>0</a:t>
            </a:r>
            <a:r>
              <a:rPr lang="zh-CN" altLang="en-US" sz="2200" dirty="0" smtClean="0">
                <a:latin typeface="+mj-ea"/>
                <a:ea typeface="+mj-ea"/>
              </a:rPr>
              <a:t>或</a:t>
            </a:r>
            <a:r>
              <a:rPr lang="en-US" altLang="zh-CN" sz="2200" dirty="0" smtClean="0">
                <a:latin typeface="+mj-ea"/>
                <a:ea typeface="+mj-ea"/>
              </a:rPr>
              <a:t>1,0</a:t>
            </a:r>
            <a:r>
              <a:rPr lang="zh-CN" altLang="en-US" sz="2200" dirty="0" smtClean="0">
                <a:latin typeface="+mj-ea"/>
                <a:ea typeface="+mj-ea"/>
              </a:rPr>
              <a:t>表示对行标签进行排序；</a:t>
            </a:r>
            <a:r>
              <a:rPr lang="en-US" altLang="zh-CN" sz="2200" dirty="0" smtClean="0">
                <a:latin typeface="+mj-ea"/>
                <a:ea typeface="+mj-ea"/>
              </a:rPr>
              <a:t>1</a:t>
            </a:r>
            <a:r>
              <a:rPr lang="zh-CN" altLang="en-US" sz="2200" dirty="0" smtClean="0">
                <a:latin typeface="+mj-ea"/>
                <a:ea typeface="+mj-ea"/>
              </a:rPr>
              <a:t>表示对列标签进行排序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ascending</a:t>
            </a:r>
            <a:r>
              <a:rPr lang="zh-CN" altLang="en-US" sz="2200" dirty="0" smtClean="0">
                <a:latin typeface="+mj-ea"/>
                <a:ea typeface="+mj-ea"/>
              </a:rPr>
              <a:t>：</a:t>
            </a:r>
            <a:r>
              <a:rPr lang="en-US" altLang="zh-CN" sz="2200" dirty="0" smtClean="0">
                <a:latin typeface="+mj-ea"/>
                <a:ea typeface="+mj-ea"/>
              </a:rPr>
              <a:t>True</a:t>
            </a:r>
            <a:r>
              <a:rPr lang="zh-CN" altLang="en-US" sz="2200" dirty="0" smtClean="0">
                <a:latin typeface="+mj-ea"/>
                <a:ea typeface="+mj-ea"/>
              </a:rPr>
              <a:t>表示升序，</a:t>
            </a:r>
            <a:r>
              <a:rPr lang="en-US" altLang="zh-CN" sz="2200" dirty="0" smtClean="0">
                <a:latin typeface="+mj-ea"/>
                <a:ea typeface="+mj-ea"/>
              </a:rPr>
              <a:t>False</a:t>
            </a:r>
            <a:r>
              <a:rPr lang="zh-CN" altLang="en-US" sz="2200" dirty="0" smtClean="0">
                <a:latin typeface="+mj-ea"/>
                <a:ea typeface="+mj-ea"/>
              </a:rPr>
              <a:t>表示降序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kind</a:t>
            </a:r>
            <a:r>
              <a:rPr lang="zh-CN" altLang="en-US" sz="2200" dirty="0">
                <a:latin typeface="+mj-ea"/>
                <a:ea typeface="+mj-ea"/>
              </a:rPr>
              <a:t>：所使用的排序算法，可从</a:t>
            </a:r>
            <a:r>
              <a:rPr lang="en-US" altLang="zh-CN" sz="2200" dirty="0">
                <a:latin typeface="+mj-ea"/>
                <a:ea typeface="+mj-ea"/>
              </a:rPr>
              <a:t>{'quicksort', '</a:t>
            </a:r>
            <a:r>
              <a:rPr lang="en-US" altLang="zh-CN" sz="2200" dirty="0" err="1">
                <a:latin typeface="+mj-ea"/>
                <a:ea typeface="+mj-ea"/>
              </a:rPr>
              <a:t>mergesort</a:t>
            </a:r>
            <a:r>
              <a:rPr lang="en-US" altLang="zh-CN" sz="2200" dirty="0">
                <a:latin typeface="+mj-ea"/>
                <a:ea typeface="+mj-ea"/>
              </a:rPr>
              <a:t>', 'heapsort'}</a:t>
            </a:r>
            <a:r>
              <a:rPr lang="zh-CN" altLang="en-US" sz="2200" dirty="0">
                <a:latin typeface="+mj-ea"/>
                <a:ea typeface="+mj-ea"/>
              </a:rPr>
              <a:t>中选择</a:t>
            </a:r>
            <a:endParaRPr lang="en-US" altLang="zh-CN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6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数据分组</a:t>
            </a:r>
            <a:r>
              <a:rPr lang="en-US" altLang="zh-CN">
                <a:latin typeface="+mj-ea"/>
              </a:rPr>
              <a:t>(groupby)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数据</a:t>
            </a:r>
            <a:r>
              <a:rPr lang="zh-CN" altLang="en-US"/>
              <a:t>分组的含义包含</a:t>
            </a:r>
            <a:r>
              <a:rPr lang="en-US" altLang="zh-CN"/>
              <a:t>3</a:t>
            </a:r>
            <a:r>
              <a:rPr lang="zh-CN" altLang="en-US"/>
              <a:t>个方面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/>
              <a:t>. Split</a:t>
            </a:r>
            <a:r>
              <a:rPr lang="zh-CN" altLang="en-US"/>
              <a:t>：将数据按照一定的标准进行分类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en-US" altLang="zh-CN"/>
              <a:t>. Apply</a:t>
            </a:r>
            <a:r>
              <a:rPr lang="zh-CN" altLang="en-US"/>
              <a:t>：对于每一个类别的数据，进行特定的操作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/>
              <a:t>. Combine</a:t>
            </a:r>
            <a:r>
              <a:rPr lang="zh-CN" altLang="en-US"/>
              <a:t>：将经过操作的所有类别的数据重新按照某种方式组合起来 。</a:t>
            </a:r>
          </a:p>
        </p:txBody>
      </p:sp>
    </p:spTree>
    <p:extLst>
      <p:ext uri="{BB962C8B-B14F-4D97-AF65-F5344CB8AC3E}">
        <p14:creationId xmlns:p14="http://schemas.microsoft.com/office/powerpoint/2010/main" val="915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39700"/>
            <a:ext cx="6045200" cy="648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500" smtClean="0"/>
              <a:t>import pandas as pd</a:t>
            </a:r>
          </a:p>
          <a:p>
            <a:pPr algn="l"/>
            <a:r>
              <a:rPr lang="en-US" altLang="zh-CN" sz="2500" smtClean="0"/>
              <a:t>import numpy as np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df = pd.DataFrame({'A' : ['foo', 'bar', 'foo', 'bar', 'foo', 'bar', 'foo', 'foo'],</a:t>
            </a:r>
          </a:p>
          <a:p>
            <a:pPr algn="l"/>
            <a:r>
              <a:rPr lang="en-US" altLang="zh-CN" sz="2500" smtClean="0"/>
              <a:t>                  'C' : np.random.randn(8),</a:t>
            </a:r>
          </a:p>
          <a:p>
            <a:pPr algn="l"/>
            <a:r>
              <a:rPr lang="en-US" altLang="zh-CN" sz="2500" smtClean="0"/>
              <a:t>                  'D' : np.random.randn(8),</a:t>
            </a:r>
          </a:p>
          <a:p>
            <a:pPr algn="l"/>
            <a:r>
              <a:rPr lang="en-US" altLang="zh-CN" sz="2500" smtClean="0"/>
              <a:t>                  'B' : ['one', 'one', 'two', 'three',</a:t>
            </a:r>
          </a:p>
          <a:p>
            <a:pPr algn="l"/>
            <a:r>
              <a:rPr lang="en-US" altLang="zh-CN" sz="2500" smtClean="0"/>
              <a:t>                        'two', 'two', 'one', 'three']</a:t>
            </a:r>
          </a:p>
          <a:p>
            <a:pPr algn="l"/>
            <a:r>
              <a:rPr lang="en-US" altLang="zh-CN" sz="2500" smtClean="0"/>
              <a:t>                  })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# </a:t>
            </a:r>
            <a:r>
              <a:rPr lang="zh-CN" altLang="en-US" sz="2500" smtClean="0"/>
              <a:t>指定</a:t>
            </a:r>
            <a:r>
              <a:rPr lang="en-US" altLang="zh-CN" sz="2500" smtClean="0"/>
              <a:t>colomn</a:t>
            </a:r>
            <a:r>
              <a:rPr lang="zh-CN" altLang="en-US" sz="2500" smtClean="0"/>
              <a:t>进行分组</a:t>
            </a:r>
            <a:endParaRPr lang="en-US" altLang="zh-CN" sz="2500" smtClean="0"/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grouped = df.groupby(['A', 'B'])</a:t>
            </a:r>
          </a:p>
          <a:p>
            <a:pPr algn="l"/>
            <a:r>
              <a:rPr lang="en-US" altLang="zh-CN" sz="2500" smtClean="0"/>
              <a:t>print(grouped.groups)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10300" y="647700"/>
            <a:ext cx="5816600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# </a:t>
            </a:r>
            <a:r>
              <a:rPr lang="zh-CN" altLang="en-US" sz="2400" smtClean="0"/>
              <a:t>输出结果：</a:t>
            </a:r>
          </a:p>
          <a:p>
            <a:r>
              <a:rPr lang="en-US" altLang="zh-CN" sz="2400" smtClean="0"/>
              <a:t>{('bar', 'one'): Int64Index([1], dtype='int64'), ('bar', 'three'): Int64Index([3], dtype='int64'), ('bar', 'two'): Int64Index([5], dtype='int64'), ('foo', 'one'): Int64Index([0, 6], dtype='int64'), </a:t>
            </a:r>
          </a:p>
          <a:p>
            <a:r>
              <a:rPr lang="en-US" altLang="zh-CN" sz="2400" smtClean="0"/>
              <a:t>('foo', 'three'): Int64Index([7], dtype='int64'), ('foo', 'two'): Int64Index([2, 4], dtype='int64')}</a:t>
            </a:r>
            <a:endParaRPr lang="zh-CN" altLang="en-US" sz="24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/>
          <a:lstStyle/>
          <a:p>
            <a:r>
              <a:rPr lang="en-US" altLang="zh-CN"/>
              <a:t>Pandas </a:t>
            </a:r>
            <a:r>
              <a:rPr lang="zh-CN" altLang="en-US"/>
              <a:t>是一个 </a:t>
            </a:r>
            <a:r>
              <a:rPr lang="en-US" altLang="zh-CN"/>
              <a:t>Python </a:t>
            </a:r>
            <a:r>
              <a:rPr lang="zh-CN" altLang="en-US"/>
              <a:t>的开源项目</a:t>
            </a:r>
            <a:r>
              <a:rPr lang="zh-CN" altLang="en-US" smtClean="0"/>
              <a:t>，</a:t>
            </a:r>
            <a:r>
              <a:rPr lang="zh-CN" altLang="en-US"/>
              <a:t>纳入了大量库和一些标准的数据模型，提供了高效地操作大型数据集所需的工具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2008</a:t>
            </a:r>
            <a:r>
              <a:rPr lang="zh-CN" altLang="en-US" smtClean="0"/>
              <a:t>年</a:t>
            </a:r>
            <a:r>
              <a:rPr lang="en-US" altLang="zh-CN" smtClean="0"/>
              <a:t>Wes McKinney</a:t>
            </a:r>
            <a:r>
              <a:rPr lang="zh-CN" altLang="en-US" smtClean="0"/>
              <a:t>在</a:t>
            </a:r>
            <a:r>
              <a:rPr lang="en-US" altLang="zh-CN" smtClean="0"/>
              <a:t>AQR </a:t>
            </a:r>
            <a:r>
              <a:rPr lang="en-US" altLang="zh-CN"/>
              <a:t>Capital </a:t>
            </a:r>
            <a:r>
              <a:rPr lang="en-US" altLang="zh-CN" smtClean="0"/>
              <a:t>Management</a:t>
            </a:r>
            <a:r>
              <a:rPr lang="zh-CN" altLang="en-US" smtClean="0"/>
              <a:t>工作时，出于处理分析金融大数据的需要开始开发</a:t>
            </a:r>
            <a:r>
              <a:rPr lang="en-US" altLang="zh-CN" smtClean="0"/>
              <a:t>Pandas</a:t>
            </a:r>
          </a:p>
          <a:p>
            <a:r>
              <a:rPr lang="zh-CN" altLang="en-US" smtClean="0"/>
              <a:t>离开公司后将项目开源</a:t>
            </a:r>
            <a:endParaRPr lang="en-US" altLang="zh-CN" smtClean="0"/>
          </a:p>
          <a:p>
            <a:r>
              <a:rPr lang="en-US" altLang="zh-CN" smtClean="0"/>
              <a:t>2015</a:t>
            </a:r>
            <a:r>
              <a:rPr lang="zh-CN" altLang="en-US" smtClean="0"/>
              <a:t>年开始受到非盈利机构</a:t>
            </a:r>
            <a:r>
              <a:rPr lang="en-US" altLang="zh-CN" smtClean="0"/>
              <a:t>NumFOCUS</a:t>
            </a:r>
            <a:r>
              <a:rPr lang="zh-CN" altLang="en-US" smtClean="0"/>
              <a:t>的支持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依赖与兼容：</a:t>
            </a:r>
            <a:r>
              <a:rPr lang="en-US" altLang="zh-CN" smtClean="0"/>
              <a:t>numpy</a:t>
            </a:r>
            <a:r>
              <a:rPr lang="zh-CN" altLang="en-US" smtClean="0"/>
              <a:t>，</a:t>
            </a:r>
            <a:r>
              <a:rPr lang="en-US" altLang="zh-CN" smtClean="0"/>
              <a:t>matplotlib</a:t>
            </a:r>
            <a:r>
              <a:rPr lang="zh-CN" altLang="en-US" smtClean="0"/>
              <a:t>，</a:t>
            </a:r>
            <a:r>
              <a:rPr lang="en-US" altLang="zh-CN" smtClean="0"/>
              <a:t>pytz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官方网站：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pandas.pydata.org</a:t>
            </a:r>
            <a:r>
              <a:rPr lang="en-US" altLang="zh-CN" smtClean="0"/>
              <a:t> 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分组之后的操作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Aggregation </a:t>
            </a:r>
            <a:r>
              <a:rPr lang="zh-CN" altLang="en-US"/>
              <a:t>：计算类别内数据的总体特征，如和、均值、</a:t>
            </a:r>
            <a:r>
              <a:rPr lang="zh-CN" altLang="en-US" smtClean="0"/>
              <a:t>维数</a:t>
            </a:r>
            <a:endParaRPr lang="en-US" altLang="zh-CN" smtClean="0"/>
          </a:p>
          <a:p>
            <a:r>
              <a:rPr lang="en-US" altLang="zh-CN" smtClean="0"/>
              <a:t>Transformation </a:t>
            </a:r>
            <a:r>
              <a:rPr lang="zh-CN" altLang="en-US"/>
              <a:t>：对类内数据总体进行处理，如标准化、填补</a:t>
            </a:r>
            <a:r>
              <a:rPr lang="en-US" altLang="zh-CN" smtClean="0"/>
              <a:t>NA</a:t>
            </a:r>
          </a:p>
          <a:p>
            <a:r>
              <a:rPr lang="en-US" altLang="zh-CN" smtClean="0"/>
              <a:t>Filtration </a:t>
            </a:r>
            <a:r>
              <a:rPr lang="zh-CN" altLang="en-US"/>
              <a:t>：对某些类别的数据进行丢弃、筛选等</a:t>
            </a:r>
          </a:p>
        </p:txBody>
      </p:sp>
    </p:spTree>
    <p:extLst>
      <p:ext uri="{BB962C8B-B14F-4D97-AF65-F5344CB8AC3E}">
        <p14:creationId xmlns:p14="http://schemas.microsoft.com/office/powerpoint/2010/main" val="103640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0"/>
            <a:ext cx="90932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500" smtClean="0">
              <a:solidFill>
                <a:prstClr val="black"/>
              </a:solidFill>
            </a:endParaRPr>
          </a:p>
          <a:p>
            <a:pPr algn="l"/>
            <a:r>
              <a:rPr lang="en-US" altLang="zh-CN" sz="2500" smtClean="0">
                <a:solidFill>
                  <a:prstClr val="black"/>
                </a:solidFill>
              </a:rPr>
              <a:t>index </a:t>
            </a:r>
            <a:r>
              <a:rPr lang="en-US" altLang="zh-CN" sz="2500">
                <a:solidFill>
                  <a:prstClr val="black"/>
                </a:solidFill>
              </a:rPr>
              <a:t>= pd.date_range('10/1/1999', periods=1100)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= pd.Series(np.random.normal(0.5, 2, 1100), index)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</a:t>
            </a:r>
            <a:r>
              <a:rPr lang="en-US" altLang="zh-CN" sz="2500" smtClean="0">
                <a:solidFill>
                  <a:prstClr val="black"/>
                </a:solidFill>
              </a:rPr>
              <a:t>= ts.rolling(window=100,min_periods=100</a:t>
            </a:r>
            <a:r>
              <a:rPr lang="en-US" altLang="zh-CN" sz="2500">
                <a:solidFill>
                  <a:prstClr val="black"/>
                </a:solidFill>
              </a:rPr>
              <a:t>).mean().dropna()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key = lambda x: </a:t>
            </a:r>
            <a:r>
              <a:rPr lang="en-US" altLang="zh-CN" sz="2500" smtClean="0">
                <a:solidFill>
                  <a:prstClr val="black"/>
                </a:solidFill>
              </a:rPr>
              <a:t>x.year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#</a:t>
            </a:r>
            <a:r>
              <a:rPr lang="zh-CN" altLang="en-US" sz="2500">
                <a:solidFill>
                  <a:prstClr val="black"/>
                </a:solidFill>
              </a:rPr>
              <a:t>用于</a:t>
            </a:r>
            <a:r>
              <a:rPr lang="en-US" altLang="zh-CN" sz="2500">
                <a:solidFill>
                  <a:prstClr val="black"/>
                </a:solidFill>
              </a:rPr>
              <a:t>transform</a:t>
            </a:r>
            <a:r>
              <a:rPr lang="zh-CN" altLang="en-US" sz="2500">
                <a:solidFill>
                  <a:prstClr val="black"/>
                </a:solidFill>
              </a:rPr>
              <a:t>的函数，进行</a:t>
            </a:r>
            <a:r>
              <a:rPr lang="zh-CN" altLang="en-US" sz="2500" smtClean="0">
                <a:solidFill>
                  <a:prstClr val="black"/>
                </a:solidFill>
              </a:rPr>
              <a:t>归一化</a:t>
            </a:r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srgbClr val="FF0000"/>
                </a:solidFill>
              </a:rPr>
              <a:t>zscore = lambda x: (x - x.mean()) / x.std() </a:t>
            </a:r>
            <a:endParaRPr lang="en-US" altLang="zh-CN" sz="25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transformed = </a:t>
            </a:r>
            <a:r>
              <a:rPr lang="en-US" altLang="zh-CN" sz="2500">
                <a:solidFill>
                  <a:srgbClr val="FF0000"/>
                </a:solidFill>
              </a:rPr>
              <a:t>ts.groupby(key).transform(zscore)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grouped_trans = transformed.groupby(key)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print(grouped_trans.mean())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期望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print(grouped_trans.std())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标准差</a:t>
            </a:r>
            <a:endParaRPr lang="en-US" altLang="zh-CN" sz="250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0" y="2489200"/>
            <a:ext cx="4800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</a:rPr>
              <a:t># </a:t>
            </a:r>
            <a:r>
              <a:rPr lang="zh-CN" altLang="en-US" sz="2400">
                <a:solidFill>
                  <a:prstClr val="black"/>
                </a:solidFill>
              </a:rPr>
              <a:t>输出结果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-2.699790e-16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2001    1.861525e-16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-6.561138e-16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0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</a:t>
            </a:r>
            <a:r>
              <a:rPr lang="en-US" altLang="zh-CN">
                <a:latin typeface="+mn-lt"/>
              </a:rPr>
              <a:t>(concatenate,merge,join) </a:t>
            </a:r>
            <a:endParaRPr lang="zh-CN" altLang="en-US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oncatenate</a:t>
            </a:r>
            <a:r>
              <a:rPr lang="zh-CN" altLang="en-US" smtClean="0"/>
              <a:t>：一次合并多个对象</a:t>
            </a:r>
            <a:endParaRPr lang="en-US" altLang="zh-CN" smtClean="0"/>
          </a:p>
          <a:p>
            <a:r>
              <a:rPr lang="en-US" altLang="zh-CN"/>
              <a:t>m</a:t>
            </a:r>
            <a:r>
              <a:rPr lang="en-US" altLang="zh-CN" smtClean="0"/>
              <a:t>erge</a:t>
            </a:r>
            <a:r>
              <a:rPr lang="zh-CN" altLang="en-US" smtClean="0"/>
              <a:t>：针对</a:t>
            </a:r>
            <a:r>
              <a:rPr lang="zh-CN" altLang="en-US"/>
              <a:t>两个 </a:t>
            </a:r>
            <a:r>
              <a:rPr lang="en-US" altLang="zh-CN"/>
              <a:t>DataFrame </a:t>
            </a:r>
            <a:r>
              <a:rPr lang="zh-CN" altLang="en-US" smtClean="0"/>
              <a:t>对象的、高效的合并方法</a:t>
            </a:r>
            <a:endParaRPr lang="en-US" altLang="zh-CN" smtClean="0"/>
          </a:p>
          <a:p>
            <a:r>
              <a:rPr lang="en-US" altLang="zh-CN" smtClean="0"/>
              <a:t>join</a:t>
            </a:r>
            <a:r>
              <a:rPr lang="zh-CN" altLang="en-US" smtClean="0"/>
              <a:t>：类似于</a:t>
            </a:r>
            <a:r>
              <a:rPr lang="en-US" altLang="zh-CN" smtClean="0"/>
              <a:t>merge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matplotlib</a:t>
            </a:r>
            <a:r>
              <a:rPr lang="zh-CN" altLang="en-US" smtClean="0"/>
              <a:t>有很好的兼容性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以数据</a:t>
            </a:r>
            <a:r>
              <a:rPr lang="zh-CN" altLang="en-US"/>
              <a:t>集 </a:t>
            </a:r>
            <a:r>
              <a:rPr lang="en-US" altLang="zh-CN"/>
              <a:t>MovieLens </a:t>
            </a:r>
            <a:r>
              <a:rPr lang="zh-CN" altLang="en-US" smtClean="0"/>
              <a:t>为例进行</a:t>
            </a:r>
            <a:r>
              <a:rPr lang="zh-CN" altLang="en-US"/>
              <a:t>可视化</a:t>
            </a:r>
            <a:r>
              <a:rPr lang="zh-CN" altLang="en-US" smtClean="0"/>
              <a:t>分析</a:t>
            </a:r>
            <a:endParaRPr lang="en-US" altLang="zh-CN" smtClean="0"/>
          </a:p>
          <a:p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://grouplens.org/datasets/movielens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03" y="800101"/>
            <a:ext cx="8666297" cy="61468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019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按照</a:t>
            </a:r>
            <a:r>
              <a:rPr lang="zh-CN" altLang="en-US">
                <a:solidFill>
                  <a:prstClr val="black"/>
                </a:solidFill>
              </a:rPr>
              <a:t>评分从低到高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ratings_mean_sorted.plot(x='rank',y='rating')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plt.title(u"</a:t>
            </a:r>
            <a:r>
              <a:rPr lang="zh-CN" altLang="en-US">
                <a:solidFill>
                  <a:prstClr val="black"/>
                </a:solidFill>
              </a:rPr>
              <a:t>影片评分与评分排名的关系</a:t>
            </a:r>
            <a:r>
              <a:rPr lang="en-US" altLang="zh-CN">
                <a:solidFill>
                  <a:prstClr val="black"/>
                </a:solidFill>
              </a:rPr>
              <a:t>", fontproperties="SimHei")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013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531385"/>
            <a:ext cx="8678677" cy="610002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rel </a:t>
            </a:r>
            <a:r>
              <a:rPr lang="en-US" altLang="zh-CN">
                <a:solidFill>
                  <a:prstClr val="black"/>
                </a:solidFill>
              </a:rPr>
              <a:t>= pd.DataFrame({'count':count},index=names)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条形图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rel.plot.bar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</a:p>
          <a:p>
            <a:pPr algn="l"/>
            <a:r>
              <a:rPr lang="en-US" altLang="zh-CN" smtClean="0"/>
              <a:t>plt.show()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69" y="0"/>
            <a:ext cx="6513031" cy="67437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>
                <a:solidFill>
                  <a:prstClr val="black"/>
                </a:solidFill>
              </a:rPr>
              <a:t>扇形图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rel['count'].plot.pie(figsize=(6,6),autopct='%.2f')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直方图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ratings_mean['rating'].plot.hist(bins=100)</a:t>
            </a:r>
          </a:p>
          <a:p>
            <a:pPr algn="l"/>
            <a:r>
              <a:rPr lang="en-US" altLang="zh-CN" smtClean="0">
                <a:solidFill>
                  <a:prstClr val="black"/>
                </a:solidFill>
              </a:rPr>
              <a:t>plt.show</a:t>
            </a:r>
            <a:r>
              <a:rPr lang="en-US" altLang="zh-CN">
                <a:solidFill>
                  <a:prstClr val="black"/>
                </a:solidFill>
              </a:rPr>
              <a:t>()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930456"/>
            <a:ext cx="8618064" cy="57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75" y="393699"/>
            <a:ext cx="8456625" cy="646430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5638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Hexagonal Bin</a:t>
            </a:r>
            <a:r>
              <a:rPr lang="zh-CN" altLang="en-US">
                <a:solidFill>
                  <a:prstClr val="black"/>
                </a:solidFill>
              </a:rPr>
              <a:t>图：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scatter.plot.hexbin(x='rating_x',y='rating_y',gridsize=25)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李帅：</a:t>
            </a:r>
            <a:endParaRPr lang="en-US" altLang="zh-CN" smtClean="0"/>
          </a:p>
          <a:p>
            <a:r>
              <a:rPr lang="zh-CN" altLang="en-US" smtClean="0"/>
              <a:t>基本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zh-CN" altLang="en-US"/>
              <a:t>文件读写</a:t>
            </a:r>
            <a:endParaRPr lang="en-US" altLang="zh-CN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(sort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/>
              <a:t>周展</a:t>
            </a:r>
            <a:r>
              <a:rPr lang="zh-CN" altLang="en-US" smtClean="0"/>
              <a:t>平：</a:t>
            </a:r>
            <a:endParaRPr lang="en-US" altLang="zh-CN"/>
          </a:p>
          <a:p>
            <a:r>
              <a:rPr lang="zh-CN" altLang="en-US"/>
              <a:t>数据分组</a:t>
            </a:r>
            <a:r>
              <a:rPr lang="en-US" altLang="zh-CN"/>
              <a:t>(groupby)</a:t>
            </a:r>
          </a:p>
          <a:p>
            <a:r>
              <a:rPr lang="zh-CN" altLang="en-US"/>
              <a:t>合并</a:t>
            </a:r>
            <a:r>
              <a:rPr lang="en-US" altLang="zh-CN"/>
              <a:t>(concatenate,merge,join) </a:t>
            </a:r>
          </a:p>
          <a:p>
            <a:r>
              <a:rPr lang="zh-CN" altLang="en-US"/>
              <a:t>可视化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Contents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zh-CN" altLang="en-US" smtClean="0"/>
              <a:t>数据类型</a:t>
            </a:r>
            <a:endParaRPr lang="en-US" altLang="zh-CN" smtClean="0"/>
          </a:p>
          <a:p>
            <a:r>
              <a:rPr lang="zh-CN" altLang="en-US"/>
              <a:t>文件</a:t>
            </a:r>
            <a:r>
              <a:rPr lang="zh-CN" altLang="en-US" smtClean="0"/>
              <a:t>读写</a:t>
            </a:r>
            <a:endParaRPr lang="en-US" altLang="zh-CN" smtClean="0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(sort</a:t>
            </a:r>
            <a:r>
              <a:rPr lang="en-US" altLang="zh-CN" smtClean="0"/>
              <a:t>)</a:t>
            </a:r>
          </a:p>
          <a:p>
            <a:r>
              <a:rPr lang="zh-CN" altLang="en-US"/>
              <a:t>数据分组</a:t>
            </a:r>
            <a:r>
              <a:rPr lang="en-US" altLang="zh-CN"/>
              <a:t>(</a:t>
            </a:r>
            <a:r>
              <a:rPr lang="en-US" altLang="zh-CN" smtClean="0"/>
              <a:t>groupby)</a:t>
            </a:r>
          </a:p>
          <a:p>
            <a:r>
              <a:rPr lang="zh-CN" altLang="en-US" smtClean="0"/>
              <a:t>合并</a:t>
            </a:r>
            <a:r>
              <a:rPr lang="en-US" altLang="zh-CN"/>
              <a:t>(concatenate,merge,join) </a:t>
            </a:r>
            <a:endParaRPr lang="en-US" altLang="zh-CN" smtClean="0"/>
          </a:p>
          <a:p>
            <a:r>
              <a:rPr lang="zh-CN" altLang="en-US" smtClean="0"/>
              <a:t>可视化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72552"/>
            <a:ext cx="9152466" cy="4525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有以下几种主要的数据结构：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/>
              <a:t>Series</a:t>
            </a:r>
            <a:r>
              <a:rPr lang="zh-CN" altLang="en-US" dirty="0" smtClean="0"/>
              <a:t>：一维数据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：二维数据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：三维数据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PanelND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高</a:t>
            </a:r>
            <a:r>
              <a:rPr lang="zh-CN" altLang="en-US" dirty="0" smtClean="0"/>
              <a:t>维数据结构可当作低维数据结构的容器。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83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系列（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）</a:t>
            </a:r>
            <a:endParaRPr lang="en-US" altLang="zh-CN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3270"/>
            <a:ext cx="9152466" cy="143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系列</a:t>
            </a:r>
            <a:r>
              <a:rPr lang="zh-CN" altLang="en-US" dirty="0"/>
              <a:t>（ </a:t>
            </a:r>
            <a:r>
              <a:rPr lang="en-US" altLang="zh-CN" dirty="0"/>
              <a:t>Series </a:t>
            </a:r>
            <a:r>
              <a:rPr lang="zh-CN" altLang="en-US" dirty="0"/>
              <a:t>）是一种类似于一维数组的对象，由一组数据（类型可以是各种</a:t>
            </a:r>
            <a:r>
              <a:rPr lang="en-US" altLang="zh-CN" dirty="0" err="1"/>
              <a:t>Numpy</a:t>
            </a:r>
            <a:r>
              <a:rPr lang="zh-CN" altLang="en-US" dirty="0" smtClean="0"/>
              <a:t>中的</a:t>
            </a:r>
            <a:r>
              <a:rPr lang="zh-CN" altLang="en-US" dirty="0"/>
              <a:t>数据类型）以及一组与之对应的</a:t>
            </a:r>
            <a:r>
              <a:rPr lang="zh-CN" altLang="en-US" b="1" dirty="0"/>
              <a:t>数据标签</a:t>
            </a:r>
            <a:r>
              <a:rPr lang="zh-CN" altLang="en-US" dirty="0"/>
              <a:t>（索引）组成。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8634" y="2853559"/>
            <a:ext cx="8375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构造函数：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err="1" smtClean="0">
                <a:latin typeface="+mj-ea"/>
                <a:ea typeface="+mj-ea"/>
              </a:rPr>
              <a:t>pandas.Series</a:t>
            </a:r>
            <a:r>
              <a:rPr lang="en-US" altLang="zh-CN" sz="2400" dirty="0" smtClean="0">
                <a:latin typeface="+mj-ea"/>
                <a:ea typeface="+mj-ea"/>
              </a:rPr>
              <a:t>(data, index, </a:t>
            </a: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en-US" altLang="zh-CN" sz="2400" dirty="0" smtClean="0">
                <a:latin typeface="+mj-ea"/>
                <a:ea typeface="+mj-ea"/>
              </a:rPr>
              <a:t>, copy)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参数：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d</a:t>
            </a:r>
            <a:r>
              <a:rPr lang="en-US" altLang="zh-CN" sz="2400" dirty="0" smtClean="0">
                <a:latin typeface="+mj-ea"/>
                <a:ea typeface="+mj-ea"/>
              </a:rPr>
              <a:t>ata</a:t>
            </a:r>
            <a:r>
              <a:rPr lang="zh-CN" altLang="en-US" sz="2400" dirty="0" smtClean="0">
                <a:latin typeface="+mj-ea"/>
                <a:ea typeface="+mj-ea"/>
              </a:rPr>
              <a:t>：可为</a:t>
            </a:r>
            <a:r>
              <a:rPr lang="en-US" altLang="zh-CN" sz="2400" dirty="0" err="1" smtClean="0">
                <a:latin typeface="+mj-ea"/>
                <a:ea typeface="+mj-ea"/>
              </a:rPr>
              <a:t>ndarray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latin typeface="+mj-ea"/>
                <a:ea typeface="+mj-ea"/>
              </a:rPr>
              <a:t>list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err="1" smtClean="0">
                <a:latin typeface="+mj-ea"/>
                <a:ea typeface="+mj-ea"/>
              </a:rPr>
              <a:t>dict</a:t>
            </a:r>
            <a:r>
              <a:rPr lang="zh-CN" altLang="en-US" sz="2400" dirty="0" smtClean="0">
                <a:latin typeface="+mj-ea"/>
                <a:ea typeface="+mj-ea"/>
              </a:rPr>
              <a:t>等多种形式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index</a:t>
            </a:r>
            <a:r>
              <a:rPr lang="zh-CN" altLang="en-US" sz="2400" dirty="0" smtClean="0">
                <a:latin typeface="+mj-ea"/>
                <a:ea typeface="+mj-ea"/>
              </a:rPr>
              <a:t>：对数据的索引，长度需与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的长度相同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的数据类型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copy</a:t>
            </a:r>
            <a:r>
              <a:rPr lang="zh-CN" altLang="en-US" sz="2400" dirty="0" smtClean="0">
                <a:latin typeface="+mj-ea"/>
                <a:ea typeface="+mj-ea"/>
              </a:rPr>
              <a:t>：是否进行复制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77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err="1" smtClean="0"/>
              <a:t>ndarray</a:t>
            </a:r>
            <a:r>
              <a:rPr lang="zh-CN" altLang="en-US" sz="2800" dirty="0"/>
              <a:t>创建</a:t>
            </a:r>
            <a:r>
              <a:rPr lang="en-US" altLang="zh-CN" sz="2800" dirty="0" smtClean="0"/>
              <a:t>Series</a:t>
            </a:r>
            <a:endParaRPr lang="en-US" altLang="zh-CN" sz="28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0190"/>
          <a:stretch/>
        </p:blipFill>
        <p:spPr>
          <a:xfrm>
            <a:off x="677333" y="1214207"/>
            <a:ext cx="7205425" cy="53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err="1"/>
              <a:t>dict</a:t>
            </a:r>
            <a:r>
              <a:rPr lang="zh-CN" altLang="en-US" sz="2800" dirty="0" smtClean="0"/>
              <a:t>创建</a:t>
            </a:r>
            <a:r>
              <a:rPr lang="en-US" altLang="zh-CN" sz="2800" dirty="0" smtClean="0"/>
              <a:t>Series</a:t>
            </a:r>
            <a:endParaRPr lang="en-US" altLang="zh-CN" sz="28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3615"/>
            <a:ext cx="6070307" cy="53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数据帧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）</a:t>
            </a:r>
            <a:endParaRPr lang="en-US" altLang="zh-CN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3270"/>
            <a:ext cx="9152466" cy="143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数据帧（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）</a:t>
            </a:r>
            <a:r>
              <a:rPr lang="zh-CN" altLang="en-US" dirty="0"/>
              <a:t>是一种</a:t>
            </a:r>
            <a:r>
              <a:rPr lang="zh-CN" altLang="en-US" dirty="0" smtClean="0"/>
              <a:t>类似于</a:t>
            </a:r>
            <a:r>
              <a:rPr lang="zh-CN" altLang="en-US" dirty="0"/>
              <a:t>表格</a:t>
            </a:r>
            <a:r>
              <a:rPr lang="zh-CN" altLang="en-US" dirty="0" smtClean="0"/>
              <a:t>的二位数据结构。相比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增加了列（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）的索引。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8634" y="2853559"/>
            <a:ext cx="8375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构造函数：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err="1" smtClean="0">
                <a:latin typeface="+mj-ea"/>
                <a:ea typeface="+mj-ea"/>
              </a:rPr>
              <a:t>pandas.DataFrame</a:t>
            </a:r>
            <a:r>
              <a:rPr lang="en-US" altLang="zh-CN" sz="2400" dirty="0" smtClean="0">
                <a:latin typeface="+mj-ea"/>
                <a:ea typeface="+mj-ea"/>
              </a:rPr>
              <a:t>(data, index, </a:t>
            </a: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en-US" altLang="zh-CN" sz="2400" dirty="0" smtClean="0">
                <a:latin typeface="+mj-ea"/>
                <a:ea typeface="+mj-ea"/>
              </a:rPr>
              <a:t>, copy)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参数：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d</a:t>
            </a:r>
            <a:r>
              <a:rPr lang="en-US" altLang="zh-CN" sz="2400" dirty="0" smtClean="0">
                <a:latin typeface="+mj-ea"/>
                <a:ea typeface="+mj-ea"/>
              </a:rPr>
              <a:t>ata</a:t>
            </a:r>
            <a:r>
              <a:rPr lang="zh-CN" altLang="en-US" sz="2400" dirty="0" smtClean="0">
                <a:latin typeface="+mj-ea"/>
                <a:ea typeface="+mj-ea"/>
              </a:rPr>
              <a:t>：可为各种二维数据结构，例如</a:t>
            </a:r>
            <a:r>
              <a:rPr lang="en-US" altLang="zh-CN" sz="2400" dirty="0" smtClean="0">
                <a:latin typeface="+mj-ea"/>
                <a:ea typeface="+mj-ea"/>
              </a:rPr>
              <a:t>Series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r>
              <a:rPr lang="en-US" altLang="zh-CN" sz="2400" dirty="0" smtClean="0">
                <a:latin typeface="+mj-ea"/>
                <a:ea typeface="+mj-ea"/>
              </a:rPr>
              <a:t>list</a:t>
            </a:r>
            <a:r>
              <a:rPr lang="zh-CN" altLang="en-US" sz="2400" dirty="0" smtClean="0">
                <a:latin typeface="+mj-ea"/>
                <a:ea typeface="+mj-ea"/>
              </a:rPr>
              <a:t>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index</a:t>
            </a:r>
            <a:r>
              <a:rPr lang="zh-CN" altLang="en-US" sz="2400" dirty="0" smtClean="0">
                <a:latin typeface="+mj-ea"/>
                <a:ea typeface="+mj-ea"/>
              </a:rPr>
              <a:t>：对表格中行的索引，对应</a:t>
            </a:r>
            <a:r>
              <a:rPr lang="en-US" altLang="zh-CN" sz="2400" dirty="0" smtClean="0">
                <a:latin typeface="+mj-ea"/>
                <a:ea typeface="+mj-ea"/>
              </a:rPr>
              <a:t>Series</a:t>
            </a:r>
            <a:r>
              <a:rPr lang="zh-CN" altLang="en-US" sz="2400" dirty="0" smtClean="0">
                <a:latin typeface="+mj-ea"/>
                <a:ea typeface="+mj-ea"/>
              </a:rPr>
              <a:t>中的</a:t>
            </a:r>
            <a:r>
              <a:rPr lang="en-US" altLang="zh-CN" sz="2400" dirty="0" smtClean="0">
                <a:latin typeface="+mj-ea"/>
                <a:ea typeface="+mj-ea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columns</a:t>
            </a:r>
            <a:r>
              <a:rPr lang="zh-CN" altLang="en-US" sz="2400" dirty="0" smtClean="0">
                <a:latin typeface="+mj-ea"/>
                <a:ea typeface="+mj-ea"/>
              </a:rPr>
              <a:t>：对表格中列的索引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的数据类型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copy</a:t>
            </a:r>
            <a:r>
              <a:rPr lang="zh-CN" altLang="en-US" sz="2400" dirty="0" smtClean="0">
                <a:latin typeface="+mj-ea"/>
                <a:ea typeface="+mj-ea"/>
              </a:rPr>
              <a:t>：是否进行复制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6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的字典创建</a:t>
            </a:r>
            <a:r>
              <a:rPr lang="en-US" altLang="zh-CN" sz="2800" dirty="0" err="1" smtClean="0"/>
              <a:t>DataFrame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334" y="1330941"/>
            <a:ext cx="9128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　</a:t>
            </a:r>
            <a:r>
              <a:rPr lang="zh-CN" altLang="en-US" sz="2000" dirty="0" smtClean="0">
                <a:latin typeface="+mj-ea"/>
                <a:ea typeface="+mj-ea"/>
              </a:rPr>
              <a:t>　从</a:t>
            </a:r>
            <a:r>
              <a:rPr lang="en-US" altLang="zh-CN" sz="2000" dirty="0">
                <a:latin typeface="+mj-ea"/>
                <a:ea typeface="+mj-ea"/>
              </a:rPr>
              <a:t>Series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zh-CN" altLang="en-US" sz="2000" dirty="0">
                <a:latin typeface="+mj-ea"/>
                <a:ea typeface="+mj-ea"/>
              </a:rPr>
              <a:t>中创建</a:t>
            </a:r>
            <a:r>
              <a:rPr lang="en-US" altLang="zh-CN" sz="2000" dirty="0" err="1">
                <a:latin typeface="+mj-ea"/>
                <a:ea typeface="+mj-ea"/>
              </a:rPr>
              <a:t>DataFrame</a:t>
            </a:r>
            <a:r>
              <a:rPr lang="zh-CN" altLang="en-US" sz="2000" dirty="0">
                <a:latin typeface="+mj-ea"/>
                <a:ea typeface="+mj-ea"/>
              </a:rPr>
              <a:t>，如果未传递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参数，则默认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参数为各</a:t>
            </a:r>
            <a:r>
              <a:rPr lang="en-US" altLang="zh-CN" sz="2000" dirty="0">
                <a:latin typeface="+mj-ea"/>
                <a:ea typeface="+mj-ea"/>
              </a:rPr>
              <a:t>Series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的并集。若未</a:t>
            </a:r>
            <a:r>
              <a:rPr lang="zh-CN" altLang="en-US" sz="2000" dirty="0" smtClean="0">
                <a:latin typeface="+mj-ea"/>
                <a:ea typeface="+mj-ea"/>
              </a:rPr>
              <a:t>传递</a:t>
            </a:r>
            <a:r>
              <a:rPr lang="en-US" altLang="zh-CN" sz="2000" dirty="0" smtClean="0">
                <a:latin typeface="+mj-ea"/>
                <a:ea typeface="+mj-ea"/>
              </a:rPr>
              <a:t>columns</a:t>
            </a:r>
            <a:r>
              <a:rPr lang="zh-CN" altLang="en-US" sz="2000" dirty="0">
                <a:latin typeface="+mj-ea"/>
                <a:ea typeface="+mj-ea"/>
              </a:rPr>
              <a:t>参数，则默认列为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zh-CN" altLang="en-US" sz="2000" dirty="0">
                <a:latin typeface="+mj-ea"/>
                <a:ea typeface="+mj-ea"/>
              </a:rPr>
              <a:t>的键的有序</a:t>
            </a:r>
            <a:r>
              <a:rPr lang="zh-CN" altLang="en-US" sz="2000" dirty="0" smtClean="0">
                <a:latin typeface="+mj-ea"/>
                <a:ea typeface="+mj-ea"/>
              </a:rPr>
              <a:t>列表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>
          <a:xfrm>
            <a:off x="677334" y="2346604"/>
            <a:ext cx="752073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1306</Words>
  <Application>Microsoft Office PowerPoint</Application>
  <PresentationFormat>宽屏</PresentationFormat>
  <Paragraphs>178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Arial Black</vt:lpstr>
      <vt:lpstr>Calibri</vt:lpstr>
      <vt:lpstr>Calibri Light</vt:lpstr>
      <vt:lpstr>Open Sans</vt:lpstr>
      <vt:lpstr>Wingdings 3</vt:lpstr>
      <vt:lpstr>平面</vt:lpstr>
      <vt:lpstr>Office 主题</vt:lpstr>
      <vt:lpstr>数据分析库 Pandas 介绍</vt:lpstr>
      <vt:lpstr>Pandas 简介</vt:lpstr>
      <vt:lpstr>Contents</vt:lpstr>
      <vt:lpstr>基本数据类型</vt:lpstr>
      <vt:lpstr>系列（Series）</vt:lpstr>
      <vt:lpstr>从ndarray创建Series</vt:lpstr>
      <vt:lpstr>从dict创建Series</vt:lpstr>
      <vt:lpstr>数据帧（DataFrame）</vt:lpstr>
      <vt:lpstr>从Series的字典创建DataFrame</vt:lpstr>
      <vt:lpstr>从Series的字典创建DataFrame</vt:lpstr>
      <vt:lpstr>DataFrame的列选择，添加，删除</vt:lpstr>
      <vt:lpstr>DataFrame的行选择，添加，删除</vt:lpstr>
      <vt:lpstr>文件读写</vt:lpstr>
      <vt:lpstr>PowerPoint 演示文稿</vt:lpstr>
      <vt:lpstr>to_json</vt:lpstr>
      <vt:lpstr>to_json</vt:lpstr>
      <vt:lpstr>数据分组(groupby)</vt:lpstr>
      <vt:lpstr>数据分组(groupby)</vt:lpstr>
      <vt:lpstr>PowerPoint 演示文稿</vt:lpstr>
      <vt:lpstr>分组之后的操作</vt:lpstr>
      <vt:lpstr>PowerPoint 演示文稿</vt:lpstr>
      <vt:lpstr>合并(concatenate,merge,join) </vt:lpstr>
      <vt:lpstr>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分工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mac</dc:creator>
  <cp:lastModifiedBy>Leeda李</cp:lastModifiedBy>
  <cp:revision>46</cp:revision>
  <dcterms:created xsi:type="dcterms:W3CDTF">2018-09-08T07:26:33Z</dcterms:created>
  <dcterms:modified xsi:type="dcterms:W3CDTF">2018-09-10T09:27:29Z</dcterms:modified>
</cp:coreProperties>
</file>