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17"/>
    <p:restoredTop sz="94668"/>
  </p:normalViewPr>
  <p:slideViewPr>
    <p:cSldViewPr snapToGrid="0" snapToObjects="1">
      <p:cViewPr varScale="1">
        <p:scale>
          <a:sx n="74" d="100"/>
          <a:sy n="74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4AB58-F541-0448-8566-D087CD318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85C74E-02F1-2A49-B01D-799ECFD09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44CC1-5935-234B-BFC1-4700EF3B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2D5A-7AC3-804B-85C2-5C335C4FEBB8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D7036-E54B-8245-827A-C443D2AF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D993D-E24C-0745-B0E6-84A649E6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474-71AD-B049-8B35-59101ABE8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01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98E4B-2E96-4342-B5FB-B5C7ECBC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633093-4059-DF47-B6FB-4C52685D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4A795-A1FD-1A4E-93CC-36635142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2D5A-7AC3-804B-85C2-5C335C4FEBB8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53D75-1EF0-714F-B027-A814E4A8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00B5D-CB7F-4945-BFE2-529E3F59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474-71AD-B049-8B35-59101ABE8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61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43AB8E-3B89-B849-8DBF-511AC0E3F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3665CC-AC5E-FA4F-90AF-A4E456C14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796B1-A8F6-F646-B9FE-73AD659A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2D5A-7AC3-804B-85C2-5C335C4FEBB8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FD869-77C9-5F4C-9D98-76577441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A80E4-AB4B-914C-BF39-495F3A2F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474-71AD-B049-8B35-59101ABE8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27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25D40-6593-D942-92CE-3C4A772F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E13F8-8BB6-4447-A0C3-FED8C84D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C3F0B-5089-0840-962A-0E56D80E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2D5A-7AC3-804B-85C2-5C335C4FEBB8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9C225-373A-D24B-8566-124E2118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A5992-77C8-7245-AEBD-EF7E6877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474-71AD-B049-8B35-59101ABE8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05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7389E-4B7A-5F40-A6DA-55E50BE0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06C1E3-256B-0A49-AC10-EF2D2B08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4E6FF-ECA1-CC48-9F64-6A65EC61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2D5A-7AC3-804B-85C2-5C335C4FEBB8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27DDC-A5FB-874E-B64B-C4863F65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F43E4-DF86-F24A-8C39-A6EDCF28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474-71AD-B049-8B35-59101ABE8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71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5C514-78A9-7D4C-B44D-17774DC0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D6C87-EED7-2546-A258-3564B03C4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2C97C9-502D-AB40-BDCC-BEB58D02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3303D-3C26-6F49-AA69-F487C037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2D5A-7AC3-804B-85C2-5C335C4FEBB8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F2DAC-AACA-6840-A2B3-D43C092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88D3-4A15-D446-9830-7C2883B8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474-71AD-B049-8B35-59101ABE8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72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13AAF-DB78-1449-88EA-141210C5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5A5BE-B327-CC49-B776-8DA4D33F6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00B16E-6059-C74D-B471-294EA8F53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4FF944-1FC2-E04F-B0C3-485B625F1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1B7AFD-77BF-444E-A928-A1E9C832E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7A742B-866F-AA4D-A634-D4F11F01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2D5A-7AC3-804B-85C2-5C335C4FEBB8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9D9A8-EE81-FD47-A252-1ED3B942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525BC-09EF-9F4C-852E-D7E9069C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474-71AD-B049-8B35-59101ABE8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32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678A5-9640-C044-A959-A663E6D7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0C251D-96FF-C344-93E9-F9E2AB86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2D5A-7AC3-804B-85C2-5C335C4FEBB8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82EE35-DA58-3241-B58B-F7D0AFCE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C2B1B-F172-AA47-A5FD-E69C7C26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474-71AD-B049-8B35-59101ABE8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16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5613C3-C848-0549-8E05-617828F4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2D5A-7AC3-804B-85C2-5C335C4FEBB8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2162B-7BB2-AC46-BD4A-1B33BF07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E77A2-61DA-3F46-A684-356C7FF0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474-71AD-B049-8B35-59101ABE8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30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1AD50-18C6-D340-9EF6-7D377D15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32613-246E-3E46-A164-5427C832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308371-8AD4-6240-B96B-5016FD6C0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DE023-249F-B548-85AC-71D75794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2D5A-7AC3-804B-85C2-5C335C4FEBB8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30DEB-97FB-2644-9DFB-C912009C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775FA4-4AA2-2B4E-9EBB-6FBBA3E7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474-71AD-B049-8B35-59101ABE8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07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CD1B-D6D9-0040-A900-A255BD46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5E8A99-5D34-3844-B049-3C83C015A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D1BCF-FD05-FD4E-B013-61B130825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26F6B-11DF-604F-B962-9C6449F9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2D5A-7AC3-804B-85C2-5C335C4FEBB8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CC0B5-7C4E-B24F-9A1F-60E940CA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1E0570-6FFD-D640-823E-07955585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D474-71AD-B049-8B35-59101ABE8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34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DA52D6-1BC9-DE4B-90A5-53B2C562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F1936-C305-BA44-9D96-E22BC9D9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9EECF-6FF9-944E-828D-304FFFFE9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92D5A-7AC3-804B-85C2-5C335C4FEBB8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F3AD8-3AB7-574A-A2FA-2858A939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3A780-3DA1-9A41-8282-7A3AC246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8D474-71AD-B049-8B35-59101ABE8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80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E21B3-0565-1241-B48A-E1D2A4C5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6297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7200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xv6</a:t>
            </a:r>
            <a:r>
              <a:rPr kumimoji="1" lang="zh-CN" altLang="en-US" sz="7200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 </a:t>
            </a:r>
            <a:r>
              <a:rPr kumimoji="1" lang="zh-CN" altLang="en-US" sz="72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操作系统大作业展示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6F5D0DE-3AD6-9646-B22E-B9539E6BC0A4}"/>
              </a:ext>
            </a:extLst>
          </p:cNvPr>
          <p:cNvSpPr txBox="1">
            <a:spLocks/>
          </p:cNvSpPr>
          <p:nvPr/>
        </p:nvSpPr>
        <p:spPr>
          <a:xfrm>
            <a:off x="0" y="5969479"/>
            <a:ext cx="9144000" cy="726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组员：王述熠 乌尔拉 周宸宇 周展平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2025F8-5E93-6642-8B6E-D98D50313538}"/>
              </a:ext>
            </a:extLst>
          </p:cNvPr>
          <p:cNvSpPr/>
          <p:nvPr/>
        </p:nvSpPr>
        <p:spPr>
          <a:xfrm>
            <a:off x="0" y="520003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xv6</a:t>
            </a:r>
            <a:r>
              <a:rPr kumimoji="1" lang="zh-CN" altLang="en-US" sz="4400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shell</a:t>
            </a:r>
            <a:r>
              <a:rPr kumimoji="1" lang="zh-CN" altLang="en-US" sz="4400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 </a:t>
            </a:r>
            <a:r>
              <a:rPr kumimoji="1" lang="zh-CN" altLang="en-US" sz="4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的完善</a:t>
            </a:r>
            <a:endParaRPr lang="zh-CN" altLang="en-US" sz="4400" dirty="0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27AC878C-12A5-114B-BAB2-6C41A7C6F55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013057" y="162645"/>
            <a:ext cx="67376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66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86C517-7E1C-D64B-BCD3-42F4EB293AAC}"/>
              </a:ext>
            </a:extLst>
          </p:cNvPr>
          <p:cNvSpPr txBox="1"/>
          <p:nvPr/>
        </p:nvSpPr>
        <p:spPr>
          <a:xfrm>
            <a:off x="0" y="1250181"/>
            <a:ext cx="56761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</a:rPr>
              <a:t>$</a:t>
            </a:r>
            <a:endParaRPr kumimoji="1" lang="zh-CN" altLang="en-US" sz="44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</a:endParaRPr>
          </a:p>
          <a:p>
            <a:r>
              <a:rPr kumimoji="1" lang="en-US" altLang="zh-CN" sz="4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</a:rPr>
              <a:t>$</a:t>
            </a:r>
            <a:endParaRPr kumimoji="1" lang="zh-CN" altLang="en-US" sz="44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</a:endParaRPr>
          </a:p>
          <a:p>
            <a:r>
              <a:rPr kumimoji="1" lang="en-US" altLang="zh-CN" sz="4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</a:rPr>
              <a:t>$</a:t>
            </a:r>
            <a:endParaRPr kumimoji="1" lang="zh-CN" altLang="en-US" sz="44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</a:endParaRPr>
          </a:p>
          <a:p>
            <a:r>
              <a:rPr kumimoji="1" lang="en-US" altLang="zh-CN" sz="4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</a:rPr>
              <a:t>$</a:t>
            </a:r>
            <a:endParaRPr kumimoji="1" lang="zh-CN" altLang="en-US" sz="44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</a:endParaRPr>
          </a:p>
          <a:p>
            <a:r>
              <a:rPr kumimoji="1" lang="en-US" altLang="zh-CN" sz="4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</a:rPr>
              <a:t>$</a:t>
            </a:r>
            <a:endParaRPr kumimoji="1" lang="zh-CN" altLang="en-US" sz="44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</a:endParaRPr>
          </a:p>
          <a:p>
            <a:r>
              <a:rPr kumimoji="1" lang="en-US" altLang="zh-CN" sz="4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</a:rPr>
              <a:t>$</a:t>
            </a:r>
            <a:endParaRPr kumimoji="1" lang="zh-CN" altLang="en-US" sz="44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</a:endParaRPr>
          </a:p>
          <a:p>
            <a:endParaRPr kumimoji="1" lang="zh-CN" altLang="en-US" sz="44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8E9603C-95D1-A24C-935E-BC6C0C0DA8B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76182" y="5200038"/>
            <a:ext cx="673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27AAEED-98AB-8D46-ABF5-10400D919A4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260323" y="6049806"/>
            <a:ext cx="6737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5" grpId="0"/>
      <p:bldP spid="5" grpId="1"/>
      <p:bldP spid="5" grpId="2"/>
      <p:bldP spid="6" grpId="0"/>
      <p:bldP spid="7" grpId="0"/>
      <p:bldP spid="7" grpId="1"/>
      <p:bldP spid="7" grpId="2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6F5D0DE-3AD6-9646-B22E-B9539E6BC0A4}"/>
              </a:ext>
            </a:extLst>
          </p:cNvPr>
          <p:cNvSpPr txBox="1">
            <a:spLocks/>
          </p:cNvSpPr>
          <p:nvPr/>
        </p:nvSpPr>
        <p:spPr>
          <a:xfrm>
            <a:off x="185056" y="195943"/>
            <a:ext cx="4495228" cy="72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b="1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1.</a:t>
            </a:r>
            <a:r>
              <a:rPr kumimoji="1" lang="zh-CN" altLang="en-US" sz="4000" b="1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shell</a:t>
            </a:r>
            <a:r>
              <a:rPr kumimoji="1" lang="en-US" altLang="zh-CN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zh-CN" altLang="en-US" sz="40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解释器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D1DD61-A0C5-7841-BD9D-D60F9561AC61}"/>
              </a:ext>
            </a:extLst>
          </p:cNvPr>
          <p:cNvSpPr txBox="1"/>
          <p:nvPr/>
        </p:nvSpPr>
        <p:spPr>
          <a:xfrm>
            <a:off x="8783053" y="4596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9570BA-8F85-3343-A3AF-8233D385807E}"/>
              </a:ext>
            </a:extLst>
          </p:cNvPr>
          <p:cNvSpPr txBox="1"/>
          <p:nvPr/>
        </p:nvSpPr>
        <p:spPr>
          <a:xfrm>
            <a:off x="2612571" y="1355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AEEF3FB-96F2-C540-B6FE-7505E154EC2C}"/>
              </a:ext>
            </a:extLst>
          </p:cNvPr>
          <p:cNvSpPr txBox="1">
            <a:spLocks/>
          </p:cNvSpPr>
          <p:nvPr/>
        </p:nvSpPr>
        <p:spPr>
          <a:xfrm>
            <a:off x="185055" y="922136"/>
            <a:ext cx="11800115" cy="4840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a.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功能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 err="1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变量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支持双精度浮点类型与字符串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ii.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运算与操作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复制操作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;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括号、加减乘除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iii.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显示所有已定义的变量和值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iv.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支持 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echo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或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printf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格式化打印 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double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类型变量与字符串常量</a:t>
            </a:r>
            <a:endParaRPr kumimoji="1" lang="en-US" altLang="zh-CN" sz="24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b.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技术实现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首先判断表达式是否合法，然后用两个栈对表达式进行解析。 内核中创建一个文件维护变量信息，每次对变量操作时读入文件内容，最后将更改写入文件。 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3883170-083C-E54C-881F-1E266BB998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43400" y="178690"/>
            <a:ext cx="673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97C087A-0290-0642-8E43-7DCB18BD22B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974519" y="5300781"/>
            <a:ext cx="673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44869-7A0F-9E4A-895E-1307792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88" y="-54688"/>
            <a:ext cx="3720860" cy="37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9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50"/>
                            </p:stCondLst>
                            <p:childTnLst>
                              <p:par>
                                <p:cTn id="2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5"/>
      <p:bldP spid="8" grpId="0"/>
      <p:bldP spid="11" grpId="0"/>
      <p:bldP spid="11" grpId="1"/>
      <p:bldP spid="11" grpId="2"/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6F5D0DE-3AD6-9646-B22E-B9539E6BC0A4}"/>
              </a:ext>
            </a:extLst>
          </p:cNvPr>
          <p:cNvSpPr txBox="1">
            <a:spLocks/>
          </p:cNvSpPr>
          <p:nvPr/>
        </p:nvSpPr>
        <p:spPr>
          <a:xfrm>
            <a:off x="185056" y="195943"/>
            <a:ext cx="4158343" cy="72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b="1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2.</a:t>
            </a:r>
            <a:r>
              <a:rPr kumimoji="1" lang="zh-CN" altLang="en-US" sz="4000" b="1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 </a:t>
            </a:r>
            <a:r>
              <a:rPr kumimoji="1" lang="zh-CN" altLang="en-US" sz="40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文字颜色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D1DD61-A0C5-7841-BD9D-D60F9561AC61}"/>
              </a:ext>
            </a:extLst>
          </p:cNvPr>
          <p:cNvSpPr txBox="1"/>
          <p:nvPr/>
        </p:nvSpPr>
        <p:spPr>
          <a:xfrm>
            <a:off x="8783053" y="4596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9570BA-8F85-3343-A3AF-8233D385807E}"/>
              </a:ext>
            </a:extLst>
          </p:cNvPr>
          <p:cNvSpPr txBox="1"/>
          <p:nvPr/>
        </p:nvSpPr>
        <p:spPr>
          <a:xfrm>
            <a:off x="2612571" y="1355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AEEF3FB-96F2-C540-B6FE-7505E154EC2C}"/>
              </a:ext>
            </a:extLst>
          </p:cNvPr>
          <p:cNvSpPr txBox="1">
            <a:spLocks/>
          </p:cNvSpPr>
          <p:nvPr/>
        </p:nvSpPr>
        <p:spPr>
          <a:xfrm>
            <a:off x="185055" y="922135"/>
            <a:ext cx="11800115" cy="4943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a.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功能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 err="1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支持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8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种颜色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 err="1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ii.xvecho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 -fore -back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命令可以自定义显示的文字的前景色、背景色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 err="1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iii.printf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函数接受 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4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个参数，自定义显示的文字的前景色、高亮、背景色、背景闪烁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b.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技术实现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修改原来的 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IO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读写函数，在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vga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的 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IO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端口处的第二个字节传入自定义的颜色信息。 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3883170-083C-E54C-881F-1E266BB998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181630" y="178690"/>
            <a:ext cx="673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97C087A-0290-0642-8E43-7DCB18BD22B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927343" y="5404297"/>
            <a:ext cx="673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5"/>
      <p:bldP spid="8" grpId="0"/>
      <p:bldP spid="11" grpId="0"/>
      <p:bldP spid="11" grpId="1"/>
      <p:bldP spid="11" grpId="2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6F5D0DE-3AD6-9646-B22E-B9539E6BC0A4}"/>
              </a:ext>
            </a:extLst>
          </p:cNvPr>
          <p:cNvSpPr txBox="1">
            <a:spLocks/>
          </p:cNvSpPr>
          <p:nvPr/>
        </p:nvSpPr>
        <p:spPr>
          <a:xfrm>
            <a:off x="185056" y="195943"/>
            <a:ext cx="7751246" cy="72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b="1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3. </a:t>
            </a:r>
            <a:r>
              <a:rPr kumimoji="1" lang="zh-CN" altLang="en-US" sz="40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关键词补全 </a:t>
            </a:r>
            <a:r>
              <a:rPr kumimoji="1" lang="en-US" altLang="zh-CN" sz="40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&amp;</a:t>
            </a:r>
            <a:r>
              <a:rPr kumimoji="1" lang="zh-CN" altLang="en-US" sz="40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 高亮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D1DD61-A0C5-7841-BD9D-D60F9561AC61}"/>
              </a:ext>
            </a:extLst>
          </p:cNvPr>
          <p:cNvSpPr txBox="1"/>
          <p:nvPr/>
        </p:nvSpPr>
        <p:spPr>
          <a:xfrm>
            <a:off x="8783053" y="4596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9570BA-8F85-3343-A3AF-8233D385807E}"/>
              </a:ext>
            </a:extLst>
          </p:cNvPr>
          <p:cNvSpPr txBox="1"/>
          <p:nvPr/>
        </p:nvSpPr>
        <p:spPr>
          <a:xfrm>
            <a:off x="2612571" y="1355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AEEF3FB-96F2-C540-B6FE-7505E154EC2C}"/>
              </a:ext>
            </a:extLst>
          </p:cNvPr>
          <p:cNvSpPr txBox="1">
            <a:spLocks/>
          </p:cNvSpPr>
          <p:nvPr/>
        </p:nvSpPr>
        <p:spPr>
          <a:xfrm>
            <a:off x="185055" y="922136"/>
            <a:ext cx="11800115" cy="3425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a.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功能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b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</a:br>
            <a:r>
              <a:rPr kumimoji="1" lang="en-US" altLang="zh-CN" sz="2400" b="1" dirty="0" err="1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.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采用编辑距离最小的衡量标准对输入词进行补全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ii.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判断输入的单词是否为关键词，如果是则显示为黄色高亮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b.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技术实现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采用动态规划算法计算编辑距离，取编辑距离最小的关键词作 为匹配项。维护一个当前输入的单词链表记录单词高亮情况，动态进行调整。 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3883170-083C-E54C-881F-1E266BB998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11344" y="196996"/>
            <a:ext cx="673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97C087A-0290-0642-8E43-7DCB18BD22B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67784" y="3886049"/>
            <a:ext cx="673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8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6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650"/>
                            </p:stCondLst>
                            <p:childTnLst>
                              <p:par>
                                <p:cTn id="2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5"/>
      <p:bldP spid="8" grpId="0"/>
      <p:bldP spid="11" grpId="0"/>
      <p:bldP spid="11" grpId="1"/>
      <p:bldP spid="11" grpId="2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6F5D0DE-3AD6-9646-B22E-B9539E6BC0A4}"/>
              </a:ext>
            </a:extLst>
          </p:cNvPr>
          <p:cNvSpPr txBox="1">
            <a:spLocks/>
          </p:cNvSpPr>
          <p:nvPr/>
        </p:nvSpPr>
        <p:spPr>
          <a:xfrm>
            <a:off x="185056" y="195943"/>
            <a:ext cx="8217072" cy="72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b="1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4. </a:t>
            </a:r>
            <a:r>
              <a:rPr kumimoji="1" lang="zh-CN" altLang="en-US" sz="40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操作别名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D1DD61-A0C5-7841-BD9D-D60F9561AC61}"/>
              </a:ext>
            </a:extLst>
          </p:cNvPr>
          <p:cNvSpPr txBox="1"/>
          <p:nvPr/>
        </p:nvSpPr>
        <p:spPr>
          <a:xfrm>
            <a:off x="8783053" y="40525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9570BA-8F85-3343-A3AF-8233D385807E}"/>
              </a:ext>
            </a:extLst>
          </p:cNvPr>
          <p:cNvSpPr txBox="1"/>
          <p:nvPr/>
        </p:nvSpPr>
        <p:spPr>
          <a:xfrm>
            <a:off x="2612571" y="1355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AEEF3FB-96F2-C540-B6FE-7505E154EC2C}"/>
              </a:ext>
            </a:extLst>
          </p:cNvPr>
          <p:cNvSpPr txBox="1">
            <a:spLocks/>
          </p:cNvSpPr>
          <p:nvPr/>
        </p:nvSpPr>
        <p:spPr>
          <a:xfrm>
            <a:off x="185055" y="922136"/>
            <a:ext cx="11800115" cy="1320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a.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功能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动态添加 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(alias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命令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)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和删除 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(unalias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命令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)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已有的操作的别名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b.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技术实现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将别名记录在文件中，每次遇到可能的别名时在文件中查找。 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3883170-083C-E54C-881F-1E266BB998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181630" y="178690"/>
            <a:ext cx="673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97C087A-0290-0642-8E43-7DCB18BD22B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108188" y="1781203"/>
            <a:ext cx="673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51E6D0E-79E3-404D-94A3-CEA1034DDEAB}"/>
              </a:ext>
            </a:extLst>
          </p:cNvPr>
          <p:cNvSpPr txBox="1">
            <a:spLocks/>
          </p:cNvSpPr>
          <p:nvPr/>
        </p:nvSpPr>
        <p:spPr>
          <a:xfrm>
            <a:off x="185056" y="2824316"/>
            <a:ext cx="8217072" cy="72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b="1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5. </a:t>
            </a:r>
            <a:r>
              <a:rPr kumimoji="1" lang="zh-CN" altLang="en-US" sz="40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历史命令查询与执行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840BE2-5582-364B-B9AE-0E08F41427C8}"/>
              </a:ext>
            </a:extLst>
          </p:cNvPr>
          <p:cNvSpPr txBox="1"/>
          <p:nvPr/>
        </p:nvSpPr>
        <p:spPr>
          <a:xfrm>
            <a:off x="2612571" y="39836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8D31FFC-FA49-7D40-AFE1-DF5ACA28DA15}"/>
              </a:ext>
            </a:extLst>
          </p:cNvPr>
          <p:cNvSpPr txBox="1">
            <a:spLocks/>
          </p:cNvSpPr>
          <p:nvPr/>
        </p:nvSpPr>
        <p:spPr>
          <a:xfrm>
            <a:off x="185055" y="3550509"/>
            <a:ext cx="11800115" cy="36266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a.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功能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在 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shell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中实现历史命令的功能，通过上下键获取历史命令，实现便捷的输入。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b.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技术实现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构建二维字符数组用于存储历史命令，每次执行一行命令时， 在该数组中添加一条记录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;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输入命令的过程中，按上键可以清空当前输 入，并从数组中获取上一条历史命令，下键获取下一条历史命令。 </a:t>
            </a:r>
          </a:p>
          <a:p>
            <a:pPr algn="l">
              <a:lnSpc>
                <a:spcPct val="200000"/>
              </a:lnSpc>
            </a:pPr>
            <a:endParaRPr kumimoji="1" lang="zh-CN" altLang="en-US" sz="24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  <a:cs typeface="Consolas" panose="020B0609020204030204" pitchFamily="49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3091587A-A0AD-654A-A3EF-62F6FE47619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748228" y="2846103"/>
            <a:ext cx="673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27A3C9B-AB12-F44C-879B-F75B75214BA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70693" y="6031343"/>
            <a:ext cx="673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5440B40-3A99-E04E-8A83-206055D0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996" y="14014"/>
            <a:ext cx="5770004" cy="109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4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50"/>
                            </p:stCondLst>
                            <p:childTnLst>
                              <p:par>
                                <p:cTn id="2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2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250"/>
                            </p:stCondLst>
                            <p:childTnLst>
                              <p:par>
                                <p:cTn id="5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5"/>
      <p:bldP spid="8" grpId="0"/>
      <p:bldP spid="11" grpId="0"/>
      <p:bldP spid="11" grpId="1"/>
      <p:bldP spid="11" grpId="2"/>
      <p:bldP spid="12" grpId="0"/>
      <p:bldP spid="12" grpId="1"/>
      <p:bldP spid="12" grpId="2"/>
      <p:bldP spid="9" grpId="0" bldLvl="5"/>
      <p:bldP spid="13" grpId="0"/>
      <p:bldP spid="14" grpId="0"/>
      <p:bldP spid="14" grpId="1"/>
      <p:bldP spid="14" grpId="2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6F5D0DE-3AD6-9646-B22E-B9539E6BC0A4}"/>
              </a:ext>
            </a:extLst>
          </p:cNvPr>
          <p:cNvSpPr txBox="1">
            <a:spLocks/>
          </p:cNvSpPr>
          <p:nvPr/>
        </p:nvSpPr>
        <p:spPr>
          <a:xfrm>
            <a:off x="185056" y="195943"/>
            <a:ext cx="6146733" cy="72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b="1" dirty="0">
                <a:solidFill>
                  <a:schemeClr val="bg1"/>
                </a:solidFill>
                <a:latin typeface="9px3bus" pitchFamily="2" charset="0"/>
                <a:cs typeface="Consolas" panose="020B0609020204030204" pitchFamily="49" charset="0"/>
              </a:rPr>
              <a:t>6. </a:t>
            </a:r>
            <a:r>
              <a:rPr kumimoji="1" lang="zh-CN" altLang="en-US" sz="40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文本编辑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D1DD61-A0C5-7841-BD9D-D60F9561AC61}"/>
              </a:ext>
            </a:extLst>
          </p:cNvPr>
          <p:cNvSpPr txBox="1"/>
          <p:nvPr/>
        </p:nvSpPr>
        <p:spPr>
          <a:xfrm>
            <a:off x="8783053" y="4596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9570BA-8F85-3343-A3AF-8233D385807E}"/>
              </a:ext>
            </a:extLst>
          </p:cNvPr>
          <p:cNvSpPr txBox="1"/>
          <p:nvPr/>
        </p:nvSpPr>
        <p:spPr>
          <a:xfrm>
            <a:off x="2612571" y="1355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AEEF3FB-96F2-C540-B6FE-7505E154EC2C}"/>
              </a:ext>
            </a:extLst>
          </p:cNvPr>
          <p:cNvSpPr txBox="1">
            <a:spLocks/>
          </p:cNvSpPr>
          <p:nvPr/>
        </p:nvSpPr>
        <p:spPr>
          <a:xfrm>
            <a:off x="185055" y="922136"/>
            <a:ext cx="11800115" cy="4844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a.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功能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 err="1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打开指定文件名的文件，如果文件不存在则创建出来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ii.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将打开文件的内容读取出来，输出到屏幕上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iii.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支持类似于 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vi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的基本操作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阅读模式、编辑模式、控制模式 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iv.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保存更改到文件或者放弃更改直接关闭编辑器</a:t>
            </a:r>
            <a:endParaRPr kumimoji="1" lang="en-US" altLang="zh-CN" sz="24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b.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技术实现：在具体的实现上，存储单元使用的是段落，即一个换行符将一 个段落与另一个段落分隔开，整个文件的呈现形式是一个段落链表。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3883170-083C-E54C-881F-1E266BB998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057610" y="178690"/>
            <a:ext cx="673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97C087A-0290-0642-8E43-7DCB18BD22B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064990" y="5304943"/>
            <a:ext cx="673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5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9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950"/>
                            </p:stCondLst>
                            <p:childTnLst>
                              <p:par>
                                <p:cTn id="2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5"/>
      <p:bldP spid="8" grpId="0"/>
      <p:bldP spid="11" grpId="0"/>
      <p:bldP spid="11" grpId="1"/>
      <p:bldP spid="11" grpId="2"/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6F5D0DE-3AD6-9646-B22E-B9539E6BC0A4}"/>
              </a:ext>
            </a:extLst>
          </p:cNvPr>
          <p:cNvSpPr txBox="1">
            <a:spLocks/>
          </p:cNvSpPr>
          <p:nvPr/>
        </p:nvSpPr>
        <p:spPr>
          <a:xfrm>
            <a:off x="185056" y="195943"/>
            <a:ext cx="4158343" cy="72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chemeClr val="bg1"/>
                </a:solidFill>
                <a:latin typeface="9px3bus" pitchFamily="2" charset="0"/>
                <a:ea typeface="FZXS12" panose="02010600000000000000" pitchFamily="2" charset="-122"/>
                <a:cs typeface="Consolas" panose="020B0609020204030204" pitchFamily="49" charset="0"/>
              </a:rPr>
              <a:t>组内分工</a:t>
            </a:r>
            <a:endParaRPr kumimoji="1" lang="zh-CN" altLang="en-US" sz="40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  <a:cs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D1DD61-A0C5-7841-BD9D-D60F9561AC61}"/>
              </a:ext>
            </a:extLst>
          </p:cNvPr>
          <p:cNvSpPr txBox="1"/>
          <p:nvPr/>
        </p:nvSpPr>
        <p:spPr>
          <a:xfrm>
            <a:off x="8783053" y="4596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9570BA-8F85-3343-A3AF-8233D385807E}"/>
              </a:ext>
            </a:extLst>
          </p:cNvPr>
          <p:cNvSpPr txBox="1"/>
          <p:nvPr/>
        </p:nvSpPr>
        <p:spPr>
          <a:xfrm>
            <a:off x="2612572" y="1433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AEEF3FB-96F2-C540-B6FE-7505E154EC2C}"/>
              </a:ext>
            </a:extLst>
          </p:cNvPr>
          <p:cNvSpPr txBox="1">
            <a:spLocks/>
          </p:cNvSpPr>
          <p:nvPr/>
        </p:nvSpPr>
        <p:spPr>
          <a:xfrm>
            <a:off x="185056" y="999934"/>
            <a:ext cx="11800115" cy="27354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周展平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:shell 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解释器、文字颜色、关键词补全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&amp;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高亮 </a:t>
            </a:r>
            <a:endParaRPr kumimoji="1" lang="en-US" altLang="zh-CN" sz="24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周宸宇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历史命令查询与执行 </a:t>
            </a:r>
            <a:endParaRPr kumimoji="1" lang="en-US" altLang="zh-CN" sz="24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吾尔拉、周展平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操作别名</a:t>
            </a:r>
            <a:b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</a:b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王述熠</a:t>
            </a:r>
            <a:r>
              <a:rPr kumimoji="1" lang="en-US" altLang="zh-CN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:</a:t>
            </a:r>
            <a:r>
              <a:rPr kumimoji="1" lang="zh-CN" altLang="en-US" sz="24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  <a:cs typeface="Consolas" panose="020B0609020204030204" pitchFamily="49" charset="0"/>
              </a:rPr>
              <a:t>文本编辑器 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3883170-083C-E54C-881F-1E266BB998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264227" y="214249"/>
            <a:ext cx="673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97C087A-0290-0642-8E43-7DCB18BD22B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97303" y="3273733"/>
            <a:ext cx="673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D60C90-D1C2-AA40-8C2D-87D61A09B8DA}"/>
              </a:ext>
            </a:extLst>
          </p:cNvPr>
          <p:cNvSpPr txBox="1"/>
          <p:nvPr/>
        </p:nvSpPr>
        <p:spPr>
          <a:xfrm>
            <a:off x="185056" y="3804410"/>
            <a:ext cx="5676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</a:rPr>
              <a:t>$</a:t>
            </a:r>
            <a:endParaRPr kumimoji="1" lang="zh-CN" altLang="en-US" sz="36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</a:endParaRPr>
          </a:p>
          <a:p>
            <a:r>
              <a:rPr kumimoji="1" lang="en-US" altLang="zh-CN" sz="36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</a:rPr>
              <a:t>$</a:t>
            </a:r>
            <a:endParaRPr kumimoji="1" lang="zh-CN" altLang="en-US" sz="36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</a:endParaRPr>
          </a:p>
          <a:p>
            <a:r>
              <a:rPr kumimoji="1" lang="en-US" altLang="zh-CN" sz="3600" b="1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</a:rPr>
              <a:t>$</a:t>
            </a:r>
            <a:endParaRPr kumimoji="1" lang="zh-CN" altLang="en-US" sz="3600" b="1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7C8BAB-A26A-934A-B6E3-3BC3EB817F9B}"/>
              </a:ext>
            </a:extLst>
          </p:cNvPr>
          <p:cNvSpPr txBox="1"/>
          <p:nvPr/>
        </p:nvSpPr>
        <p:spPr>
          <a:xfrm>
            <a:off x="185056" y="5535890"/>
            <a:ext cx="6003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</a:rPr>
              <a:t>谢谢聆听 </a:t>
            </a:r>
            <a:r>
              <a:rPr kumimoji="1" lang="en-US" altLang="zh-CN" sz="6000" dirty="0">
                <a:solidFill>
                  <a:schemeClr val="bg1"/>
                </a:solidFill>
                <a:latin typeface="FZXS12" panose="02010600000000000000" pitchFamily="2" charset="-122"/>
                <a:ea typeface="FZXS12" panose="02010600000000000000" pitchFamily="2" charset="-122"/>
              </a:rPr>
              <a:t>Q&amp;A</a:t>
            </a:r>
            <a:endParaRPr kumimoji="1" lang="zh-CN" altLang="en-US" sz="6000" dirty="0">
              <a:solidFill>
                <a:schemeClr val="bg1"/>
              </a:solidFill>
              <a:latin typeface="FZXS12" panose="02010600000000000000" pitchFamily="2" charset="-122"/>
              <a:ea typeface="FZXS12" panose="02010600000000000000" pitchFamily="2" charset="-122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74BA3BDD-C3FD-5D4F-83CB-3E308D91354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600677" y="5627748"/>
            <a:ext cx="5406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dirty="0">
                <a:solidFill>
                  <a:schemeClr val="bg1"/>
                </a:solidFill>
                <a:cs typeface="Arial" panose="020B0604020202020204" pitchFamily="34" charset="0"/>
              </a:rPr>
              <a:t>▐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8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450"/>
                            </p:stCondLst>
                            <p:childTnLst>
                              <p:par>
                                <p:cTn id="2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5"/>
      <p:bldP spid="8" grpId="0"/>
      <p:bldP spid="11" grpId="0"/>
      <p:bldP spid="11" grpId="1"/>
      <p:bldP spid="11" grpId="2"/>
      <p:bldP spid="12" grpId="0"/>
      <p:bldP spid="12" grpId="1"/>
      <p:bldP spid="12" grpId="2"/>
      <p:bldP spid="9" grpId="1"/>
      <p:bldP spid="5" grpId="0"/>
      <p:bldP spid="14" grpId="0"/>
      <p:bldP spid="14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562</Words>
  <Application>Microsoft Macintosh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FZXS12</vt:lpstr>
      <vt:lpstr>9px3bus</vt:lpstr>
      <vt:lpstr>Arial</vt:lpstr>
      <vt:lpstr>Consolas</vt:lpstr>
      <vt:lpstr>Office 主题​​</vt:lpstr>
      <vt:lpstr>xv6 操作系统大作业展示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xv6 shell 完善</dc:title>
  <dc:creator>Microsoft Office 用户</dc:creator>
  <cp:lastModifiedBy>Microsoft Office 用户</cp:lastModifiedBy>
  <cp:revision>39</cp:revision>
  <dcterms:created xsi:type="dcterms:W3CDTF">2018-06-29T12:26:44Z</dcterms:created>
  <dcterms:modified xsi:type="dcterms:W3CDTF">2018-06-29T15:19:30Z</dcterms:modified>
</cp:coreProperties>
</file>