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</p:sldIdLst>
  <p:sldSz cx="18288000" cy="10287000"/>
  <p:notesSz cx="6858000" cy="9144000"/>
  <p:embeddedFontLst>
    <p:embeddedFont>
      <p:font typeface="Cascadia Code" panose="020B0609020000020004" pitchFamily="49" charset="0"/>
      <p:regular r:id="rId14"/>
      <p:bold r:id="rId15"/>
      <p:italic r:id="rId16"/>
      <p:boldItalic r:id="rId17"/>
    </p:embeddedFont>
    <p:embeddedFont>
      <p:font typeface="Clear Sans Regular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883C84"/>
    <a:srgbClr val="461B49"/>
    <a:srgbClr val="963488"/>
    <a:srgbClr val="2831A2"/>
    <a:srgbClr val="2086AA"/>
    <a:srgbClr val="1994B1"/>
    <a:srgbClr val="00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279" autoAdjust="0"/>
    <p:restoredTop sz="73146" autoAdjust="0"/>
  </p:normalViewPr>
  <p:slideViewPr>
    <p:cSldViewPr>
      <p:cViewPr varScale="1">
        <p:scale>
          <a:sx n="43" d="100"/>
          <a:sy n="43" d="100"/>
        </p:scale>
        <p:origin x="110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OHITH\Downloads\Task%203_Final%20Content%20Data%20set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SOHITH\Downloads\Task%203_Final%20Content%20Data%20set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[Task 3_Final Content Data set.csv]Pivot table 1!PivotTable3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45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4500" baseline="0"/>
              <a:t>Number of posts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45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 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'Pivot table 1'!$A$4:$A$15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table 1'!$B$4:$B$15</c:f>
              <c:numCache>
                <c:formatCode>General</c:formatCode>
                <c:ptCount val="12"/>
                <c:pt idx="0">
                  <c:v>2126</c:v>
                </c:pt>
                <c:pt idx="1">
                  <c:v>1914</c:v>
                </c:pt>
                <c:pt idx="2">
                  <c:v>2012</c:v>
                </c:pt>
                <c:pt idx="3">
                  <c:v>1974</c:v>
                </c:pt>
                <c:pt idx="4">
                  <c:v>2138</c:v>
                </c:pt>
                <c:pt idx="5">
                  <c:v>2021</c:v>
                </c:pt>
                <c:pt idx="6">
                  <c:v>2070</c:v>
                </c:pt>
                <c:pt idx="7">
                  <c:v>2114</c:v>
                </c:pt>
                <c:pt idx="8">
                  <c:v>2022</c:v>
                </c:pt>
                <c:pt idx="9">
                  <c:v>2056</c:v>
                </c:pt>
                <c:pt idx="10">
                  <c:v>2034</c:v>
                </c:pt>
                <c:pt idx="11">
                  <c:v>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06-40B4-B102-EAE1E819E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83325471"/>
        <c:axId val="2041221071"/>
      </c:barChart>
      <c:catAx>
        <c:axId val="2083325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41221071"/>
        <c:crosses val="autoZero"/>
        <c:auto val="1"/>
        <c:lblAlgn val="ctr"/>
        <c:lblOffset val="100"/>
        <c:noMultiLvlLbl val="0"/>
      </c:catAx>
      <c:valAx>
        <c:axId val="2041221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3254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'Pivot table 2'!$E$4:$E$19</cx:f>
        <cx:lvl ptCount="16">
          <cx:pt idx="0">animals</cx:pt>
          <cx:pt idx="1">science</cx:pt>
          <cx:pt idx="2">healthy eating</cx:pt>
          <cx:pt idx="3">technology</cx:pt>
          <cx:pt idx="4">food</cx:pt>
          <cx:pt idx="5">culture</cx:pt>
          <cx:pt idx="6">travel</cx:pt>
          <cx:pt idx="7">cooking</cx:pt>
          <cx:pt idx="8">soccer</cx:pt>
          <cx:pt idx="9">education</cx:pt>
          <cx:pt idx="10">fitness</cx:pt>
          <cx:pt idx="11">studying</cx:pt>
          <cx:pt idx="12">dogs</cx:pt>
          <cx:pt idx="13">tennis</cx:pt>
          <cx:pt idx="14">veganism</cx:pt>
          <cx:pt idx="15">public speaking</cx:pt>
        </cx:lvl>
      </cx:strDim>
      <cx:numDim type="val">
        <cx:f>'Pivot table 2'!$F$4:$F$19</cx:f>
        <cx:lvl ptCount="16" formatCode="General">
          <cx:pt idx="0">74965</cx:pt>
          <cx:pt idx="1">71168</cx:pt>
          <cx:pt idx="2">69339</cx:pt>
          <cx:pt idx="3">68738</cx:pt>
          <cx:pt idx="4">66676</cx:pt>
          <cx:pt idx="5">66579</cx:pt>
          <cx:pt idx="6">64880</cx:pt>
          <cx:pt idx="7">64756</cx:pt>
          <cx:pt idx="8">57783</cx:pt>
          <cx:pt idx="9">57436</cx:pt>
          <cx:pt idx="10">55323</cx:pt>
          <cx:pt idx="11">54269</cx:pt>
          <cx:pt idx="12">52511</cx:pt>
          <cx:pt idx="13">50339</cx:pt>
          <cx:pt idx="14">49619</cx:pt>
          <cx:pt idx="15">49264</cx:pt>
        </cx:lvl>
      </cx:numDim>
    </cx:data>
  </cx:chartData>
  <cx:chart>
    <cx:title pos="t" align="ctr" overlay="0">
      <cx:tx>
        <cx:txData>
          <cx:v>         Category vs Score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4000" baseline="0"/>
          </a:pPr>
          <a:r>
            <a:rPr lang="en-US" sz="4000" b="0" i="0" u="none" strike="noStrike" baseline="0" dirty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rPr>
            <a:t>         Category vs Score</a:t>
          </a:r>
        </a:p>
      </cx:txPr>
    </cx:title>
    <cx:plotArea>
      <cx:plotAreaRegion>
        <cx:series layoutId="funnel" uniqueId="{3BE0EEFA-C725-4C13-A12C-C02B4756EC31}">
          <cx:tx>
            <cx:txData>
              <cx:f>'Pivot table 2'!$F$3</cx:f>
              <cx:v>Score</cx:v>
            </cx:txData>
          </cx:tx>
          <cx:spPr>
            <a:solidFill>
              <a:schemeClr val="accent4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2000" b="1" baseline="0">
                    <a:solidFill>
                      <a:schemeClr val="bg2"/>
                    </a:solidFill>
                  </a:defRPr>
                </a:pPr>
                <a:endParaRPr lang="en-US" sz="2000" b="1" i="0" u="none" strike="noStrike" baseline="0">
                  <a:solidFill>
                    <a:schemeClr val="bg2"/>
                  </a:solidFill>
                  <a:latin typeface="Calibri"/>
                </a:endParaRPr>
              </a:p>
            </cx:txPr>
            <cx:visibility seriesName="0" categoryName="0" value="1"/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2500" baseline="0"/>
            </a:pPr>
            <a:endParaRPr lang="en-US" sz="25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08.07.2024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Relationship Id="rId9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microsoft.com/office/2014/relationships/chartEx" Target="../charts/chartEx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96948" y="3332654"/>
            <a:ext cx="5482998" cy="2846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8000" spc="-105" dirty="0">
                <a:solidFill>
                  <a:srgbClr val="FFFFFF"/>
                </a:solidFill>
              </a:rPr>
              <a:t>Data Analysis</a:t>
            </a:r>
          </a:p>
          <a:p>
            <a:pPr algn="ctr">
              <a:lnSpc>
                <a:spcPts val="11059"/>
              </a:lnSpc>
            </a:pPr>
            <a:r>
              <a:rPr lang="en-US" sz="9600" b="1" spc="-105" dirty="0">
                <a:solidFill>
                  <a:srgbClr val="FFFFFF"/>
                </a:solidFill>
              </a:rPr>
              <a:t>Social Buzz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5003701"/>
            <a:ext cx="942466" cy="279598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2227332"/>
            <a:ext cx="942466" cy="279598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0143618" y="7780070"/>
            <a:ext cx="942466" cy="27959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 l="4069" t="1617" r="4069" b="1617"/>
          <a:stretch>
            <a:fillRect/>
          </a:stretch>
        </p:blipFill>
        <p:spPr>
          <a:xfrm>
            <a:off x="5438298" y="1161805"/>
            <a:ext cx="5036754" cy="796339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57200" y="4539600"/>
            <a:ext cx="4703553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Summary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27032" y="9481425"/>
            <a:ext cx="9711338" cy="2017079"/>
            <a:chOff x="0" y="0"/>
            <a:chExt cx="12948451" cy="2689439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327032" y="-1179605"/>
            <a:ext cx="9711338" cy="2017079"/>
            <a:chOff x="0" y="0"/>
            <a:chExt cx="12948451" cy="2689439"/>
          </a:xfrm>
        </p:grpSpPr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6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20" name="Group 11">
            <a:extLst>
              <a:ext uri="{FF2B5EF4-FFF2-40B4-BE49-F238E27FC236}">
                <a16:creationId xmlns:a16="http://schemas.microsoft.com/office/drawing/2014/main" id="{C00ABEC5-EF3F-4E3E-827E-EB1F2EF17C0D}"/>
              </a:ext>
            </a:extLst>
          </p:cNvPr>
          <p:cNvGrpSpPr/>
          <p:nvPr/>
        </p:nvGrpSpPr>
        <p:grpSpPr>
          <a:xfrm>
            <a:off x="11581833" y="1580430"/>
            <a:ext cx="5677467" cy="867617"/>
            <a:chOff x="0" y="-47625"/>
            <a:chExt cx="7569956" cy="1156823"/>
          </a:xfrm>
        </p:grpSpPr>
        <p:sp>
          <p:nvSpPr>
            <p:cNvPr id="21" name="TextBox 12">
              <a:extLst>
                <a:ext uri="{FF2B5EF4-FFF2-40B4-BE49-F238E27FC236}">
                  <a16:creationId xmlns:a16="http://schemas.microsoft.com/office/drawing/2014/main" id="{19A1BE45-8301-44C6-A0D0-F8FDA800622F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3DAE5247-0244-4123-A713-8D8809E80C70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grpSp>
        <p:nvGrpSpPr>
          <p:cNvPr id="23" name="Group 14">
            <a:extLst>
              <a:ext uri="{FF2B5EF4-FFF2-40B4-BE49-F238E27FC236}">
                <a16:creationId xmlns:a16="http://schemas.microsoft.com/office/drawing/2014/main" id="{F49CBA38-C879-499F-B0F5-691188949921}"/>
              </a:ext>
            </a:extLst>
          </p:cNvPr>
          <p:cNvGrpSpPr/>
          <p:nvPr/>
        </p:nvGrpSpPr>
        <p:grpSpPr>
          <a:xfrm>
            <a:off x="11581833" y="6964868"/>
            <a:ext cx="5677467" cy="867617"/>
            <a:chOff x="0" y="-47625"/>
            <a:chExt cx="7569956" cy="1156823"/>
          </a:xfrm>
        </p:grpSpPr>
        <p:sp>
          <p:nvSpPr>
            <p:cNvPr id="24" name="TextBox 15">
              <a:extLst>
                <a:ext uri="{FF2B5EF4-FFF2-40B4-BE49-F238E27FC236}">
                  <a16:creationId xmlns:a16="http://schemas.microsoft.com/office/drawing/2014/main" id="{3A90234A-916B-4C29-ACF1-11F97E8C2563}"/>
                </a:ext>
              </a:extLst>
            </p:cNvPr>
            <p:cNvSpPr txBox="1"/>
            <p:nvPr/>
          </p:nvSpPr>
          <p:spPr>
            <a:xfrm>
              <a:off x="0" y="691990"/>
              <a:ext cx="7569956" cy="417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endParaRPr lang="en-US" sz="1900" spc="-19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  <p:sp>
          <p:nvSpPr>
            <p:cNvPr id="25" name="TextBox 16">
              <a:extLst>
                <a:ext uri="{FF2B5EF4-FFF2-40B4-BE49-F238E27FC236}">
                  <a16:creationId xmlns:a16="http://schemas.microsoft.com/office/drawing/2014/main" id="{E1CF9388-A25B-45EF-AAD4-73FE2BA72053}"/>
                </a:ext>
              </a:extLst>
            </p:cNvPr>
            <p:cNvSpPr txBox="1"/>
            <p:nvPr/>
          </p:nvSpPr>
          <p:spPr>
            <a:xfrm>
              <a:off x="0" y="-47625"/>
              <a:ext cx="7569956" cy="451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940"/>
                </a:lnSpc>
              </a:pPr>
              <a:endParaRPr lang="en-US" sz="2100" spc="-21" dirty="0">
                <a:solidFill>
                  <a:srgbClr val="000000"/>
                </a:solidFill>
                <a:latin typeface="Graphik Regular" panose="020B0503030202060203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06B7272-A498-712A-D127-39D71D65F596}"/>
              </a:ext>
            </a:extLst>
          </p:cNvPr>
          <p:cNvSpPr txBox="1"/>
          <p:nvPr/>
        </p:nvSpPr>
        <p:spPr>
          <a:xfrm>
            <a:off x="11269748" y="1491545"/>
            <a:ext cx="6691220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ANALYSIS AND INSIGHTS</a:t>
            </a:r>
          </a:p>
          <a:p>
            <a:pPr algn="ctr"/>
            <a:endParaRPr lang="en-US" sz="3200" dirty="0"/>
          </a:p>
          <a:p>
            <a:r>
              <a:rPr lang="en-US" sz="3200" dirty="0"/>
              <a:t>Invest more resources in enhancing Science and Technology content to capitalize on strong audience engagement.</a:t>
            </a:r>
          </a:p>
          <a:p>
            <a:endParaRPr lang="en-IN" sz="1400" dirty="0"/>
          </a:p>
          <a:p>
            <a:r>
              <a:rPr lang="en-US" sz="3200" dirty="0"/>
              <a:t>Pursue sponsorship deals in Technology and Science, and introduce premium content options for Healthy Eating and Food categories.</a:t>
            </a:r>
          </a:p>
          <a:p>
            <a:endParaRPr lang="en-IN" sz="1400" dirty="0"/>
          </a:p>
          <a:p>
            <a:r>
              <a:rPr lang="en-US" sz="3200" dirty="0"/>
              <a:t>Translate and localize Healthy Eating and Food content to attract a global audience, while tailoring Animals and Science content for regional markets.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-1140306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9394369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960827" cy="5556812"/>
            <a:chOff x="0" y="0"/>
            <a:chExt cx="11947770" cy="7409082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ea typeface="Cascadia Code" panose="020B0609020000020004" pitchFamily="49" charset="0"/>
                  <a:cs typeface="Cascadia Code" panose="020B0609020000020004" pitchFamily="49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83179" y="2327519"/>
              <a:ext cx="11564591" cy="50815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</a:rPr>
                <a:t>Project recap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</a:rPr>
                <a:t>Problem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</a:rPr>
                <a:t>The Analytics team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</a:rPr>
                <a:t>Process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</a:rPr>
                <a:t>Insights</a:t>
              </a:r>
            </a:p>
            <a:p>
              <a:pPr>
                <a:lnSpc>
                  <a:spcPct val="150000"/>
                </a:lnSpc>
              </a:pPr>
              <a:r>
                <a:rPr lang="en-US" sz="2800" spc="-19" dirty="0">
                  <a:solidFill>
                    <a:srgbClr val="000000"/>
                  </a:solidFill>
                </a:rPr>
                <a:t>Summary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07242" y="-1685151"/>
            <a:ext cx="3545508" cy="3370302"/>
            <a:chOff x="0" y="0"/>
            <a:chExt cx="4727344" cy="4493736"/>
          </a:xfrm>
        </p:grpSpPr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9" name="Group 9"/>
          <p:cNvGrpSpPr/>
          <p:nvPr/>
        </p:nvGrpSpPr>
        <p:grpSpPr>
          <a:xfrm>
            <a:off x="13610070" y="3458349"/>
            <a:ext cx="3545508" cy="3370302"/>
            <a:chOff x="0" y="0"/>
            <a:chExt cx="4727344" cy="4493736"/>
          </a:xfrm>
        </p:grpSpPr>
        <p:grpSp>
          <p:nvGrpSpPr>
            <p:cNvPr id="10" name="Group 10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1912898" y="8601849"/>
            <a:ext cx="3545508" cy="3370302"/>
            <a:chOff x="0" y="0"/>
            <a:chExt cx="4727344" cy="4493736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5304853" y="2005583"/>
            <a:ext cx="11089018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r>
              <a:rPr lang="en-US" sz="2800" dirty="0"/>
              <a:t>z</a:t>
            </a:r>
            <a:endParaRPr lang="en-IN" sz="2800" dirty="0"/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Project Recap</a:t>
            </a:r>
          </a:p>
        </p:txBody>
      </p:sp>
      <p:sp>
        <p:nvSpPr>
          <p:cNvPr id="34" name="AutoShape 31">
            <a:extLst>
              <a:ext uri="{FF2B5EF4-FFF2-40B4-BE49-F238E27FC236}">
                <a16:creationId xmlns:a16="http://schemas.microsoft.com/office/drawing/2014/main" id="{3772D80D-CA95-83BC-6C24-3AD22B2BE6B5}"/>
              </a:ext>
            </a:extLst>
          </p:cNvPr>
          <p:cNvSpPr/>
          <p:nvPr/>
        </p:nvSpPr>
        <p:spPr>
          <a:xfrm>
            <a:off x="8915400" y="2005583"/>
            <a:ext cx="6934200" cy="6275832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US" sz="3200" dirty="0"/>
          </a:p>
          <a:p>
            <a:endParaRPr lang="en-US" sz="2800" dirty="0"/>
          </a:p>
          <a:p>
            <a:r>
              <a:rPr lang="en-US" sz="2800" dirty="0"/>
              <a:t>Social Buzz is a fast growing technology unicorn that need to adapt quickly to it's global scale. Accenture has begun a 3 month POC focusing on these tasks:</a:t>
            </a:r>
          </a:p>
          <a:p>
            <a:endParaRPr lang="en-US" sz="2800" dirty="0"/>
          </a:p>
          <a:p>
            <a:r>
              <a:rPr lang="en-US" sz="2800" dirty="0"/>
              <a:t>   • An audit of Social Buzz's big data practice</a:t>
            </a:r>
          </a:p>
          <a:p>
            <a:r>
              <a:rPr lang="en-US" sz="2800" dirty="0"/>
              <a:t>   • Recommendations for a successful IPO</a:t>
            </a:r>
          </a:p>
          <a:p>
            <a:r>
              <a:rPr lang="en-US" sz="2800" dirty="0"/>
              <a:t>   • Analysis to find Social Buzz's top 5 most </a:t>
            </a:r>
          </a:p>
          <a:p>
            <a:r>
              <a:rPr lang="en-US" sz="2800" dirty="0"/>
              <a:t>      popular categories of content</a:t>
            </a:r>
            <a:endParaRPr lang="en-IN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8195696"/>
            <a:ext cx="3545508" cy="3370302"/>
            <a:chOff x="0" y="0"/>
            <a:chExt cx="4727344" cy="4493736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sp>
        <p:nvSpPr>
          <p:cNvPr id="6" name="AutoShape 6"/>
          <p:cNvSpPr/>
          <p:nvPr/>
        </p:nvSpPr>
        <p:spPr>
          <a:xfrm>
            <a:off x="17718" y="0"/>
            <a:ext cx="9964482" cy="10287000"/>
          </a:xfrm>
          <a:prstGeom prst="rect">
            <a:avLst/>
          </a:prstGeom>
          <a:solidFill>
            <a:srgbClr val="A100FF"/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963488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15986267" y="-1061348"/>
            <a:ext cx="3545508" cy="3370302"/>
            <a:chOff x="0" y="0"/>
            <a:chExt cx="4727344" cy="4493736"/>
          </a:xfrm>
        </p:grpSpPr>
        <p:grpSp>
          <p:nvGrpSpPr>
            <p:cNvPr id="17" name="Group 17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3"/>
            <a:ext cx="578686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9BA502-D1F7-5BE2-5211-11ABC1C0B278}"/>
              </a:ext>
            </a:extLst>
          </p:cNvPr>
          <p:cNvSpPr/>
          <p:nvPr/>
        </p:nvSpPr>
        <p:spPr>
          <a:xfrm>
            <a:off x="2414105" y="5064776"/>
            <a:ext cx="7415695" cy="4919106"/>
          </a:xfrm>
          <a:prstGeom prst="rect">
            <a:avLst/>
          </a:prstGeom>
          <a:solidFill>
            <a:srgbClr val="A1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Over </a:t>
            </a:r>
            <a:r>
              <a:rPr lang="en-US" sz="3600" u="sng" dirty="0"/>
              <a:t>100000</a:t>
            </a:r>
            <a:r>
              <a:rPr lang="en-US" sz="3600" dirty="0"/>
              <a:t> posts per day</a:t>
            </a:r>
          </a:p>
          <a:p>
            <a:endParaRPr lang="en-US" sz="3200" dirty="0"/>
          </a:p>
          <a:p>
            <a:r>
              <a:rPr lang="en-US" sz="3600" u="sng" dirty="0"/>
              <a:t>36,500,000</a:t>
            </a:r>
            <a:r>
              <a:rPr lang="en-US" sz="3600" dirty="0"/>
              <a:t> pieces of content per year!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2400" dirty="0"/>
              <a:t>But how to capitalize on it when there is so much?</a:t>
            </a:r>
          </a:p>
          <a:p>
            <a:endParaRPr lang="en-US" sz="2400" dirty="0"/>
          </a:p>
          <a:p>
            <a:r>
              <a:rPr lang="en-US" sz="2400" u="sng" dirty="0"/>
              <a:t>Analysis to find Social Buzz's top 5 most popular categories of content</a:t>
            </a:r>
            <a:endParaRPr lang="en-IN" sz="2400" u="sn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06723" y="406153"/>
            <a:ext cx="9939843" cy="9474693"/>
            <a:chOff x="0" y="0"/>
            <a:chExt cx="13253124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0"/>
              <a:ext cx="3005065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16020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0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832040" y="9838214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0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3279405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6558809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248060" y="9838214"/>
              <a:ext cx="3005065" cy="2794710"/>
            </a:xfrm>
            <a:prstGeom prst="rect">
              <a:avLst/>
            </a:prstGeom>
          </p:spPr>
        </p:pic>
      </p:grpSp>
      <p:sp>
        <p:nvSpPr>
          <p:cNvPr id="15" name="AutoShape 15"/>
          <p:cNvSpPr/>
          <p:nvPr/>
        </p:nvSpPr>
        <p:spPr>
          <a:xfrm>
            <a:off x="2110745" y="1825527"/>
            <a:ext cx="6750815" cy="6635945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IN" dirty="0"/>
          </a:p>
        </p:txBody>
      </p:sp>
      <p:grpSp>
        <p:nvGrpSpPr>
          <p:cNvPr id="16" name="Group 16"/>
          <p:cNvGrpSpPr>
            <a:grpSpLocks noChangeAspect="1"/>
          </p:cNvGrpSpPr>
          <p:nvPr/>
        </p:nvGrpSpPr>
        <p:grpSpPr>
          <a:xfrm>
            <a:off x="11825797" y="1270731"/>
            <a:ext cx="2085137" cy="2085137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id="20" name="Freeform 20"/>
          <p:cNvSpPr/>
          <p:nvPr/>
        </p:nvSpPr>
        <p:spPr>
          <a:xfrm>
            <a:off x="11574296" y="1010295"/>
            <a:ext cx="2123087" cy="2123082"/>
          </a:xfrm>
          <a:custGeom>
            <a:avLst/>
            <a:gdLst/>
            <a:ahLst/>
            <a:cxnLst/>
            <a:rect l="l" t="t" r="r" b="b"/>
            <a:pathLst>
              <a:path w="6350000" h="6349987">
                <a:moveTo>
                  <a:pt x="3175000" y="6349987"/>
                </a:moveTo>
                <a:cubicBezTo>
                  <a:pt x="1424279" y="6349987"/>
                  <a:pt x="0" y="4925733"/>
                  <a:pt x="0" y="3175038"/>
                </a:cubicBezTo>
                <a:cubicBezTo>
                  <a:pt x="0" y="1424317"/>
                  <a:pt x="1424292" y="0"/>
                  <a:pt x="3175000" y="0"/>
                </a:cubicBezTo>
                <a:cubicBezTo>
                  <a:pt x="4925733" y="0"/>
                  <a:pt x="6350000" y="1424330"/>
                  <a:pt x="6350000" y="3175038"/>
                </a:cubicBezTo>
                <a:cubicBezTo>
                  <a:pt x="6350000" y="4925720"/>
                  <a:pt x="4925733" y="6349987"/>
                  <a:pt x="3175000" y="6349987"/>
                </a:cubicBezTo>
                <a:close/>
                <a:moveTo>
                  <a:pt x="3175000" y="115760"/>
                </a:moveTo>
                <a:cubicBezTo>
                  <a:pt x="1488135" y="115760"/>
                  <a:pt x="115760" y="1488148"/>
                  <a:pt x="115760" y="3175038"/>
                </a:cubicBezTo>
                <a:cubicBezTo>
                  <a:pt x="115760" y="4861915"/>
                  <a:pt x="1488135" y="6234265"/>
                  <a:pt x="3175000" y="6234265"/>
                </a:cubicBezTo>
                <a:cubicBezTo>
                  <a:pt x="4861852" y="6234265"/>
                  <a:pt x="6234265" y="4861890"/>
                  <a:pt x="6234265" y="3175038"/>
                </a:cubicBezTo>
                <a:cubicBezTo>
                  <a:pt x="6234265" y="1488148"/>
                  <a:pt x="4861852" y="115760"/>
                  <a:pt x="3175000" y="115760"/>
                </a:cubicBezTo>
                <a:close/>
              </a:path>
            </a:pathLst>
          </a:custGeom>
          <a:solidFill>
            <a:srgbClr val="2E44D8"/>
          </a:solidFill>
        </p:spPr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11825797" y="4221947"/>
            <a:ext cx="2085137" cy="2085137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1411515" y="4002073"/>
            <a:ext cx="2187334" cy="2123082"/>
            <a:chOff x="-23042" y="66269"/>
            <a:chExt cx="6542158" cy="6349987"/>
          </a:xfrm>
        </p:grpSpPr>
        <p:sp>
          <p:nvSpPr>
            <p:cNvPr id="24" name="Freeform 24"/>
            <p:cNvSpPr/>
            <p:nvPr/>
          </p:nvSpPr>
          <p:spPr>
            <a:xfrm>
              <a:off x="-23042" y="119185"/>
              <a:ext cx="6542158" cy="6244242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5"/>
              <a:stretch>
                <a:fillRect l="-162891" t="-16684" r="-160683" b="-166629"/>
              </a:stretch>
            </a:blipFill>
            <a:ln>
              <a:solidFill>
                <a:srgbClr val="00BAFF"/>
              </a:solidFill>
            </a:ln>
          </p:spPr>
        </p:sp>
        <p:sp>
          <p:nvSpPr>
            <p:cNvPr id="25" name="Freeform 25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id="26" name="Group 26"/>
          <p:cNvGrpSpPr>
            <a:grpSpLocks noChangeAspect="1"/>
          </p:cNvGrpSpPr>
          <p:nvPr/>
        </p:nvGrpSpPr>
        <p:grpSpPr>
          <a:xfrm>
            <a:off x="11825797" y="7173163"/>
            <a:ext cx="2085137" cy="2085137"/>
            <a:chOff x="0" y="0"/>
            <a:chExt cx="6350000" cy="63500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A100FF"/>
            </a:solidFill>
          </p:spPr>
          <p:txBody>
            <a:bodyPr/>
            <a:lstStyle/>
            <a:p>
              <a:endParaRPr lang="en-AU" dirty="0"/>
            </a:p>
          </p:txBody>
        </p:sp>
      </p:grpSp>
      <p:grpSp>
        <p:nvGrpSpPr>
          <p:cNvPr id="28" name="Group 28"/>
          <p:cNvGrpSpPr>
            <a:grpSpLocks noChangeAspect="1"/>
          </p:cNvGrpSpPr>
          <p:nvPr/>
        </p:nvGrpSpPr>
        <p:grpSpPr>
          <a:xfrm>
            <a:off x="11518937" y="989266"/>
            <a:ext cx="2209232" cy="8034459"/>
            <a:chOff x="73038" y="-17614238"/>
            <a:chExt cx="6607653" cy="24030494"/>
          </a:xfrm>
        </p:grpSpPr>
        <p:sp>
          <p:nvSpPr>
            <p:cNvPr id="29" name="Freeform 29"/>
            <p:cNvSpPr/>
            <p:nvPr/>
          </p:nvSpPr>
          <p:spPr>
            <a:xfrm>
              <a:off x="138533" y="-17614238"/>
              <a:ext cx="6542158" cy="6244243"/>
            </a:xfrm>
            <a:custGeom>
              <a:avLst/>
              <a:gdLst/>
              <a:ahLst/>
              <a:cxnLst/>
              <a:rect l="l" t="t" r="r" b="b"/>
              <a:pathLst>
                <a:path w="6542159" h="6244242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6"/>
              <a:stretch>
                <a:fillRect l="-164266" t="1917" r="-22903" b="-93994"/>
              </a:stretch>
            </a:blipFill>
            <a:ln>
              <a:solidFill>
                <a:srgbClr val="00BAFF"/>
              </a:solidFill>
            </a:ln>
          </p:spPr>
          <p:txBody>
            <a:bodyPr/>
            <a:lstStyle/>
            <a:p>
              <a:endParaRPr lang="en-AU" dirty="0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73038" y="66269"/>
              <a:ext cx="6350000" cy="6349987"/>
            </a:xfrm>
            <a:custGeom>
              <a:avLst/>
              <a:gdLst/>
              <a:ahLst/>
              <a:cxnLst/>
              <a:rect l="l" t="t" r="r" b="b"/>
              <a:pathLst>
                <a:path w="6350000" h="6349987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2E44D8"/>
            </a:solidFill>
          </p:spPr>
          <p:txBody>
            <a:bodyPr/>
            <a:lstStyle/>
            <a:p>
              <a:endParaRPr lang="en-IN" dirty="0"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2670508" y="3331799"/>
            <a:ext cx="56122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The Analytics team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EFC014AF-CCDA-D861-9ACC-DD54050C7622}"/>
              </a:ext>
            </a:extLst>
          </p:cNvPr>
          <p:cNvSpPr txBox="1"/>
          <p:nvPr/>
        </p:nvSpPr>
        <p:spPr>
          <a:xfrm>
            <a:off x="14162435" y="4747571"/>
            <a:ext cx="3308143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spc="-80" dirty="0">
                <a:solidFill>
                  <a:srgbClr val="000000"/>
                </a:solidFill>
              </a:rPr>
              <a:t>Marcus </a:t>
            </a:r>
            <a:r>
              <a:rPr lang="en-US" sz="2800" b="1" spc="-80" dirty="0" err="1">
                <a:solidFill>
                  <a:srgbClr val="000000"/>
                </a:solidFill>
              </a:rPr>
              <a:t>Rompton</a:t>
            </a:r>
            <a:endParaRPr lang="en-US" sz="2800" b="1" spc="-80" dirty="0">
              <a:solidFill>
                <a:srgbClr val="000000"/>
              </a:solidFill>
            </a:endParaRPr>
          </a:p>
          <a:p>
            <a:r>
              <a:rPr lang="en-US" sz="2800" spc="-80" dirty="0">
                <a:solidFill>
                  <a:srgbClr val="000000"/>
                </a:solidFill>
              </a:rPr>
              <a:t>Senior principle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2243DA2A-D5DB-99C3-1EF2-5B4285DD4A6C}"/>
              </a:ext>
            </a:extLst>
          </p:cNvPr>
          <p:cNvSpPr txBox="1"/>
          <p:nvPr/>
        </p:nvSpPr>
        <p:spPr>
          <a:xfrm>
            <a:off x="14162435" y="1713339"/>
            <a:ext cx="3308143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spc="-80" dirty="0">
                <a:solidFill>
                  <a:srgbClr val="000000"/>
                </a:solidFill>
              </a:rPr>
              <a:t>Andrew Fleming</a:t>
            </a:r>
          </a:p>
          <a:p>
            <a:r>
              <a:rPr lang="en-US" sz="2800" spc="-80" dirty="0">
                <a:solidFill>
                  <a:srgbClr val="000000"/>
                </a:solidFill>
              </a:rPr>
              <a:t>Chief Technical Architect</a:t>
            </a: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727E20BC-A0EB-C284-2FCA-9D4E2699E888}"/>
              </a:ext>
            </a:extLst>
          </p:cNvPr>
          <p:cNvSpPr txBox="1"/>
          <p:nvPr/>
        </p:nvSpPr>
        <p:spPr>
          <a:xfrm>
            <a:off x="14293092" y="7711888"/>
            <a:ext cx="3308143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b="1" spc="-80" dirty="0">
                <a:solidFill>
                  <a:srgbClr val="000000"/>
                </a:solidFill>
              </a:rPr>
              <a:t>Sai Ratna Sohith S</a:t>
            </a:r>
          </a:p>
          <a:p>
            <a:r>
              <a:rPr lang="en-US" sz="2800" spc="-80" dirty="0">
                <a:solidFill>
                  <a:srgbClr val="000000"/>
                </a:solidFill>
              </a:rPr>
              <a:t>Data Analyst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A59973-A3E3-E695-F478-1D34BBB94FD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3" b="14445"/>
          <a:stretch/>
        </p:blipFill>
        <p:spPr>
          <a:xfrm>
            <a:off x="11549862" y="6928085"/>
            <a:ext cx="2061236" cy="2068198"/>
          </a:xfrm>
          <a:prstGeom prst="flowChartConnector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3" name="Group 13"/>
          <p:cNvGrpSpPr/>
          <p:nvPr/>
        </p:nvGrpSpPr>
        <p:grpSpPr>
          <a:xfrm>
            <a:off x="1903391" y="1027892"/>
            <a:ext cx="1854962" cy="1781248"/>
            <a:chOff x="0" y="0"/>
            <a:chExt cx="2473282" cy="2374997"/>
          </a:xfrm>
        </p:grpSpPr>
        <p:grpSp>
          <p:nvGrpSpPr>
            <p:cNvPr id="14" name="Group 14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17" name="Group 17"/>
          <p:cNvGrpSpPr/>
          <p:nvPr/>
        </p:nvGrpSpPr>
        <p:grpSpPr>
          <a:xfrm>
            <a:off x="3758754" y="2639980"/>
            <a:ext cx="1854962" cy="1781248"/>
            <a:chOff x="0" y="0"/>
            <a:chExt cx="2473282" cy="2374997"/>
          </a:xfrm>
        </p:grpSpPr>
        <p:grpSp>
          <p:nvGrpSpPr>
            <p:cNvPr id="18" name="Group 18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1" name="Group 21"/>
          <p:cNvGrpSpPr/>
          <p:nvPr/>
        </p:nvGrpSpPr>
        <p:grpSpPr>
          <a:xfrm>
            <a:off x="5614117" y="4252068"/>
            <a:ext cx="1854962" cy="1781248"/>
            <a:chOff x="0" y="0"/>
            <a:chExt cx="2473282" cy="2374997"/>
          </a:xfrm>
        </p:grpSpPr>
        <p:grpSp>
          <p:nvGrpSpPr>
            <p:cNvPr id="22" name="Group 22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5" name="Group 25"/>
          <p:cNvGrpSpPr/>
          <p:nvPr/>
        </p:nvGrpSpPr>
        <p:grpSpPr>
          <a:xfrm>
            <a:off x="7469480" y="5864156"/>
            <a:ext cx="1854962" cy="1781248"/>
            <a:chOff x="0" y="0"/>
            <a:chExt cx="2473282" cy="2374997"/>
          </a:xfrm>
        </p:grpSpPr>
        <p:grpSp>
          <p:nvGrpSpPr>
            <p:cNvPr id="26" name="Group 26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grpSp>
        <p:nvGrpSpPr>
          <p:cNvPr id="29" name="Group 29"/>
          <p:cNvGrpSpPr/>
          <p:nvPr/>
        </p:nvGrpSpPr>
        <p:grpSpPr>
          <a:xfrm>
            <a:off x="9324843" y="7476244"/>
            <a:ext cx="1854962" cy="1781248"/>
            <a:chOff x="0" y="0"/>
            <a:chExt cx="2473282" cy="2374997"/>
          </a:xfrm>
        </p:grpSpPr>
        <p:grpSp>
          <p:nvGrpSpPr>
            <p:cNvPr id="30" name="Group 30"/>
            <p:cNvGrpSpPr>
              <a:grpSpLocks noChangeAspect="1"/>
            </p:cNvGrpSpPr>
            <p:nvPr/>
          </p:nvGrpSpPr>
          <p:grpSpPr>
            <a:xfrm>
              <a:off x="0" y="342565"/>
              <a:ext cx="2032432" cy="2032432"/>
              <a:chOff x="0" y="0"/>
              <a:chExt cx="6350000" cy="63500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2831A2"/>
              </a:solidFill>
            </p:spPr>
          </p:sp>
        </p:grpSp>
        <p:pic>
          <p:nvPicPr>
            <p:cNvPr id="32" name="Picture 3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58154" y="78550"/>
              <a:ext cx="2032432" cy="2036765"/>
            </a:xfrm>
            <a:prstGeom prst="rect">
              <a:avLst/>
            </a:prstGeom>
          </p:spPr>
        </p:pic>
      </p:grpSp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>
                <a:solidFill>
                  <a:srgbClr val="FFFFFF"/>
                </a:solidFill>
                <a:latin typeface="Clear Sans Regular Bold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solidFill>
                  <a:srgbClr val="FFFFFF"/>
                </a:solidFill>
                <a:latin typeface="Clear Sans Regular Bold"/>
              </a:rPr>
              <a:t>3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7FF3CBD1-9032-4C9C-0AC1-284571237347}"/>
              </a:ext>
            </a:extLst>
          </p:cNvPr>
          <p:cNvSpPr txBox="1"/>
          <p:nvPr/>
        </p:nvSpPr>
        <p:spPr>
          <a:xfrm>
            <a:off x="4157190" y="1537333"/>
            <a:ext cx="3308143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spc="-80" dirty="0">
                <a:solidFill>
                  <a:schemeClr val="bg1"/>
                </a:solidFill>
              </a:rPr>
              <a:t>Data Understanding</a:t>
            </a:r>
          </a:p>
        </p:txBody>
      </p:sp>
      <p:sp>
        <p:nvSpPr>
          <p:cNvPr id="40" name="TextBox 3">
            <a:extLst>
              <a:ext uri="{FF2B5EF4-FFF2-40B4-BE49-F238E27FC236}">
                <a16:creationId xmlns:a16="http://schemas.microsoft.com/office/drawing/2014/main" id="{E808880C-4A4C-2071-1349-0D5AF34481F8}"/>
              </a:ext>
            </a:extLst>
          </p:cNvPr>
          <p:cNvSpPr txBox="1"/>
          <p:nvPr/>
        </p:nvSpPr>
        <p:spPr>
          <a:xfrm>
            <a:off x="5955664" y="3093023"/>
            <a:ext cx="3308143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spc="-80" dirty="0">
                <a:solidFill>
                  <a:schemeClr val="bg1"/>
                </a:solidFill>
              </a:rPr>
              <a:t>Data Cleaning</a:t>
            </a:r>
          </a:p>
        </p:txBody>
      </p:sp>
      <p:sp>
        <p:nvSpPr>
          <p:cNvPr id="41" name="TextBox 3">
            <a:extLst>
              <a:ext uri="{FF2B5EF4-FFF2-40B4-BE49-F238E27FC236}">
                <a16:creationId xmlns:a16="http://schemas.microsoft.com/office/drawing/2014/main" id="{17261928-772A-9F52-38E9-5DC6F2B4ADC5}"/>
              </a:ext>
            </a:extLst>
          </p:cNvPr>
          <p:cNvSpPr txBox="1"/>
          <p:nvPr/>
        </p:nvSpPr>
        <p:spPr>
          <a:xfrm>
            <a:off x="7871663" y="4747537"/>
            <a:ext cx="3308143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spc="-80" dirty="0">
                <a:solidFill>
                  <a:schemeClr val="bg1"/>
                </a:solidFill>
              </a:rPr>
              <a:t>Data Modelling</a:t>
            </a:r>
          </a:p>
        </p:txBody>
      </p:sp>
      <p:sp>
        <p:nvSpPr>
          <p:cNvPr id="42" name="TextBox 3">
            <a:extLst>
              <a:ext uri="{FF2B5EF4-FFF2-40B4-BE49-F238E27FC236}">
                <a16:creationId xmlns:a16="http://schemas.microsoft.com/office/drawing/2014/main" id="{4DF15AF8-CD8D-55B2-250D-92AA0F5AD1F3}"/>
              </a:ext>
            </a:extLst>
          </p:cNvPr>
          <p:cNvSpPr txBox="1"/>
          <p:nvPr/>
        </p:nvSpPr>
        <p:spPr>
          <a:xfrm>
            <a:off x="9683638" y="6389797"/>
            <a:ext cx="3308143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spc="-80" dirty="0">
                <a:solidFill>
                  <a:schemeClr val="bg1"/>
                </a:solidFill>
              </a:rPr>
              <a:t>Data Analysis</a:t>
            </a:r>
          </a:p>
        </p:txBody>
      </p:sp>
      <p:sp>
        <p:nvSpPr>
          <p:cNvPr id="43" name="TextBox 3">
            <a:extLst>
              <a:ext uri="{FF2B5EF4-FFF2-40B4-BE49-F238E27FC236}">
                <a16:creationId xmlns:a16="http://schemas.microsoft.com/office/drawing/2014/main" id="{A8A6D61D-3280-ACF6-9BCC-2BD0C731B637}"/>
              </a:ext>
            </a:extLst>
          </p:cNvPr>
          <p:cNvSpPr txBox="1"/>
          <p:nvPr/>
        </p:nvSpPr>
        <p:spPr>
          <a:xfrm>
            <a:off x="11624983" y="8064443"/>
            <a:ext cx="3308143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800" spc="-80" dirty="0">
                <a:solidFill>
                  <a:schemeClr val="bg1"/>
                </a:solidFill>
              </a:rPr>
              <a:t>Finding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2127159" y="6480806"/>
            <a:ext cx="2972219" cy="88175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860915"/>
            <a:ext cx="463612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solidFill>
                  <a:srgbClr val="000000"/>
                </a:solidFill>
              </a:rPr>
              <a:t>Insights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17112" y="7810500"/>
            <a:ext cx="17253775" cy="2017079"/>
            <a:chOff x="0" y="0"/>
            <a:chExt cx="23005033" cy="2689439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7272183" y="6480309"/>
            <a:ext cx="2972219" cy="88175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2670342" y="6480309"/>
            <a:ext cx="2972219" cy="88175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3179FFD-45BB-3151-CAA6-4AE75B191EF5}"/>
              </a:ext>
            </a:extLst>
          </p:cNvPr>
          <p:cNvSpPr txBox="1"/>
          <p:nvPr/>
        </p:nvSpPr>
        <p:spPr>
          <a:xfrm>
            <a:off x="2127158" y="3848074"/>
            <a:ext cx="29722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16</a:t>
            </a:r>
            <a:r>
              <a:rPr lang="en-US" sz="4400" dirty="0"/>
              <a:t> unique categories in total</a:t>
            </a:r>
            <a:endParaRPr lang="en-IN" sz="4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2F503-708F-B7A5-33EF-D8850E223B2E}"/>
              </a:ext>
            </a:extLst>
          </p:cNvPr>
          <p:cNvSpPr txBox="1"/>
          <p:nvPr/>
        </p:nvSpPr>
        <p:spPr>
          <a:xfrm>
            <a:off x="12686180" y="1147234"/>
            <a:ext cx="29722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Most popular category is </a:t>
            </a:r>
            <a:r>
              <a:rPr lang="en-US" sz="4400" b="1" dirty="0"/>
              <a:t>Animals</a:t>
            </a:r>
            <a:r>
              <a:rPr lang="en-US" sz="4400" dirty="0"/>
              <a:t> with a total score of </a:t>
            </a:r>
            <a:r>
              <a:rPr lang="en-US" sz="4400" b="1" dirty="0"/>
              <a:t>74965</a:t>
            </a:r>
            <a:endParaRPr lang="en-IN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24012C-4144-F052-EA21-8D4E946C94D7}"/>
              </a:ext>
            </a:extLst>
          </p:cNvPr>
          <p:cNvSpPr txBox="1"/>
          <p:nvPr/>
        </p:nvSpPr>
        <p:spPr>
          <a:xfrm>
            <a:off x="7272183" y="3178559"/>
            <a:ext cx="29722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Highest number of posts in </a:t>
            </a:r>
            <a:r>
              <a:rPr lang="en-US" sz="4400" b="1" dirty="0"/>
              <a:t>May</a:t>
            </a:r>
            <a:endParaRPr lang="en-IN" sz="4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1" y="-710238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7B3CA277-9147-D2AA-BB1A-E41DDCFC4D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8755953"/>
              </p:ext>
            </p:extLst>
          </p:nvPr>
        </p:nvGraphicFramePr>
        <p:xfrm>
          <a:off x="2869537" y="1685151"/>
          <a:ext cx="14939452" cy="7504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5213" y="9490985"/>
            <a:ext cx="17253775" cy="2017079"/>
            <a:chOff x="0" y="0"/>
            <a:chExt cx="23005033" cy="2689439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 rot="1153642">
            <a:off x="979455" y="8814373"/>
            <a:ext cx="3545508" cy="3370302"/>
            <a:chOff x="0" y="0"/>
            <a:chExt cx="4727344" cy="4493736"/>
          </a:xfrm>
        </p:grpSpPr>
        <p:grpSp>
          <p:nvGrpSpPr>
            <p:cNvPr id="11" name="Group 11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p:grpSp>
        <p:nvGrpSpPr>
          <p:cNvPr id="14" name="Group 14"/>
          <p:cNvGrpSpPr/>
          <p:nvPr/>
        </p:nvGrpSpPr>
        <p:grpSpPr>
          <a:xfrm>
            <a:off x="655752" y="-1235382"/>
            <a:ext cx="17253775" cy="2017079"/>
            <a:chOff x="0" y="0"/>
            <a:chExt cx="23005033" cy="2689439"/>
          </a:xfrm>
        </p:grpSpPr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22" name="AutoShape 22"/>
          <p:cNvSpPr/>
          <p:nvPr/>
        </p:nvSpPr>
        <p:spPr>
          <a:xfrm>
            <a:off x="0" y="0"/>
            <a:ext cx="2386482" cy="10287000"/>
          </a:xfrm>
          <a:prstGeom prst="rect">
            <a:avLst/>
          </a:prstGeom>
          <a:solidFill>
            <a:srgbClr val="A100FF"/>
          </a:solidFill>
        </p:spPr>
      </p:sp>
      <p:grpSp>
        <p:nvGrpSpPr>
          <p:cNvPr id="23" name="Group 23"/>
          <p:cNvGrpSpPr/>
          <p:nvPr/>
        </p:nvGrpSpPr>
        <p:grpSpPr>
          <a:xfrm>
            <a:off x="16515246" y="-1685151"/>
            <a:ext cx="3545508" cy="3370302"/>
            <a:chOff x="0" y="0"/>
            <a:chExt cx="4727344" cy="4493736"/>
          </a:xfrm>
        </p:grpSpPr>
        <p:grpSp>
          <p:nvGrpSpPr>
            <p:cNvPr id="24" name="Group 24"/>
            <p:cNvGrpSpPr>
              <a:grpSpLocks noChangeAspect="1"/>
            </p:cNvGrpSpPr>
            <p:nvPr/>
          </p:nvGrpSpPr>
          <p:grpSpPr>
            <a:xfrm>
              <a:off x="644072" y="410464"/>
              <a:ext cx="4083272" cy="4083272"/>
              <a:chOff x="0" y="0"/>
              <a:chExt cx="6350000" cy="63500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A100FF"/>
              </a:solidFill>
            </p:spPr>
          </p:sp>
        </p:grpSp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>
              <a:off x="0" y="0"/>
              <a:ext cx="4083272" cy="4091977"/>
            </a:xfrm>
            <a:prstGeom prst="rect">
              <a:avLst/>
            </a:prstGeom>
          </p:spPr>
        </p:pic>
      </p:grp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27" name="Chart 26">
                <a:extLst>
                  <a:ext uri="{FF2B5EF4-FFF2-40B4-BE49-F238E27FC236}">
                    <a16:creationId xmlns:a16="http://schemas.microsoft.com/office/drawing/2014/main" id="{E7D7DB9B-34CE-D7E5-017D-F43DC3FD4A0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51292147"/>
                  </p:ext>
                </p:extLst>
              </p:nvPr>
            </p:nvGraphicFramePr>
            <p:xfrm>
              <a:off x="2724116" y="1231450"/>
              <a:ext cx="14274184" cy="753671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27" name="Chart 26">
                <a:extLst>
                  <a:ext uri="{FF2B5EF4-FFF2-40B4-BE49-F238E27FC236}">
                    <a16:creationId xmlns:a16="http://schemas.microsoft.com/office/drawing/2014/main" id="{E7D7DB9B-34CE-D7E5-017D-F43DC3FD4A0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4116" y="1231450"/>
                <a:ext cx="14274184" cy="753671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270</Words>
  <Application>Microsoft Office PowerPoint</Application>
  <PresentationFormat>Custom</PresentationFormat>
  <Paragraphs>83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Cascadia Code</vt:lpstr>
      <vt:lpstr>Arial</vt:lpstr>
      <vt:lpstr>Graphik Regular</vt:lpstr>
      <vt:lpstr>Calibri</vt:lpstr>
      <vt:lpstr>Clear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Sai Ratna Sohith S</cp:lastModifiedBy>
  <cp:revision>11</cp:revision>
  <dcterms:created xsi:type="dcterms:W3CDTF">2006-08-16T00:00:00Z</dcterms:created>
  <dcterms:modified xsi:type="dcterms:W3CDTF">2024-07-07T19:56:16Z</dcterms:modified>
  <dc:identifier>DAEhDyfaYKE</dc:identifier>
</cp:coreProperties>
</file>