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43" r:id="rId41"/>
    <p:sldId id="344" r:id="rId42"/>
    <p:sldId id="345" r:id="rId43"/>
    <p:sldId id="346" r:id="rId44"/>
    <p:sldId id="347" r:id="rId45"/>
    <p:sldId id="348" r:id="rId46"/>
    <p:sldId id="349" r:id="rId47"/>
    <p:sldId id="350" r:id="rId48"/>
    <p:sldId id="330" r:id="rId49"/>
    <p:sldId id="331" r:id="rId50"/>
    <p:sldId id="332" r:id="rId51"/>
    <p:sldId id="333" r:id="rId52"/>
    <p:sldId id="334" r:id="rId53"/>
    <p:sldId id="335" r:id="rId54"/>
    <p:sldId id="336" r:id="rId55"/>
    <p:sldId id="337" r:id="rId56"/>
    <p:sldId id="338" r:id="rId57"/>
    <p:sldId id="339" r:id="rId58"/>
    <p:sldId id="340"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2022/5/4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2022/5/4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2022/5/4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2022/5/4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2022/5/4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2022/5/4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01625" y="228600"/>
            <a:ext cx="8540750" cy="1255713"/>
          </a:xfrm>
        </p:spPr>
        <p:txBody>
          <a:bodyPr>
            <a:normAutofit fontScale="90000"/>
          </a:bodyPr>
          <a:lstStyle/>
          <a:p>
            <a:pPr eaLnBrk="1" hangingPunct="1"/>
            <a:r>
              <a:rPr lang="en-US" altLang="zh-CN" b="1" dirty="0" smtClean="0">
                <a:latin typeface="宋体" pitchFamily="2" charset="-122"/>
              </a:rPr>
              <a:t> </a:t>
            </a:r>
            <a:r>
              <a:rPr lang="zh-CN" altLang="en-US" b="1" dirty="0" smtClean="0">
                <a:latin typeface="宋体" pitchFamily="2" charset="-122"/>
              </a:rPr>
              <a:t>第一</a:t>
            </a:r>
            <a:r>
              <a:rPr lang="zh-CN" altLang="en-US" b="1" dirty="0" smtClean="0">
                <a:latin typeface="宋体" pitchFamily="2" charset="-122"/>
              </a:rPr>
              <a:t>节 </a:t>
            </a:r>
            <a:r>
              <a:rPr lang="zh-CN" altLang="en-US" b="1" dirty="0" smtClean="0">
                <a:latin typeface="宋体" pitchFamily="2" charset="-122"/>
              </a:rPr>
              <a:t>技术</a:t>
            </a:r>
            <a:r>
              <a:rPr lang="zh-CN" altLang="en-US" b="1" dirty="0">
                <a:latin typeface="宋体" pitchFamily="2" charset="-122"/>
              </a:rPr>
              <a:t>创新 </a:t>
            </a:r>
            <a:r>
              <a:rPr lang="en-US" b="1" dirty="0">
                <a:latin typeface="宋体" pitchFamily="2" charset="-122"/>
              </a:rPr>
              <a:t>: </a:t>
            </a:r>
            <a:r>
              <a:rPr lang="zh-CN" altLang="en-US" b="1" dirty="0">
                <a:latin typeface="宋体" pitchFamily="2" charset="-122"/>
              </a:rPr>
              <a:t>技术的社会实现</a:t>
            </a:r>
          </a:p>
        </p:txBody>
      </p:sp>
      <p:sp>
        <p:nvSpPr>
          <p:cNvPr id="37891" name="Rectangle 3"/>
          <p:cNvSpPr>
            <a:spLocks noGrp="1" noChangeArrowheads="1"/>
          </p:cNvSpPr>
          <p:nvPr>
            <p:ph type="body" idx="4294967295"/>
          </p:nvPr>
        </p:nvSpPr>
        <p:spPr>
          <a:xfrm>
            <a:off x="0" y="1371600"/>
            <a:ext cx="9144000" cy="4608513"/>
          </a:xfrm>
        </p:spPr>
        <p:txBody>
          <a:bodyPr/>
          <a:lstStyle/>
          <a:p>
            <a:pPr eaLnBrk="1" hangingPunct="1">
              <a:lnSpc>
                <a:spcPct val="90000"/>
              </a:lnSpc>
            </a:pPr>
            <a:r>
              <a:rPr lang="zh-CN" altLang="en-US" sz="2400">
                <a:latin typeface="楷体" pitchFamily="49" charset="-122"/>
              </a:rPr>
              <a:t>人们对创新概念的理解最早主要是从技术与经济相结合的角度，探讨技术创新在经济发展过程中的作用。 </a:t>
            </a:r>
          </a:p>
          <a:p>
            <a:pPr eaLnBrk="1" hangingPunct="1">
              <a:lnSpc>
                <a:spcPct val="90000"/>
              </a:lnSpc>
            </a:pPr>
            <a:r>
              <a:rPr lang="zh-CN" altLang="en-US" sz="2400">
                <a:latin typeface="楷体" pitchFamily="49" charset="-122"/>
              </a:rPr>
              <a:t>熊彼特</a:t>
            </a:r>
            <a:r>
              <a:rPr lang="en-US" sz="2400">
                <a:latin typeface="楷体" pitchFamily="49" charset="-122"/>
              </a:rPr>
              <a:t>(1883-1950</a:t>
            </a:r>
            <a:r>
              <a:rPr lang="zh-CN" altLang="en-US" sz="2400">
                <a:latin typeface="楷体" pitchFamily="49" charset="-122"/>
              </a:rPr>
              <a:t>，奥地利经济学家</a:t>
            </a:r>
            <a:r>
              <a:rPr lang="en-US" sz="2400">
                <a:latin typeface="楷体" pitchFamily="49" charset="-122"/>
              </a:rPr>
              <a:t>) </a:t>
            </a:r>
            <a:r>
              <a:rPr lang="zh-CN" altLang="en-US" sz="2400">
                <a:latin typeface="楷体" pitchFamily="49" charset="-122"/>
              </a:rPr>
              <a:t>的“创新理论”（</a:t>
            </a:r>
            <a:r>
              <a:rPr lang="en-US" sz="2400">
                <a:latin typeface="楷体" pitchFamily="49" charset="-122"/>
              </a:rPr>
              <a:t>Innovation Theory</a:t>
            </a:r>
            <a:r>
              <a:rPr lang="zh-CN" altLang="en-US" sz="2400">
                <a:latin typeface="楷体" pitchFamily="49" charset="-122"/>
              </a:rPr>
              <a:t>）：</a:t>
            </a:r>
          </a:p>
          <a:p>
            <a:pPr eaLnBrk="1" hangingPunct="1">
              <a:lnSpc>
                <a:spcPct val="90000"/>
              </a:lnSpc>
              <a:buFontTx/>
              <a:buNone/>
            </a:pPr>
            <a:r>
              <a:rPr lang="zh-CN" altLang="en-US" sz="2400">
                <a:latin typeface="楷体" pitchFamily="49" charset="-122"/>
              </a:rPr>
              <a:t>       所谓创新就是要“建立一种新的生产函数”，即“生产要素的重新组合”，就是要把一种从来没有的关于生产要素和生产条件的“新组合”引进生产体系中去，以实现对生产要素或生产条件的“新组合”；作为资本主义“灵魂”的“企业家”的职能就是实现“创新”，引进“新组合”，即要有企业家精神；所谓“经济发展”就是指整个资本主义社会不断地实现这种“新组合”，或者说资本主义的经济发展就是这种不断创新的结果；而这种“新组合”的目的是获得潜在的利润，即最大限度地获取超额利润。 </a:t>
            </a:r>
          </a:p>
        </p:txBody>
      </p:sp>
      <p:sp>
        <p:nvSpPr>
          <p:cNvPr id="37892" name="Rectangle 4"/>
          <p:cNvSpPr>
            <a:spLocks noChangeArrowheads="1"/>
          </p:cNvSpPr>
          <p:nvPr/>
        </p:nvSpPr>
        <p:spPr bwMode="auto">
          <a:xfrm>
            <a:off x="0" y="4292600"/>
            <a:ext cx="9144000" cy="2565400"/>
          </a:xfrm>
          <a:prstGeom prst="rect">
            <a:avLst/>
          </a:prstGeom>
          <a:noFill/>
          <a:ln w="9525">
            <a:noFill/>
            <a:miter lim="800000"/>
            <a:headEnd/>
            <a:tailEnd/>
          </a:ln>
        </p:spPr>
        <p:txBody>
          <a:bodyPr/>
          <a:lstStyle/>
          <a:p>
            <a:pPr lvl="2"/>
            <a:endParaRPr lang="en-US" sz="2400"/>
          </a:p>
          <a:p>
            <a:pPr lvl="2"/>
            <a:endParaRPr lang="en-US" sz="24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z="3400" smtClean="0">
                <a:latin typeface="黑体" pitchFamily="49" charset="-122"/>
                <a:ea typeface="黑体" pitchFamily="49" charset="-122"/>
              </a:rPr>
              <a:t/>
            </a:r>
            <a:br>
              <a:rPr lang="en-US" altLang="zh-CN" sz="3400" smtClean="0">
                <a:latin typeface="黑体" pitchFamily="49" charset="-122"/>
                <a:ea typeface="黑体" pitchFamily="49" charset="-122"/>
              </a:rPr>
            </a:br>
            <a:r>
              <a:rPr lang="zh-CN" altLang="en-US" sz="3400" smtClean="0">
                <a:latin typeface="黑体" pitchFamily="49" charset="-122"/>
                <a:ea typeface="黑体" pitchFamily="49" charset="-122"/>
              </a:rPr>
              <a:t>第</a:t>
            </a:r>
            <a:r>
              <a:rPr lang="en-US" altLang="zh-CN" sz="3400" smtClean="0">
                <a:latin typeface="黑体" pitchFamily="49" charset="-122"/>
                <a:ea typeface="黑体" pitchFamily="49" charset="-122"/>
              </a:rPr>
              <a:t>2</a:t>
            </a:r>
            <a:r>
              <a:rPr lang="zh-CN" altLang="en-US" sz="3400" smtClean="0">
                <a:latin typeface="黑体" pitchFamily="49" charset="-122"/>
                <a:ea typeface="黑体" pitchFamily="49" charset="-122"/>
              </a:rPr>
              <a:t>节  创新型人才培养</a:t>
            </a:r>
            <a:endParaRPr lang="zh-CN" altLang="en-US" sz="3400" b="1" smtClean="0">
              <a:latin typeface="黑体" pitchFamily="49" charset="-122"/>
              <a:ea typeface="黑体" pitchFamily="49" charset="-122"/>
            </a:endParaRPr>
          </a:p>
        </p:txBody>
      </p:sp>
      <p:sp>
        <p:nvSpPr>
          <p:cNvPr id="37891" name="Rectangle 3"/>
          <p:cNvSpPr>
            <a:spLocks noGrp="1" noChangeArrowheads="1"/>
          </p:cNvSpPr>
          <p:nvPr>
            <p:ph type="body" idx="1"/>
          </p:nvPr>
        </p:nvSpPr>
        <p:spPr/>
        <p:txBody>
          <a:bodyPr/>
          <a:lstStyle/>
          <a:p>
            <a:pPr eaLnBrk="1" hangingPunct="1"/>
            <a:r>
              <a:rPr lang="zh-CN" altLang="en-US" smtClean="0"/>
              <a:t>一、创新型人才的基本素质</a:t>
            </a:r>
            <a:br>
              <a:rPr lang="zh-CN" altLang="en-US" smtClean="0"/>
            </a:br>
            <a:r>
              <a:rPr lang="zh-CN" altLang="en-US" smtClean="0"/>
              <a:t>二、创新型人才的知识结构</a:t>
            </a:r>
            <a:br>
              <a:rPr lang="zh-CN" altLang="en-US" smtClean="0"/>
            </a:br>
            <a:r>
              <a:rPr lang="zh-CN" altLang="en-US" smtClean="0"/>
              <a:t>三、创新型人才的能力培养</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395288" y="1268413"/>
            <a:ext cx="8229600" cy="4530725"/>
          </a:xfrm>
        </p:spPr>
        <p:txBody>
          <a:bodyPr>
            <a:normAutofit lnSpcReduction="10000"/>
          </a:bodyPr>
          <a:lstStyle/>
          <a:p>
            <a:pPr eaLnBrk="1" hangingPunct="1"/>
            <a:r>
              <a:rPr lang="zh-CN" altLang="en-US" b="1" smtClean="0">
                <a:ea typeface="黑体" pitchFamily="49" charset="-122"/>
              </a:rPr>
              <a:t>人才培育模式</a:t>
            </a:r>
          </a:p>
          <a:p>
            <a:pPr eaLnBrk="1" hangingPunct="1"/>
            <a:r>
              <a:rPr lang="zh-CN" altLang="en-US" smtClean="0">
                <a:latin typeface="楷体" pitchFamily="49" charset="-122"/>
                <a:ea typeface="楷体" pitchFamily="49" charset="-122"/>
              </a:rPr>
              <a:t>指在一定教育思想和教育理论的指导下，由人才培养目标、教育制度、培养方案、过程诸要素构成的相对稳定的教育教学过程与运行机制的总称。</a:t>
            </a:r>
          </a:p>
          <a:p>
            <a:pPr eaLnBrk="1" hangingPunct="1"/>
            <a:r>
              <a:rPr lang="zh-CN" altLang="en-US" smtClean="0">
                <a:latin typeface="楷体" pitchFamily="49" charset="-122"/>
                <a:ea typeface="楷体" pitchFamily="49" charset="-122"/>
              </a:rPr>
              <a:t>简言之，人才培养模式就是人才的培养目标、培养规格和基本培养方式的合成系统，通过构成要素的优化组合可以构建出多种不同的培养模式。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468313" y="1341438"/>
            <a:ext cx="8280400" cy="4779962"/>
          </a:xfrm>
        </p:spPr>
        <p:txBody>
          <a:bodyPr/>
          <a:lstStyle/>
          <a:p>
            <a:pPr eaLnBrk="1" hangingPunct="1"/>
            <a:r>
              <a:rPr lang="zh-CN" altLang="en-US" b="1" smtClean="0">
                <a:ea typeface="黑体" pitchFamily="49" charset="-122"/>
              </a:rPr>
              <a:t>创新和创新型人才</a:t>
            </a:r>
          </a:p>
          <a:p>
            <a:pPr eaLnBrk="1" hangingPunct="1"/>
            <a:r>
              <a:rPr lang="zh-CN" altLang="en-US" b="1" smtClean="0"/>
              <a:t>创新</a:t>
            </a:r>
            <a:r>
              <a:rPr lang="zh-CN" altLang="en-US" smtClean="0"/>
              <a:t>：</a:t>
            </a:r>
          </a:p>
          <a:p>
            <a:pPr eaLnBrk="1" hangingPunct="1">
              <a:buFont typeface="Wingdings" pitchFamily="2" charset="2"/>
              <a:buNone/>
            </a:pPr>
            <a:r>
              <a:rPr lang="zh-CN" altLang="en-US" smtClean="0">
                <a:ea typeface="楷体" pitchFamily="49" charset="-122"/>
              </a:rPr>
              <a:t>    </a:t>
            </a:r>
            <a:r>
              <a:rPr lang="zh-CN" altLang="en-US" sz="2100" smtClean="0">
                <a:ea typeface="楷体" pitchFamily="49" charset="-122"/>
              </a:rPr>
              <a:t>运用已有的知识想出新办法、建立新工艺、创造新产品。</a:t>
            </a:r>
          </a:p>
          <a:p>
            <a:pPr eaLnBrk="1" hangingPunct="1">
              <a:buFont typeface="Wingdings" pitchFamily="2" charset="2"/>
              <a:buNone/>
            </a:pPr>
            <a:r>
              <a:rPr lang="zh-CN" altLang="en-US" sz="2100" smtClean="0">
                <a:ea typeface="楷体" pitchFamily="49" charset="-122"/>
              </a:rPr>
              <a:t>                                                           </a:t>
            </a:r>
            <a:r>
              <a:rPr lang="en-US" altLang="zh-CN" sz="2100" smtClean="0">
                <a:latin typeface="楷体" pitchFamily="49" charset="-122"/>
                <a:ea typeface="楷体" pitchFamily="49" charset="-122"/>
              </a:rPr>
              <a:t>——</a:t>
            </a:r>
            <a:r>
              <a:rPr lang="zh-CN" altLang="en-US" sz="2100" smtClean="0">
                <a:ea typeface="楷体" pitchFamily="49" charset="-122"/>
              </a:rPr>
              <a:t>美国</a:t>
            </a:r>
            <a:r>
              <a:rPr lang="en-US" altLang="zh-CN" sz="2100" smtClean="0">
                <a:ea typeface="楷体" pitchFamily="49" charset="-122"/>
              </a:rPr>
              <a:t>《</a:t>
            </a:r>
            <a:r>
              <a:rPr lang="zh-CN" altLang="en-US" sz="2100" smtClean="0">
                <a:ea typeface="楷体" pitchFamily="49" charset="-122"/>
              </a:rPr>
              <a:t>创新杂志</a:t>
            </a:r>
            <a:r>
              <a:rPr lang="en-US" altLang="zh-CN" sz="2100" smtClean="0">
                <a:ea typeface="楷体" pitchFamily="49" charset="-122"/>
              </a:rPr>
              <a:t>》</a:t>
            </a:r>
          </a:p>
          <a:p>
            <a:pPr eaLnBrk="1" hangingPunct="1">
              <a:buFont typeface="Wingdings" pitchFamily="2" charset="2"/>
              <a:buNone/>
            </a:pPr>
            <a:r>
              <a:rPr lang="zh-CN" altLang="en-US" sz="2100" smtClean="0">
                <a:ea typeface="楷体" pitchFamily="49" charset="-122"/>
              </a:rPr>
              <a:t>一般的认为创新是人的一种内在品质，是人与生俱来的一种天赋。</a:t>
            </a:r>
          </a:p>
          <a:p>
            <a:pPr eaLnBrk="1" hangingPunct="1">
              <a:buFont typeface="Wingdings" pitchFamily="2" charset="2"/>
              <a:buNone/>
            </a:pPr>
            <a:r>
              <a:rPr lang="zh-CN" altLang="en-US" sz="2100" smtClean="0">
                <a:ea typeface="楷体" pitchFamily="49" charset="-122"/>
              </a:rPr>
              <a:t>创新包括两种类型：发现和发明。</a:t>
            </a:r>
          </a:p>
          <a:p>
            <a:pPr eaLnBrk="1" hangingPunct="1">
              <a:buFont typeface="Wingdings" pitchFamily="2" charset="2"/>
              <a:buNone/>
            </a:pPr>
            <a:r>
              <a:rPr lang="zh-CN" altLang="en-US" sz="2100" smtClean="0">
                <a:ea typeface="楷体" pitchFamily="49" charset="-122"/>
              </a:rPr>
              <a:t>即</a:t>
            </a:r>
            <a:r>
              <a:rPr lang="zh-CN" altLang="en-US" sz="2100" smtClean="0">
                <a:solidFill>
                  <a:srgbClr val="000099"/>
                </a:solidFill>
                <a:ea typeface="楷体" pitchFamily="49" charset="-122"/>
              </a:rPr>
              <a:t>发现</a:t>
            </a:r>
            <a:r>
              <a:rPr lang="zh-CN" altLang="en-US" sz="2100" smtClean="0">
                <a:ea typeface="楷体" pitchFamily="49" charset="-122"/>
              </a:rPr>
              <a:t>前人没有发现的事物和创造过去不曾存在的事物，也就是发现事物之间的新关系，并按新关系创造形成新的作品。</a:t>
            </a:r>
          </a:p>
          <a:p>
            <a:pPr eaLnBrk="1" hangingPunct="1">
              <a:buFont typeface="Wingdings" pitchFamily="2" charset="2"/>
              <a:buNone/>
            </a:pPr>
            <a:r>
              <a:rPr lang="zh-CN" altLang="en-US" sz="2100" smtClean="0">
                <a:ea typeface="楷体" pitchFamily="49" charset="-122"/>
              </a:rPr>
              <a:t>应该说，创新型人才，就是具备这些素质和能力的人。</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468313" y="1844675"/>
            <a:ext cx="8229600" cy="4672013"/>
          </a:xfrm>
        </p:spPr>
        <p:txBody>
          <a:bodyPr/>
          <a:lstStyle/>
          <a:p>
            <a:pPr eaLnBrk="1" hangingPunct="1"/>
            <a:r>
              <a:rPr lang="zh-CN" altLang="en-US" b="1" smtClean="0">
                <a:ea typeface="黑体" pitchFamily="49" charset="-122"/>
              </a:rPr>
              <a:t>创新和创新型人才</a:t>
            </a:r>
            <a:endParaRPr lang="zh-CN" altLang="en-US" b="1" smtClean="0"/>
          </a:p>
          <a:p>
            <a:pPr eaLnBrk="1" hangingPunct="1"/>
            <a:r>
              <a:rPr lang="zh-CN" altLang="en-US" b="1" smtClean="0"/>
              <a:t>创新型人才：</a:t>
            </a:r>
          </a:p>
          <a:p>
            <a:pPr eaLnBrk="1" hangingPunct="1">
              <a:buFont typeface="Wingdings" pitchFamily="2" charset="2"/>
              <a:buNone/>
            </a:pPr>
            <a:r>
              <a:rPr lang="zh-CN" altLang="en-US" smtClean="0">
                <a:latin typeface="楷体" pitchFamily="49" charset="-122"/>
                <a:ea typeface="楷体" pitchFamily="49" charset="-122"/>
              </a:rPr>
              <a:t>  是指能够孕育出新观念，并能将其付诸实施，取得新成果的人。也就是指具有创新精神和创新能力的人才，通常表现出灵活、开放、好奇的个性，具有精力充沛、坚持不懈、注意力集中、想象力丰富以及富于冒险精神等特征。 </a:t>
            </a:r>
          </a:p>
          <a:p>
            <a:pPr eaLnBrk="1" hangingPunct="1">
              <a:buFont typeface="Wingdings" pitchFamily="2" charset="2"/>
              <a:buNone/>
            </a:pPr>
            <a:endParaRPr lang="en-US" altLang="zh-CN"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xfrm>
            <a:off x="323850" y="2060575"/>
            <a:ext cx="8229600" cy="4525963"/>
          </a:xfrm>
        </p:spPr>
        <p:txBody>
          <a:bodyPr/>
          <a:lstStyle/>
          <a:p>
            <a:pPr eaLnBrk="1" hangingPunct="1"/>
            <a:r>
              <a:rPr lang="zh-CN" altLang="en-US" b="1" smtClean="0"/>
              <a:t>一、创新型人才的基本素质</a:t>
            </a:r>
          </a:p>
          <a:p>
            <a:pPr eaLnBrk="1" hangingPunct="1">
              <a:buFont typeface="Wingdings" pitchFamily="2" charset="2"/>
              <a:buNone/>
            </a:pPr>
            <a:endParaRPr lang="zh-CN" altLang="en-US" b="1" smtClean="0"/>
          </a:p>
          <a:p>
            <a:pPr eaLnBrk="1" hangingPunct="1"/>
            <a:r>
              <a:rPr lang="zh-CN" altLang="en-US" sz="2600" smtClean="0"/>
              <a:t>（一）创新型人才的基本要素</a:t>
            </a:r>
          </a:p>
          <a:p>
            <a:pPr eaLnBrk="1" hangingPunct="1">
              <a:buFont typeface="Wingdings" pitchFamily="2" charset="2"/>
              <a:buNone/>
            </a:pPr>
            <a:endParaRPr lang="zh-CN" altLang="en-US" sz="2600" smtClean="0"/>
          </a:p>
          <a:p>
            <a:pPr eaLnBrk="1" hangingPunct="1"/>
            <a:r>
              <a:rPr lang="zh-CN" altLang="en-US" sz="2600" smtClean="0"/>
              <a:t>（二）创新型人才的基本特征</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468313" y="1773238"/>
            <a:ext cx="8229600" cy="4741862"/>
          </a:xfrm>
        </p:spPr>
        <p:txBody>
          <a:bodyPr/>
          <a:lstStyle/>
          <a:p>
            <a:pPr eaLnBrk="1" hangingPunct="1"/>
            <a:r>
              <a:rPr lang="zh-CN" altLang="en-US" smtClean="0">
                <a:ea typeface="黑体" pitchFamily="49" charset="-122"/>
              </a:rPr>
              <a:t>一、创新型人才的基本素质</a:t>
            </a:r>
          </a:p>
          <a:p>
            <a:pPr eaLnBrk="1" hangingPunct="1"/>
            <a:r>
              <a:rPr lang="zh-CN" altLang="en-US" sz="2600" b="1" smtClean="0">
                <a:solidFill>
                  <a:srgbClr val="000099"/>
                </a:solidFill>
              </a:rPr>
              <a:t>（一）创新型人才的基本要素</a:t>
            </a:r>
          </a:p>
          <a:p>
            <a:pPr eaLnBrk="1" hangingPunct="1">
              <a:buClr>
                <a:schemeClr val="tx1"/>
              </a:buClr>
              <a:buFont typeface="Wingdings" pitchFamily="2" charset="2"/>
              <a:buChar char="u"/>
            </a:pPr>
            <a:r>
              <a:rPr lang="zh-CN" altLang="en-US" sz="2600" smtClean="0"/>
              <a:t>知识性要素</a:t>
            </a:r>
          </a:p>
          <a:p>
            <a:pPr eaLnBrk="1" hangingPunct="1">
              <a:buClr>
                <a:schemeClr val="tx1"/>
              </a:buClr>
              <a:buFont typeface="Wingdings" pitchFamily="2" charset="2"/>
              <a:buChar char="u"/>
            </a:pPr>
            <a:r>
              <a:rPr lang="zh-CN" altLang="en-US" sz="2600" smtClean="0"/>
              <a:t>实践性要素</a:t>
            </a:r>
          </a:p>
          <a:p>
            <a:pPr eaLnBrk="1" hangingPunct="1">
              <a:buClr>
                <a:schemeClr val="tx1"/>
              </a:buClr>
              <a:buFont typeface="Wingdings" pitchFamily="2" charset="2"/>
              <a:buChar char="u"/>
            </a:pPr>
            <a:r>
              <a:rPr lang="zh-CN" altLang="en-US" sz="2600" smtClean="0"/>
              <a:t>创新能力要素</a:t>
            </a:r>
          </a:p>
          <a:p>
            <a:pPr eaLnBrk="1" hangingPunct="1">
              <a:buClr>
                <a:schemeClr val="tx1"/>
              </a:buClr>
              <a:buFont typeface="Wingdings" pitchFamily="2" charset="2"/>
              <a:buChar char="u"/>
            </a:pPr>
            <a:r>
              <a:rPr lang="zh-CN" altLang="en-US" sz="2600" smtClean="0"/>
              <a:t>品德要素</a:t>
            </a:r>
          </a:p>
          <a:p>
            <a:pPr eaLnBrk="1" hangingPunct="1"/>
            <a:r>
              <a:rPr lang="zh-CN" altLang="en-US" smtClean="0">
                <a:ea typeface="隶书" pitchFamily="49" charset="-122"/>
              </a:rPr>
              <a:t>创新型人才培养主要靠“知识学习体系”和“人格培养体系”实施。</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250825" y="1341438"/>
            <a:ext cx="8642350" cy="4248150"/>
          </a:xfrm>
        </p:spPr>
        <p:txBody>
          <a:bodyPr/>
          <a:lstStyle/>
          <a:p>
            <a:pPr eaLnBrk="1" hangingPunct="1"/>
            <a:r>
              <a:rPr lang="zh-CN" altLang="en-US" smtClean="0">
                <a:ea typeface="黑体" pitchFamily="49" charset="-122"/>
              </a:rPr>
              <a:t>一、创新型人才的基本素质</a:t>
            </a:r>
          </a:p>
          <a:p>
            <a:pPr eaLnBrk="1" hangingPunct="1">
              <a:buFont typeface="Wingdings" pitchFamily="2" charset="2"/>
              <a:buNone/>
            </a:pPr>
            <a:endParaRPr lang="zh-CN" altLang="en-US" smtClean="0">
              <a:ea typeface="黑体" pitchFamily="49" charset="-122"/>
            </a:endParaRPr>
          </a:p>
          <a:p>
            <a:pPr eaLnBrk="1" hangingPunct="1">
              <a:buFont typeface="Wingdings" pitchFamily="2" charset="2"/>
              <a:buNone/>
            </a:pPr>
            <a:r>
              <a:rPr lang="zh-CN" altLang="en-US" sz="2600" b="1" smtClean="0">
                <a:solidFill>
                  <a:srgbClr val="000099"/>
                </a:solidFill>
              </a:rPr>
              <a:t>（二）创新型人才的基本特征</a:t>
            </a:r>
          </a:p>
          <a:p>
            <a:pPr eaLnBrk="1" hangingPunct="1">
              <a:buFont typeface="Wingdings" pitchFamily="2" charset="2"/>
              <a:buNone/>
            </a:pPr>
            <a:r>
              <a:rPr lang="zh-CN" altLang="en-US" smtClean="0"/>
              <a:t>  </a:t>
            </a:r>
            <a:r>
              <a:rPr lang="en-US" altLang="zh-CN" sz="2100" smtClean="0"/>
              <a:t>1</a:t>
            </a:r>
            <a:r>
              <a:rPr lang="zh-CN" altLang="en-US" sz="2100" smtClean="0"/>
              <a:t>、有很强的好奇心和求知欲望（</a:t>
            </a:r>
            <a:r>
              <a:rPr lang="zh-CN" altLang="en-US" sz="2100" smtClean="0">
                <a:ea typeface="楷体" pitchFamily="49" charset="-122"/>
              </a:rPr>
              <a:t>开拓进取的精神</a:t>
            </a:r>
            <a:r>
              <a:rPr lang="zh-CN" altLang="en-US" sz="2100" smtClean="0"/>
              <a:t>）；</a:t>
            </a:r>
          </a:p>
          <a:p>
            <a:pPr eaLnBrk="1" hangingPunct="1">
              <a:buFont typeface="Wingdings" pitchFamily="2" charset="2"/>
              <a:buNone/>
            </a:pPr>
            <a:r>
              <a:rPr lang="zh-CN" altLang="en-US" sz="2100" smtClean="0"/>
              <a:t>  </a:t>
            </a:r>
            <a:r>
              <a:rPr lang="en-US" altLang="zh-CN" sz="2100" smtClean="0"/>
              <a:t>2</a:t>
            </a:r>
            <a:r>
              <a:rPr lang="zh-CN" altLang="en-US" sz="2100" smtClean="0"/>
              <a:t>、有很强的自我学习与探索的能力（</a:t>
            </a:r>
            <a:r>
              <a:rPr lang="zh-CN" altLang="en-US" sz="2100" smtClean="0">
                <a:latin typeface="楷体" pitchFamily="49" charset="-122"/>
                <a:ea typeface="楷体" pitchFamily="49" charset="-122"/>
              </a:rPr>
              <a:t>创造性思维能力和冒险精神）；</a:t>
            </a:r>
          </a:p>
          <a:p>
            <a:pPr eaLnBrk="1" hangingPunct="1">
              <a:buFont typeface="Wingdings" pitchFamily="2" charset="2"/>
              <a:buNone/>
            </a:pPr>
            <a:r>
              <a:rPr lang="zh-CN" altLang="en-US" sz="2100" smtClean="0"/>
              <a:t>  </a:t>
            </a:r>
            <a:r>
              <a:rPr lang="en-US" altLang="zh-CN" sz="2100" smtClean="0"/>
              <a:t>3</a:t>
            </a:r>
            <a:r>
              <a:rPr lang="zh-CN" altLang="en-US" sz="2100" smtClean="0"/>
              <a:t>、在某一领域或某一方面拥有广博而扎实的知识，有较高的专业水平；</a:t>
            </a:r>
          </a:p>
          <a:p>
            <a:pPr eaLnBrk="1" hangingPunct="1">
              <a:buFont typeface="Wingdings" pitchFamily="2" charset="2"/>
              <a:buNone/>
            </a:pPr>
            <a:r>
              <a:rPr lang="zh-CN" altLang="en-US" sz="2100" smtClean="0"/>
              <a:t>  </a:t>
            </a:r>
            <a:r>
              <a:rPr lang="en-US" altLang="zh-CN" sz="2100" smtClean="0"/>
              <a:t>4</a:t>
            </a:r>
            <a:r>
              <a:rPr lang="zh-CN" altLang="en-US" sz="2100" smtClean="0"/>
              <a:t>、具有良好的道德修养，能够与他人合作或共处；</a:t>
            </a:r>
          </a:p>
          <a:p>
            <a:pPr eaLnBrk="1" hangingPunct="1">
              <a:buFont typeface="Wingdings" pitchFamily="2" charset="2"/>
              <a:buNone/>
            </a:pPr>
            <a:r>
              <a:rPr lang="zh-CN" altLang="en-US" sz="2100" smtClean="0"/>
              <a:t>  </a:t>
            </a:r>
            <a:r>
              <a:rPr lang="en-US" altLang="zh-CN" sz="2100" smtClean="0"/>
              <a:t>5</a:t>
            </a:r>
            <a:r>
              <a:rPr lang="zh-CN" altLang="en-US" sz="2100" smtClean="0"/>
              <a:t>、有健康的体魄和良好的心理素质，能承担艰苦的工作。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95288" y="476250"/>
            <a:ext cx="8229600" cy="1143000"/>
          </a:xfrm>
        </p:spPr>
        <p:txBody>
          <a:bodyPr/>
          <a:lstStyle/>
          <a:p>
            <a:pPr eaLnBrk="1" hangingPunct="1"/>
            <a:r>
              <a:rPr lang="zh-CN" altLang="en-US" sz="3400" b="1" smtClean="0">
                <a:solidFill>
                  <a:srgbClr val="000099"/>
                </a:solidFill>
              </a:rPr>
              <a:t>（二）创新型人才的基本特征</a:t>
            </a:r>
          </a:p>
        </p:txBody>
      </p:sp>
      <p:sp>
        <p:nvSpPr>
          <p:cNvPr id="45059" name="Rectangle 3"/>
          <p:cNvSpPr>
            <a:spLocks noGrp="1" noChangeArrowheads="1"/>
          </p:cNvSpPr>
          <p:nvPr>
            <p:ph type="body" idx="1"/>
          </p:nvPr>
        </p:nvSpPr>
        <p:spPr>
          <a:xfrm>
            <a:off x="395288" y="1700213"/>
            <a:ext cx="8353425" cy="4525962"/>
          </a:xfrm>
        </p:spPr>
        <p:txBody>
          <a:bodyPr/>
          <a:lstStyle/>
          <a:p>
            <a:pPr eaLnBrk="1" hangingPunct="1">
              <a:buFont typeface="Wingdings" pitchFamily="2" charset="2"/>
              <a:buNone/>
            </a:pPr>
            <a:r>
              <a:rPr lang="zh-CN" altLang="en-US" sz="2600" smtClean="0">
                <a:ea typeface="楷体" pitchFamily="49" charset="-122"/>
              </a:rPr>
              <a:t>以上特征实际上体现了创新型人才的三个主要方面，</a:t>
            </a:r>
          </a:p>
          <a:p>
            <a:pPr eaLnBrk="1" hangingPunct="1">
              <a:buFont typeface="Wingdings" pitchFamily="2" charset="2"/>
              <a:buNone/>
            </a:pPr>
            <a:r>
              <a:rPr lang="zh-CN" altLang="en-US" sz="2600" smtClean="0"/>
              <a:t>即</a:t>
            </a:r>
            <a:r>
              <a:rPr lang="zh-CN" altLang="en-US" sz="2600" b="1" smtClean="0"/>
              <a:t>创新能力</a:t>
            </a:r>
            <a:r>
              <a:rPr lang="zh-CN" altLang="en-US" sz="2600" smtClean="0"/>
              <a:t>、</a:t>
            </a:r>
            <a:r>
              <a:rPr lang="zh-CN" altLang="en-US" sz="2600" b="1" smtClean="0"/>
              <a:t>创新意识</a:t>
            </a:r>
            <a:r>
              <a:rPr lang="zh-CN" altLang="en-US" sz="2600" smtClean="0"/>
              <a:t>和</a:t>
            </a:r>
            <a:r>
              <a:rPr lang="zh-CN" altLang="en-US" sz="2600" b="1" smtClean="0"/>
              <a:t>创新人格</a:t>
            </a:r>
            <a:r>
              <a:rPr lang="zh-CN" altLang="en-US" sz="2600" smtClean="0"/>
              <a:t>。</a:t>
            </a:r>
          </a:p>
          <a:p>
            <a:pPr eaLnBrk="1" hangingPunct="1">
              <a:buFont typeface="Wingdings" pitchFamily="2" charset="2"/>
              <a:buNone/>
            </a:pPr>
            <a:r>
              <a:rPr lang="zh-CN" altLang="en-US" sz="2600" b="1" smtClean="0">
                <a:solidFill>
                  <a:srgbClr val="000099"/>
                </a:solidFill>
              </a:rPr>
              <a:t>创新能力</a:t>
            </a:r>
            <a:r>
              <a:rPr lang="zh-CN" altLang="en-US" sz="2600" smtClean="0">
                <a:ea typeface="楷体" pitchFamily="49" charset="-122"/>
              </a:rPr>
              <a:t>主要表现在：创造性思维、敏锐的问题意识、创造性想象和合理的知识结构几方面；</a:t>
            </a:r>
          </a:p>
          <a:p>
            <a:pPr eaLnBrk="1" hangingPunct="1">
              <a:buFont typeface="Wingdings" pitchFamily="2" charset="2"/>
              <a:buNone/>
            </a:pPr>
            <a:r>
              <a:rPr lang="zh-CN" altLang="en-US" sz="2600" b="1" smtClean="0">
                <a:solidFill>
                  <a:srgbClr val="000099"/>
                </a:solidFill>
              </a:rPr>
              <a:t>创新意识</a:t>
            </a:r>
            <a:r>
              <a:rPr lang="zh-CN" altLang="en-US" sz="2600" smtClean="0">
                <a:ea typeface="楷体" pitchFamily="49" charset="-122"/>
              </a:rPr>
              <a:t>主要表现在：强烈的好奇心和求知欲，创新的兴趣、动机等方面；</a:t>
            </a:r>
          </a:p>
          <a:p>
            <a:pPr eaLnBrk="1" hangingPunct="1">
              <a:buFont typeface="Wingdings" pitchFamily="2" charset="2"/>
              <a:buNone/>
            </a:pPr>
            <a:r>
              <a:rPr lang="zh-CN" altLang="en-US" sz="2600" b="1" smtClean="0">
                <a:solidFill>
                  <a:srgbClr val="000099"/>
                </a:solidFill>
              </a:rPr>
              <a:t>创新人格</a:t>
            </a:r>
            <a:r>
              <a:rPr lang="zh-CN" altLang="en-US" sz="2600" smtClean="0">
                <a:ea typeface="楷体" pitchFamily="49" charset="-122"/>
              </a:rPr>
              <a:t>主要表现在：强烈的成就动机、良好的合作精神、优秀的调控能力、冷静的态度等方面。</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468313" y="1916113"/>
            <a:ext cx="8229600" cy="4525962"/>
          </a:xfrm>
        </p:spPr>
        <p:txBody>
          <a:bodyPr/>
          <a:lstStyle/>
          <a:p>
            <a:pPr eaLnBrk="1" hangingPunct="1"/>
            <a:r>
              <a:rPr lang="zh-CN" altLang="en-US" b="1" smtClean="0"/>
              <a:t>二、创新型人才的知识结构</a:t>
            </a:r>
          </a:p>
          <a:p>
            <a:pPr eaLnBrk="1" hangingPunct="1">
              <a:buFont typeface="Wingdings" pitchFamily="2" charset="2"/>
              <a:buNone/>
            </a:pPr>
            <a:r>
              <a:rPr lang="zh-CN" altLang="en-US" b="1" smtClean="0"/>
              <a:t/>
            </a:r>
            <a:br>
              <a:rPr lang="zh-CN" altLang="en-US" b="1" smtClean="0"/>
            </a:br>
            <a:r>
              <a:rPr lang="zh-CN" altLang="en-US" sz="2600" b="1" smtClean="0"/>
              <a:t>（一）什么是知识结构</a:t>
            </a:r>
          </a:p>
          <a:p>
            <a:pPr eaLnBrk="1" hangingPunct="1">
              <a:buFont typeface="Wingdings" pitchFamily="2" charset="2"/>
              <a:buNone/>
            </a:pPr>
            <a:endParaRPr lang="zh-CN" altLang="en-US" sz="2600" b="1" smtClean="0"/>
          </a:p>
          <a:p>
            <a:pPr eaLnBrk="1" hangingPunct="1"/>
            <a:r>
              <a:rPr lang="zh-CN" altLang="en-US" sz="2600" b="1" smtClean="0"/>
              <a:t>（二）创新型人才知识结构的特点</a:t>
            </a:r>
          </a:p>
          <a:p>
            <a:pPr eaLnBrk="1" hangingPunct="1"/>
            <a:endParaRPr lang="zh-CN" altLang="en-US" sz="2600" b="1" smtClean="0"/>
          </a:p>
          <a:p>
            <a:pPr eaLnBrk="1" hangingPunct="1"/>
            <a:r>
              <a:rPr lang="zh-CN" altLang="en-US" sz="2600" b="1" smtClean="0"/>
              <a:t>（三）创新型人才知识结构的模型</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395288" y="1557338"/>
            <a:ext cx="8424862" cy="4525962"/>
          </a:xfrm>
        </p:spPr>
        <p:txBody>
          <a:bodyPr/>
          <a:lstStyle/>
          <a:p>
            <a:pPr eaLnBrk="1" hangingPunct="1"/>
            <a:r>
              <a:rPr lang="zh-CN" altLang="en-US" b="1" smtClean="0"/>
              <a:t>二、创新型人才的知识结构</a:t>
            </a:r>
          </a:p>
          <a:p>
            <a:pPr eaLnBrk="1" hangingPunct="1"/>
            <a:r>
              <a:rPr lang="zh-CN" altLang="en-US" sz="2600" b="1" smtClean="0">
                <a:solidFill>
                  <a:srgbClr val="000099"/>
                </a:solidFill>
              </a:rPr>
              <a:t>（一）什么是知识结构</a:t>
            </a:r>
          </a:p>
          <a:p>
            <a:pPr eaLnBrk="1" hangingPunct="1"/>
            <a:r>
              <a:rPr lang="zh-CN" altLang="en-US" sz="2600" b="1" smtClean="0">
                <a:latin typeface="楷体" pitchFamily="49" charset="-122"/>
                <a:ea typeface="楷体" pitchFamily="49" charset="-122"/>
              </a:rPr>
              <a:t>是指一个人经过专门学习培训后所拥有的知识体系的构成情况与结合方式。</a:t>
            </a:r>
          </a:p>
          <a:p>
            <a:pPr eaLnBrk="1" hangingPunct="1"/>
            <a:r>
              <a:rPr lang="zh-CN" altLang="en-US" sz="2600" b="1" smtClean="0">
                <a:latin typeface="楷体" pitchFamily="49" charset="-122"/>
                <a:ea typeface="楷体" pitchFamily="49" charset="-122"/>
              </a:rPr>
              <a:t>所谓</a:t>
            </a:r>
            <a:r>
              <a:rPr lang="zh-CN" altLang="en-US" sz="2600" b="1" smtClean="0">
                <a:solidFill>
                  <a:srgbClr val="800000"/>
                </a:solidFill>
                <a:latin typeface="楷体" pitchFamily="49" charset="-122"/>
                <a:ea typeface="楷体" pitchFamily="49" charset="-122"/>
              </a:rPr>
              <a:t>合理的知识结构</a:t>
            </a:r>
            <a:r>
              <a:rPr lang="zh-CN" altLang="en-US" sz="2600" b="1" smtClean="0">
                <a:latin typeface="楷体" pitchFamily="49" charset="-122"/>
                <a:ea typeface="楷体" pitchFamily="49" charset="-122"/>
              </a:rPr>
              <a:t>，就是既有精深的专门知识，又有广博的知识面，具有事业发展实际需要的最合理、最优化的知识体系。</a:t>
            </a:r>
          </a:p>
          <a:p>
            <a:pPr eaLnBrk="1" hangingPunct="1"/>
            <a:r>
              <a:rPr lang="zh-CN" altLang="en-US" sz="2600" b="1" smtClean="0">
                <a:latin typeface="楷体" pitchFamily="49" charset="-122"/>
                <a:ea typeface="楷体" pitchFamily="49" charset="-122"/>
              </a:rPr>
              <a:t>建立起合理的知识结构，培养科学的思维方式，提高自己的实用技能，以适应将来在社会上从事职业岗位的要求。</a:t>
            </a:r>
            <a:r>
              <a:rPr lang="zh-CN" altLang="en-US" sz="2600" smtClean="0">
                <a:latin typeface="楷体" pitchFamily="49" charset="-122"/>
                <a:ea typeface="楷体" pitchFamily="49" charset="-122"/>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eaLnBrk="1" hangingPunct="1"/>
            <a:r>
              <a:rPr lang="en-US" sz="2800" b="1">
                <a:latin typeface="楷体" pitchFamily="49" charset="-122"/>
              </a:rPr>
              <a:t>“</a:t>
            </a:r>
            <a:r>
              <a:rPr lang="zh-CN" altLang="en-US" sz="2800" b="1">
                <a:latin typeface="楷体" pitchFamily="49" charset="-122"/>
              </a:rPr>
              <a:t>创新理论”要点</a:t>
            </a:r>
          </a:p>
        </p:txBody>
      </p:sp>
      <p:sp>
        <p:nvSpPr>
          <p:cNvPr id="38915" name="Rectangle 3"/>
          <p:cNvSpPr>
            <a:spLocks noGrp="1" noChangeArrowheads="1"/>
          </p:cNvSpPr>
          <p:nvPr>
            <p:ph type="body" idx="4294967295"/>
          </p:nvPr>
        </p:nvSpPr>
        <p:spPr>
          <a:xfrm>
            <a:off x="0" y="1295400"/>
            <a:ext cx="9144000" cy="4953000"/>
          </a:xfrm>
        </p:spPr>
        <p:txBody>
          <a:bodyPr/>
          <a:lstStyle/>
          <a:p>
            <a:pPr eaLnBrk="1" hangingPunct="1"/>
            <a:r>
              <a:rPr lang="zh-CN" altLang="en-US" sz="2400" b="1"/>
              <a:t>第一，创新是生产过程中内生的（生产体系内部的变化是经济发展的原因）。 </a:t>
            </a:r>
            <a:endParaRPr lang="zh-CN" altLang="en-US" sz="2400" b="1">
              <a:latin typeface="微软雅黑" pitchFamily="34" charset="-122"/>
              <a:ea typeface="微软雅黑" pitchFamily="34" charset="-122"/>
            </a:endParaRPr>
          </a:p>
          <a:p>
            <a:pPr eaLnBrk="1" hangingPunct="1"/>
            <a:r>
              <a:rPr lang="zh-CN" altLang="en-US" sz="2400" b="1"/>
              <a:t>第二，创新是一种</a:t>
            </a:r>
            <a:r>
              <a:rPr lang="zh-CN" altLang="en-US" sz="2400" b="1">
                <a:latin typeface="楷体" pitchFamily="49" charset="-122"/>
              </a:rPr>
              <a:t>“</a:t>
            </a:r>
            <a:r>
              <a:rPr lang="zh-CN" altLang="en-US" sz="2400" b="1"/>
              <a:t>革命性</a:t>
            </a:r>
            <a:r>
              <a:rPr lang="zh-CN" altLang="en-US" sz="2400" b="1">
                <a:latin typeface="楷体" pitchFamily="49" charset="-122"/>
              </a:rPr>
              <a:t>”</a:t>
            </a:r>
            <a:r>
              <a:rPr lang="zh-CN" altLang="en-US" sz="2400" b="1"/>
              <a:t>变化（强调突发性和间断性）。</a:t>
            </a:r>
          </a:p>
          <a:p>
            <a:pPr eaLnBrk="1" hangingPunct="1"/>
            <a:r>
              <a:rPr lang="zh-CN" altLang="en-US" sz="2400" b="1"/>
              <a:t>第三，创新同时意味着毁灭（通过竞争加以消灭）</a:t>
            </a:r>
          </a:p>
          <a:p>
            <a:pPr eaLnBrk="1" hangingPunct="1"/>
            <a:r>
              <a:rPr lang="zh-CN" altLang="en-US" sz="2400" b="1"/>
              <a:t>第四，创新必须能够创造出新的价值（创新是新工具新方法的应用，必须产生新的经济价值）</a:t>
            </a:r>
          </a:p>
          <a:p>
            <a:pPr eaLnBrk="1" hangingPunct="1"/>
            <a:r>
              <a:rPr lang="zh-CN" altLang="en-US" sz="2400" b="1"/>
              <a:t>第五，创新是经济发展的本质规定（发展不同于增长，是由于采用了新的组合而产生的自发的间断的变化）。</a:t>
            </a:r>
          </a:p>
          <a:p>
            <a:pPr eaLnBrk="1" hangingPunct="1"/>
            <a:r>
              <a:rPr lang="zh-CN" altLang="en-US" sz="1800" b="1"/>
              <a:t>第六，创新的主体是</a:t>
            </a:r>
            <a:r>
              <a:rPr lang="zh-CN" altLang="en-US" sz="1800" b="1">
                <a:latin typeface="楷体" pitchFamily="49" charset="-122"/>
              </a:rPr>
              <a:t>“</a:t>
            </a:r>
            <a:r>
              <a:rPr lang="zh-CN" altLang="en-US" sz="1800" b="1"/>
              <a:t>企业家</a:t>
            </a:r>
            <a:r>
              <a:rPr lang="zh-CN" altLang="en-US" sz="1800" b="1">
                <a:latin typeface="楷体" pitchFamily="49" charset="-122"/>
              </a:rPr>
              <a:t>”</a:t>
            </a:r>
            <a:r>
              <a:rPr lang="zh-CN" altLang="en-US" sz="1800" b="1"/>
              <a:t>（</a:t>
            </a:r>
            <a:r>
              <a:rPr lang="zh-CN" altLang="en-US" sz="1800" b="1">
                <a:latin typeface="楷体" pitchFamily="49" charset="-122"/>
              </a:rPr>
              <a:t>“</a:t>
            </a:r>
            <a:r>
              <a:rPr lang="zh-CN" altLang="en-US" sz="1800" b="1"/>
              <a:t>新组合</a:t>
            </a:r>
            <a:r>
              <a:rPr lang="zh-CN" altLang="en-US" sz="1800" b="1">
                <a:latin typeface="楷体" pitchFamily="49" charset="-122"/>
              </a:rPr>
              <a:t>”</a:t>
            </a:r>
            <a:r>
              <a:rPr lang="zh-CN" altLang="en-US" sz="1800" b="1"/>
              <a:t>的实现称之为</a:t>
            </a:r>
            <a:r>
              <a:rPr lang="zh-CN" altLang="en-US" sz="1800" b="1">
                <a:latin typeface="楷体" pitchFamily="49" charset="-122"/>
              </a:rPr>
              <a:t>“</a:t>
            </a:r>
            <a:r>
              <a:rPr lang="zh-CN" altLang="en-US" sz="1800" b="1"/>
              <a:t>企业</a:t>
            </a:r>
            <a:r>
              <a:rPr lang="zh-CN" altLang="en-US" sz="1800" b="1">
                <a:latin typeface="楷体" pitchFamily="49" charset="-122"/>
              </a:rPr>
              <a:t>”</a:t>
            </a:r>
            <a:r>
              <a:rPr lang="zh-CN" altLang="en-US" sz="1800" b="1"/>
              <a:t>，那么以实现这种</a:t>
            </a:r>
            <a:r>
              <a:rPr lang="zh-CN" altLang="en-US" sz="1800" b="1">
                <a:latin typeface="楷体" pitchFamily="49" charset="-122"/>
              </a:rPr>
              <a:t>“</a:t>
            </a:r>
            <a:r>
              <a:rPr lang="zh-CN" altLang="en-US" sz="1800" b="1"/>
              <a:t>新组合</a:t>
            </a:r>
            <a:r>
              <a:rPr lang="zh-CN" altLang="en-US" sz="1800" b="1">
                <a:latin typeface="楷体" pitchFamily="49" charset="-122"/>
              </a:rPr>
              <a:t>”</a:t>
            </a:r>
            <a:r>
              <a:rPr lang="zh-CN" altLang="en-US" sz="1800" b="1"/>
              <a:t>为职业的人们便是</a:t>
            </a:r>
            <a:r>
              <a:rPr lang="zh-CN" altLang="en-US" sz="1800" b="1">
                <a:latin typeface="楷体" pitchFamily="49" charset="-122"/>
              </a:rPr>
              <a:t>“</a:t>
            </a:r>
            <a:r>
              <a:rPr lang="zh-CN" altLang="en-US" sz="1800" b="1"/>
              <a:t>企业家</a:t>
            </a:r>
            <a:r>
              <a:rPr lang="zh-CN" altLang="en-US" sz="1800" b="1">
                <a:latin typeface="楷体" pitchFamily="49" charset="-122"/>
              </a:rPr>
              <a:t>”</a:t>
            </a:r>
            <a:r>
              <a:rPr lang="zh-CN" altLang="en-US" sz="1800" b="1"/>
              <a:t>）。 </a:t>
            </a:r>
          </a:p>
          <a:p>
            <a:pPr eaLnBrk="1" hangingPunct="1"/>
            <a:endParaRPr lang="zh-CN" altLang="en-US" sz="2400" b="1"/>
          </a:p>
          <a:p>
            <a:pPr eaLnBrk="1" hangingPunct="1"/>
            <a:endParaRPr lang="en-US" sz="2400" b="1"/>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395288" y="1484313"/>
            <a:ext cx="8229600" cy="4894262"/>
          </a:xfrm>
        </p:spPr>
        <p:txBody>
          <a:bodyPr/>
          <a:lstStyle/>
          <a:p>
            <a:pPr eaLnBrk="1" hangingPunct="1">
              <a:lnSpc>
                <a:spcPct val="90000"/>
              </a:lnSpc>
            </a:pPr>
            <a:r>
              <a:rPr lang="zh-CN" altLang="en-US" sz="2900" b="1" smtClean="0"/>
              <a:t>二、创新型人才的知识结构</a:t>
            </a:r>
          </a:p>
          <a:p>
            <a:pPr eaLnBrk="1" hangingPunct="1">
              <a:lnSpc>
                <a:spcPct val="90000"/>
              </a:lnSpc>
            </a:pPr>
            <a:r>
              <a:rPr lang="zh-CN" altLang="en-US" sz="2500" b="1" smtClean="0">
                <a:solidFill>
                  <a:srgbClr val="000099"/>
                </a:solidFill>
              </a:rPr>
              <a:t>（二）创新型人才知识结构的特点</a:t>
            </a:r>
          </a:p>
          <a:p>
            <a:pPr eaLnBrk="1" hangingPunct="1">
              <a:lnSpc>
                <a:spcPct val="90000"/>
              </a:lnSpc>
              <a:buFont typeface="Wingdings" pitchFamily="2" charset="2"/>
              <a:buNone/>
            </a:pPr>
            <a:r>
              <a:rPr lang="en-US" altLang="zh-CN" sz="2100" smtClean="0">
                <a:latin typeface="楷体" pitchFamily="49" charset="-122"/>
                <a:ea typeface="楷体" pitchFamily="49" charset="-122"/>
              </a:rPr>
              <a:t>1</a:t>
            </a:r>
            <a:r>
              <a:rPr lang="zh-CN" altLang="en-US" sz="2100" smtClean="0">
                <a:latin typeface="楷体" pitchFamily="49" charset="-122"/>
                <a:ea typeface="楷体" pitchFamily="49" charset="-122"/>
              </a:rPr>
              <a:t>、</a:t>
            </a:r>
            <a:r>
              <a:rPr lang="zh-CN" altLang="en-US" sz="2100" b="1" smtClean="0">
                <a:solidFill>
                  <a:srgbClr val="800000"/>
                </a:solidFill>
                <a:latin typeface="楷体" pitchFamily="49" charset="-122"/>
                <a:ea typeface="楷体" pitchFamily="49" charset="-122"/>
              </a:rPr>
              <a:t>具有高度准确、着眼于联系的概念 </a:t>
            </a:r>
            <a:r>
              <a:rPr lang="zh-CN" altLang="en-US" sz="2100" smtClean="0">
                <a:latin typeface="楷体" pitchFamily="49" charset="-122"/>
                <a:ea typeface="楷体" pitchFamily="49" charset="-122"/>
              </a:rPr>
              <a:t>创造离不开概念组合，概念越明确，相互联系越紧密，新观念越容易形成，创造性思维越容易展开。</a:t>
            </a:r>
          </a:p>
          <a:p>
            <a:pPr eaLnBrk="1" hangingPunct="1">
              <a:lnSpc>
                <a:spcPct val="90000"/>
              </a:lnSpc>
              <a:buFont typeface="Wingdings" pitchFamily="2" charset="2"/>
              <a:buNone/>
            </a:pPr>
            <a:r>
              <a:rPr lang="en-US" altLang="zh-CN" sz="2100" smtClean="0">
                <a:latin typeface="楷体" pitchFamily="49" charset="-122"/>
                <a:ea typeface="楷体" pitchFamily="49" charset="-122"/>
              </a:rPr>
              <a:t>2</a:t>
            </a:r>
            <a:r>
              <a:rPr lang="zh-CN" altLang="en-US" sz="2100" smtClean="0">
                <a:latin typeface="楷体" pitchFamily="49" charset="-122"/>
                <a:ea typeface="楷体" pitchFamily="49" charset="-122"/>
              </a:rPr>
              <a:t>、</a:t>
            </a:r>
            <a:r>
              <a:rPr lang="zh-CN" altLang="en-US" sz="2100" b="1" smtClean="0">
                <a:solidFill>
                  <a:srgbClr val="800000"/>
                </a:solidFill>
                <a:latin typeface="楷体" pitchFamily="49" charset="-122"/>
                <a:ea typeface="楷体" pitchFamily="49" charset="-122"/>
              </a:rPr>
              <a:t>具有双重知识结构 </a:t>
            </a:r>
            <a:r>
              <a:rPr lang="zh-CN" altLang="en-US" sz="2100" smtClean="0">
                <a:latin typeface="楷体" pitchFamily="49" charset="-122"/>
                <a:ea typeface="楷体" pitchFamily="49" charset="-122"/>
              </a:rPr>
              <a:t>包括按照逻辑关系建立的微观结构和在此基础上建立起来的以主题为中心的从一般到特殊的宏观结构，因联系加强而便于再创造。</a:t>
            </a:r>
          </a:p>
          <a:p>
            <a:pPr eaLnBrk="1" hangingPunct="1">
              <a:lnSpc>
                <a:spcPct val="90000"/>
              </a:lnSpc>
              <a:buFont typeface="Wingdings" pitchFamily="2" charset="2"/>
              <a:buNone/>
            </a:pPr>
            <a:r>
              <a:rPr lang="en-US" altLang="zh-CN" sz="2100" smtClean="0">
                <a:latin typeface="楷体" pitchFamily="49" charset="-122"/>
                <a:ea typeface="楷体" pitchFamily="49" charset="-122"/>
              </a:rPr>
              <a:t>3</a:t>
            </a:r>
            <a:r>
              <a:rPr lang="zh-CN" altLang="en-US" sz="2100" smtClean="0">
                <a:latin typeface="楷体" pitchFamily="49" charset="-122"/>
                <a:ea typeface="楷体" pitchFamily="49" charset="-122"/>
              </a:rPr>
              <a:t>、</a:t>
            </a:r>
            <a:r>
              <a:rPr lang="zh-CN" altLang="en-US" sz="2100" b="1" smtClean="0">
                <a:solidFill>
                  <a:srgbClr val="800000"/>
                </a:solidFill>
                <a:latin typeface="楷体" pitchFamily="49" charset="-122"/>
                <a:ea typeface="楷体" pitchFamily="49" charset="-122"/>
              </a:rPr>
              <a:t>具有大容量的知识功能单位 </a:t>
            </a:r>
            <a:r>
              <a:rPr lang="zh-CN" altLang="en-US" sz="2100" smtClean="0">
                <a:latin typeface="楷体" pitchFamily="49" charset="-122"/>
                <a:ea typeface="楷体" pitchFamily="49" charset="-122"/>
              </a:rPr>
              <a:t>知识功能单位指一组在内容上有必然逻辑联系的信息。知识功能单位容量越大，思维的跨度越大，跳跃性越强，创造的可能性也就越大。</a:t>
            </a:r>
          </a:p>
          <a:p>
            <a:pPr eaLnBrk="1" hangingPunct="1">
              <a:lnSpc>
                <a:spcPct val="90000"/>
              </a:lnSpc>
              <a:buFont typeface="Wingdings" pitchFamily="2" charset="2"/>
              <a:buNone/>
            </a:pPr>
            <a:r>
              <a:rPr lang="en-US" altLang="zh-CN" sz="2100" smtClean="0">
                <a:latin typeface="楷体" pitchFamily="49" charset="-122"/>
                <a:ea typeface="楷体" pitchFamily="49" charset="-122"/>
              </a:rPr>
              <a:t>4</a:t>
            </a:r>
            <a:r>
              <a:rPr lang="zh-CN" altLang="en-US" sz="2100" smtClean="0">
                <a:latin typeface="楷体" pitchFamily="49" charset="-122"/>
                <a:ea typeface="楷体" pitchFamily="49" charset="-122"/>
              </a:rPr>
              <a:t>、</a:t>
            </a:r>
            <a:r>
              <a:rPr lang="zh-CN" altLang="en-US" sz="2100" b="1" smtClean="0">
                <a:solidFill>
                  <a:srgbClr val="800000"/>
                </a:solidFill>
                <a:latin typeface="楷体" pitchFamily="49" charset="-122"/>
                <a:ea typeface="楷体" pitchFamily="49" charset="-122"/>
              </a:rPr>
              <a:t>具有大量程序性而不是陈述性知识 </a:t>
            </a:r>
            <a:r>
              <a:rPr lang="zh-CN" altLang="en-US" sz="2100" smtClean="0">
                <a:latin typeface="楷体" pitchFamily="49" charset="-122"/>
                <a:ea typeface="楷体" pitchFamily="49" charset="-122"/>
              </a:rPr>
              <a:t>可见，知识结构越合理，知识的质量越高，创新越容易，创造力也就越高。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395288" y="1844675"/>
            <a:ext cx="8229600" cy="4176713"/>
          </a:xfrm>
        </p:spPr>
        <p:txBody>
          <a:bodyPr/>
          <a:lstStyle/>
          <a:p>
            <a:pPr eaLnBrk="1" hangingPunct="1"/>
            <a:r>
              <a:rPr lang="zh-CN" altLang="en-US" b="1" smtClean="0"/>
              <a:t>二、创新型人才的知识结构</a:t>
            </a:r>
          </a:p>
          <a:p>
            <a:pPr eaLnBrk="1" hangingPunct="1"/>
            <a:endParaRPr lang="zh-CN" altLang="en-US" b="1" smtClean="0"/>
          </a:p>
          <a:p>
            <a:pPr eaLnBrk="1" hangingPunct="1">
              <a:buFont typeface="Wingdings" pitchFamily="2" charset="2"/>
              <a:buNone/>
            </a:pPr>
            <a:r>
              <a:rPr lang="zh-CN" altLang="en-US" sz="2600" b="1" smtClean="0">
                <a:solidFill>
                  <a:srgbClr val="000099"/>
                </a:solidFill>
              </a:rPr>
              <a:t>（三）创新型人才知识结构的模型</a:t>
            </a:r>
          </a:p>
          <a:p>
            <a:pPr eaLnBrk="1" hangingPunct="1">
              <a:buFont typeface="Wingdings" pitchFamily="2" charset="2"/>
              <a:buNone/>
            </a:pPr>
            <a:r>
              <a:rPr lang="zh-CN" altLang="en-US" sz="2600" b="1" smtClean="0"/>
              <a:t>        </a:t>
            </a:r>
            <a:r>
              <a:rPr lang="en-US" altLang="zh-CN" sz="2600" b="1" smtClean="0"/>
              <a:t>1</a:t>
            </a:r>
            <a:r>
              <a:rPr lang="zh-CN" altLang="en-US" sz="2600" b="1" smtClean="0"/>
              <a:t>、蛛网式结构</a:t>
            </a:r>
          </a:p>
          <a:p>
            <a:pPr eaLnBrk="1" hangingPunct="1">
              <a:buFont typeface="Wingdings" pitchFamily="2" charset="2"/>
              <a:buNone/>
            </a:pPr>
            <a:r>
              <a:rPr lang="zh-CN" altLang="en-US" sz="2600" b="1" smtClean="0"/>
              <a:t>        </a:t>
            </a:r>
            <a:r>
              <a:rPr lang="en-US" altLang="zh-CN" sz="2600" b="1" smtClean="0"/>
              <a:t>2</a:t>
            </a:r>
            <a:r>
              <a:rPr lang="zh-CN" altLang="en-US" sz="2600" b="1" smtClean="0"/>
              <a:t>、宝塔式结构</a:t>
            </a:r>
          </a:p>
          <a:p>
            <a:pPr eaLnBrk="1" hangingPunct="1">
              <a:buFont typeface="Wingdings" pitchFamily="2" charset="2"/>
              <a:buNone/>
            </a:pPr>
            <a:r>
              <a:rPr lang="zh-CN" altLang="en-US" sz="2600" b="1" smtClean="0"/>
              <a:t>        </a:t>
            </a:r>
            <a:r>
              <a:rPr lang="en-US" altLang="zh-CN" sz="2600" b="1" smtClean="0"/>
              <a:t>3</a:t>
            </a:r>
            <a:r>
              <a:rPr lang="zh-CN" altLang="en-US" sz="2600" b="1" smtClean="0"/>
              <a:t>、帷幕式结构</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ChangeArrowheads="1"/>
          </p:cNvSpPr>
          <p:nvPr/>
        </p:nvSpPr>
        <p:spPr bwMode="auto">
          <a:xfrm>
            <a:off x="323850" y="981075"/>
            <a:ext cx="8496300" cy="2835275"/>
          </a:xfrm>
          <a:prstGeom prst="rect">
            <a:avLst/>
          </a:prstGeom>
          <a:noFill/>
          <a:ln w="9525">
            <a:noFill/>
            <a:miter lim="800000"/>
            <a:headEnd/>
            <a:tailEnd/>
          </a:ln>
        </p:spPr>
        <p:txBody>
          <a:bodyPr>
            <a:spAutoFit/>
          </a:bodyPr>
          <a:lstStyle/>
          <a:p>
            <a:r>
              <a:rPr lang="en-US" altLang="zh-CN" sz="2000" b="1"/>
              <a:t>1</a:t>
            </a:r>
            <a:r>
              <a:rPr lang="zh-CN" altLang="en-US" sz="2000" b="1"/>
              <a:t>、蛛网式结构：</a:t>
            </a:r>
          </a:p>
          <a:p>
            <a:endParaRPr lang="zh-CN" altLang="en-US" sz="2000" b="1"/>
          </a:p>
          <a:p>
            <a:r>
              <a:rPr lang="zh-CN" altLang="en-US" sz="2000" b="1"/>
              <a:t>以自己的专业知识为网络的中心，把与专业相近并直接作用于专业的应用理论知识作为网络所谓扭结；将与专业较远并间接影响专业的基础知识理论作为网络的外围；构成从中心想周围放射的形如蛛网的形状。</a:t>
            </a:r>
          </a:p>
          <a:p>
            <a:endParaRPr lang="zh-CN" altLang="en-US" sz="2000" b="1"/>
          </a:p>
          <a:p>
            <a:r>
              <a:rPr lang="zh-CN" altLang="en-US" sz="2000" b="1"/>
              <a:t>主要特点：</a:t>
            </a:r>
          </a:p>
          <a:p>
            <a:r>
              <a:rPr lang="zh-CN" altLang="en-US" sz="2000" b="1"/>
              <a:t>侧重于专业知识的核心地位，强调发挥专业知识的决定作用，使人才在较大范围内吸取多需要的营养，充分发挥潜在的才能。</a:t>
            </a:r>
          </a:p>
        </p:txBody>
      </p:sp>
      <p:sp>
        <p:nvSpPr>
          <p:cNvPr id="16389" name="Rectangle 5"/>
          <p:cNvSpPr>
            <a:spLocks noChangeArrowheads="1"/>
          </p:cNvSpPr>
          <p:nvPr/>
        </p:nvSpPr>
        <p:spPr bwMode="auto">
          <a:xfrm>
            <a:off x="323850" y="3933825"/>
            <a:ext cx="8424863" cy="2225675"/>
          </a:xfrm>
          <a:prstGeom prst="rect">
            <a:avLst/>
          </a:prstGeom>
          <a:noFill/>
          <a:ln w="9525">
            <a:noFill/>
            <a:miter lim="800000"/>
            <a:headEnd/>
            <a:tailEnd/>
          </a:ln>
        </p:spPr>
        <p:txBody>
          <a:bodyPr>
            <a:spAutoFit/>
          </a:bodyPr>
          <a:lstStyle/>
          <a:p>
            <a:r>
              <a:rPr lang="en-US" altLang="zh-CN" sz="2000" b="1"/>
              <a:t>2</a:t>
            </a:r>
            <a:r>
              <a:rPr lang="zh-CN" altLang="en-US" sz="2000" b="1"/>
              <a:t>、宝塔式结构：</a:t>
            </a:r>
          </a:p>
          <a:p>
            <a:endParaRPr lang="zh-CN" altLang="en-US" sz="2000" b="1"/>
          </a:p>
          <a:p>
            <a:r>
              <a:rPr lang="zh-CN" altLang="en-US" sz="2000" b="1"/>
              <a:t>它是在目标确定前提下，有四类不同知识构成，即一般基础知识、专业基础知识、专业知识和主要专业知识四个层次构成由下往上的宝塔形状。</a:t>
            </a:r>
          </a:p>
          <a:p>
            <a:endParaRPr lang="zh-CN" altLang="en-US" sz="2000" b="1"/>
          </a:p>
          <a:p>
            <a:r>
              <a:rPr lang="zh-CN" altLang="en-US" sz="2000" b="1"/>
              <a:t>主要特点：侧重与基础知识的宽厚性，专业知识的精深性，主攻目标的明确性。</a:t>
            </a:r>
          </a:p>
        </p:txBody>
      </p:sp>
      <p:sp>
        <p:nvSpPr>
          <p:cNvPr id="50180" name="Rectangle 6"/>
          <p:cNvSpPr>
            <a:spLocks noChangeArrowheads="1"/>
          </p:cNvSpPr>
          <p:nvPr/>
        </p:nvSpPr>
        <p:spPr bwMode="auto">
          <a:xfrm>
            <a:off x="468313" y="260350"/>
            <a:ext cx="6303962" cy="579438"/>
          </a:xfrm>
          <a:prstGeom prst="rect">
            <a:avLst/>
          </a:prstGeom>
          <a:noFill/>
          <a:ln w="9525">
            <a:noFill/>
            <a:miter lim="800000"/>
            <a:headEnd/>
            <a:tailEnd/>
          </a:ln>
        </p:spPr>
        <p:txBody>
          <a:bodyPr wrap="none">
            <a:spAutoFit/>
          </a:bodyPr>
          <a:lstStyle/>
          <a:p>
            <a:pPr>
              <a:spcBef>
                <a:spcPct val="20000"/>
              </a:spcBef>
            </a:pPr>
            <a:r>
              <a:rPr lang="zh-CN" altLang="en-US" sz="3200" b="1">
                <a:solidFill>
                  <a:srgbClr val="000099"/>
                </a:solidFill>
              </a:rPr>
              <a:t>（三）创新型人才知识结构的模型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blinds(horizontal)">
                                      <p:cBhvr>
                                        <p:cTn id="7"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ChangeArrowheads="1"/>
          </p:cNvSpPr>
          <p:nvPr/>
        </p:nvSpPr>
        <p:spPr bwMode="auto">
          <a:xfrm>
            <a:off x="395288" y="1125538"/>
            <a:ext cx="8208962" cy="2647950"/>
          </a:xfrm>
          <a:prstGeom prst="rect">
            <a:avLst/>
          </a:prstGeom>
          <a:noFill/>
          <a:ln w="9525">
            <a:noFill/>
            <a:miter lim="800000"/>
            <a:headEnd/>
            <a:tailEnd/>
          </a:ln>
        </p:spPr>
        <p:txBody>
          <a:bodyPr>
            <a:spAutoFit/>
          </a:bodyPr>
          <a:lstStyle/>
          <a:p>
            <a:r>
              <a:rPr lang="en-US" altLang="zh-CN" sz="2400" b="1"/>
              <a:t>3</a:t>
            </a:r>
            <a:r>
              <a:rPr lang="zh-CN" altLang="en-US" sz="2400" b="1"/>
              <a:t>、帷幕式结构：</a:t>
            </a:r>
          </a:p>
          <a:p>
            <a:endParaRPr lang="zh-CN" altLang="en-US" sz="2400" b="1"/>
          </a:p>
          <a:p>
            <a:r>
              <a:rPr lang="zh-CN" altLang="en-US" sz="2400" b="1"/>
              <a:t>强调个体知识结构与群体知识结构的有机结合，体现了人才群体结构中各层次人员的知识分布情况。</a:t>
            </a:r>
          </a:p>
          <a:p>
            <a:endParaRPr lang="zh-CN" altLang="en-US" sz="2400" b="1"/>
          </a:p>
          <a:p>
            <a:r>
              <a:rPr lang="zh-CN" altLang="en-US" sz="2400" b="1"/>
              <a:t>主要特点：体现了个体知识结构与群体知识结构的有机统一性，体现了不同人才知识结构的相互区别性。</a:t>
            </a:r>
          </a:p>
        </p:txBody>
      </p:sp>
      <p:sp>
        <p:nvSpPr>
          <p:cNvPr id="51203" name="Rectangle 5"/>
          <p:cNvSpPr>
            <a:spLocks noChangeArrowheads="1"/>
          </p:cNvSpPr>
          <p:nvPr/>
        </p:nvSpPr>
        <p:spPr bwMode="auto">
          <a:xfrm>
            <a:off x="395288" y="260350"/>
            <a:ext cx="6303962" cy="579438"/>
          </a:xfrm>
          <a:prstGeom prst="rect">
            <a:avLst/>
          </a:prstGeom>
          <a:noFill/>
          <a:ln w="9525">
            <a:noFill/>
            <a:miter lim="800000"/>
            <a:headEnd/>
            <a:tailEnd/>
          </a:ln>
        </p:spPr>
        <p:txBody>
          <a:bodyPr wrap="none">
            <a:spAutoFit/>
          </a:bodyPr>
          <a:lstStyle/>
          <a:p>
            <a:pPr>
              <a:spcBef>
                <a:spcPct val="20000"/>
              </a:spcBef>
            </a:pPr>
            <a:r>
              <a:rPr lang="zh-CN" altLang="en-US" sz="3200" b="1">
                <a:solidFill>
                  <a:srgbClr val="000099"/>
                </a:solidFill>
              </a:rPr>
              <a:t>（三）创新型人才知识结构的模型</a:t>
            </a:r>
          </a:p>
        </p:txBody>
      </p:sp>
      <p:sp>
        <p:nvSpPr>
          <p:cNvPr id="17414" name="Rectangle 6"/>
          <p:cNvSpPr>
            <a:spLocks noChangeArrowheads="1"/>
          </p:cNvSpPr>
          <p:nvPr/>
        </p:nvSpPr>
        <p:spPr bwMode="auto">
          <a:xfrm>
            <a:off x="395288" y="4508500"/>
            <a:ext cx="8497887" cy="946150"/>
          </a:xfrm>
          <a:prstGeom prst="rect">
            <a:avLst/>
          </a:prstGeom>
          <a:noFill/>
          <a:ln w="9525">
            <a:noFill/>
            <a:miter lim="800000"/>
            <a:headEnd/>
            <a:tailEnd/>
          </a:ln>
        </p:spPr>
        <p:txBody>
          <a:bodyPr>
            <a:spAutoFit/>
          </a:bodyPr>
          <a:lstStyle/>
          <a:p>
            <a:pPr>
              <a:spcBef>
                <a:spcPct val="20000"/>
              </a:spcBef>
            </a:pPr>
            <a:r>
              <a:rPr lang="zh-CN" altLang="en-US" sz="2800" b="1">
                <a:solidFill>
                  <a:srgbClr val="800000"/>
                </a:solidFill>
                <a:ea typeface="隶书" pitchFamily="49" charset="-122"/>
              </a:rPr>
              <a:t>三种模型的共同特点：具有宽厚坚实的基础理论科学知识，稳固精深的专业知识，宽泛多样的知识面。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4"/>
                                        </p:tgtEl>
                                        <p:attrNameLst>
                                          <p:attrName>style.visibility</p:attrName>
                                        </p:attrNameLst>
                                      </p:cBhvr>
                                      <p:to>
                                        <p:strVal val="visible"/>
                                      </p:to>
                                    </p:set>
                                    <p:animEffect transition="in" filter="blinds(horizontal)">
                                      <p:cBhvr>
                                        <p:cTn id="7" dur="5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250825" y="981075"/>
            <a:ext cx="8785225" cy="5113338"/>
          </a:xfrm>
        </p:spPr>
        <p:txBody>
          <a:bodyPr/>
          <a:lstStyle/>
          <a:p>
            <a:pPr eaLnBrk="1" hangingPunct="1">
              <a:buFont typeface="Wingdings" pitchFamily="2" charset="2"/>
              <a:buNone/>
            </a:pPr>
            <a:r>
              <a:rPr lang="zh-CN" altLang="en-US" sz="2600" b="1" smtClean="0">
                <a:ea typeface="黑体" pitchFamily="49" charset="-122"/>
              </a:rPr>
              <a:t>三、创新型人才的能力培养</a:t>
            </a:r>
            <a:endParaRPr lang="zh-CN" altLang="en-US" sz="1900" b="1" smtClean="0">
              <a:ea typeface="楷体" pitchFamily="49" charset="-122"/>
            </a:endParaRPr>
          </a:p>
        </p:txBody>
      </p:sp>
      <p:sp>
        <p:nvSpPr>
          <p:cNvPr id="52227" name="Rectangle 4"/>
          <p:cNvSpPr>
            <a:spLocks noChangeArrowheads="1"/>
          </p:cNvSpPr>
          <p:nvPr/>
        </p:nvSpPr>
        <p:spPr bwMode="auto">
          <a:xfrm>
            <a:off x="212725" y="1700213"/>
            <a:ext cx="8931275" cy="1190625"/>
          </a:xfrm>
          <a:prstGeom prst="rect">
            <a:avLst/>
          </a:prstGeom>
          <a:noFill/>
          <a:ln w="9525">
            <a:noFill/>
            <a:miter lim="800000"/>
            <a:headEnd/>
            <a:tailEnd/>
          </a:ln>
        </p:spPr>
        <p:txBody>
          <a:bodyPr wrap="none" anchor="ctr">
            <a:spAutoFit/>
          </a:bodyPr>
          <a:lstStyle/>
          <a:p>
            <a:pPr>
              <a:tabLst>
                <a:tab pos="457200" algn="l"/>
              </a:tabLst>
            </a:pPr>
            <a:r>
              <a:rPr lang="en-US" altLang="zh-CN" b="1"/>
              <a:t>“</a:t>
            </a:r>
            <a:r>
              <a:rPr lang="zh-CN" altLang="en-US" b="1"/>
              <a:t>创新人才” 核心要素有两个：</a:t>
            </a:r>
          </a:p>
          <a:p>
            <a:pPr>
              <a:tabLst>
                <a:tab pos="457200" algn="l"/>
              </a:tabLst>
            </a:pPr>
            <a:endParaRPr lang="zh-CN" altLang="en-US" b="1"/>
          </a:p>
          <a:p>
            <a:pPr>
              <a:tabLst>
                <a:tab pos="457200" algn="l"/>
              </a:tabLst>
            </a:pPr>
            <a:r>
              <a:rPr lang="zh-CN" altLang="en-US" b="1"/>
              <a:t>一是创新精神，即要有创新意识和创新品质。</a:t>
            </a:r>
          </a:p>
          <a:p>
            <a:pPr>
              <a:tabLst>
                <a:tab pos="457200" algn="l"/>
              </a:tabLst>
            </a:pPr>
            <a:r>
              <a:rPr lang="zh-CN" altLang="en-US" b="1"/>
              <a:t>二是创新能力，主要是指发现新问题、提出新方法、建立新理论、发明新技术的能力。</a:t>
            </a:r>
          </a:p>
        </p:txBody>
      </p:sp>
      <p:sp>
        <p:nvSpPr>
          <p:cNvPr id="52228" name="Rectangle 5"/>
          <p:cNvSpPr>
            <a:spLocks noChangeArrowheads="1"/>
          </p:cNvSpPr>
          <p:nvPr/>
        </p:nvSpPr>
        <p:spPr bwMode="auto">
          <a:xfrm>
            <a:off x="250825" y="4652963"/>
            <a:ext cx="8569325" cy="1465262"/>
          </a:xfrm>
          <a:prstGeom prst="rect">
            <a:avLst/>
          </a:prstGeom>
          <a:noFill/>
          <a:ln w="9525">
            <a:noFill/>
            <a:miter lim="800000"/>
            <a:headEnd/>
            <a:tailEnd/>
          </a:ln>
        </p:spPr>
        <p:txBody>
          <a:bodyPr anchor="ctr">
            <a:spAutoFit/>
          </a:bodyPr>
          <a:lstStyle/>
          <a:p>
            <a:r>
              <a:rPr lang="zh-CN" altLang="en-US" b="1">
                <a:solidFill>
                  <a:srgbClr val="800000"/>
                </a:solidFill>
              </a:rPr>
              <a:t>创新能力</a:t>
            </a:r>
            <a:r>
              <a:rPr lang="zh-CN" altLang="en-US" b="1"/>
              <a:t>是指发现新问题、提出新方法、建立新理论、发明新技术的能力。</a:t>
            </a:r>
          </a:p>
          <a:p>
            <a:r>
              <a:rPr lang="zh-CN" altLang="en-US" b="1"/>
              <a:t>具体包括很多内容：比如基于发散性思维和批判性思维的创新思维能力、敏锐的直觉和洞察力、持久的注意力、丰富的想象力、分析问题、解决问题的能力、实践能力、成果的表达能力和知识产权的保护能力等等。创新能力的培养重在</a:t>
            </a:r>
            <a:r>
              <a:rPr lang="zh-CN" altLang="en-US" b="1">
                <a:solidFill>
                  <a:srgbClr val="800000"/>
                </a:solidFill>
              </a:rPr>
              <a:t>创新思维能力</a:t>
            </a:r>
            <a:r>
              <a:rPr lang="zh-CN" altLang="en-US" b="1"/>
              <a:t>和</a:t>
            </a:r>
            <a:r>
              <a:rPr lang="zh-CN" altLang="en-US" b="1">
                <a:solidFill>
                  <a:srgbClr val="800000"/>
                </a:solidFill>
              </a:rPr>
              <a:t>实践能力</a:t>
            </a:r>
            <a:r>
              <a:rPr lang="zh-CN" altLang="en-US" b="1"/>
              <a:t>的培养。</a:t>
            </a:r>
          </a:p>
        </p:txBody>
      </p:sp>
      <p:sp>
        <p:nvSpPr>
          <p:cNvPr id="52229" name="Rectangle 6"/>
          <p:cNvSpPr>
            <a:spLocks noChangeArrowheads="1"/>
          </p:cNvSpPr>
          <p:nvPr/>
        </p:nvSpPr>
        <p:spPr bwMode="auto">
          <a:xfrm>
            <a:off x="250825" y="3213100"/>
            <a:ext cx="8569325" cy="1190625"/>
          </a:xfrm>
          <a:prstGeom prst="rect">
            <a:avLst/>
          </a:prstGeom>
          <a:noFill/>
          <a:ln w="9525">
            <a:noFill/>
            <a:miter lim="800000"/>
            <a:headEnd/>
            <a:tailEnd/>
          </a:ln>
        </p:spPr>
        <p:txBody>
          <a:bodyPr anchor="ctr">
            <a:spAutoFit/>
          </a:bodyPr>
          <a:lstStyle/>
          <a:p>
            <a:r>
              <a:rPr lang="zh-CN" altLang="en-US" b="1">
                <a:solidFill>
                  <a:srgbClr val="800000"/>
                </a:solidFill>
              </a:rPr>
              <a:t>创新精神</a:t>
            </a:r>
            <a:r>
              <a:rPr lang="zh-CN" altLang="en-US" b="1"/>
              <a:t>是指要具有能够综合运用已有的知识、信息、技能和方法，提出新方法、新观点的思维能力和进行发明创造、改革、革新的意志、信心、勇气和智慧。</a:t>
            </a:r>
          </a:p>
          <a:p>
            <a:r>
              <a:rPr lang="zh-CN" altLang="en-US" b="1"/>
              <a:t>创新精神属于科学精神和科学思想范畴，是进行创新活动必须具备的一些心理特征，包括创新意识、创新兴趣、创新胆量、创新决心，以及相关的思维活动。</a:t>
            </a:r>
            <a:r>
              <a:rPr lang="zh-CN" altLang="en-US"/>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ChangeArrowheads="1"/>
          </p:cNvSpPr>
          <p:nvPr/>
        </p:nvSpPr>
        <p:spPr bwMode="auto">
          <a:xfrm>
            <a:off x="468313" y="404813"/>
            <a:ext cx="4470400" cy="519112"/>
          </a:xfrm>
          <a:prstGeom prst="rect">
            <a:avLst/>
          </a:prstGeom>
          <a:noFill/>
          <a:ln w="9525">
            <a:noFill/>
            <a:miter lim="800000"/>
            <a:headEnd/>
            <a:tailEnd/>
          </a:ln>
        </p:spPr>
        <p:txBody>
          <a:bodyPr wrap="none">
            <a:spAutoFit/>
          </a:bodyPr>
          <a:lstStyle/>
          <a:p>
            <a:r>
              <a:rPr lang="zh-CN" altLang="en-US" sz="2800" b="1"/>
              <a:t>三、创新型人才的能力培养</a:t>
            </a:r>
            <a:endParaRPr lang="zh-CN" altLang="en-US" b="1"/>
          </a:p>
        </p:txBody>
      </p:sp>
      <p:sp>
        <p:nvSpPr>
          <p:cNvPr id="53251" name="Rectangle 9"/>
          <p:cNvSpPr>
            <a:spLocks noChangeArrowheads="1"/>
          </p:cNvSpPr>
          <p:nvPr/>
        </p:nvSpPr>
        <p:spPr bwMode="auto">
          <a:xfrm>
            <a:off x="323850" y="1196975"/>
            <a:ext cx="8424863" cy="822325"/>
          </a:xfrm>
          <a:prstGeom prst="rect">
            <a:avLst/>
          </a:prstGeom>
          <a:noFill/>
          <a:ln w="9525">
            <a:noFill/>
            <a:miter lim="800000"/>
            <a:headEnd/>
            <a:tailEnd/>
          </a:ln>
        </p:spPr>
        <p:txBody>
          <a:bodyPr>
            <a:spAutoFit/>
          </a:bodyPr>
          <a:lstStyle/>
          <a:p>
            <a:r>
              <a:rPr lang="zh-CN" altLang="en-US" sz="2400" b="1">
                <a:solidFill>
                  <a:srgbClr val="000099"/>
                </a:solidFill>
              </a:rPr>
              <a:t>（一）创新能力的培养</a:t>
            </a:r>
          </a:p>
          <a:p>
            <a:r>
              <a:rPr lang="zh-CN" altLang="en-US" sz="2400"/>
              <a:t>创造性思维、敏锐的问题意识、创造性想象和合理的知识结构</a:t>
            </a:r>
          </a:p>
        </p:txBody>
      </p:sp>
      <p:sp>
        <p:nvSpPr>
          <p:cNvPr id="53252" name="Rectangle 10"/>
          <p:cNvSpPr>
            <a:spLocks noChangeArrowheads="1"/>
          </p:cNvSpPr>
          <p:nvPr/>
        </p:nvSpPr>
        <p:spPr bwMode="auto">
          <a:xfrm>
            <a:off x="323850" y="2349500"/>
            <a:ext cx="6889750" cy="822325"/>
          </a:xfrm>
          <a:prstGeom prst="rect">
            <a:avLst/>
          </a:prstGeom>
          <a:noFill/>
          <a:ln w="9525">
            <a:noFill/>
            <a:miter lim="800000"/>
            <a:headEnd/>
            <a:tailEnd/>
          </a:ln>
        </p:spPr>
        <p:txBody>
          <a:bodyPr wrap="none">
            <a:spAutoFit/>
          </a:bodyPr>
          <a:lstStyle/>
          <a:p>
            <a:r>
              <a:rPr lang="zh-CN" altLang="en-US" sz="2400" b="1">
                <a:solidFill>
                  <a:srgbClr val="000099"/>
                </a:solidFill>
              </a:rPr>
              <a:t>（二）创新意识能力的培养</a:t>
            </a:r>
          </a:p>
          <a:p>
            <a:r>
              <a:rPr lang="zh-CN" altLang="en-US" sz="2400"/>
              <a:t>强烈的好奇心和求知欲，创新的兴趣、动机等方面</a:t>
            </a:r>
          </a:p>
        </p:txBody>
      </p:sp>
      <p:sp>
        <p:nvSpPr>
          <p:cNvPr id="53253" name="Rectangle 11"/>
          <p:cNvSpPr>
            <a:spLocks noChangeArrowheads="1"/>
          </p:cNvSpPr>
          <p:nvPr/>
        </p:nvSpPr>
        <p:spPr bwMode="auto">
          <a:xfrm>
            <a:off x="250825" y="3567113"/>
            <a:ext cx="8569325" cy="1187450"/>
          </a:xfrm>
          <a:prstGeom prst="rect">
            <a:avLst/>
          </a:prstGeom>
          <a:noFill/>
          <a:ln w="9525">
            <a:noFill/>
            <a:miter lim="800000"/>
            <a:headEnd/>
            <a:tailEnd/>
          </a:ln>
        </p:spPr>
        <p:txBody>
          <a:bodyPr>
            <a:spAutoFit/>
          </a:bodyPr>
          <a:lstStyle/>
          <a:p>
            <a:r>
              <a:rPr lang="zh-CN" altLang="en-US" sz="2400" b="1">
                <a:solidFill>
                  <a:srgbClr val="000099"/>
                </a:solidFill>
              </a:rPr>
              <a:t>（三）创新人格能力的培养</a:t>
            </a:r>
          </a:p>
          <a:p>
            <a:r>
              <a:rPr lang="zh-CN" altLang="en-US" sz="2400"/>
              <a:t>强烈的成就动机、良好的合作精神、优秀的调控能力、冷静的态度等方面</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323850" y="404813"/>
            <a:ext cx="8424863" cy="1249362"/>
          </a:xfrm>
          <a:prstGeom prst="rect">
            <a:avLst/>
          </a:prstGeom>
          <a:noFill/>
          <a:ln w="9525">
            <a:noFill/>
            <a:miter lim="800000"/>
            <a:headEnd/>
            <a:tailEnd/>
          </a:ln>
        </p:spPr>
        <p:txBody>
          <a:bodyPr>
            <a:spAutoFit/>
          </a:bodyPr>
          <a:lstStyle/>
          <a:p>
            <a:r>
              <a:rPr lang="zh-CN" altLang="en-US" sz="2400" b="1">
                <a:solidFill>
                  <a:srgbClr val="000099"/>
                </a:solidFill>
              </a:rPr>
              <a:t>（一）创新能力的培养</a:t>
            </a:r>
          </a:p>
          <a:p>
            <a:endParaRPr lang="zh-CN" altLang="en-US" sz="2400" b="1">
              <a:solidFill>
                <a:srgbClr val="000099"/>
              </a:solidFill>
            </a:endParaRPr>
          </a:p>
          <a:p>
            <a:r>
              <a:rPr lang="zh-CN" altLang="en-US" sz="2800">
                <a:ea typeface="隶书" pitchFamily="49" charset="-122"/>
              </a:rPr>
              <a:t>创造性思维、敏锐的问题意识和合理的知识结构</a:t>
            </a:r>
          </a:p>
        </p:txBody>
      </p:sp>
      <p:sp>
        <p:nvSpPr>
          <p:cNvPr id="54275" name="Rectangle 5"/>
          <p:cNvSpPr>
            <a:spLocks noChangeArrowheads="1"/>
          </p:cNvSpPr>
          <p:nvPr/>
        </p:nvSpPr>
        <p:spPr bwMode="auto">
          <a:xfrm>
            <a:off x="323850" y="1773238"/>
            <a:ext cx="8496300" cy="1555750"/>
          </a:xfrm>
          <a:prstGeom prst="rect">
            <a:avLst/>
          </a:prstGeom>
          <a:noFill/>
          <a:ln w="9525">
            <a:noFill/>
            <a:miter lim="800000"/>
            <a:headEnd/>
            <a:tailEnd/>
          </a:ln>
        </p:spPr>
        <p:txBody>
          <a:bodyPr anchor="ctr">
            <a:spAutoFit/>
          </a:bodyPr>
          <a:lstStyle/>
          <a:p>
            <a:r>
              <a:rPr lang="zh-CN" altLang="en-US" sz="2400">
                <a:ea typeface="隶书" pitchFamily="49" charset="-122"/>
              </a:rPr>
              <a:t>创造性思维：</a:t>
            </a:r>
            <a:r>
              <a:rPr lang="zh-CN" altLang="en-US" b="1">
                <a:latin typeface="楷体" pitchFamily="49" charset="-122"/>
                <a:ea typeface="楷体" pitchFamily="49" charset="-122"/>
              </a:rPr>
              <a:t>是一种开创性的探索未知事物的高级复杂的思维，是一种有自己的特点、具有创见性的思维，是扩散思维和集中思维的辩证统一，是创造想象和现实定向的有机结合，是抽象思维和灵感思维的对立统一。创造性思维的培养训练更显得重要，其途径在于丰富的知识结构、培养联想思维的能力、克服习惯思维对新构思的抗拒性，培养思维的变通性，加强讨论，经常进行思想碰撞。 </a:t>
            </a:r>
          </a:p>
        </p:txBody>
      </p:sp>
      <p:sp>
        <p:nvSpPr>
          <p:cNvPr id="54276" name="Rectangle 6"/>
          <p:cNvSpPr>
            <a:spLocks noChangeArrowheads="1"/>
          </p:cNvSpPr>
          <p:nvPr/>
        </p:nvSpPr>
        <p:spPr bwMode="auto">
          <a:xfrm>
            <a:off x="250825" y="3500438"/>
            <a:ext cx="8640763" cy="1281112"/>
          </a:xfrm>
          <a:prstGeom prst="rect">
            <a:avLst/>
          </a:prstGeom>
          <a:noFill/>
          <a:ln w="9525">
            <a:noFill/>
            <a:miter lim="800000"/>
            <a:headEnd/>
            <a:tailEnd/>
          </a:ln>
        </p:spPr>
        <p:txBody>
          <a:bodyPr>
            <a:spAutoFit/>
          </a:bodyPr>
          <a:lstStyle/>
          <a:p>
            <a:r>
              <a:rPr lang="zh-CN" altLang="en-US" sz="2400">
                <a:ea typeface="隶书" pitchFamily="49" charset="-122"/>
              </a:rPr>
              <a:t>敏锐的问题意识：</a:t>
            </a:r>
            <a:r>
              <a:rPr lang="zh-CN" altLang="en-US" b="1">
                <a:latin typeface="楷体" pitchFamily="49" charset="-122"/>
                <a:ea typeface="楷体" pitchFamily="49" charset="-122"/>
              </a:rPr>
              <a:t>提出问题是取得知识的先导，只有提出问题，才能解决问题，从而认识才能前进。一是勇于提问。就是要勇于向权威挑战，不要屈服于外来的压力。二是善于提问。就是要提出有研究价值的问题，不能钻牛角尖，不能犯幼稚病。三是乐于提问，锐意进取 。 </a:t>
            </a:r>
          </a:p>
        </p:txBody>
      </p:sp>
      <p:sp>
        <p:nvSpPr>
          <p:cNvPr id="54277" name="Rectangle 8"/>
          <p:cNvSpPr>
            <a:spLocks noChangeArrowheads="1"/>
          </p:cNvSpPr>
          <p:nvPr/>
        </p:nvSpPr>
        <p:spPr bwMode="auto">
          <a:xfrm>
            <a:off x="179388" y="5013325"/>
            <a:ext cx="8701087" cy="1006475"/>
          </a:xfrm>
          <a:prstGeom prst="rect">
            <a:avLst/>
          </a:prstGeom>
          <a:noFill/>
          <a:ln w="9525">
            <a:noFill/>
            <a:miter lim="800000"/>
            <a:headEnd/>
            <a:tailEnd/>
          </a:ln>
        </p:spPr>
        <p:txBody>
          <a:bodyPr wrap="none">
            <a:spAutoFit/>
          </a:bodyPr>
          <a:lstStyle/>
          <a:p>
            <a:r>
              <a:rPr lang="zh-CN" altLang="en-US" sz="2400">
                <a:ea typeface="隶书" pitchFamily="49" charset="-122"/>
              </a:rPr>
              <a:t>合理的知识结构：</a:t>
            </a:r>
            <a:r>
              <a:rPr lang="zh-CN" altLang="en-US" b="1">
                <a:latin typeface="楷体" pitchFamily="49" charset="-122"/>
                <a:ea typeface="楷体" pitchFamily="49" charset="-122"/>
              </a:rPr>
              <a:t>一定的基础理论知识（主要包括四个方面：形式逻辑、辩证</a:t>
            </a:r>
          </a:p>
          <a:p>
            <a:r>
              <a:rPr lang="zh-CN" altLang="en-US" b="1">
                <a:latin typeface="楷体" pitchFamily="49" charset="-122"/>
                <a:ea typeface="楷体" pitchFamily="49" charset="-122"/>
              </a:rPr>
              <a:t>逻辑、情感逻辑和数学逻辑）、较深厚的专业知识、广泛的邻近学科知识、相关方面</a:t>
            </a:r>
          </a:p>
          <a:p>
            <a:r>
              <a:rPr lang="zh-CN" altLang="en-US" b="1">
                <a:latin typeface="楷体" pitchFamily="49" charset="-122"/>
                <a:ea typeface="楷体" pitchFamily="49" charset="-122"/>
              </a:rPr>
              <a:t>的科技发展状况的前沿知识和学习策略知识。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ChangeArrowheads="1"/>
          </p:cNvSpPr>
          <p:nvPr/>
        </p:nvSpPr>
        <p:spPr bwMode="auto">
          <a:xfrm>
            <a:off x="395288" y="404813"/>
            <a:ext cx="8007350" cy="1249362"/>
          </a:xfrm>
          <a:prstGeom prst="rect">
            <a:avLst/>
          </a:prstGeom>
          <a:noFill/>
          <a:ln w="9525">
            <a:noFill/>
            <a:miter lim="800000"/>
            <a:headEnd/>
            <a:tailEnd/>
          </a:ln>
        </p:spPr>
        <p:txBody>
          <a:bodyPr wrap="none">
            <a:spAutoFit/>
          </a:bodyPr>
          <a:lstStyle/>
          <a:p>
            <a:r>
              <a:rPr lang="zh-CN" altLang="en-US" sz="2400" b="1">
                <a:solidFill>
                  <a:srgbClr val="000099"/>
                </a:solidFill>
              </a:rPr>
              <a:t>（二）创新意识能力的培养</a:t>
            </a:r>
          </a:p>
          <a:p>
            <a:endParaRPr lang="zh-CN" altLang="en-US" sz="2400" b="1">
              <a:solidFill>
                <a:srgbClr val="000099"/>
              </a:solidFill>
            </a:endParaRPr>
          </a:p>
          <a:p>
            <a:r>
              <a:rPr lang="zh-CN" altLang="en-US" sz="2800">
                <a:ea typeface="隶书" pitchFamily="49" charset="-122"/>
              </a:rPr>
              <a:t>强烈的好奇心和求知欲，创新的兴趣、动机</a:t>
            </a:r>
            <a:r>
              <a:rPr lang="zh-CN" altLang="en-US" sz="2800">
                <a:ea typeface="楷体" pitchFamily="49" charset="-122"/>
              </a:rPr>
              <a:t>等方面</a:t>
            </a:r>
          </a:p>
        </p:txBody>
      </p:sp>
      <p:sp>
        <p:nvSpPr>
          <p:cNvPr id="55299" name="Rectangle 6"/>
          <p:cNvSpPr>
            <a:spLocks noChangeArrowheads="1"/>
          </p:cNvSpPr>
          <p:nvPr/>
        </p:nvSpPr>
        <p:spPr bwMode="auto">
          <a:xfrm>
            <a:off x="323850" y="1844675"/>
            <a:ext cx="8496300" cy="4108450"/>
          </a:xfrm>
          <a:prstGeom prst="rect">
            <a:avLst/>
          </a:prstGeom>
          <a:noFill/>
          <a:ln w="9525">
            <a:noFill/>
            <a:miter lim="800000"/>
            <a:headEnd/>
            <a:tailEnd/>
          </a:ln>
        </p:spPr>
        <p:txBody>
          <a:bodyPr anchor="ctr">
            <a:spAutoFit/>
          </a:bodyPr>
          <a:lstStyle/>
          <a:p>
            <a:r>
              <a:rPr lang="zh-CN" altLang="en-US" sz="2400">
                <a:solidFill>
                  <a:srgbClr val="000099"/>
                </a:solidFill>
                <a:ea typeface="黑体" pitchFamily="49" charset="-122"/>
              </a:rPr>
              <a:t>第一，培养求知欲  </a:t>
            </a:r>
            <a:r>
              <a:rPr lang="zh-CN" altLang="en-US" sz="2400">
                <a:ea typeface="楷体" pitchFamily="49" charset="-122"/>
              </a:rPr>
              <a:t>学而创，创而学这是创新的根本途径。要具备勤奋求知精神，不断地学习新知识，才能在自主创新中发挥生力军作用。</a:t>
            </a:r>
          </a:p>
          <a:p>
            <a:r>
              <a:rPr lang="zh-CN" altLang="en-US" sz="2400" b="1">
                <a:solidFill>
                  <a:srgbClr val="000099"/>
                </a:solidFill>
              </a:rPr>
              <a:t>第二，培养好奇欲</a:t>
            </a:r>
            <a:r>
              <a:rPr lang="zh-CN" altLang="en-US" sz="2400"/>
              <a:t>  </a:t>
            </a:r>
            <a:r>
              <a:rPr lang="zh-CN" altLang="en-US" sz="2400">
                <a:ea typeface="楷体" pitchFamily="49" charset="-122"/>
              </a:rPr>
              <a:t>要对自己接触到的现象保持旺盛的好奇心，要敢于在新奇的现象面前提出问题，不要怕问题简单，不要怕被人耻笑。</a:t>
            </a:r>
          </a:p>
          <a:p>
            <a:r>
              <a:rPr lang="zh-CN" altLang="en-US" sz="2400" b="1">
                <a:solidFill>
                  <a:srgbClr val="000099"/>
                </a:solidFill>
              </a:rPr>
              <a:t>第三，培养创造欲  </a:t>
            </a:r>
            <a:r>
              <a:rPr lang="zh-CN" altLang="en-US" sz="2400">
                <a:ea typeface="楷体" pitchFamily="49" charset="-122"/>
              </a:rPr>
              <a:t>不满足于现成的思想、观点、方法及物体的质量、功用，要经常思考如何在原有基础上创新发明、推陈出新。</a:t>
            </a:r>
          </a:p>
          <a:p>
            <a:r>
              <a:rPr lang="zh-CN" altLang="en-US" sz="2400" b="1">
                <a:solidFill>
                  <a:srgbClr val="000099"/>
                </a:solidFill>
              </a:rPr>
              <a:t>第四，培养质疑欲  </a:t>
            </a:r>
            <a:r>
              <a:rPr lang="zh-CN" altLang="en-US" sz="2400">
                <a:latin typeface="楷体" pitchFamily="49" charset="-122"/>
                <a:ea typeface="楷体" pitchFamily="49" charset="-122"/>
              </a:rPr>
              <a:t>“</a:t>
            </a:r>
            <a:r>
              <a:rPr lang="zh-CN" altLang="en-US" sz="2400">
                <a:ea typeface="楷体" pitchFamily="49" charset="-122"/>
              </a:rPr>
              <a:t>学起于思，思源于疑</a:t>
            </a:r>
            <a:r>
              <a:rPr lang="zh-CN" altLang="en-US" sz="2400">
                <a:latin typeface="楷体" pitchFamily="49" charset="-122"/>
                <a:ea typeface="楷体" pitchFamily="49" charset="-122"/>
              </a:rPr>
              <a:t>”</a:t>
            </a:r>
            <a:r>
              <a:rPr lang="zh-CN" altLang="en-US" sz="2400">
                <a:ea typeface="楷体" pitchFamily="49" charset="-122"/>
              </a:rPr>
              <a:t>。有疑问才能促使人去思考，去探索，去创新。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ChangeArrowheads="1"/>
          </p:cNvSpPr>
          <p:nvPr/>
        </p:nvSpPr>
        <p:spPr bwMode="auto">
          <a:xfrm>
            <a:off x="287338" y="333375"/>
            <a:ext cx="8856662" cy="1981200"/>
          </a:xfrm>
          <a:prstGeom prst="rect">
            <a:avLst/>
          </a:prstGeom>
          <a:noFill/>
          <a:ln w="9525">
            <a:noFill/>
            <a:miter lim="800000"/>
            <a:headEnd/>
            <a:tailEnd/>
          </a:ln>
        </p:spPr>
        <p:txBody>
          <a:bodyPr>
            <a:spAutoFit/>
          </a:bodyPr>
          <a:lstStyle/>
          <a:p>
            <a:r>
              <a:rPr lang="zh-CN" altLang="en-US" sz="2400" b="1">
                <a:solidFill>
                  <a:srgbClr val="000099"/>
                </a:solidFill>
              </a:rPr>
              <a:t>（三）创新人格能力的培养</a:t>
            </a:r>
          </a:p>
          <a:p>
            <a:endParaRPr lang="zh-CN" altLang="en-US" sz="2400" b="1">
              <a:solidFill>
                <a:srgbClr val="000099"/>
              </a:solidFill>
            </a:endParaRPr>
          </a:p>
          <a:p>
            <a:r>
              <a:rPr lang="zh-CN" altLang="en-US" sz="2000"/>
              <a:t>培养创新型人才，不能只注重知识、能力，同时还要注重创新人格的养成，就要表现为</a:t>
            </a:r>
            <a:r>
              <a:rPr lang="zh-CN" altLang="en-US" sz="2800">
                <a:ea typeface="隶书" pitchFamily="49" charset="-122"/>
              </a:rPr>
              <a:t>强烈的成就动机、良好的合作精神、优秀的调控能力、冷静的态度等方面。</a:t>
            </a:r>
          </a:p>
        </p:txBody>
      </p:sp>
      <p:sp>
        <p:nvSpPr>
          <p:cNvPr id="56323" name="Rectangle 6"/>
          <p:cNvSpPr>
            <a:spLocks noChangeArrowheads="1"/>
          </p:cNvSpPr>
          <p:nvPr/>
        </p:nvSpPr>
        <p:spPr bwMode="auto">
          <a:xfrm>
            <a:off x="179388" y="2420938"/>
            <a:ext cx="8642350" cy="915987"/>
          </a:xfrm>
          <a:prstGeom prst="rect">
            <a:avLst/>
          </a:prstGeom>
          <a:noFill/>
          <a:ln w="9525">
            <a:noFill/>
            <a:miter lim="800000"/>
            <a:headEnd/>
            <a:tailEnd/>
          </a:ln>
        </p:spPr>
        <p:txBody>
          <a:bodyPr anchor="ctr">
            <a:spAutoFit/>
          </a:bodyPr>
          <a:lstStyle/>
          <a:p>
            <a:r>
              <a:rPr lang="en-US" altLang="zh-CN">
                <a:solidFill>
                  <a:srgbClr val="800000"/>
                </a:solidFill>
              </a:rPr>
              <a:t>1</a:t>
            </a:r>
            <a:r>
              <a:rPr lang="zh-CN" altLang="en-US">
                <a:solidFill>
                  <a:srgbClr val="800000"/>
                </a:solidFill>
              </a:rPr>
              <a:t>、</a:t>
            </a:r>
            <a:r>
              <a:rPr lang="zh-CN" altLang="en-US" b="1">
                <a:solidFill>
                  <a:srgbClr val="800000"/>
                </a:solidFill>
              </a:rPr>
              <a:t>培养学生高度的社会责任感，激发学生追求科学、追求真理的激情。</a:t>
            </a:r>
            <a:r>
              <a:rPr lang="zh-CN" altLang="en-US" b="1">
                <a:latin typeface="楷体" pitchFamily="49" charset="-122"/>
                <a:ea typeface="楷体" pitchFamily="49" charset="-122"/>
              </a:rPr>
              <a:t>崇尚科学、热爱真理、追求进步的品质是创新的根本动力，是创新人格的核心要素，是创新型人才成长的动力、目标与价值导向。 </a:t>
            </a:r>
          </a:p>
        </p:txBody>
      </p:sp>
      <p:sp>
        <p:nvSpPr>
          <p:cNvPr id="56324" name="Rectangle 7"/>
          <p:cNvSpPr>
            <a:spLocks noChangeArrowheads="1"/>
          </p:cNvSpPr>
          <p:nvPr/>
        </p:nvSpPr>
        <p:spPr bwMode="auto">
          <a:xfrm>
            <a:off x="179388" y="3644900"/>
            <a:ext cx="8785225" cy="915988"/>
          </a:xfrm>
          <a:prstGeom prst="rect">
            <a:avLst/>
          </a:prstGeom>
          <a:noFill/>
          <a:ln w="9525">
            <a:noFill/>
            <a:miter lim="800000"/>
            <a:headEnd/>
            <a:tailEnd/>
          </a:ln>
        </p:spPr>
        <p:txBody>
          <a:bodyPr anchor="ctr">
            <a:spAutoFit/>
          </a:bodyPr>
          <a:lstStyle/>
          <a:p>
            <a:r>
              <a:rPr lang="en-US" altLang="zh-CN" b="1">
                <a:solidFill>
                  <a:srgbClr val="800000"/>
                </a:solidFill>
              </a:rPr>
              <a:t>2</a:t>
            </a:r>
            <a:r>
              <a:rPr lang="zh-CN" altLang="en-US" b="1">
                <a:solidFill>
                  <a:srgbClr val="800000"/>
                </a:solidFill>
              </a:rPr>
              <a:t>、培养学生关注现实、关注前沿的学术品格。</a:t>
            </a:r>
            <a:r>
              <a:rPr lang="zh-CN" altLang="en-US" b="1">
                <a:latin typeface="楷体" pitchFamily="49" charset="-122"/>
                <a:ea typeface="楷体" pitchFamily="49" charset="-122"/>
              </a:rPr>
              <a:t>需要我们努力培养有问题意识和综合素质的学生。有问题意识就是善于发现问题和提出问题；有综合素质是指既有科学精神，又有人文素养，能够从科学与人文两个角度观察问题、解决问题。</a:t>
            </a:r>
            <a:r>
              <a:rPr lang="zh-CN" altLang="en-US"/>
              <a:t>  </a:t>
            </a:r>
          </a:p>
        </p:txBody>
      </p:sp>
      <p:sp>
        <p:nvSpPr>
          <p:cNvPr id="56325" name="Rectangle 8"/>
          <p:cNvSpPr>
            <a:spLocks noChangeArrowheads="1"/>
          </p:cNvSpPr>
          <p:nvPr/>
        </p:nvSpPr>
        <p:spPr bwMode="auto">
          <a:xfrm>
            <a:off x="179388" y="4868863"/>
            <a:ext cx="8640762" cy="915987"/>
          </a:xfrm>
          <a:prstGeom prst="rect">
            <a:avLst/>
          </a:prstGeom>
          <a:noFill/>
          <a:ln w="9525">
            <a:noFill/>
            <a:miter lim="800000"/>
            <a:headEnd/>
            <a:tailEnd/>
          </a:ln>
        </p:spPr>
        <p:txBody>
          <a:bodyPr anchor="ctr">
            <a:spAutoFit/>
          </a:bodyPr>
          <a:lstStyle/>
          <a:p>
            <a:r>
              <a:rPr lang="en-US" altLang="zh-CN" b="1">
                <a:solidFill>
                  <a:srgbClr val="800000"/>
                </a:solidFill>
              </a:rPr>
              <a:t>3</a:t>
            </a:r>
            <a:r>
              <a:rPr lang="zh-CN" altLang="en-US" b="1">
                <a:solidFill>
                  <a:srgbClr val="800000"/>
                </a:solidFill>
              </a:rPr>
              <a:t>、培养学生强烈的求知欲和坚忍不拔的毅力。</a:t>
            </a:r>
            <a:r>
              <a:rPr lang="zh-CN" altLang="en-US" b="1">
                <a:latin typeface="楷体" pitchFamily="49" charset="-122"/>
                <a:ea typeface="楷体" pitchFamily="49" charset="-122"/>
              </a:rPr>
              <a:t>创新是一种探索，面临失败的可能性很大，这就要求我们培养的学生具备不怕挫折、不惧失败的心理承受能力，即使在最困难的时候也能够坚持探索。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ChangeArrowheads="1"/>
          </p:cNvSpPr>
          <p:nvPr/>
        </p:nvSpPr>
        <p:spPr bwMode="auto">
          <a:xfrm>
            <a:off x="287338" y="333375"/>
            <a:ext cx="8856662" cy="1981200"/>
          </a:xfrm>
          <a:prstGeom prst="rect">
            <a:avLst/>
          </a:prstGeom>
          <a:noFill/>
          <a:ln w="9525">
            <a:noFill/>
            <a:miter lim="800000"/>
            <a:headEnd/>
            <a:tailEnd/>
          </a:ln>
        </p:spPr>
        <p:txBody>
          <a:bodyPr>
            <a:spAutoFit/>
          </a:bodyPr>
          <a:lstStyle/>
          <a:p>
            <a:r>
              <a:rPr lang="zh-CN" altLang="en-US" sz="2400" b="1">
                <a:solidFill>
                  <a:srgbClr val="000099"/>
                </a:solidFill>
              </a:rPr>
              <a:t>（三）创新人格能力的培养</a:t>
            </a:r>
          </a:p>
          <a:p>
            <a:endParaRPr lang="zh-CN" altLang="en-US" sz="2400" b="1">
              <a:solidFill>
                <a:srgbClr val="000099"/>
              </a:solidFill>
            </a:endParaRPr>
          </a:p>
          <a:p>
            <a:r>
              <a:rPr lang="zh-CN" altLang="en-US" sz="2000"/>
              <a:t>培养创新型人才，不能只注重知识、能力，同时还要注重创新人格的养成，就要表现为</a:t>
            </a:r>
            <a:r>
              <a:rPr lang="zh-CN" altLang="en-US" sz="2800">
                <a:ea typeface="隶书" pitchFamily="49" charset="-122"/>
              </a:rPr>
              <a:t>强烈的成就动机、良好的合作精神、优秀的调控能力、冷静的态度等方面。</a:t>
            </a:r>
          </a:p>
        </p:txBody>
      </p:sp>
      <p:sp>
        <p:nvSpPr>
          <p:cNvPr id="57347" name="Rectangle 6"/>
          <p:cNvSpPr>
            <a:spLocks noChangeArrowheads="1"/>
          </p:cNvSpPr>
          <p:nvPr/>
        </p:nvSpPr>
        <p:spPr bwMode="auto">
          <a:xfrm>
            <a:off x="179388" y="2492375"/>
            <a:ext cx="8785225" cy="1190625"/>
          </a:xfrm>
          <a:prstGeom prst="rect">
            <a:avLst/>
          </a:prstGeom>
          <a:noFill/>
          <a:ln w="9525">
            <a:noFill/>
            <a:miter lim="800000"/>
            <a:headEnd/>
            <a:tailEnd/>
          </a:ln>
        </p:spPr>
        <p:txBody>
          <a:bodyPr anchor="ctr">
            <a:spAutoFit/>
          </a:bodyPr>
          <a:lstStyle/>
          <a:p>
            <a:r>
              <a:rPr lang="en-US" altLang="zh-CN">
                <a:solidFill>
                  <a:srgbClr val="800000"/>
                </a:solidFill>
              </a:rPr>
              <a:t>4</a:t>
            </a:r>
            <a:r>
              <a:rPr lang="zh-CN" altLang="en-US">
                <a:solidFill>
                  <a:srgbClr val="800000"/>
                </a:solidFill>
              </a:rPr>
              <a:t>、</a:t>
            </a:r>
            <a:r>
              <a:rPr lang="zh-CN" altLang="en-US" b="1">
                <a:solidFill>
                  <a:srgbClr val="800000"/>
                </a:solidFill>
              </a:rPr>
              <a:t>培养学生“敢为天下先”的勇气和科学怀疑、理性批判的精神。</a:t>
            </a:r>
            <a:r>
              <a:rPr lang="zh-CN" altLang="en-US" b="1">
                <a:latin typeface="楷体" pitchFamily="49" charset="-122"/>
                <a:ea typeface="楷体" pitchFamily="49" charset="-122"/>
              </a:rPr>
              <a:t>要创新，就必须不唯上，不唯书，不唯权威，不唯潮流。大学在培养创新型人才的过程中，要注重培养学生独立思考的能力，鼓励学生对现有知识进行科学的怀疑和理性的批判，并勇于提出自己的见解。 </a:t>
            </a:r>
          </a:p>
        </p:txBody>
      </p:sp>
      <p:sp>
        <p:nvSpPr>
          <p:cNvPr id="57348" name="Rectangle 7"/>
          <p:cNvSpPr>
            <a:spLocks noChangeArrowheads="1"/>
          </p:cNvSpPr>
          <p:nvPr/>
        </p:nvSpPr>
        <p:spPr bwMode="auto">
          <a:xfrm>
            <a:off x="250825" y="4005263"/>
            <a:ext cx="8642350" cy="1190625"/>
          </a:xfrm>
          <a:prstGeom prst="rect">
            <a:avLst/>
          </a:prstGeom>
          <a:noFill/>
          <a:ln w="9525">
            <a:noFill/>
            <a:miter lim="800000"/>
            <a:headEnd/>
            <a:tailEnd/>
          </a:ln>
        </p:spPr>
        <p:txBody>
          <a:bodyPr anchor="ctr">
            <a:spAutoFit/>
          </a:bodyPr>
          <a:lstStyle/>
          <a:p>
            <a:r>
              <a:rPr lang="en-US" altLang="zh-CN" b="1">
                <a:solidFill>
                  <a:srgbClr val="800000"/>
                </a:solidFill>
              </a:rPr>
              <a:t>5</a:t>
            </a:r>
            <a:r>
              <a:rPr lang="zh-CN" altLang="en-US" b="1">
                <a:solidFill>
                  <a:srgbClr val="800000"/>
                </a:solidFill>
              </a:rPr>
              <a:t>、培养学生开放的心态以及团结协作的精神。</a:t>
            </a:r>
            <a:r>
              <a:rPr lang="zh-CN" altLang="en-US" b="1">
                <a:latin typeface="楷体" pitchFamily="49" charset="-122"/>
                <a:ea typeface="楷体" pitchFamily="49" charset="-122"/>
              </a:rPr>
              <a:t>正确处理继承与创新的关系，善于学习，积极吸纳今人、前人、国人、洋人以及不同学派、流派的知识成果，在实践中善于同他人团结协作，才能避免因个人知识和能力的不足所造成的局限性。兼收并蓄，集思广益，才能有所突破，有所创新。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533400" y="381000"/>
            <a:ext cx="8229600" cy="906463"/>
          </a:xfrm>
        </p:spPr>
        <p:txBody>
          <a:bodyPr/>
          <a:lstStyle/>
          <a:p>
            <a:pPr eaLnBrk="1" hangingPunct="1"/>
            <a:r>
              <a:rPr lang="zh-CN" altLang="en-US" sz="2400">
                <a:latin typeface="楷体" pitchFamily="49" charset="-122"/>
              </a:rPr>
              <a:t>技术创新类型</a:t>
            </a:r>
            <a:r>
              <a:rPr lang="en-US" sz="2400">
                <a:latin typeface="楷体" pitchFamily="49" charset="-122"/>
              </a:rPr>
              <a:t>——</a:t>
            </a:r>
            <a:r>
              <a:rPr lang="zh-CN" altLang="en-US" sz="2400">
                <a:latin typeface="楷体" pitchFamily="49" charset="-122"/>
              </a:rPr>
              <a:t>从生产要素与条件组合角度可分为</a:t>
            </a:r>
          </a:p>
        </p:txBody>
      </p:sp>
      <p:sp>
        <p:nvSpPr>
          <p:cNvPr id="39939" name="Rectangle 3"/>
          <p:cNvSpPr>
            <a:spLocks noGrp="1" noChangeArrowheads="1"/>
          </p:cNvSpPr>
          <p:nvPr>
            <p:ph type="body" idx="4294967295"/>
          </p:nvPr>
        </p:nvSpPr>
        <p:spPr>
          <a:xfrm>
            <a:off x="0" y="1219200"/>
            <a:ext cx="9144000" cy="4608513"/>
          </a:xfrm>
        </p:spPr>
        <p:txBody>
          <a:bodyPr>
            <a:normAutofit lnSpcReduction="10000"/>
          </a:bodyPr>
          <a:lstStyle/>
          <a:p>
            <a:pPr eaLnBrk="1" hangingPunct="1">
              <a:lnSpc>
                <a:spcPct val="90000"/>
              </a:lnSpc>
              <a:buFontTx/>
              <a:buNone/>
            </a:pPr>
            <a:r>
              <a:rPr lang="en-US" sz="2800">
                <a:latin typeface="微软雅黑" pitchFamily="34" charset="-122"/>
                <a:ea typeface="微软雅黑" pitchFamily="34" charset="-122"/>
              </a:rPr>
              <a:t>	</a:t>
            </a:r>
            <a:r>
              <a:rPr lang="en-US" sz="2800">
                <a:latin typeface="楷体" pitchFamily="49" charset="-122"/>
              </a:rPr>
              <a:t>(1)</a:t>
            </a:r>
            <a:r>
              <a:rPr lang="zh-CN" altLang="en-US" sz="2800">
                <a:latin typeface="楷体" pitchFamily="49" charset="-122"/>
              </a:rPr>
              <a:t>产品创新。包括全新</a:t>
            </a:r>
            <a:r>
              <a:rPr lang="en-US" sz="2800">
                <a:latin typeface="楷体" pitchFamily="49" charset="-122"/>
              </a:rPr>
              <a:t>(</a:t>
            </a:r>
            <a:r>
              <a:rPr lang="zh-CN" altLang="en-US" sz="2800">
                <a:latin typeface="楷体" pitchFamily="49" charset="-122"/>
              </a:rPr>
              <a:t>如微处理器</a:t>
            </a:r>
            <a:r>
              <a:rPr lang="en-US" sz="2800">
                <a:latin typeface="楷体" pitchFamily="49" charset="-122"/>
              </a:rPr>
              <a:t>\</a:t>
            </a:r>
            <a:r>
              <a:rPr lang="zh-CN" altLang="en-US" sz="2800">
                <a:latin typeface="楷体" pitchFamily="49" charset="-122"/>
              </a:rPr>
              <a:t>激光器</a:t>
            </a:r>
            <a:r>
              <a:rPr lang="en-US" sz="2800">
                <a:latin typeface="楷体" pitchFamily="49" charset="-122"/>
              </a:rPr>
              <a:t>)</a:t>
            </a:r>
            <a:r>
              <a:rPr lang="zh-CN" altLang="en-US" sz="2800">
                <a:latin typeface="楷体" pitchFamily="49" charset="-122"/>
              </a:rPr>
              <a:t>或改进性</a:t>
            </a:r>
            <a:r>
              <a:rPr lang="en-US" sz="2800">
                <a:latin typeface="楷体" pitchFamily="49" charset="-122"/>
              </a:rPr>
              <a:t>(</a:t>
            </a:r>
            <a:r>
              <a:rPr lang="zh-CN" altLang="en-US" sz="2800">
                <a:latin typeface="楷体" pitchFamily="49" charset="-122"/>
              </a:rPr>
              <a:t>双杠洗衣机</a:t>
            </a:r>
            <a:r>
              <a:rPr lang="en-US" sz="2800">
                <a:latin typeface="楷体" pitchFamily="49" charset="-122"/>
              </a:rPr>
              <a:t>\</a:t>
            </a:r>
            <a:r>
              <a:rPr lang="zh-CN" altLang="en-US" sz="2800">
                <a:latin typeface="楷体" pitchFamily="49" charset="-122"/>
              </a:rPr>
              <a:t>无氟冰箱</a:t>
            </a:r>
            <a:r>
              <a:rPr lang="en-US" sz="2800">
                <a:latin typeface="楷体" pitchFamily="49" charset="-122"/>
              </a:rPr>
              <a:t>)</a:t>
            </a:r>
            <a:r>
              <a:rPr lang="zh-CN" altLang="en-US" sz="2800">
                <a:latin typeface="楷体" pitchFamily="49" charset="-122"/>
              </a:rPr>
              <a:t>的品种与产品结构创新，是创新的核心内容。</a:t>
            </a:r>
          </a:p>
          <a:p>
            <a:pPr eaLnBrk="1" hangingPunct="1">
              <a:lnSpc>
                <a:spcPct val="90000"/>
              </a:lnSpc>
              <a:buFontTx/>
              <a:buNone/>
            </a:pPr>
            <a:r>
              <a:rPr lang="zh-CN" altLang="en-US" sz="2800">
                <a:latin typeface="楷体" pitchFamily="49" charset="-122"/>
              </a:rPr>
              <a:t>	</a:t>
            </a:r>
            <a:r>
              <a:rPr lang="en-US" sz="2800">
                <a:latin typeface="楷体" pitchFamily="49" charset="-122"/>
              </a:rPr>
              <a:t>(2)</a:t>
            </a:r>
            <a:r>
              <a:rPr lang="zh-CN" altLang="en-US" sz="2800">
                <a:latin typeface="楷体" pitchFamily="49" charset="-122"/>
              </a:rPr>
              <a:t>工艺创新。指设计并采用某种新加工方法，创造新工艺过程、配方、参数，也包括改进或变革原有工艺条件</a:t>
            </a:r>
            <a:r>
              <a:rPr lang="en-US" sz="2800">
                <a:latin typeface="楷体" pitchFamily="49" charset="-122"/>
              </a:rPr>
              <a:t>(</a:t>
            </a:r>
            <a:r>
              <a:rPr lang="zh-CN" altLang="en-US" sz="2800">
                <a:latin typeface="楷体" pitchFamily="49" charset="-122"/>
              </a:rPr>
              <a:t>如以柔性</a:t>
            </a:r>
            <a:r>
              <a:rPr lang="en-US" sz="2800">
                <a:latin typeface="楷体" pitchFamily="49" charset="-122"/>
              </a:rPr>
              <a:t>FMS\CIMS</a:t>
            </a:r>
            <a:r>
              <a:rPr lang="zh-CN" altLang="en-US" sz="2800">
                <a:latin typeface="楷体" pitchFamily="49" charset="-122"/>
              </a:rPr>
              <a:t>制造系统取代机械加工工艺</a:t>
            </a:r>
            <a:r>
              <a:rPr lang="en-US" sz="2800">
                <a:latin typeface="楷体" pitchFamily="49" charset="-122"/>
              </a:rPr>
              <a:t>,</a:t>
            </a:r>
            <a:r>
              <a:rPr lang="zh-CN" altLang="en-US" sz="2800">
                <a:latin typeface="楷体" pitchFamily="49" charset="-122"/>
              </a:rPr>
              <a:t>以“浮压法”取代碾压法制造平板玻璃等</a:t>
            </a:r>
            <a:r>
              <a:rPr lang="en-US" sz="2800">
                <a:latin typeface="楷体" pitchFamily="49" charset="-122"/>
              </a:rPr>
              <a:t>)</a:t>
            </a:r>
            <a:r>
              <a:rPr lang="zh-CN" altLang="en-US" sz="2800">
                <a:latin typeface="楷体" pitchFamily="49" charset="-122"/>
              </a:rPr>
              <a:t>。</a:t>
            </a:r>
          </a:p>
          <a:p>
            <a:pPr eaLnBrk="1" hangingPunct="1">
              <a:lnSpc>
                <a:spcPct val="90000"/>
              </a:lnSpc>
              <a:buFontTx/>
              <a:buNone/>
            </a:pPr>
            <a:r>
              <a:rPr lang="zh-CN" altLang="en-US" sz="2800">
                <a:latin typeface="楷体" pitchFamily="49" charset="-122"/>
              </a:rPr>
              <a:t>	</a:t>
            </a:r>
            <a:r>
              <a:rPr lang="en-US" sz="2800">
                <a:latin typeface="楷体" pitchFamily="49" charset="-122"/>
              </a:rPr>
              <a:t>(3)</a:t>
            </a:r>
            <a:r>
              <a:rPr lang="zh-CN" altLang="en-US" sz="2800">
                <a:latin typeface="楷体" pitchFamily="49" charset="-122"/>
              </a:rPr>
              <a:t>新资源开发。即开辟新供应源、开发利用廉价材料、改造材质，以及新材料或半成品取而代之。</a:t>
            </a:r>
          </a:p>
          <a:p>
            <a:pPr eaLnBrk="1" hangingPunct="1">
              <a:lnSpc>
                <a:spcPct val="90000"/>
              </a:lnSpc>
              <a:buFontTx/>
              <a:buNone/>
            </a:pPr>
            <a:r>
              <a:rPr lang="zh-CN" altLang="en-US" sz="2800">
                <a:latin typeface="楷体" pitchFamily="49" charset="-122"/>
              </a:rPr>
              <a:t> </a:t>
            </a:r>
            <a:r>
              <a:rPr lang="en-US" sz="2800">
                <a:latin typeface="楷体" pitchFamily="49" charset="-122"/>
              </a:rPr>
              <a:t>(4)</a:t>
            </a:r>
            <a:r>
              <a:rPr lang="zh-CN" altLang="en-US" sz="2800">
                <a:latin typeface="楷体" pitchFamily="49" charset="-122"/>
              </a:rPr>
              <a:t>新市场开拓</a:t>
            </a:r>
            <a:r>
              <a:rPr lang="en-US" sz="2800">
                <a:latin typeface="楷体" pitchFamily="49" charset="-122"/>
              </a:rPr>
              <a:t>(</a:t>
            </a:r>
            <a:r>
              <a:rPr lang="zh-CN" altLang="en-US" sz="2800">
                <a:latin typeface="楷体" pitchFamily="49" charset="-122"/>
              </a:rPr>
              <a:t>通过企业活动创造需求和引导消费</a:t>
            </a:r>
            <a:r>
              <a:rPr lang="en-US" sz="2800">
                <a:latin typeface="楷体" pitchFamily="49" charset="-122"/>
              </a:rPr>
              <a:t>)</a:t>
            </a:r>
            <a:r>
              <a:rPr lang="zh-CN" altLang="en-US" sz="2800">
                <a:latin typeface="楷体" pitchFamily="49" charset="-122"/>
              </a:rPr>
              <a:t>。</a:t>
            </a:r>
          </a:p>
          <a:p>
            <a:pPr eaLnBrk="1" hangingPunct="1">
              <a:lnSpc>
                <a:spcPct val="90000"/>
              </a:lnSpc>
              <a:buFontTx/>
              <a:buNone/>
            </a:pPr>
            <a:r>
              <a:rPr lang="zh-CN" altLang="en-US" sz="2800">
                <a:latin typeface="楷体" pitchFamily="49" charset="-122"/>
              </a:rPr>
              <a:t> </a:t>
            </a:r>
            <a:r>
              <a:rPr lang="en-US" sz="2800">
                <a:latin typeface="楷体" pitchFamily="49" charset="-122"/>
              </a:rPr>
              <a:t>(5)</a:t>
            </a:r>
            <a:r>
              <a:rPr lang="zh-CN" altLang="en-US" sz="2800">
                <a:latin typeface="楷体" pitchFamily="49" charset="-122"/>
              </a:rPr>
              <a:t>生产组织方式</a:t>
            </a:r>
            <a:r>
              <a:rPr lang="en-US" sz="2800">
                <a:latin typeface="楷体" pitchFamily="49" charset="-122"/>
              </a:rPr>
              <a:t>(</a:t>
            </a:r>
            <a:r>
              <a:rPr lang="zh-CN" altLang="en-US" sz="2800">
                <a:latin typeface="楷体" pitchFamily="49" charset="-122"/>
              </a:rPr>
              <a:t>生产要素的时空组合</a:t>
            </a:r>
            <a:r>
              <a:rPr lang="en-US" sz="2800">
                <a:latin typeface="楷体" pitchFamily="49" charset="-122"/>
              </a:rPr>
              <a:t>)</a:t>
            </a:r>
            <a:r>
              <a:rPr lang="zh-CN" altLang="en-US" sz="2800">
                <a:latin typeface="楷体" pitchFamily="49" charset="-122"/>
              </a:rPr>
              <a:t>创新。</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pPr algn="ctr" eaLnBrk="1" hangingPunct="1"/>
            <a:r>
              <a:rPr lang="en-US" altLang="zh-CN" sz="3800" smtClean="0"/>
              <a:t/>
            </a:r>
            <a:br>
              <a:rPr lang="en-US" altLang="zh-CN" sz="3800" smtClean="0"/>
            </a:br>
            <a:r>
              <a:rPr lang="zh-CN" altLang="en-US" sz="3800" b="1" smtClean="0"/>
              <a:t>第</a:t>
            </a:r>
            <a:r>
              <a:rPr lang="en-US" altLang="zh-CN" sz="3800" b="1" smtClean="0"/>
              <a:t>3</a:t>
            </a:r>
            <a:r>
              <a:rPr lang="zh-CN" altLang="en-US" sz="3800" b="1" smtClean="0"/>
              <a:t>节创新型国家建设</a:t>
            </a:r>
            <a:r>
              <a:rPr lang="zh-CN" altLang="en-US" sz="3800" smtClean="0"/>
              <a:t> </a:t>
            </a:r>
          </a:p>
        </p:txBody>
      </p:sp>
      <p:sp>
        <p:nvSpPr>
          <p:cNvPr id="58371" name="Rectangle 3"/>
          <p:cNvSpPr>
            <a:spLocks noGrp="1" noChangeArrowheads="1"/>
          </p:cNvSpPr>
          <p:nvPr>
            <p:ph type="body" idx="1"/>
          </p:nvPr>
        </p:nvSpPr>
        <p:spPr/>
        <p:txBody>
          <a:bodyPr/>
          <a:lstStyle/>
          <a:p>
            <a:pPr eaLnBrk="1" hangingPunct="1">
              <a:lnSpc>
                <a:spcPct val="80000"/>
              </a:lnSpc>
            </a:pPr>
            <a:r>
              <a:rPr lang="zh-CN" altLang="en-US" sz="1900" b="1" smtClean="0"/>
              <a:t>本章要点 </a:t>
            </a:r>
          </a:p>
          <a:p>
            <a:pPr eaLnBrk="1" hangingPunct="1">
              <a:lnSpc>
                <a:spcPct val="80000"/>
              </a:lnSpc>
            </a:pPr>
            <a:r>
              <a:rPr lang="zh-CN" altLang="en-US" sz="1900" b="1" smtClean="0"/>
              <a:t>创新型国家建设的基本动力来源于科学技术在当代社会的作用不断增长的现实，其建设的依据在科学技术成为第一生产力的情况下，我国需要通过创新型国家的建立解决上层建筑的不完善部分和经济基础的矛盾，通过加大创新投入、提高创新产出、加强自主创新等措施走出一条具有中国特色的技术创新之路。</a:t>
            </a:r>
          </a:p>
          <a:p>
            <a:pPr eaLnBrk="1" hangingPunct="1">
              <a:lnSpc>
                <a:spcPct val="80000"/>
              </a:lnSpc>
            </a:pPr>
            <a:r>
              <a:rPr lang="zh-CN" altLang="en-US" sz="1900" b="1" smtClean="0"/>
              <a:t>创新型国家建设的实质是指通过国家社会职能的转变和发挥实现对创新资源的有效整合。创新型国家的内涵有创新精神、创新人才、创新投入、自主创新能力、创新产出等。创新型国家创新精神表现为探索精神、服务精神、参与精神、学习精神、协调精神、合作精神等。</a:t>
            </a:r>
          </a:p>
          <a:p>
            <a:pPr eaLnBrk="1" hangingPunct="1">
              <a:lnSpc>
                <a:spcPct val="80000"/>
              </a:lnSpc>
            </a:pPr>
            <a:r>
              <a:rPr lang="zh-CN" altLang="en-US" sz="1900" b="1" smtClean="0"/>
              <a:t>我国通过不断使科学技术转化为生产力建设创新型国家的路径是：通过明确保证科技研发经费在国家财政投入中的地位，统筹项目、人才、基地的安排</a:t>
            </a:r>
            <a:r>
              <a:rPr lang="en-US" altLang="zh-CN" sz="1900" b="1" smtClean="0"/>
              <a:t>, </a:t>
            </a:r>
            <a:r>
              <a:rPr lang="zh-CN" altLang="en-US" sz="1900" b="1" smtClean="0"/>
              <a:t>强化科技基础条件平台建设等措施加大创新投入；通过促使企业真正成为技术创新活动的主体和创新成果应用的主体，促进优势产业发展，继续加强科技成果转化等措施增加创新产出；通过发挥产业界作用、推动产学研联合创新等措施加强自主创新，加快创新型国家建设。</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fontScale="90000"/>
          </a:bodyPr>
          <a:lstStyle/>
          <a:p>
            <a:pPr eaLnBrk="1" hangingPunct="1"/>
            <a:r>
              <a:rPr lang="en-US" altLang="zh-CN" sz="3800" b="1" smtClean="0"/>
              <a:t/>
            </a:r>
            <a:br>
              <a:rPr lang="en-US" altLang="zh-CN" sz="3800" b="1" smtClean="0"/>
            </a:br>
            <a:r>
              <a:rPr lang="zh-CN" altLang="en-US" sz="3800" smtClean="0"/>
              <a:t>一、我国创新型国家建设的依据</a:t>
            </a:r>
          </a:p>
        </p:txBody>
      </p:sp>
      <p:sp>
        <p:nvSpPr>
          <p:cNvPr id="59395" name="Rectangle 3"/>
          <p:cNvSpPr>
            <a:spLocks noGrp="1" noChangeArrowheads="1"/>
          </p:cNvSpPr>
          <p:nvPr>
            <p:ph type="body" idx="1"/>
          </p:nvPr>
        </p:nvSpPr>
        <p:spPr/>
        <p:txBody>
          <a:bodyPr/>
          <a:lstStyle/>
          <a:p>
            <a:pPr marL="762000" indent="-762000" eaLnBrk="1" hangingPunct="1">
              <a:lnSpc>
                <a:spcPct val="90000"/>
              </a:lnSpc>
            </a:pPr>
            <a:r>
              <a:rPr lang="en-US" altLang="zh-CN" sz="2600" b="1" smtClean="0"/>
              <a:t>(</a:t>
            </a:r>
            <a:r>
              <a:rPr lang="zh-CN" altLang="en-US" sz="2600" b="1" smtClean="0"/>
              <a:t>一</a:t>
            </a:r>
            <a:r>
              <a:rPr lang="en-US" altLang="zh-CN" sz="2600" b="1" smtClean="0"/>
              <a:t>)</a:t>
            </a:r>
            <a:r>
              <a:rPr lang="zh-CN" altLang="en-US" sz="2600" b="1" smtClean="0"/>
              <a:t>生产力与生产关系原理</a:t>
            </a:r>
          </a:p>
          <a:p>
            <a:pPr marL="762000" indent="-762000" eaLnBrk="1" hangingPunct="1">
              <a:lnSpc>
                <a:spcPct val="90000"/>
              </a:lnSpc>
            </a:pPr>
            <a:r>
              <a:rPr lang="zh-CN" altLang="en-US" sz="2600" b="1" smtClean="0"/>
              <a:t>在科学技术成为第一生产力的情况下，需要通过创新型国家的建立，使国家通过政权和意识形态的力量，打造和维护使科学技术成为第一生产力的社会环境。</a:t>
            </a:r>
          </a:p>
          <a:p>
            <a:pPr marL="762000" indent="-762000" eaLnBrk="1" hangingPunct="1">
              <a:lnSpc>
                <a:spcPct val="90000"/>
              </a:lnSpc>
            </a:pPr>
            <a:r>
              <a:rPr lang="zh-CN" altLang="en-US" sz="2600" b="1" smtClean="0"/>
              <a:t>其一，实行有效的知识产权的保护的需求。在所有制方面，在科学技术成为第一生产力的情况下，需要通过国家的力量实行有效的知识产权的保护，通过授予知识产权有限的排他权利来保护创新者的利益，同时要求创新者公开技术，使创新成果得到充分利用。</a:t>
            </a:r>
            <a:endParaRPr lang="zh-CN" altLang="en-US" sz="260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endParaRPr lang="zh-CN" altLang="zh-CN" smtClean="0"/>
          </a:p>
        </p:txBody>
      </p:sp>
      <p:sp>
        <p:nvSpPr>
          <p:cNvPr id="60419" name="Rectangle 3"/>
          <p:cNvSpPr>
            <a:spLocks noGrp="1" noChangeArrowheads="1"/>
          </p:cNvSpPr>
          <p:nvPr>
            <p:ph type="body" idx="1"/>
          </p:nvPr>
        </p:nvSpPr>
        <p:spPr/>
        <p:txBody>
          <a:bodyPr/>
          <a:lstStyle/>
          <a:p>
            <a:pPr eaLnBrk="1" hangingPunct="1"/>
            <a:r>
              <a:rPr lang="zh-CN" altLang="en-US" sz="2600" b="1" smtClean="0"/>
              <a:t>其二，打造和维护新的创新合作环境的需求。由于创新活动中新的协作关系的出现，需要通过国家的力量打造和维护一个有利于各创新主体之间的合作和互动的创新合作环境，使创新型劳动者协调工作</a:t>
            </a:r>
            <a:r>
              <a:rPr lang="en-US" altLang="zh-CN" sz="2600" b="1" smtClean="0"/>
              <a:t>,</a:t>
            </a:r>
            <a:r>
              <a:rPr lang="zh-CN" altLang="en-US" sz="2600" b="1" smtClean="0"/>
              <a:t>发挥创新团队效应</a:t>
            </a:r>
            <a:r>
              <a:rPr lang="en-US" altLang="zh-CN" sz="2600" b="1" smtClean="0"/>
              <a:t>,</a:t>
            </a:r>
            <a:r>
              <a:rPr lang="zh-CN" altLang="en-US" sz="2600" b="1" smtClean="0"/>
              <a:t>创造更多的价值和财富。</a:t>
            </a:r>
          </a:p>
          <a:p>
            <a:pPr eaLnBrk="1" hangingPunct="1"/>
            <a:r>
              <a:rPr lang="zh-CN" altLang="en-US" sz="2600" b="1" smtClean="0"/>
              <a:t>其三</a:t>
            </a:r>
            <a:r>
              <a:rPr lang="en-US" altLang="zh-CN" sz="2600" b="1" smtClean="0"/>
              <a:t>, </a:t>
            </a:r>
            <a:r>
              <a:rPr lang="zh-CN" altLang="en-US" sz="2600" b="1" smtClean="0"/>
              <a:t>实行“以知为本”分配模式的需求。在科学技术成为第一生产力情况下，需要通过国家的力量实行通过股权和职权的分配和再分配形成的风险共担、利益共享的“以知为本”分配模式，让科技发展成果惠及全体人民，防止两极分化。</a:t>
            </a:r>
            <a:r>
              <a:rPr lang="zh-CN" altLang="en-US" sz="2600" smtClean="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endParaRPr lang="zh-CN" altLang="zh-CN" smtClean="0"/>
          </a:p>
        </p:txBody>
      </p:sp>
      <p:sp>
        <p:nvSpPr>
          <p:cNvPr id="61443" name="Rectangle 3"/>
          <p:cNvSpPr>
            <a:spLocks noGrp="1" noChangeArrowheads="1"/>
          </p:cNvSpPr>
          <p:nvPr>
            <p:ph type="body" idx="1"/>
          </p:nvPr>
        </p:nvSpPr>
        <p:spPr/>
        <p:txBody>
          <a:bodyPr/>
          <a:lstStyle/>
          <a:p>
            <a:pPr eaLnBrk="1" hangingPunct="1">
              <a:lnSpc>
                <a:spcPct val="80000"/>
              </a:lnSpc>
            </a:pPr>
            <a:r>
              <a:rPr lang="zh-CN" altLang="en-US" sz="2600" b="1" smtClean="0"/>
              <a:t>（二）经济基础与上层建筑关系原理</a:t>
            </a:r>
          </a:p>
          <a:p>
            <a:pPr eaLnBrk="1" hangingPunct="1">
              <a:lnSpc>
                <a:spcPct val="80000"/>
              </a:lnSpc>
            </a:pPr>
            <a:r>
              <a:rPr lang="zh-CN" altLang="en-US" sz="2600" b="1" smtClean="0"/>
              <a:t>在科学技术社会一体化的新情况下，创新活动和现代国家的社会管理职能的结合日益密切，科学技术活动日益成为需要受到国家关注和体现国家意志的活动，需要充分发挥国家对创新活动的调控职能，对创新型国家的建立提出了强大需求。表现在：</a:t>
            </a:r>
          </a:p>
          <a:p>
            <a:pPr eaLnBrk="1" hangingPunct="1">
              <a:lnSpc>
                <a:spcPct val="80000"/>
              </a:lnSpc>
            </a:pPr>
            <a:r>
              <a:rPr lang="zh-CN" altLang="en-US" sz="2600" b="1" smtClean="0"/>
              <a:t>第一</a:t>
            </a:r>
            <a:r>
              <a:rPr lang="en-US" altLang="zh-CN" sz="2600" b="1" smtClean="0"/>
              <a:t>,</a:t>
            </a:r>
            <a:r>
              <a:rPr lang="zh-CN" altLang="en-US" sz="2600" b="1" smtClean="0"/>
              <a:t>通过创新型国家的建立打造社会主义的生产力基础。我国目前劳动生产率低，与发达国家劳动生产率相差约</a:t>
            </a:r>
            <a:r>
              <a:rPr lang="en-US" altLang="zh-CN" sz="2600" b="1" smtClean="0"/>
              <a:t>6—22</a:t>
            </a:r>
            <a:r>
              <a:rPr lang="zh-CN" altLang="en-US" sz="2600" b="1" smtClean="0"/>
              <a:t>倍。从能源消耗来看，中国经济每创造</a:t>
            </a:r>
            <a:r>
              <a:rPr lang="en-US" altLang="zh-CN" sz="2600" b="1" smtClean="0"/>
              <a:t>1</a:t>
            </a:r>
            <a:r>
              <a:rPr lang="zh-CN" altLang="en-US" sz="2600" b="1" smtClean="0"/>
              <a:t>美元消耗的能源是美国的</a:t>
            </a:r>
            <a:r>
              <a:rPr lang="en-US" altLang="zh-CN" sz="2600" b="1" smtClean="0"/>
              <a:t>4.3</a:t>
            </a:r>
            <a:r>
              <a:rPr lang="zh-CN" altLang="en-US" sz="2600" b="1" smtClean="0"/>
              <a:t>倍</a:t>
            </a:r>
            <a:r>
              <a:rPr lang="en-US" altLang="zh-CN" sz="2600" b="1" smtClean="0"/>
              <a:t>,</a:t>
            </a:r>
            <a:r>
              <a:rPr lang="zh-CN" altLang="en-US" sz="2600" b="1" smtClean="0"/>
              <a:t>德国和法国的</a:t>
            </a:r>
            <a:r>
              <a:rPr lang="en-US" altLang="zh-CN" sz="2600" b="1" smtClean="0"/>
              <a:t>7.7</a:t>
            </a:r>
            <a:r>
              <a:rPr lang="zh-CN" altLang="en-US" sz="2600" b="1" smtClean="0"/>
              <a:t>倍</a:t>
            </a:r>
            <a:r>
              <a:rPr lang="en-US" altLang="zh-CN" sz="2600" b="1" smtClean="0"/>
              <a:t>,</a:t>
            </a:r>
            <a:r>
              <a:rPr lang="zh-CN" altLang="en-US" sz="2600" b="1" smtClean="0"/>
              <a:t>日本的</a:t>
            </a:r>
            <a:r>
              <a:rPr lang="en-US" altLang="zh-CN" sz="2600" b="1" smtClean="0"/>
              <a:t>11.5</a:t>
            </a:r>
            <a:r>
              <a:rPr lang="zh-CN" altLang="en-US" sz="2600" b="1" smtClean="0"/>
              <a:t>倍。</a:t>
            </a:r>
          </a:p>
          <a:p>
            <a:pPr eaLnBrk="1" hangingPunct="1">
              <a:lnSpc>
                <a:spcPct val="80000"/>
              </a:lnSpc>
            </a:pPr>
            <a:r>
              <a:rPr lang="zh-CN" altLang="en-US" sz="2600" b="1" smtClean="0"/>
              <a:t>需要通过创新型国家建设变人口压力为智能资源，实现工人阶级的知识化，加快创新劳动者队伍形成。</a:t>
            </a:r>
            <a:r>
              <a:rPr lang="zh-CN" altLang="en-US" sz="2600" smtClean="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endParaRPr lang="zh-CN" altLang="zh-CN" smtClean="0"/>
          </a:p>
        </p:txBody>
      </p:sp>
      <p:sp>
        <p:nvSpPr>
          <p:cNvPr id="62467" name="Rectangle 3"/>
          <p:cNvSpPr>
            <a:spLocks noGrp="1" noChangeArrowheads="1"/>
          </p:cNvSpPr>
          <p:nvPr>
            <p:ph type="body" idx="1"/>
          </p:nvPr>
        </p:nvSpPr>
        <p:spPr/>
        <p:txBody>
          <a:bodyPr/>
          <a:lstStyle/>
          <a:p>
            <a:pPr eaLnBrk="1" hangingPunct="1"/>
            <a:r>
              <a:rPr lang="zh-CN" altLang="en-US" b="1" smtClean="0"/>
              <a:t>第二，解决经济基础与上层建筑的新矛盾。在科技成为第一生产力的情况下，经济基础与上层建筑产生了新的矛盾，表现在国家对创新活动的调控职能不够，对创新环境的培育不够，对创新型人才的培养不够，对自主创新支持的力度不够，对创新体系的扶植不够等。只有坚持走建设创新型国家道路，发挥国家对创新活动的调控职能。</a:t>
            </a:r>
            <a:r>
              <a:rPr lang="zh-CN" altLang="en-US" smtClean="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pPr eaLnBrk="1" hangingPunct="1"/>
            <a:r>
              <a:rPr lang="en-US" altLang="zh-CN" sz="3800" b="1" smtClean="0"/>
              <a:t/>
            </a:r>
            <a:br>
              <a:rPr lang="en-US" altLang="zh-CN" sz="3800" b="1" smtClean="0"/>
            </a:br>
            <a:r>
              <a:rPr lang="zh-CN" altLang="en-US" sz="3800" smtClean="0"/>
              <a:t>二、创新型国家的内涵</a:t>
            </a:r>
          </a:p>
        </p:txBody>
      </p:sp>
      <p:sp>
        <p:nvSpPr>
          <p:cNvPr id="63491" name="Rectangle 3"/>
          <p:cNvSpPr>
            <a:spLocks noGrp="1" noChangeArrowheads="1"/>
          </p:cNvSpPr>
          <p:nvPr>
            <p:ph type="body" idx="1"/>
          </p:nvPr>
        </p:nvSpPr>
        <p:spPr/>
        <p:txBody>
          <a:bodyPr/>
          <a:lstStyle/>
          <a:p>
            <a:pPr eaLnBrk="1" hangingPunct="1"/>
            <a:r>
              <a:rPr lang="zh-CN" altLang="en-US" b="1" smtClean="0"/>
              <a:t>（一）创新型国家的内涵</a:t>
            </a:r>
          </a:p>
          <a:p>
            <a:pPr eaLnBrk="1" hangingPunct="1"/>
            <a:r>
              <a:rPr lang="zh-CN" altLang="en-US" b="1" smtClean="0"/>
              <a:t>是指通过国家社会职能的转变和发挥实现对创新资源的有效整合，使国家成为创新的人格化代表，在科学发展观的统领下，将建设创新型国家与构建和谐社会有机结合和统一，从而使依靠科技推动经济和社会发展得以实现。</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p:txBody>
          <a:bodyPr/>
          <a:lstStyle/>
          <a:p>
            <a:pPr eaLnBrk="1" hangingPunct="1">
              <a:lnSpc>
                <a:spcPct val="90000"/>
              </a:lnSpc>
            </a:pPr>
            <a:r>
              <a:rPr lang="zh-CN" altLang="en-US" sz="2100" b="1" smtClean="0"/>
              <a:t>（二）创新型国家的特征</a:t>
            </a:r>
          </a:p>
          <a:p>
            <a:pPr eaLnBrk="1" hangingPunct="1">
              <a:lnSpc>
                <a:spcPct val="90000"/>
              </a:lnSpc>
            </a:pPr>
            <a:r>
              <a:rPr lang="zh-CN" altLang="en-US" sz="2100" b="1" smtClean="0"/>
              <a:t>创新型国家体现了当代科学技术社会一体化的发展趋势，其特征目前比较公认的有创新精神、创新人才、创新投入、自主创新能力、创新产出等。 </a:t>
            </a:r>
          </a:p>
          <a:p>
            <a:pPr eaLnBrk="1" hangingPunct="1">
              <a:lnSpc>
                <a:spcPct val="90000"/>
              </a:lnSpc>
            </a:pPr>
            <a:r>
              <a:rPr lang="en-US" altLang="zh-CN" sz="2100" b="1" smtClean="0"/>
              <a:t>1. </a:t>
            </a:r>
            <a:r>
              <a:rPr lang="zh-CN" altLang="en-US" sz="2100" b="1" smtClean="0"/>
              <a:t>创新精神</a:t>
            </a:r>
          </a:p>
          <a:p>
            <a:pPr eaLnBrk="1" hangingPunct="1">
              <a:lnSpc>
                <a:spcPct val="90000"/>
              </a:lnSpc>
            </a:pPr>
            <a:r>
              <a:rPr lang="zh-CN" altLang="en-US" sz="2100" b="1" smtClean="0"/>
              <a:t>创新型国家的建立的基础是全社会创新精神的培养和人的素质的全面提高，作为其特征的创新精神表现为探索精神、服务精神、参与精神、学习精神、协调精神、合作精神等。 </a:t>
            </a:r>
          </a:p>
          <a:p>
            <a:pPr eaLnBrk="1" hangingPunct="1">
              <a:lnSpc>
                <a:spcPct val="90000"/>
              </a:lnSpc>
            </a:pPr>
            <a:r>
              <a:rPr lang="zh-CN" altLang="en-US" sz="2100" b="1" smtClean="0"/>
              <a:t>创新型国家的特征包括创新精神，反映了创新型国家建设中意识形态对经济基础的作用，创新精神的培育与弘扬，既是对科学精神的回归，也是建设创新型国家的灵魂，更是创新型国家建设的主体的塑造。</a:t>
            </a:r>
            <a:r>
              <a:rPr lang="zh-CN" altLang="en-US" sz="2100" smtClean="0"/>
              <a:t> </a:t>
            </a:r>
            <a:br>
              <a:rPr lang="zh-CN" altLang="en-US" sz="2100" smtClean="0"/>
            </a:br>
            <a:endParaRPr lang="zh-CN" altLang="en-US" sz="210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endParaRPr lang="zh-CN" altLang="zh-CN" smtClean="0"/>
          </a:p>
        </p:txBody>
      </p:sp>
      <p:sp>
        <p:nvSpPr>
          <p:cNvPr id="65539" name="Rectangle 3"/>
          <p:cNvSpPr>
            <a:spLocks noGrp="1" noChangeArrowheads="1"/>
          </p:cNvSpPr>
          <p:nvPr>
            <p:ph type="body" idx="1"/>
          </p:nvPr>
        </p:nvSpPr>
        <p:spPr/>
        <p:txBody>
          <a:bodyPr/>
          <a:lstStyle/>
          <a:p>
            <a:pPr eaLnBrk="1" hangingPunct="1"/>
            <a:r>
              <a:rPr lang="en-US" altLang="zh-CN" sz="2600" b="1" smtClean="0"/>
              <a:t>2</a:t>
            </a:r>
            <a:r>
              <a:rPr lang="zh-CN" altLang="en-US" sz="2600" b="1" smtClean="0"/>
              <a:t>．创新投入</a:t>
            </a:r>
          </a:p>
          <a:p>
            <a:pPr eaLnBrk="1" hangingPunct="1"/>
            <a:r>
              <a:rPr lang="zh-CN" altLang="en-US" sz="2600" b="1" smtClean="0"/>
              <a:t>创新投入指的是社会对创新活动的资源投入，主要内包括人力投入和经费投入，反映创新投入最重要的指标是研究开发投入占国内生产总值的比重。</a:t>
            </a:r>
          </a:p>
          <a:p>
            <a:pPr eaLnBrk="1" hangingPunct="1"/>
            <a:r>
              <a:rPr lang="en-US" altLang="zh-CN" sz="2600" b="1" smtClean="0"/>
              <a:t>3.</a:t>
            </a:r>
            <a:r>
              <a:rPr lang="zh-CN" altLang="en-US" sz="2600" b="1" smtClean="0"/>
              <a:t>创新人才</a:t>
            </a:r>
          </a:p>
          <a:p>
            <a:pPr eaLnBrk="1" hangingPunct="1"/>
            <a:r>
              <a:rPr lang="zh-CN" altLang="en-US" sz="2600" b="1" smtClean="0"/>
              <a:t>创新人才指的是从事科技创新活动的创新工作者队伍，创新劳动者成为创新的人格化代表， 能够使科学知识这种新的生产要素充分发挥作用。创新型国家特征包括创新人才反映了创新型国家建设对打造新型工人阶级队伍的重视。</a:t>
            </a:r>
            <a:r>
              <a:rPr lang="zh-CN" altLang="en-US" sz="2600" smtClean="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endParaRPr lang="zh-CN" altLang="zh-CN" smtClean="0"/>
          </a:p>
        </p:txBody>
      </p:sp>
      <p:sp>
        <p:nvSpPr>
          <p:cNvPr id="66563" name="Rectangle 3"/>
          <p:cNvSpPr>
            <a:spLocks noGrp="1" noChangeArrowheads="1"/>
          </p:cNvSpPr>
          <p:nvPr>
            <p:ph type="body" idx="1"/>
          </p:nvPr>
        </p:nvSpPr>
        <p:spPr/>
        <p:txBody>
          <a:bodyPr/>
          <a:lstStyle/>
          <a:p>
            <a:pPr eaLnBrk="1" hangingPunct="1"/>
            <a:r>
              <a:rPr lang="en-US" altLang="zh-CN" sz="2600" b="1" smtClean="0"/>
              <a:t>4.</a:t>
            </a:r>
            <a:r>
              <a:rPr lang="zh-CN" altLang="en-US" sz="2600" b="1" smtClean="0"/>
              <a:t>自主创新能力</a:t>
            </a:r>
          </a:p>
          <a:p>
            <a:pPr eaLnBrk="1" hangingPunct="1"/>
            <a:r>
              <a:rPr lang="zh-CN" altLang="en-US" sz="2600" b="1" smtClean="0"/>
              <a:t>自主创新主要包括三个方面的涵义</a:t>
            </a:r>
            <a:r>
              <a:rPr lang="en-US" altLang="zh-CN" sz="2600" b="1" smtClean="0"/>
              <a:t>:</a:t>
            </a:r>
            <a:r>
              <a:rPr lang="zh-CN" altLang="en-US" sz="2600" b="1" smtClean="0"/>
              <a:t>一是加强原始性创新，努力获得更多的科学发现和技术发明</a:t>
            </a:r>
            <a:r>
              <a:rPr lang="en-US" altLang="zh-CN" sz="2600" b="1" smtClean="0"/>
              <a:t>;</a:t>
            </a:r>
            <a:r>
              <a:rPr lang="zh-CN" altLang="en-US" sz="2600" b="1" smtClean="0"/>
              <a:t>二是加强集成创新，使各种相关技术有机融合</a:t>
            </a:r>
            <a:r>
              <a:rPr lang="en-US" altLang="zh-CN" sz="2600" b="1" smtClean="0"/>
              <a:t>;</a:t>
            </a:r>
            <a:r>
              <a:rPr lang="zh-CN" altLang="en-US" sz="2600" b="1" smtClean="0"/>
              <a:t>三是在引进国外先进技术的基础上，积极促进消化吸收和再创新。</a:t>
            </a:r>
          </a:p>
          <a:p>
            <a:pPr eaLnBrk="1" hangingPunct="1"/>
            <a:r>
              <a:rPr lang="zh-CN" altLang="en-US" sz="2600" b="1" smtClean="0"/>
              <a:t>创新型国家特征包括自主创新反映能量在科学技术成为第一生产力情况下，需要通过创新型国家的建立掌握创新活动的主动权，形成和保持自身的核心竞争能力，有效解决我国对外技术依存度高，关键技术自给率低，重引进、轻消化吸收再创新的问题。</a:t>
            </a:r>
            <a:endParaRPr lang="zh-CN" altLang="en-US" sz="260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endParaRPr lang="zh-CN" altLang="zh-CN" smtClean="0"/>
          </a:p>
        </p:txBody>
      </p:sp>
      <p:sp>
        <p:nvSpPr>
          <p:cNvPr id="67587" name="Rectangle 3"/>
          <p:cNvSpPr>
            <a:spLocks noGrp="1" noChangeArrowheads="1"/>
          </p:cNvSpPr>
          <p:nvPr>
            <p:ph type="body" idx="1"/>
          </p:nvPr>
        </p:nvSpPr>
        <p:spPr/>
        <p:txBody>
          <a:bodyPr/>
          <a:lstStyle/>
          <a:p>
            <a:pPr eaLnBrk="1" hangingPunct="1">
              <a:lnSpc>
                <a:spcPct val="90000"/>
              </a:lnSpc>
            </a:pPr>
            <a:r>
              <a:rPr lang="en-US" altLang="zh-CN" sz="2600" b="1" smtClean="0"/>
              <a:t>5</a:t>
            </a:r>
            <a:r>
              <a:rPr lang="zh-CN" altLang="en-US" sz="2600" b="1" smtClean="0"/>
              <a:t>、创新产出</a:t>
            </a:r>
          </a:p>
          <a:p>
            <a:pPr eaLnBrk="1" hangingPunct="1">
              <a:lnSpc>
                <a:spcPct val="90000"/>
              </a:lnSpc>
            </a:pPr>
            <a:r>
              <a:rPr lang="zh-CN" altLang="en-US" sz="2600" b="1" smtClean="0"/>
              <a:t>创新产出包括获得的专利数量，论文被引用次数和科技进步贡献率等。</a:t>
            </a:r>
          </a:p>
          <a:p>
            <a:pPr eaLnBrk="1" hangingPunct="1">
              <a:lnSpc>
                <a:spcPct val="90000"/>
              </a:lnSpc>
            </a:pPr>
            <a:r>
              <a:rPr lang="zh-CN" altLang="en-US" sz="2600" b="1" smtClean="0"/>
              <a:t>在科学技术成为第一生产力情况下，创新型国家特征包括创新产出反映了创新型国家的目的。创新型国家通过对创新活动的有效调控和加强科技成果转化，科学技术可以通过提高劳动者的智力，完善劳动工具和生产工艺，扩大劳动对象和提高其利用率，从而大大发展了社会生产力，因而科技劳动的成果通过劳动力、劳动工具和劳动对象等生产要素，形成了科学技术由潜在价值向现实价值的转化。</a:t>
            </a:r>
            <a:r>
              <a:rPr lang="zh-CN" altLang="en-US" sz="2600" smtClean="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457200" y="446088"/>
            <a:ext cx="8229600" cy="804862"/>
          </a:xfrm>
        </p:spPr>
        <p:txBody>
          <a:bodyPr/>
          <a:lstStyle/>
          <a:p>
            <a:pPr eaLnBrk="1" hangingPunct="1"/>
            <a:r>
              <a:rPr lang="zh-CN" altLang="en-US" sz="2400">
                <a:latin typeface="楷体" pitchFamily="49" charset="-122"/>
              </a:rPr>
              <a:t>技术创新类型</a:t>
            </a:r>
            <a:r>
              <a:rPr lang="en-US" sz="2400">
                <a:latin typeface="楷体" pitchFamily="49" charset="-122"/>
              </a:rPr>
              <a:t>——</a:t>
            </a:r>
            <a:r>
              <a:rPr lang="zh-CN" altLang="en-US" sz="2400">
                <a:latin typeface="楷体" pitchFamily="49" charset="-122"/>
              </a:rPr>
              <a:t>依其规模、深度及对经济影响分</a:t>
            </a:r>
          </a:p>
        </p:txBody>
      </p:sp>
      <p:sp>
        <p:nvSpPr>
          <p:cNvPr id="40963" name="Rectangle 3"/>
          <p:cNvSpPr>
            <a:spLocks noGrp="1" noChangeArrowheads="1"/>
          </p:cNvSpPr>
          <p:nvPr>
            <p:ph type="body" idx="4294967295"/>
          </p:nvPr>
        </p:nvSpPr>
        <p:spPr>
          <a:xfrm>
            <a:off x="533400" y="1219200"/>
            <a:ext cx="8229600" cy="5105400"/>
          </a:xfrm>
        </p:spPr>
        <p:txBody>
          <a:bodyPr/>
          <a:lstStyle/>
          <a:p>
            <a:pPr eaLnBrk="1" hangingPunct="1">
              <a:lnSpc>
                <a:spcPct val="90000"/>
              </a:lnSpc>
              <a:buFontTx/>
              <a:buNone/>
            </a:pPr>
            <a:r>
              <a:rPr lang="en-US" sz="2800">
                <a:latin typeface="楷体" pitchFamily="49" charset="-122"/>
              </a:rPr>
              <a:t>(1)</a:t>
            </a:r>
            <a:r>
              <a:rPr lang="zh-CN" altLang="en-US" sz="2800">
                <a:latin typeface="楷体" pitchFamily="49" charset="-122"/>
              </a:rPr>
              <a:t>渐进式技术创新</a:t>
            </a:r>
            <a:r>
              <a:rPr lang="en-US" sz="2800">
                <a:latin typeface="楷体" pitchFamily="49" charset="-122"/>
              </a:rPr>
              <a:t>(</a:t>
            </a:r>
            <a:r>
              <a:rPr lang="zh-CN" altLang="en-US" sz="2800">
                <a:latin typeface="楷体" pitchFamily="49" charset="-122"/>
              </a:rPr>
              <a:t>对现有技术改进组合</a:t>
            </a:r>
            <a:r>
              <a:rPr lang="en-US" sz="2800">
                <a:latin typeface="楷体" pitchFamily="49" charset="-122"/>
              </a:rPr>
              <a:t>);</a:t>
            </a:r>
          </a:p>
          <a:p>
            <a:pPr eaLnBrk="1" hangingPunct="1">
              <a:lnSpc>
                <a:spcPct val="90000"/>
              </a:lnSpc>
              <a:buFontTx/>
              <a:buNone/>
            </a:pPr>
            <a:r>
              <a:rPr lang="en-US" sz="2800">
                <a:latin typeface="楷体" pitchFamily="49" charset="-122"/>
              </a:rPr>
              <a:t>(2)</a:t>
            </a:r>
            <a:r>
              <a:rPr lang="zh-CN" altLang="en-US" sz="2800">
                <a:latin typeface="楷体" pitchFamily="49" charset="-122"/>
              </a:rPr>
              <a:t>根本性技术创新</a:t>
            </a:r>
            <a:r>
              <a:rPr lang="en-US" sz="2800">
                <a:latin typeface="楷体" pitchFamily="49" charset="-122"/>
              </a:rPr>
              <a:t>(</a:t>
            </a:r>
            <a:r>
              <a:rPr lang="zh-CN" altLang="en-US" sz="2800">
                <a:latin typeface="楷体" pitchFamily="49" charset="-122"/>
              </a:rPr>
              <a:t>在观念和技术上有根本突破</a:t>
            </a:r>
            <a:r>
              <a:rPr lang="en-US" sz="2800">
                <a:latin typeface="楷体" pitchFamily="49" charset="-122"/>
              </a:rPr>
              <a:t>,</a:t>
            </a:r>
            <a:r>
              <a:rPr lang="zh-CN" altLang="en-US" sz="2800">
                <a:latin typeface="楷体" pitchFamily="49" charset="-122"/>
              </a:rPr>
              <a:t>进而导致产品</a:t>
            </a:r>
            <a:r>
              <a:rPr lang="en-US" sz="2800">
                <a:latin typeface="楷体" pitchFamily="49" charset="-122"/>
              </a:rPr>
              <a:t>\</a:t>
            </a:r>
            <a:r>
              <a:rPr lang="zh-CN" altLang="en-US" sz="2800">
                <a:latin typeface="楷体" pitchFamily="49" charset="-122"/>
              </a:rPr>
              <a:t>工艺</a:t>
            </a:r>
            <a:r>
              <a:rPr lang="en-US" sz="2800">
                <a:latin typeface="楷体" pitchFamily="49" charset="-122"/>
              </a:rPr>
              <a:t>\</a:t>
            </a:r>
            <a:r>
              <a:rPr lang="zh-CN" altLang="en-US" sz="2800">
                <a:latin typeface="楷体" pitchFamily="49" charset="-122"/>
              </a:rPr>
              <a:t>市场和组织创新</a:t>
            </a:r>
            <a:r>
              <a:rPr lang="en-US" sz="2800">
                <a:latin typeface="楷体" pitchFamily="49" charset="-122"/>
              </a:rPr>
              <a:t>,</a:t>
            </a:r>
            <a:r>
              <a:rPr lang="zh-CN" altLang="en-US" sz="2800">
                <a:latin typeface="楷体" pitchFamily="49" charset="-122"/>
              </a:rPr>
              <a:t>主导产业形成</a:t>
            </a:r>
            <a:r>
              <a:rPr lang="en-US" sz="2800">
                <a:latin typeface="楷体" pitchFamily="49" charset="-122"/>
              </a:rPr>
              <a:t>,</a:t>
            </a:r>
            <a:r>
              <a:rPr lang="zh-CN" altLang="en-US" sz="2800">
                <a:latin typeface="楷体" pitchFamily="49" charset="-122"/>
              </a:rPr>
              <a:t>决定创新模式与竞争格局</a:t>
            </a:r>
            <a:r>
              <a:rPr lang="en-US" sz="2800">
                <a:latin typeface="楷体" pitchFamily="49" charset="-122"/>
              </a:rPr>
              <a:t>.</a:t>
            </a:r>
            <a:r>
              <a:rPr lang="zh-CN" altLang="en-US" sz="2800">
                <a:latin typeface="楷体" pitchFamily="49" charset="-122"/>
              </a:rPr>
              <a:t>如尼龙</a:t>
            </a:r>
            <a:r>
              <a:rPr lang="en-US" sz="2800">
                <a:latin typeface="楷体" pitchFamily="49" charset="-122"/>
              </a:rPr>
              <a:t>\</a:t>
            </a:r>
            <a:r>
              <a:rPr lang="zh-CN" altLang="en-US" sz="2800">
                <a:latin typeface="楷体" pitchFamily="49" charset="-122"/>
              </a:rPr>
              <a:t>半导体晶体管技术等</a:t>
            </a:r>
            <a:r>
              <a:rPr lang="en-US" sz="2800">
                <a:latin typeface="楷体" pitchFamily="49" charset="-122"/>
              </a:rPr>
              <a:t>);</a:t>
            </a:r>
          </a:p>
          <a:p>
            <a:pPr eaLnBrk="1" hangingPunct="1">
              <a:lnSpc>
                <a:spcPct val="90000"/>
              </a:lnSpc>
              <a:buFontTx/>
              <a:buNone/>
            </a:pPr>
            <a:r>
              <a:rPr lang="en-US" sz="2800">
                <a:latin typeface="楷体" pitchFamily="49" charset="-122"/>
              </a:rPr>
              <a:t>(3)</a:t>
            </a:r>
            <a:r>
              <a:rPr lang="zh-CN" altLang="en-US" sz="2800">
                <a:latin typeface="楷体" pitchFamily="49" charset="-122"/>
              </a:rPr>
              <a:t>导致技术系统变革的技术创新</a:t>
            </a:r>
            <a:r>
              <a:rPr lang="en-US" sz="2800">
                <a:latin typeface="楷体" pitchFamily="49" charset="-122"/>
              </a:rPr>
              <a:t>(</a:t>
            </a:r>
            <a:r>
              <a:rPr lang="zh-CN" altLang="en-US" sz="2800">
                <a:latin typeface="楷体" pitchFamily="49" charset="-122"/>
              </a:rPr>
              <a:t>由众多相关联技术创新组成的创新群</a:t>
            </a:r>
            <a:r>
              <a:rPr lang="en-US" sz="2800">
                <a:latin typeface="楷体" pitchFamily="49" charset="-122"/>
              </a:rPr>
              <a:t>,</a:t>
            </a:r>
            <a:r>
              <a:rPr lang="zh-CN" altLang="en-US" sz="2800">
                <a:latin typeface="楷体" pitchFamily="49" charset="-122"/>
              </a:rPr>
              <a:t>如合成材料</a:t>
            </a:r>
            <a:r>
              <a:rPr lang="en-US" sz="2800">
                <a:latin typeface="楷体" pitchFamily="49" charset="-122"/>
              </a:rPr>
              <a:t>\</a:t>
            </a:r>
            <a:r>
              <a:rPr lang="zh-CN" altLang="en-US" sz="2800">
                <a:latin typeface="楷体" pitchFamily="49" charset="-122"/>
              </a:rPr>
              <a:t>石化</a:t>
            </a:r>
            <a:r>
              <a:rPr lang="en-US" sz="2800">
                <a:latin typeface="楷体" pitchFamily="49" charset="-122"/>
              </a:rPr>
              <a:t>\</a:t>
            </a:r>
            <a:r>
              <a:rPr lang="zh-CN" altLang="en-US" sz="2800">
                <a:latin typeface="楷体" pitchFamily="49" charset="-122"/>
              </a:rPr>
              <a:t>全球通讯网络等领域的创新群具有普遍意义</a:t>
            </a:r>
            <a:r>
              <a:rPr lang="en-US" sz="2800">
                <a:latin typeface="楷体" pitchFamily="49" charset="-122"/>
              </a:rPr>
              <a:t>);</a:t>
            </a:r>
          </a:p>
          <a:p>
            <a:pPr eaLnBrk="1" hangingPunct="1">
              <a:lnSpc>
                <a:spcPct val="90000"/>
              </a:lnSpc>
              <a:buFontTx/>
              <a:buNone/>
            </a:pPr>
            <a:r>
              <a:rPr lang="en-US" sz="2800">
                <a:latin typeface="楷体" pitchFamily="49" charset="-122"/>
              </a:rPr>
              <a:t>(4)</a:t>
            </a:r>
            <a:r>
              <a:rPr lang="zh-CN" altLang="en-US" sz="2800">
                <a:latin typeface="楷体" pitchFamily="49" charset="-122"/>
              </a:rPr>
              <a:t>导致技术经济模式变革的技术创新</a:t>
            </a:r>
            <a:r>
              <a:rPr lang="en-US" sz="2800">
                <a:latin typeface="楷体" pitchFamily="49" charset="-122"/>
              </a:rPr>
              <a:t>(</a:t>
            </a:r>
            <a:r>
              <a:rPr lang="zh-CN" altLang="en-US" sz="2800">
                <a:latin typeface="楷体" pitchFamily="49" charset="-122"/>
              </a:rPr>
              <a:t>对整个经济有渗透效应</a:t>
            </a:r>
            <a:r>
              <a:rPr lang="en-US" sz="2800">
                <a:latin typeface="楷体" pitchFamily="49" charset="-122"/>
              </a:rPr>
              <a:t>:</a:t>
            </a:r>
            <a:r>
              <a:rPr lang="zh-CN" altLang="en-US" sz="2800">
                <a:latin typeface="楷体" pitchFamily="49" charset="-122"/>
              </a:rPr>
              <a:t>产品</a:t>
            </a:r>
            <a:r>
              <a:rPr lang="en-US" sz="2800">
                <a:latin typeface="楷体" pitchFamily="49" charset="-122"/>
              </a:rPr>
              <a:t>\</a:t>
            </a:r>
            <a:r>
              <a:rPr lang="zh-CN" altLang="en-US" sz="2800">
                <a:latin typeface="楷体" pitchFamily="49" charset="-122"/>
              </a:rPr>
              <a:t>服务</a:t>
            </a:r>
            <a:r>
              <a:rPr lang="en-US" sz="2800">
                <a:latin typeface="楷体" pitchFamily="49" charset="-122"/>
              </a:rPr>
              <a:t>\</a:t>
            </a:r>
            <a:r>
              <a:rPr lang="zh-CN" altLang="en-US" sz="2800">
                <a:latin typeface="楷体" pitchFamily="49" charset="-122"/>
              </a:rPr>
              <a:t>系统和产业创新</a:t>
            </a:r>
            <a:r>
              <a:rPr lang="en-US" sz="2800">
                <a:latin typeface="楷体" pitchFamily="49" charset="-122"/>
              </a:rPr>
              <a:t>,</a:t>
            </a:r>
            <a:r>
              <a:rPr lang="zh-CN" altLang="en-US" sz="2800">
                <a:latin typeface="楷体" pitchFamily="49" charset="-122"/>
              </a:rPr>
              <a:t>以及渗透到经济的每个角落</a:t>
            </a:r>
            <a:r>
              <a:rPr lang="en-US" sz="2800">
                <a:latin typeface="楷体" pitchFamily="49" charset="-122"/>
              </a:rPr>
              <a:t>)</a:t>
            </a:r>
            <a:r>
              <a:rPr lang="zh-CN" altLang="en-US" sz="2800">
                <a:latin typeface="楷体" pitchFamily="49" charset="-122"/>
              </a:rPr>
              <a: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eaLnBrk="1" hangingPunct="1"/>
            <a:r>
              <a:rPr lang="zh-CN"/>
              <a:t>国家创新体系</a:t>
            </a:r>
          </a:p>
        </p:txBody>
      </p:sp>
      <p:sp>
        <p:nvSpPr>
          <p:cNvPr id="49155" name="Rectangle 3"/>
          <p:cNvSpPr>
            <a:spLocks noGrp="1" noChangeArrowheads="1"/>
          </p:cNvSpPr>
          <p:nvPr>
            <p:ph type="body" idx="4294967295"/>
          </p:nvPr>
        </p:nvSpPr>
        <p:spPr>
          <a:xfrm>
            <a:off x="457200" y="1066800"/>
            <a:ext cx="8229600" cy="5059363"/>
          </a:xfrm>
        </p:spPr>
        <p:txBody>
          <a:bodyPr/>
          <a:lstStyle/>
          <a:p>
            <a:pPr eaLnBrk="1" hangingPunct="1"/>
            <a:r>
              <a:rPr lang="zh-CN" altLang="en-US" sz="2400"/>
              <a:t>从制度创新的角度来看，创新型国家的建设有赖于国家创新体系的建立 。</a:t>
            </a:r>
          </a:p>
          <a:p>
            <a:pPr eaLnBrk="1" hangingPunct="1"/>
            <a:endParaRPr lang="zh-CN" altLang="en-US" sz="2400"/>
          </a:p>
          <a:p>
            <a:pPr eaLnBrk="1" hangingPunct="1"/>
            <a:r>
              <a:rPr lang="en-US" sz="2400"/>
              <a:t>1987</a:t>
            </a:r>
            <a:r>
              <a:rPr lang="zh-CN" altLang="en-US" sz="2400"/>
              <a:t>年，英国著名技术创新研究专家</a:t>
            </a:r>
            <a:r>
              <a:rPr lang="zh-CN" altLang="en-US" sz="2400" b="1"/>
              <a:t>弗里曼（</a:t>
            </a:r>
            <a:r>
              <a:rPr lang="en-US" sz="2400"/>
              <a:t>C.Freeman</a:t>
            </a:r>
            <a:r>
              <a:rPr lang="zh-CN" altLang="en-US" sz="2400"/>
              <a:t>）首次提出了</a:t>
            </a:r>
            <a:r>
              <a:rPr lang="zh-CN" altLang="en-US" sz="2400">
                <a:latin typeface="楷体" pitchFamily="49" charset="-122"/>
              </a:rPr>
              <a:t>“</a:t>
            </a:r>
            <a:r>
              <a:rPr lang="zh-CN" altLang="en-US" sz="2400"/>
              <a:t>国家创新体系</a:t>
            </a:r>
            <a:r>
              <a:rPr lang="zh-CN" altLang="en-US" sz="2400">
                <a:latin typeface="楷体" pitchFamily="49" charset="-122"/>
              </a:rPr>
              <a:t>”</a:t>
            </a:r>
            <a:r>
              <a:rPr lang="zh-CN" altLang="en-US" sz="2400"/>
              <a:t>这个全新的概念。他在研究日本的产业政策以及通产省对日本创新效率和经济发展的重要作用时发现，日本在技术落后的情况下，以技术创新为主导，辅以</a:t>
            </a:r>
            <a:r>
              <a:rPr lang="zh-CN" altLang="en-US" sz="2400" b="1"/>
              <a:t>组织创新和制度创新</a:t>
            </a:r>
            <a:r>
              <a:rPr lang="zh-CN" altLang="en-US" sz="2400"/>
              <a:t>，只用了几十年的时间，使国家的经济出现了强劲的发展势头，成为工业化大国。在对日本考察分析的基础上，弗里曼提出了国家创新体系的概念。</a:t>
            </a:r>
            <a:br>
              <a:rPr lang="zh-CN" altLang="en-US" sz="2400"/>
            </a:br>
            <a:r>
              <a:rPr lang="zh-CN" altLang="en-US" sz="2400"/>
              <a:t/>
            </a:r>
            <a:br>
              <a:rPr lang="zh-CN" altLang="en-US" sz="2400"/>
            </a:br>
            <a:endParaRPr lang="zh-CN" altLang="en-US" sz="240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pPr eaLnBrk="1" hangingPunct="1"/>
            <a:endParaRPr lang="zh-CN" altLang="zh-CN"/>
          </a:p>
        </p:txBody>
      </p:sp>
      <p:sp>
        <p:nvSpPr>
          <p:cNvPr id="50179" name="Rectangle 3"/>
          <p:cNvSpPr>
            <a:spLocks noGrp="1" noChangeArrowheads="1"/>
          </p:cNvSpPr>
          <p:nvPr>
            <p:ph type="body" idx="4294967295"/>
          </p:nvPr>
        </p:nvSpPr>
        <p:spPr/>
        <p:txBody>
          <a:bodyPr/>
          <a:lstStyle/>
          <a:p>
            <a:pPr eaLnBrk="1" hangingPunct="1"/>
            <a:r>
              <a:rPr lang="zh-CN" altLang="en-US" sz="2400"/>
              <a:t>国家创新体系是指由公共和私有部门与机构组成的网络系统，强调系统中各行为主体的制度安排及相互作用，目的是为了经济地创造、引入、改进和扩散新的知识和技术，使一国的技术创新取得更好的绩效。它是政府、企业、大学、研究院所、中介机构之间寻求一系列共同的社会和经济目标而建设性地相互作用，并将创新作为变革和发展的关键动力的系统。</a:t>
            </a:r>
          </a:p>
          <a:p>
            <a:pPr eaLnBrk="1" hangingPunct="1"/>
            <a:endParaRPr lang="zh-CN" altLang="en-US" sz="2400"/>
          </a:p>
          <a:p>
            <a:pPr eaLnBrk="1" hangingPunct="1"/>
            <a:r>
              <a:rPr lang="zh-CN" altLang="en-US" sz="2400"/>
              <a:t>国家创新体系的主要功能是优化创新资源配置，协调国家的创新活动。</a:t>
            </a:r>
          </a:p>
          <a:p>
            <a:pPr eaLnBrk="1" hangingPunct="1"/>
            <a:endParaRPr lang="en-US" sz="240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pPr eaLnBrk="1" hangingPunct="1"/>
            <a:r>
              <a:rPr lang="en-US">
                <a:latin typeface="微软雅黑" pitchFamily="34" charset="-122"/>
                <a:ea typeface="微软雅黑" pitchFamily="34" charset="-122"/>
              </a:rPr>
              <a:t>Freeman</a:t>
            </a:r>
            <a:r>
              <a:rPr lang="zh-CN" altLang="en-US">
                <a:latin typeface="微软雅黑" pitchFamily="34" charset="-122"/>
                <a:ea typeface="微软雅黑" pitchFamily="34" charset="-122"/>
              </a:rPr>
              <a:t>国家创新体系</a:t>
            </a:r>
          </a:p>
        </p:txBody>
      </p:sp>
      <p:sp>
        <p:nvSpPr>
          <p:cNvPr id="51203" name="Rectangle 3"/>
          <p:cNvSpPr>
            <a:spLocks noGrp="1" noChangeArrowheads="1"/>
          </p:cNvSpPr>
          <p:nvPr>
            <p:ph type="body" idx="4294967295"/>
          </p:nvPr>
        </p:nvSpPr>
        <p:spPr>
          <a:xfrm>
            <a:off x="638175" y="990600"/>
            <a:ext cx="8012113" cy="4614863"/>
          </a:xfrm>
        </p:spPr>
        <p:txBody>
          <a:bodyPr/>
          <a:lstStyle/>
          <a:p>
            <a:pPr eaLnBrk="1" hangingPunct="1"/>
            <a:r>
              <a:rPr lang="zh-CN" sz="1800"/>
              <a:t>弗里曼对政府政策的作用、企业及其研究与发展努力的作用、教育与培训的作用以及产业结构的作用给予了特别的重视，并强调在剧烈的技术变革的情况下，</a:t>
            </a:r>
            <a:r>
              <a:rPr lang="zh-CN" sz="1800" b="1"/>
              <a:t>将技术创新与组织创新和社会创新结合起来</a:t>
            </a:r>
            <a:r>
              <a:rPr lang="zh-CN" sz="1800"/>
              <a:t>的必要性。创新的成败取决于</a:t>
            </a:r>
            <a:r>
              <a:rPr lang="zh-CN" sz="1800" b="1"/>
              <a:t>国家调整其社会经济范式</a:t>
            </a:r>
            <a:r>
              <a:rPr lang="zh-CN" sz="1800"/>
              <a:t>以适应技术经济范式的要求和可能性的能力。</a:t>
            </a:r>
            <a:endParaRPr lang="zh-CN"/>
          </a:p>
        </p:txBody>
      </p:sp>
      <p:grpSp>
        <p:nvGrpSpPr>
          <p:cNvPr id="2" name="Group 4"/>
          <p:cNvGrpSpPr>
            <a:grpSpLocks/>
          </p:cNvGrpSpPr>
          <p:nvPr/>
        </p:nvGrpSpPr>
        <p:grpSpPr bwMode="auto">
          <a:xfrm>
            <a:off x="1295400" y="2438400"/>
            <a:ext cx="6858000" cy="3519488"/>
            <a:chOff x="0" y="0"/>
            <a:chExt cx="8640" cy="3696"/>
          </a:xfrm>
        </p:grpSpPr>
        <p:sp>
          <p:nvSpPr>
            <p:cNvPr id="51205" name="Rectangle 5"/>
            <p:cNvSpPr>
              <a:spLocks noChangeArrowheads="1"/>
            </p:cNvSpPr>
            <p:nvPr/>
          </p:nvSpPr>
          <p:spPr bwMode="auto">
            <a:xfrm>
              <a:off x="2448" y="0"/>
              <a:ext cx="3648" cy="672"/>
            </a:xfrm>
            <a:prstGeom prst="rect">
              <a:avLst/>
            </a:prstGeom>
            <a:solidFill>
              <a:schemeClr val="accent1"/>
            </a:solidFill>
            <a:ln w="9525" cmpd="sng">
              <a:solidFill>
                <a:schemeClr val="tx1"/>
              </a:solidFill>
              <a:miter lim="800000"/>
              <a:headEnd/>
              <a:tailEnd/>
            </a:ln>
          </p:spPr>
          <p:txBody>
            <a:bodyPr wrap="none" lIns="49231" tIns="24616" rIns="49231" bIns="24616" anchor="ctr"/>
            <a:lstStyle/>
            <a:p>
              <a:pPr algn="ctr" defTabSz="492125"/>
              <a:r>
                <a:rPr lang="zh-CN" altLang="en-US" sz="2600" b="1">
                  <a:latin typeface="Tahoma" pitchFamily="34" charset="0"/>
                </a:rPr>
                <a:t>企业</a:t>
              </a:r>
              <a:r>
                <a:rPr lang="en-US" sz="2600" b="1">
                  <a:latin typeface="Tahoma" pitchFamily="34" charset="0"/>
                </a:rPr>
                <a:t>R&amp;D</a:t>
              </a:r>
            </a:p>
          </p:txBody>
        </p:sp>
        <p:sp>
          <p:nvSpPr>
            <p:cNvPr id="51206" name="Rectangle 6"/>
            <p:cNvSpPr>
              <a:spLocks noChangeArrowheads="1"/>
            </p:cNvSpPr>
            <p:nvPr/>
          </p:nvSpPr>
          <p:spPr bwMode="auto">
            <a:xfrm>
              <a:off x="0" y="1344"/>
              <a:ext cx="1776" cy="768"/>
            </a:xfrm>
            <a:prstGeom prst="rect">
              <a:avLst/>
            </a:prstGeom>
            <a:solidFill>
              <a:schemeClr val="accent1"/>
            </a:solidFill>
            <a:ln w="9525" cmpd="sng">
              <a:solidFill>
                <a:schemeClr val="tx1"/>
              </a:solidFill>
              <a:miter lim="800000"/>
              <a:headEnd/>
              <a:tailEnd/>
            </a:ln>
          </p:spPr>
          <p:txBody>
            <a:bodyPr wrap="none" lIns="49231" tIns="24616" rIns="49231" bIns="24616" anchor="ctr"/>
            <a:lstStyle/>
            <a:p>
              <a:pPr algn="ctr" defTabSz="492125"/>
              <a:r>
                <a:rPr lang="zh-CN" altLang="en-US" sz="2600" b="1">
                  <a:latin typeface="Tahoma" pitchFamily="34" charset="0"/>
                </a:rPr>
                <a:t>政府</a:t>
              </a:r>
            </a:p>
          </p:txBody>
        </p:sp>
        <p:sp>
          <p:nvSpPr>
            <p:cNvPr id="51207" name="Rectangle 7"/>
            <p:cNvSpPr>
              <a:spLocks noChangeArrowheads="1"/>
            </p:cNvSpPr>
            <p:nvPr/>
          </p:nvSpPr>
          <p:spPr bwMode="auto">
            <a:xfrm>
              <a:off x="6816" y="1392"/>
              <a:ext cx="1824" cy="720"/>
            </a:xfrm>
            <a:prstGeom prst="rect">
              <a:avLst/>
            </a:prstGeom>
            <a:solidFill>
              <a:schemeClr val="accent1"/>
            </a:solidFill>
            <a:ln w="9525" cmpd="sng">
              <a:solidFill>
                <a:schemeClr val="tx1"/>
              </a:solidFill>
              <a:miter lim="800000"/>
              <a:headEnd/>
              <a:tailEnd/>
            </a:ln>
          </p:spPr>
          <p:txBody>
            <a:bodyPr wrap="none" lIns="49231" tIns="24616" rIns="49231" bIns="24616" anchor="ctr"/>
            <a:lstStyle/>
            <a:p>
              <a:pPr algn="ctr" defTabSz="492125"/>
              <a:r>
                <a:rPr lang="zh-CN" altLang="en-US" sz="2600" b="1">
                  <a:latin typeface="Tahoma" pitchFamily="34" charset="0"/>
                </a:rPr>
                <a:t>产业结构</a:t>
              </a:r>
            </a:p>
          </p:txBody>
        </p:sp>
        <p:sp>
          <p:nvSpPr>
            <p:cNvPr id="51208" name="Rectangle 8"/>
            <p:cNvSpPr>
              <a:spLocks noChangeArrowheads="1"/>
            </p:cNvSpPr>
            <p:nvPr/>
          </p:nvSpPr>
          <p:spPr bwMode="auto">
            <a:xfrm>
              <a:off x="3120" y="2928"/>
              <a:ext cx="2208" cy="768"/>
            </a:xfrm>
            <a:prstGeom prst="rect">
              <a:avLst/>
            </a:prstGeom>
            <a:solidFill>
              <a:schemeClr val="accent1"/>
            </a:solidFill>
            <a:ln w="9525" cmpd="sng">
              <a:solidFill>
                <a:schemeClr val="tx1"/>
              </a:solidFill>
              <a:miter lim="800000"/>
              <a:headEnd/>
              <a:tailEnd/>
            </a:ln>
          </p:spPr>
          <p:txBody>
            <a:bodyPr wrap="none" lIns="49231" tIns="24616" rIns="49231" bIns="24616" anchor="ctr"/>
            <a:lstStyle/>
            <a:p>
              <a:pPr algn="ctr" defTabSz="492125"/>
              <a:r>
                <a:rPr lang="zh-CN" altLang="en-US" sz="2600" b="1">
                  <a:latin typeface="Tahoma" pitchFamily="34" charset="0"/>
                </a:rPr>
                <a:t>教育培训</a:t>
              </a:r>
            </a:p>
          </p:txBody>
        </p:sp>
        <p:sp>
          <p:nvSpPr>
            <p:cNvPr id="51209" name="Line 9"/>
            <p:cNvSpPr>
              <a:spLocks noChangeShapeType="1"/>
            </p:cNvSpPr>
            <p:nvPr/>
          </p:nvSpPr>
          <p:spPr bwMode="auto">
            <a:xfrm>
              <a:off x="4272" y="672"/>
              <a:ext cx="0" cy="2256"/>
            </a:xfrm>
            <a:prstGeom prst="line">
              <a:avLst/>
            </a:prstGeom>
            <a:noFill/>
            <a:ln w="76200" cmpd="sng">
              <a:solidFill>
                <a:srgbClr val="FF0000"/>
              </a:solidFill>
              <a:miter lim="800000"/>
              <a:headEnd type="triangle" w="med" len="med"/>
              <a:tailEnd type="triangle" w="med" len="med"/>
            </a:ln>
          </p:spPr>
          <p:txBody>
            <a:bodyPr wrap="none"/>
            <a:lstStyle/>
            <a:p>
              <a:endParaRPr lang="zh-CN" altLang="en-US"/>
            </a:p>
          </p:txBody>
        </p:sp>
        <p:sp>
          <p:nvSpPr>
            <p:cNvPr id="51210" name="Line 10"/>
            <p:cNvSpPr>
              <a:spLocks noChangeShapeType="1"/>
            </p:cNvSpPr>
            <p:nvPr/>
          </p:nvSpPr>
          <p:spPr bwMode="auto">
            <a:xfrm>
              <a:off x="1776" y="1776"/>
              <a:ext cx="5040" cy="0"/>
            </a:xfrm>
            <a:prstGeom prst="line">
              <a:avLst/>
            </a:prstGeom>
            <a:noFill/>
            <a:ln w="76200" cmpd="sng">
              <a:solidFill>
                <a:srgbClr val="FF0000"/>
              </a:solidFill>
              <a:miter lim="800000"/>
              <a:headEnd type="triangle" w="med" len="med"/>
              <a:tailEnd type="triangle" w="med" len="med"/>
            </a:ln>
          </p:spPr>
          <p:txBody>
            <a:bodyPr wrap="none"/>
            <a:lstStyle/>
            <a:p>
              <a:endParaRPr lang="zh-CN" altLang="en-US"/>
            </a:p>
          </p:txBody>
        </p:sp>
        <p:sp>
          <p:nvSpPr>
            <p:cNvPr id="51211" name="Line 11"/>
            <p:cNvSpPr>
              <a:spLocks noChangeShapeType="1"/>
            </p:cNvSpPr>
            <p:nvPr/>
          </p:nvSpPr>
          <p:spPr bwMode="auto">
            <a:xfrm flipV="1">
              <a:off x="1776" y="672"/>
              <a:ext cx="672" cy="672"/>
            </a:xfrm>
            <a:prstGeom prst="line">
              <a:avLst/>
            </a:prstGeom>
            <a:noFill/>
            <a:ln w="76200" cmpd="sng">
              <a:solidFill>
                <a:srgbClr val="FF0000"/>
              </a:solidFill>
              <a:miter lim="800000"/>
              <a:headEnd type="triangle" w="med" len="med"/>
              <a:tailEnd type="triangle" w="med" len="med"/>
            </a:ln>
          </p:spPr>
          <p:txBody>
            <a:bodyPr wrap="none"/>
            <a:lstStyle/>
            <a:p>
              <a:endParaRPr lang="zh-CN" altLang="en-US"/>
            </a:p>
          </p:txBody>
        </p:sp>
        <p:sp>
          <p:nvSpPr>
            <p:cNvPr id="51212" name="Line 12"/>
            <p:cNvSpPr>
              <a:spLocks noChangeShapeType="1"/>
            </p:cNvSpPr>
            <p:nvPr/>
          </p:nvSpPr>
          <p:spPr bwMode="auto">
            <a:xfrm>
              <a:off x="1776" y="2112"/>
              <a:ext cx="1344" cy="816"/>
            </a:xfrm>
            <a:prstGeom prst="line">
              <a:avLst/>
            </a:prstGeom>
            <a:noFill/>
            <a:ln w="76200" cmpd="sng">
              <a:solidFill>
                <a:srgbClr val="FF0000"/>
              </a:solidFill>
              <a:miter lim="800000"/>
              <a:headEnd type="triangle" w="med" len="med"/>
              <a:tailEnd type="triangle" w="med" len="med"/>
            </a:ln>
          </p:spPr>
          <p:txBody>
            <a:bodyPr wrap="none"/>
            <a:lstStyle/>
            <a:p>
              <a:endParaRPr lang="zh-CN" altLang="en-US"/>
            </a:p>
          </p:txBody>
        </p:sp>
        <p:sp>
          <p:nvSpPr>
            <p:cNvPr id="51213" name="Line 13"/>
            <p:cNvSpPr>
              <a:spLocks noChangeShapeType="1"/>
            </p:cNvSpPr>
            <p:nvPr/>
          </p:nvSpPr>
          <p:spPr bwMode="auto">
            <a:xfrm>
              <a:off x="6096" y="672"/>
              <a:ext cx="720" cy="720"/>
            </a:xfrm>
            <a:prstGeom prst="line">
              <a:avLst/>
            </a:prstGeom>
            <a:noFill/>
            <a:ln w="76200" cmpd="sng">
              <a:solidFill>
                <a:srgbClr val="FF0000"/>
              </a:solidFill>
              <a:miter lim="800000"/>
              <a:headEnd type="triangle" w="med" len="med"/>
              <a:tailEnd type="triangle" w="med" len="med"/>
            </a:ln>
          </p:spPr>
          <p:txBody>
            <a:bodyPr wrap="none"/>
            <a:lstStyle/>
            <a:p>
              <a:endParaRPr lang="zh-CN" altLang="en-US"/>
            </a:p>
          </p:txBody>
        </p:sp>
        <p:sp>
          <p:nvSpPr>
            <p:cNvPr id="51214" name="Line 14"/>
            <p:cNvSpPr>
              <a:spLocks noChangeShapeType="1"/>
            </p:cNvSpPr>
            <p:nvPr/>
          </p:nvSpPr>
          <p:spPr bwMode="auto">
            <a:xfrm flipV="1">
              <a:off x="5328" y="2112"/>
              <a:ext cx="1488" cy="816"/>
            </a:xfrm>
            <a:prstGeom prst="line">
              <a:avLst/>
            </a:prstGeom>
            <a:noFill/>
            <a:ln w="76200" cmpd="sng">
              <a:solidFill>
                <a:srgbClr val="FF0000"/>
              </a:solidFill>
              <a:miter lim="800000"/>
              <a:headEnd type="triangle" w="med" len="med"/>
              <a:tailEnd type="triangle" w="med" len="med"/>
            </a:ln>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normAutofit fontScale="90000"/>
          </a:bodyPr>
          <a:lstStyle/>
          <a:p>
            <a:pPr eaLnBrk="1" hangingPunct="1"/>
            <a:r>
              <a:rPr lang="zh-CN" altLang="en-US">
                <a:latin typeface="微软雅黑" pitchFamily="34" charset="-122"/>
                <a:ea typeface="微软雅黑" pitchFamily="34" charset="-122"/>
              </a:rPr>
              <a:t>伦德瓦尔</a:t>
            </a:r>
            <a:r>
              <a:rPr lang="zh-CN" altLang="en-US"/>
              <a:t>（</a:t>
            </a:r>
            <a:r>
              <a:rPr lang="en-US"/>
              <a:t>Lundvall</a:t>
            </a:r>
            <a:r>
              <a:rPr lang="zh-CN" altLang="en-US"/>
              <a:t>，丹麦）</a:t>
            </a:r>
            <a:r>
              <a:rPr lang="zh-CN" altLang="en-US">
                <a:latin typeface="微软雅黑" pitchFamily="34" charset="-122"/>
                <a:ea typeface="微软雅黑" pitchFamily="34" charset="-122"/>
              </a:rPr>
              <a:t>国家创新体系</a:t>
            </a:r>
          </a:p>
        </p:txBody>
      </p:sp>
      <p:sp>
        <p:nvSpPr>
          <p:cNvPr id="52227" name="Rectangle 3"/>
          <p:cNvSpPr>
            <a:spLocks noGrp="1" noChangeArrowheads="1"/>
          </p:cNvSpPr>
          <p:nvPr>
            <p:ph type="body" idx="4294967295"/>
          </p:nvPr>
        </p:nvSpPr>
        <p:spPr>
          <a:xfrm>
            <a:off x="609600" y="1066800"/>
            <a:ext cx="8269288" cy="4627563"/>
          </a:xfrm>
          <a:noFill/>
        </p:spPr>
        <p:txBody>
          <a:bodyPr/>
          <a:lstStyle/>
          <a:p>
            <a:pPr eaLnBrk="1" hangingPunct="1">
              <a:buFontTx/>
              <a:buNone/>
            </a:pPr>
            <a:r>
              <a:rPr lang="en-US" sz="2000"/>
              <a:t>     </a:t>
            </a:r>
            <a:r>
              <a:rPr lang="zh-CN" altLang="en-US" sz="2000"/>
              <a:t>国家创新系统由位于一个国家内部或植根于一个国家边界之内的一些要素和联系构成，这些要素和联系在新知识（经济意义上有用的知识）的生产、扩散和使用过程中相互作用、相互影响。它实际上是一个社会系统，其中的中心活动是</a:t>
            </a:r>
            <a:r>
              <a:rPr lang="zh-CN" altLang="en-US" sz="2000" b="1"/>
              <a:t>学习</a:t>
            </a:r>
            <a:r>
              <a:rPr lang="zh-CN" altLang="en-US" sz="2000"/>
              <a:t>。同时它又是一个动态系统，以正反馈和再生产为特征。</a:t>
            </a:r>
          </a:p>
        </p:txBody>
      </p:sp>
      <p:grpSp>
        <p:nvGrpSpPr>
          <p:cNvPr id="2" name="Group 4"/>
          <p:cNvGrpSpPr>
            <a:grpSpLocks/>
          </p:cNvGrpSpPr>
          <p:nvPr/>
        </p:nvGrpSpPr>
        <p:grpSpPr bwMode="auto">
          <a:xfrm>
            <a:off x="1066800" y="2667000"/>
            <a:ext cx="6819900" cy="3613150"/>
            <a:chOff x="0" y="0"/>
            <a:chExt cx="8592" cy="3792"/>
          </a:xfrm>
        </p:grpSpPr>
        <p:sp>
          <p:nvSpPr>
            <p:cNvPr id="52229" name="Rectangle 5"/>
            <p:cNvSpPr>
              <a:spLocks noChangeArrowheads="1"/>
            </p:cNvSpPr>
            <p:nvPr/>
          </p:nvSpPr>
          <p:spPr bwMode="auto">
            <a:xfrm>
              <a:off x="3456" y="0"/>
              <a:ext cx="1680" cy="816"/>
            </a:xfrm>
            <a:prstGeom prst="rect">
              <a:avLst/>
            </a:prstGeom>
            <a:solidFill>
              <a:schemeClr val="accent1"/>
            </a:solidFill>
            <a:ln w="9525" cmpd="sng">
              <a:solidFill>
                <a:schemeClr val="tx1"/>
              </a:solidFill>
              <a:miter lim="800000"/>
              <a:headEnd/>
              <a:tailEnd/>
            </a:ln>
          </p:spPr>
          <p:txBody>
            <a:bodyPr wrap="none" lIns="49231" tIns="24616" rIns="49231" bIns="24616" anchor="ctr"/>
            <a:lstStyle/>
            <a:p>
              <a:pPr algn="ctr" defTabSz="492125"/>
              <a:r>
                <a:rPr lang="zh-CN" altLang="en-US" sz="2600" b="1">
                  <a:latin typeface="Tahoma" pitchFamily="34" charset="0"/>
                </a:rPr>
                <a:t>企 业</a:t>
              </a:r>
            </a:p>
          </p:txBody>
        </p:sp>
        <p:sp>
          <p:nvSpPr>
            <p:cNvPr id="52230" name="Rectangle 6"/>
            <p:cNvSpPr>
              <a:spLocks noChangeArrowheads="1"/>
            </p:cNvSpPr>
            <p:nvPr/>
          </p:nvSpPr>
          <p:spPr bwMode="auto">
            <a:xfrm>
              <a:off x="3456" y="1488"/>
              <a:ext cx="1680" cy="816"/>
            </a:xfrm>
            <a:prstGeom prst="rect">
              <a:avLst/>
            </a:prstGeom>
            <a:solidFill>
              <a:schemeClr val="accent1"/>
            </a:solidFill>
            <a:ln w="9525" cmpd="sng">
              <a:solidFill>
                <a:schemeClr val="tx1"/>
              </a:solidFill>
              <a:miter lim="800000"/>
              <a:headEnd/>
              <a:tailEnd/>
            </a:ln>
          </p:spPr>
          <p:txBody>
            <a:bodyPr wrap="none" lIns="49231" tIns="24616" rIns="49231" bIns="24616" anchor="ctr"/>
            <a:lstStyle/>
            <a:p>
              <a:pPr algn="ctr" defTabSz="492125"/>
              <a:r>
                <a:rPr lang="zh-CN" altLang="en-US" sz="2600" b="1">
                  <a:latin typeface="Tahoma" pitchFamily="34" charset="0"/>
                </a:rPr>
                <a:t>学习</a:t>
              </a:r>
            </a:p>
          </p:txBody>
        </p:sp>
        <p:sp>
          <p:nvSpPr>
            <p:cNvPr id="52231" name="Rectangle 7"/>
            <p:cNvSpPr>
              <a:spLocks noChangeArrowheads="1"/>
            </p:cNvSpPr>
            <p:nvPr/>
          </p:nvSpPr>
          <p:spPr bwMode="auto">
            <a:xfrm>
              <a:off x="3456" y="2976"/>
              <a:ext cx="1680" cy="816"/>
            </a:xfrm>
            <a:prstGeom prst="rect">
              <a:avLst/>
            </a:prstGeom>
            <a:solidFill>
              <a:schemeClr val="accent1"/>
            </a:solidFill>
            <a:ln w="9525" cmpd="sng">
              <a:solidFill>
                <a:schemeClr val="tx1"/>
              </a:solidFill>
              <a:miter lim="800000"/>
              <a:headEnd/>
              <a:tailEnd/>
            </a:ln>
          </p:spPr>
          <p:txBody>
            <a:bodyPr wrap="none" lIns="49231" tIns="24616" rIns="49231" bIns="24616" anchor="ctr"/>
            <a:lstStyle/>
            <a:p>
              <a:pPr algn="ctr" defTabSz="492125"/>
              <a:r>
                <a:rPr lang="zh-CN" altLang="en-US" sz="2600" b="1">
                  <a:latin typeface="Tahoma" pitchFamily="34" charset="0"/>
                </a:rPr>
                <a:t>政府部门</a:t>
              </a:r>
            </a:p>
          </p:txBody>
        </p:sp>
        <p:sp>
          <p:nvSpPr>
            <p:cNvPr id="52232" name="Rectangle 8"/>
            <p:cNvSpPr>
              <a:spLocks noChangeArrowheads="1"/>
            </p:cNvSpPr>
            <p:nvPr/>
          </p:nvSpPr>
          <p:spPr bwMode="auto">
            <a:xfrm>
              <a:off x="0" y="1488"/>
              <a:ext cx="1680" cy="816"/>
            </a:xfrm>
            <a:prstGeom prst="rect">
              <a:avLst/>
            </a:prstGeom>
            <a:solidFill>
              <a:schemeClr val="accent1"/>
            </a:solidFill>
            <a:ln w="9525" cmpd="sng">
              <a:solidFill>
                <a:schemeClr val="tx1"/>
              </a:solidFill>
              <a:miter lim="800000"/>
              <a:headEnd/>
              <a:tailEnd/>
            </a:ln>
          </p:spPr>
          <p:txBody>
            <a:bodyPr wrap="none" lIns="49231" tIns="24616" rIns="49231" bIns="24616" anchor="ctr"/>
            <a:lstStyle/>
            <a:p>
              <a:pPr algn="ctr" defTabSz="492125"/>
              <a:r>
                <a:rPr lang="zh-CN" altLang="en-US" sz="2600" b="1">
                  <a:latin typeface="Tahoma" pitchFamily="34" charset="0"/>
                </a:rPr>
                <a:t>研发机构</a:t>
              </a:r>
            </a:p>
          </p:txBody>
        </p:sp>
        <p:sp>
          <p:nvSpPr>
            <p:cNvPr id="52233" name="Rectangle 9"/>
            <p:cNvSpPr>
              <a:spLocks noChangeArrowheads="1"/>
            </p:cNvSpPr>
            <p:nvPr/>
          </p:nvSpPr>
          <p:spPr bwMode="auto">
            <a:xfrm>
              <a:off x="6912" y="1488"/>
              <a:ext cx="1680" cy="816"/>
            </a:xfrm>
            <a:prstGeom prst="rect">
              <a:avLst/>
            </a:prstGeom>
            <a:solidFill>
              <a:schemeClr val="accent1"/>
            </a:solidFill>
            <a:ln w="9525" cmpd="sng">
              <a:solidFill>
                <a:schemeClr val="tx1"/>
              </a:solidFill>
              <a:miter lim="800000"/>
              <a:headEnd/>
              <a:tailEnd/>
            </a:ln>
          </p:spPr>
          <p:txBody>
            <a:bodyPr wrap="none" lIns="49231" tIns="24616" rIns="49231" bIns="24616" anchor="ctr"/>
            <a:lstStyle/>
            <a:p>
              <a:pPr algn="ctr" defTabSz="492125"/>
              <a:r>
                <a:rPr lang="zh-CN" altLang="en-US" sz="2600" b="1">
                  <a:latin typeface="Tahoma" pitchFamily="34" charset="0"/>
                </a:rPr>
                <a:t>产业结构</a:t>
              </a:r>
            </a:p>
          </p:txBody>
        </p:sp>
        <p:sp>
          <p:nvSpPr>
            <p:cNvPr id="52234" name="Line 10"/>
            <p:cNvSpPr>
              <a:spLocks noChangeShapeType="1"/>
            </p:cNvSpPr>
            <p:nvPr/>
          </p:nvSpPr>
          <p:spPr bwMode="auto">
            <a:xfrm>
              <a:off x="1680" y="1920"/>
              <a:ext cx="1776" cy="0"/>
            </a:xfrm>
            <a:prstGeom prst="line">
              <a:avLst/>
            </a:prstGeom>
            <a:noFill/>
            <a:ln w="76200" cmpd="sng">
              <a:solidFill>
                <a:srgbClr val="FF0000"/>
              </a:solidFill>
              <a:miter lim="800000"/>
              <a:headEnd type="triangle" w="med" len="med"/>
              <a:tailEnd type="triangle" w="med" len="med"/>
            </a:ln>
          </p:spPr>
          <p:txBody>
            <a:bodyPr wrap="none"/>
            <a:lstStyle/>
            <a:p>
              <a:endParaRPr lang="zh-CN" altLang="en-US"/>
            </a:p>
          </p:txBody>
        </p:sp>
        <p:sp>
          <p:nvSpPr>
            <p:cNvPr id="52235" name="Line 11"/>
            <p:cNvSpPr>
              <a:spLocks noChangeShapeType="1"/>
            </p:cNvSpPr>
            <p:nvPr/>
          </p:nvSpPr>
          <p:spPr bwMode="auto">
            <a:xfrm>
              <a:off x="5184" y="1920"/>
              <a:ext cx="1776" cy="0"/>
            </a:xfrm>
            <a:prstGeom prst="line">
              <a:avLst/>
            </a:prstGeom>
            <a:noFill/>
            <a:ln w="76200" cmpd="sng">
              <a:solidFill>
                <a:srgbClr val="FF0000"/>
              </a:solidFill>
              <a:miter lim="800000"/>
              <a:headEnd type="triangle" w="med" len="med"/>
              <a:tailEnd type="triangle" w="med" len="med"/>
            </a:ln>
          </p:spPr>
          <p:txBody>
            <a:bodyPr wrap="none"/>
            <a:lstStyle/>
            <a:p>
              <a:endParaRPr lang="zh-CN" altLang="en-US"/>
            </a:p>
          </p:txBody>
        </p:sp>
        <p:sp>
          <p:nvSpPr>
            <p:cNvPr id="52236" name="Line 12"/>
            <p:cNvSpPr>
              <a:spLocks noChangeShapeType="1"/>
            </p:cNvSpPr>
            <p:nvPr/>
          </p:nvSpPr>
          <p:spPr bwMode="auto">
            <a:xfrm>
              <a:off x="4320" y="816"/>
              <a:ext cx="0" cy="672"/>
            </a:xfrm>
            <a:prstGeom prst="line">
              <a:avLst/>
            </a:prstGeom>
            <a:noFill/>
            <a:ln w="76200" cmpd="sng">
              <a:solidFill>
                <a:srgbClr val="FF0000"/>
              </a:solidFill>
              <a:miter lim="800000"/>
              <a:headEnd type="triangle" w="med" len="med"/>
              <a:tailEnd type="triangle" w="med" len="med"/>
            </a:ln>
          </p:spPr>
          <p:txBody>
            <a:bodyPr wrap="none"/>
            <a:lstStyle/>
            <a:p>
              <a:endParaRPr lang="zh-CN" altLang="en-US"/>
            </a:p>
          </p:txBody>
        </p:sp>
        <p:sp>
          <p:nvSpPr>
            <p:cNvPr id="52237" name="Line 13"/>
            <p:cNvSpPr>
              <a:spLocks noChangeShapeType="1"/>
            </p:cNvSpPr>
            <p:nvPr/>
          </p:nvSpPr>
          <p:spPr bwMode="auto">
            <a:xfrm>
              <a:off x="4320" y="2352"/>
              <a:ext cx="0" cy="672"/>
            </a:xfrm>
            <a:prstGeom prst="line">
              <a:avLst/>
            </a:prstGeom>
            <a:noFill/>
            <a:ln w="76200" cmpd="sng">
              <a:solidFill>
                <a:srgbClr val="FF0000"/>
              </a:solidFill>
              <a:miter lim="800000"/>
              <a:headEnd type="triangle" w="med" len="med"/>
              <a:tailEnd type="triangle" w="med" len="med"/>
            </a:ln>
          </p:spPr>
          <p:txBody>
            <a:bodyPr wrap="none"/>
            <a:lstStyle/>
            <a:p>
              <a:endParaRPr lang="zh-CN" altLang="en-US"/>
            </a:p>
          </p:txBody>
        </p:sp>
        <p:sp>
          <p:nvSpPr>
            <p:cNvPr id="52238" name="Line 14"/>
            <p:cNvSpPr>
              <a:spLocks noChangeShapeType="1"/>
            </p:cNvSpPr>
            <p:nvPr/>
          </p:nvSpPr>
          <p:spPr bwMode="auto">
            <a:xfrm flipH="1">
              <a:off x="1680" y="816"/>
              <a:ext cx="1776" cy="672"/>
            </a:xfrm>
            <a:prstGeom prst="line">
              <a:avLst/>
            </a:prstGeom>
            <a:noFill/>
            <a:ln w="76200" cmpd="sng">
              <a:solidFill>
                <a:srgbClr val="FF0000"/>
              </a:solidFill>
              <a:miter lim="800000"/>
              <a:headEnd type="triangle" w="med" len="med"/>
              <a:tailEnd type="triangle" w="med" len="med"/>
            </a:ln>
          </p:spPr>
          <p:txBody>
            <a:bodyPr wrap="none"/>
            <a:lstStyle/>
            <a:p>
              <a:endParaRPr lang="zh-CN" altLang="en-US"/>
            </a:p>
          </p:txBody>
        </p:sp>
        <p:sp>
          <p:nvSpPr>
            <p:cNvPr id="52239" name="Line 15"/>
            <p:cNvSpPr>
              <a:spLocks noChangeShapeType="1"/>
            </p:cNvSpPr>
            <p:nvPr/>
          </p:nvSpPr>
          <p:spPr bwMode="auto">
            <a:xfrm>
              <a:off x="1680" y="2304"/>
              <a:ext cx="1776" cy="672"/>
            </a:xfrm>
            <a:prstGeom prst="line">
              <a:avLst/>
            </a:prstGeom>
            <a:noFill/>
            <a:ln w="76200" cmpd="sng">
              <a:solidFill>
                <a:srgbClr val="FF0000"/>
              </a:solidFill>
              <a:miter lim="800000"/>
              <a:headEnd type="triangle" w="med" len="med"/>
              <a:tailEnd type="triangle" w="med" len="med"/>
            </a:ln>
          </p:spPr>
          <p:txBody>
            <a:bodyPr wrap="none"/>
            <a:lstStyle/>
            <a:p>
              <a:endParaRPr lang="zh-CN" altLang="en-US"/>
            </a:p>
          </p:txBody>
        </p:sp>
        <p:sp>
          <p:nvSpPr>
            <p:cNvPr id="52240" name="Line 16"/>
            <p:cNvSpPr>
              <a:spLocks noChangeShapeType="1"/>
            </p:cNvSpPr>
            <p:nvPr/>
          </p:nvSpPr>
          <p:spPr bwMode="auto">
            <a:xfrm>
              <a:off x="5136" y="816"/>
              <a:ext cx="1776" cy="672"/>
            </a:xfrm>
            <a:prstGeom prst="line">
              <a:avLst/>
            </a:prstGeom>
            <a:noFill/>
            <a:ln w="76200" cmpd="sng">
              <a:solidFill>
                <a:srgbClr val="FF0000"/>
              </a:solidFill>
              <a:miter lim="800000"/>
              <a:headEnd type="triangle" w="med" len="med"/>
              <a:tailEnd type="triangle" w="med" len="med"/>
            </a:ln>
          </p:spPr>
          <p:txBody>
            <a:bodyPr wrap="none"/>
            <a:lstStyle/>
            <a:p>
              <a:endParaRPr lang="zh-CN" altLang="en-US"/>
            </a:p>
          </p:txBody>
        </p:sp>
        <p:sp>
          <p:nvSpPr>
            <p:cNvPr id="52241" name="Line 17"/>
            <p:cNvSpPr>
              <a:spLocks noChangeShapeType="1"/>
            </p:cNvSpPr>
            <p:nvPr/>
          </p:nvSpPr>
          <p:spPr bwMode="auto">
            <a:xfrm flipH="1">
              <a:off x="5136" y="2304"/>
              <a:ext cx="1776" cy="672"/>
            </a:xfrm>
            <a:prstGeom prst="line">
              <a:avLst/>
            </a:prstGeom>
            <a:noFill/>
            <a:ln w="76200" cmpd="sng">
              <a:solidFill>
                <a:srgbClr val="FF0000"/>
              </a:solidFill>
              <a:miter lim="800000"/>
              <a:headEnd type="triangle" w="med" len="med"/>
              <a:tailEnd type="triangle" w="med" len="med"/>
            </a:ln>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pPr eaLnBrk="1" hangingPunct="1"/>
            <a:r>
              <a:rPr lang="en-US">
                <a:latin typeface="微软雅黑" pitchFamily="34" charset="-122"/>
                <a:ea typeface="微软雅黑" pitchFamily="34" charset="-122"/>
              </a:rPr>
              <a:t>OECD</a:t>
            </a:r>
            <a:r>
              <a:rPr lang="zh-CN" altLang="en-US">
                <a:latin typeface="微软雅黑" pitchFamily="34" charset="-122"/>
                <a:ea typeface="微软雅黑" pitchFamily="34" charset="-122"/>
              </a:rPr>
              <a:t>国家创新体系</a:t>
            </a:r>
          </a:p>
        </p:txBody>
      </p:sp>
      <p:sp>
        <p:nvSpPr>
          <p:cNvPr id="53251" name="Rectangle 3"/>
          <p:cNvSpPr>
            <a:spLocks noGrp="1" noChangeArrowheads="1"/>
          </p:cNvSpPr>
          <p:nvPr>
            <p:ph type="body" idx="4294967295"/>
          </p:nvPr>
        </p:nvSpPr>
        <p:spPr>
          <a:xfrm>
            <a:off x="495300" y="1066800"/>
            <a:ext cx="8459788" cy="5287963"/>
          </a:xfrm>
        </p:spPr>
        <p:txBody>
          <a:bodyPr/>
          <a:lstStyle/>
          <a:p>
            <a:pPr eaLnBrk="1" hangingPunct="1"/>
            <a:r>
              <a:rPr lang="en-US" sz="2000"/>
              <a:t> </a:t>
            </a:r>
            <a:r>
              <a:rPr lang="zh-CN" altLang="en-US" sz="2000"/>
              <a:t>经济合作与发展组织</a:t>
            </a:r>
            <a:r>
              <a:rPr lang="en-US" sz="2000"/>
              <a:t>Organization for Economic Co-operation and Development </a:t>
            </a:r>
            <a:r>
              <a:rPr lang="zh-CN" altLang="en-US" sz="2000"/>
              <a:t>简称经合组织</a:t>
            </a:r>
            <a:r>
              <a:rPr lang="en-US" sz="2000"/>
              <a:t>(OECD)</a:t>
            </a:r>
            <a:r>
              <a:rPr lang="zh-CN" altLang="en-US" sz="2000"/>
              <a:t>。国家创新系统可以定义为公共和私营部门中的组织结构网络，这些部门的活动和相互作用决定着一个国家扩散知识和技术的能力，并影响着国家的创新业绩，强调国家创新系统中个人、企业和机构之间的技术与信息流动 。 </a:t>
            </a:r>
          </a:p>
        </p:txBody>
      </p:sp>
      <p:grpSp>
        <p:nvGrpSpPr>
          <p:cNvPr id="2" name="Group 4"/>
          <p:cNvGrpSpPr>
            <a:grpSpLocks/>
          </p:cNvGrpSpPr>
          <p:nvPr/>
        </p:nvGrpSpPr>
        <p:grpSpPr bwMode="auto">
          <a:xfrm>
            <a:off x="838200" y="2743200"/>
            <a:ext cx="7277100" cy="3519488"/>
            <a:chOff x="0" y="0"/>
            <a:chExt cx="9168" cy="3696"/>
          </a:xfrm>
        </p:grpSpPr>
        <p:sp>
          <p:nvSpPr>
            <p:cNvPr id="53253" name="Rectangle 5"/>
            <p:cNvSpPr>
              <a:spLocks noChangeArrowheads="1"/>
            </p:cNvSpPr>
            <p:nvPr/>
          </p:nvSpPr>
          <p:spPr bwMode="auto">
            <a:xfrm>
              <a:off x="3744" y="0"/>
              <a:ext cx="2112" cy="816"/>
            </a:xfrm>
            <a:prstGeom prst="rect">
              <a:avLst/>
            </a:prstGeom>
            <a:solidFill>
              <a:schemeClr val="accent1"/>
            </a:solidFill>
            <a:ln w="9525" cmpd="sng">
              <a:solidFill>
                <a:schemeClr val="tx1"/>
              </a:solidFill>
              <a:miter lim="800000"/>
              <a:headEnd/>
              <a:tailEnd/>
            </a:ln>
          </p:spPr>
          <p:txBody>
            <a:bodyPr wrap="none" lIns="49231" tIns="24616" rIns="49231" bIns="24616" anchor="ctr"/>
            <a:lstStyle/>
            <a:p>
              <a:pPr algn="ctr" defTabSz="492125"/>
              <a:r>
                <a:rPr lang="zh-CN" altLang="en-US" sz="2400" b="1">
                  <a:latin typeface="Tahoma" pitchFamily="34" charset="0"/>
                </a:rPr>
                <a:t>企业</a:t>
              </a:r>
            </a:p>
          </p:txBody>
        </p:sp>
        <p:sp>
          <p:nvSpPr>
            <p:cNvPr id="53254" name="Rectangle 6"/>
            <p:cNvSpPr>
              <a:spLocks noChangeArrowheads="1"/>
            </p:cNvSpPr>
            <p:nvPr/>
          </p:nvSpPr>
          <p:spPr bwMode="auto">
            <a:xfrm>
              <a:off x="3744" y="1440"/>
              <a:ext cx="2112" cy="816"/>
            </a:xfrm>
            <a:prstGeom prst="rect">
              <a:avLst/>
            </a:prstGeom>
            <a:solidFill>
              <a:schemeClr val="accent1"/>
            </a:solidFill>
            <a:ln w="9525" cmpd="sng">
              <a:solidFill>
                <a:schemeClr val="tx1"/>
              </a:solidFill>
              <a:miter lim="800000"/>
              <a:headEnd/>
              <a:tailEnd/>
            </a:ln>
          </p:spPr>
          <p:txBody>
            <a:bodyPr wrap="none" lIns="49231" tIns="24616" rIns="49231" bIns="24616" anchor="ctr"/>
            <a:lstStyle/>
            <a:p>
              <a:pPr algn="ctr" defTabSz="492125"/>
              <a:r>
                <a:rPr lang="zh-CN" altLang="en-US" sz="2400" b="1">
                  <a:latin typeface="Tahoma" pitchFamily="34" charset="0"/>
                </a:rPr>
                <a:t>知识流动</a:t>
              </a:r>
            </a:p>
          </p:txBody>
        </p:sp>
        <p:sp>
          <p:nvSpPr>
            <p:cNvPr id="53255" name="Rectangle 7"/>
            <p:cNvSpPr>
              <a:spLocks noChangeArrowheads="1"/>
            </p:cNvSpPr>
            <p:nvPr/>
          </p:nvSpPr>
          <p:spPr bwMode="auto">
            <a:xfrm>
              <a:off x="3744" y="2880"/>
              <a:ext cx="2112" cy="816"/>
            </a:xfrm>
            <a:prstGeom prst="rect">
              <a:avLst/>
            </a:prstGeom>
            <a:solidFill>
              <a:schemeClr val="accent1"/>
            </a:solidFill>
            <a:ln w="9525" cmpd="sng">
              <a:solidFill>
                <a:schemeClr val="tx1"/>
              </a:solidFill>
              <a:miter lim="800000"/>
              <a:headEnd/>
              <a:tailEnd/>
            </a:ln>
          </p:spPr>
          <p:txBody>
            <a:bodyPr wrap="none" lIns="49231" tIns="24616" rIns="49231" bIns="24616" anchor="ctr"/>
            <a:lstStyle/>
            <a:p>
              <a:pPr algn="ctr" defTabSz="492125"/>
              <a:r>
                <a:rPr lang="zh-CN" altLang="en-US" sz="2400" b="1">
                  <a:latin typeface="Tahoma" pitchFamily="34" charset="0"/>
                </a:rPr>
                <a:t>政府部门</a:t>
              </a:r>
            </a:p>
          </p:txBody>
        </p:sp>
        <p:sp>
          <p:nvSpPr>
            <p:cNvPr id="53256" name="Rectangle 8"/>
            <p:cNvSpPr>
              <a:spLocks noChangeArrowheads="1"/>
            </p:cNvSpPr>
            <p:nvPr/>
          </p:nvSpPr>
          <p:spPr bwMode="auto">
            <a:xfrm>
              <a:off x="7056" y="1440"/>
              <a:ext cx="2112" cy="816"/>
            </a:xfrm>
            <a:prstGeom prst="rect">
              <a:avLst/>
            </a:prstGeom>
            <a:solidFill>
              <a:schemeClr val="accent1"/>
            </a:solidFill>
            <a:ln w="9525" cmpd="sng">
              <a:solidFill>
                <a:schemeClr val="tx1"/>
              </a:solidFill>
              <a:miter lim="800000"/>
              <a:headEnd/>
              <a:tailEnd/>
            </a:ln>
          </p:spPr>
          <p:txBody>
            <a:bodyPr wrap="none" lIns="49231" tIns="24616" rIns="49231" bIns="24616" anchor="ctr"/>
            <a:lstStyle/>
            <a:p>
              <a:pPr algn="ctr" defTabSz="492125"/>
              <a:r>
                <a:rPr lang="zh-CN" altLang="en-US" sz="2400" b="1">
                  <a:latin typeface="Tahoma" pitchFamily="34" charset="0"/>
                </a:rPr>
                <a:t>中介机构</a:t>
              </a:r>
            </a:p>
          </p:txBody>
        </p:sp>
        <p:sp>
          <p:nvSpPr>
            <p:cNvPr id="53257" name="Rectangle 9"/>
            <p:cNvSpPr>
              <a:spLocks noChangeArrowheads="1"/>
            </p:cNvSpPr>
            <p:nvPr/>
          </p:nvSpPr>
          <p:spPr bwMode="auto">
            <a:xfrm>
              <a:off x="0" y="1488"/>
              <a:ext cx="2592" cy="816"/>
            </a:xfrm>
            <a:prstGeom prst="rect">
              <a:avLst/>
            </a:prstGeom>
            <a:solidFill>
              <a:schemeClr val="accent1"/>
            </a:solidFill>
            <a:ln w="9525" cmpd="sng">
              <a:solidFill>
                <a:schemeClr val="tx1"/>
              </a:solidFill>
              <a:miter lim="800000"/>
              <a:headEnd/>
              <a:tailEnd/>
            </a:ln>
          </p:spPr>
          <p:txBody>
            <a:bodyPr wrap="none" lIns="49231" tIns="24616" rIns="49231" bIns="24616" anchor="ctr"/>
            <a:lstStyle/>
            <a:p>
              <a:pPr algn="ctr" defTabSz="492125"/>
              <a:r>
                <a:rPr lang="zh-CN" altLang="en-US" sz="2400" b="1">
                  <a:latin typeface="Tahoma" pitchFamily="34" charset="0"/>
                </a:rPr>
                <a:t>大学与研发机构</a:t>
              </a:r>
            </a:p>
          </p:txBody>
        </p:sp>
        <p:sp>
          <p:nvSpPr>
            <p:cNvPr id="53258" name="Line 10"/>
            <p:cNvSpPr>
              <a:spLocks noChangeShapeType="1"/>
            </p:cNvSpPr>
            <p:nvPr/>
          </p:nvSpPr>
          <p:spPr bwMode="auto">
            <a:xfrm>
              <a:off x="4800" y="816"/>
              <a:ext cx="0" cy="624"/>
            </a:xfrm>
            <a:prstGeom prst="line">
              <a:avLst/>
            </a:prstGeom>
            <a:noFill/>
            <a:ln w="76200" cmpd="sng">
              <a:solidFill>
                <a:srgbClr val="FF0000"/>
              </a:solidFill>
              <a:miter lim="800000"/>
              <a:headEnd type="triangle" w="med" len="med"/>
              <a:tailEnd type="triangle" w="med" len="med"/>
            </a:ln>
          </p:spPr>
          <p:txBody>
            <a:bodyPr wrap="none"/>
            <a:lstStyle/>
            <a:p>
              <a:endParaRPr lang="zh-CN" altLang="en-US"/>
            </a:p>
          </p:txBody>
        </p:sp>
        <p:sp>
          <p:nvSpPr>
            <p:cNvPr id="53259" name="Line 11"/>
            <p:cNvSpPr>
              <a:spLocks noChangeShapeType="1"/>
            </p:cNvSpPr>
            <p:nvPr/>
          </p:nvSpPr>
          <p:spPr bwMode="auto">
            <a:xfrm>
              <a:off x="4800" y="2256"/>
              <a:ext cx="0" cy="624"/>
            </a:xfrm>
            <a:prstGeom prst="line">
              <a:avLst/>
            </a:prstGeom>
            <a:noFill/>
            <a:ln w="76200" cmpd="sng">
              <a:solidFill>
                <a:srgbClr val="FF0000"/>
              </a:solidFill>
              <a:miter lim="800000"/>
              <a:headEnd type="triangle" w="med" len="med"/>
              <a:tailEnd type="triangle" w="med" len="med"/>
            </a:ln>
          </p:spPr>
          <p:txBody>
            <a:bodyPr wrap="none"/>
            <a:lstStyle/>
            <a:p>
              <a:endParaRPr lang="zh-CN" altLang="en-US"/>
            </a:p>
          </p:txBody>
        </p:sp>
        <p:sp>
          <p:nvSpPr>
            <p:cNvPr id="53260" name="Line 12"/>
            <p:cNvSpPr>
              <a:spLocks noChangeShapeType="1"/>
            </p:cNvSpPr>
            <p:nvPr/>
          </p:nvSpPr>
          <p:spPr bwMode="auto">
            <a:xfrm>
              <a:off x="2592" y="1872"/>
              <a:ext cx="1152" cy="0"/>
            </a:xfrm>
            <a:prstGeom prst="line">
              <a:avLst/>
            </a:prstGeom>
            <a:noFill/>
            <a:ln w="76200" cmpd="sng">
              <a:solidFill>
                <a:srgbClr val="FF0000"/>
              </a:solidFill>
              <a:miter lim="800000"/>
              <a:headEnd type="triangle" w="med" len="med"/>
              <a:tailEnd type="triangle" w="med" len="med"/>
            </a:ln>
          </p:spPr>
          <p:txBody>
            <a:bodyPr wrap="none"/>
            <a:lstStyle/>
            <a:p>
              <a:endParaRPr lang="zh-CN" altLang="en-US"/>
            </a:p>
          </p:txBody>
        </p:sp>
        <p:sp>
          <p:nvSpPr>
            <p:cNvPr id="53261" name="Line 13"/>
            <p:cNvSpPr>
              <a:spLocks noChangeShapeType="1"/>
            </p:cNvSpPr>
            <p:nvPr/>
          </p:nvSpPr>
          <p:spPr bwMode="auto">
            <a:xfrm>
              <a:off x="5904" y="1872"/>
              <a:ext cx="1152" cy="0"/>
            </a:xfrm>
            <a:prstGeom prst="line">
              <a:avLst/>
            </a:prstGeom>
            <a:noFill/>
            <a:ln w="76200" cmpd="sng">
              <a:solidFill>
                <a:srgbClr val="FF0000"/>
              </a:solidFill>
              <a:miter lim="800000"/>
              <a:headEnd type="triangle" w="med" len="med"/>
              <a:tailEnd type="triangle" w="med" len="med"/>
            </a:ln>
          </p:spPr>
          <p:txBody>
            <a:bodyPr wrap="none"/>
            <a:lstStyle/>
            <a:p>
              <a:endParaRPr lang="zh-CN" altLang="en-US"/>
            </a:p>
          </p:txBody>
        </p:sp>
        <p:sp>
          <p:nvSpPr>
            <p:cNvPr id="53262" name="Line 14"/>
            <p:cNvSpPr>
              <a:spLocks noChangeShapeType="1"/>
            </p:cNvSpPr>
            <p:nvPr/>
          </p:nvSpPr>
          <p:spPr bwMode="auto">
            <a:xfrm flipV="1">
              <a:off x="2592" y="816"/>
              <a:ext cx="1152" cy="672"/>
            </a:xfrm>
            <a:prstGeom prst="line">
              <a:avLst/>
            </a:prstGeom>
            <a:noFill/>
            <a:ln w="76200" cmpd="sng">
              <a:solidFill>
                <a:srgbClr val="FF0000"/>
              </a:solidFill>
              <a:miter lim="800000"/>
              <a:headEnd type="triangle" w="med" len="med"/>
              <a:tailEnd type="triangle" w="med" len="med"/>
            </a:ln>
          </p:spPr>
          <p:txBody>
            <a:bodyPr wrap="none"/>
            <a:lstStyle/>
            <a:p>
              <a:endParaRPr lang="zh-CN" altLang="en-US"/>
            </a:p>
          </p:txBody>
        </p:sp>
        <p:sp>
          <p:nvSpPr>
            <p:cNvPr id="53263" name="Line 15"/>
            <p:cNvSpPr>
              <a:spLocks noChangeShapeType="1"/>
            </p:cNvSpPr>
            <p:nvPr/>
          </p:nvSpPr>
          <p:spPr bwMode="auto">
            <a:xfrm>
              <a:off x="2592" y="2304"/>
              <a:ext cx="1152" cy="576"/>
            </a:xfrm>
            <a:prstGeom prst="line">
              <a:avLst/>
            </a:prstGeom>
            <a:noFill/>
            <a:ln w="76200" cmpd="sng">
              <a:solidFill>
                <a:srgbClr val="FF0000"/>
              </a:solidFill>
              <a:miter lim="800000"/>
              <a:headEnd type="triangle" w="med" len="med"/>
              <a:tailEnd type="triangle" w="med" len="med"/>
            </a:ln>
          </p:spPr>
          <p:txBody>
            <a:bodyPr wrap="none"/>
            <a:lstStyle/>
            <a:p>
              <a:endParaRPr lang="zh-CN" altLang="en-US"/>
            </a:p>
          </p:txBody>
        </p:sp>
        <p:sp>
          <p:nvSpPr>
            <p:cNvPr id="53264" name="Line 16"/>
            <p:cNvSpPr>
              <a:spLocks noChangeShapeType="1"/>
            </p:cNvSpPr>
            <p:nvPr/>
          </p:nvSpPr>
          <p:spPr bwMode="auto">
            <a:xfrm>
              <a:off x="5904" y="864"/>
              <a:ext cx="1152" cy="576"/>
            </a:xfrm>
            <a:prstGeom prst="line">
              <a:avLst/>
            </a:prstGeom>
            <a:noFill/>
            <a:ln w="76200" cmpd="sng">
              <a:solidFill>
                <a:srgbClr val="FF0000"/>
              </a:solidFill>
              <a:miter lim="800000"/>
              <a:headEnd type="triangle" w="med" len="med"/>
              <a:tailEnd type="triangle" w="med" len="med"/>
            </a:ln>
          </p:spPr>
          <p:txBody>
            <a:bodyPr wrap="none"/>
            <a:lstStyle/>
            <a:p>
              <a:endParaRPr lang="zh-CN" altLang="en-US"/>
            </a:p>
          </p:txBody>
        </p:sp>
        <p:sp>
          <p:nvSpPr>
            <p:cNvPr id="53265" name="Line 17"/>
            <p:cNvSpPr>
              <a:spLocks noChangeShapeType="1"/>
            </p:cNvSpPr>
            <p:nvPr/>
          </p:nvSpPr>
          <p:spPr bwMode="auto">
            <a:xfrm flipV="1">
              <a:off x="5904" y="2256"/>
              <a:ext cx="1152" cy="672"/>
            </a:xfrm>
            <a:prstGeom prst="line">
              <a:avLst/>
            </a:prstGeom>
            <a:noFill/>
            <a:ln w="76200" cmpd="sng">
              <a:solidFill>
                <a:srgbClr val="FF0000"/>
              </a:solidFill>
              <a:miter lim="800000"/>
              <a:headEnd type="triangle" w="med" len="med"/>
              <a:tailEnd type="triangle" w="med" len="med"/>
            </a:ln>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0" y="0"/>
            <a:ext cx="9144000" cy="822325"/>
          </a:xfrm>
        </p:spPr>
        <p:txBody>
          <a:bodyPr/>
          <a:lstStyle/>
          <a:p>
            <a:pPr eaLnBrk="1" hangingPunct="1"/>
            <a:r>
              <a:rPr lang="en-US" sz="3300">
                <a:latin typeface="微软雅黑" pitchFamily="34" charset="-122"/>
                <a:ea typeface="微软雅黑" pitchFamily="34" charset="-122"/>
              </a:rPr>
              <a:t> </a:t>
            </a:r>
            <a:r>
              <a:rPr lang="zh-CN" altLang="en-US">
                <a:latin typeface="微软雅黑" pitchFamily="34" charset="-122"/>
                <a:ea typeface="微软雅黑" pitchFamily="34" charset="-122"/>
              </a:rPr>
              <a:t>我国国家创新体系</a:t>
            </a:r>
            <a:r>
              <a:rPr lang="en-US">
                <a:latin typeface="微软雅黑" pitchFamily="34" charset="-122"/>
                <a:ea typeface="微软雅黑" pitchFamily="34" charset="-122"/>
              </a:rPr>
              <a:t>(</a:t>
            </a:r>
            <a:r>
              <a:rPr lang="zh-CN" altLang="en-US">
                <a:latin typeface="微软雅黑" pitchFamily="34" charset="-122"/>
                <a:ea typeface="微软雅黑" pitchFamily="34" charset="-122"/>
              </a:rPr>
              <a:t>结构功能表</a:t>
            </a:r>
            <a:r>
              <a:rPr lang="en-US">
                <a:latin typeface="微软雅黑" pitchFamily="34" charset="-122"/>
                <a:ea typeface="微软雅黑" pitchFamily="34" charset="-122"/>
              </a:rPr>
              <a:t>)</a:t>
            </a:r>
          </a:p>
        </p:txBody>
      </p:sp>
      <p:sp>
        <p:nvSpPr>
          <p:cNvPr id="54275" name="Rectangle 3"/>
          <p:cNvSpPr>
            <a:spLocks noGrp="1" noChangeArrowheads="1"/>
          </p:cNvSpPr>
          <p:nvPr>
            <p:ph type="body" idx="4294967295"/>
          </p:nvPr>
        </p:nvSpPr>
        <p:spPr>
          <a:xfrm>
            <a:off x="746125" y="1984375"/>
            <a:ext cx="7362825" cy="3702050"/>
          </a:xfrm>
        </p:spPr>
        <p:txBody>
          <a:bodyPr/>
          <a:lstStyle/>
          <a:p>
            <a:pPr eaLnBrk="1" hangingPunct="1">
              <a:buFontTx/>
              <a:buNone/>
            </a:pPr>
            <a:endParaRPr lang="zh-CN" altLang="zh-CN"/>
          </a:p>
        </p:txBody>
      </p:sp>
      <p:graphicFrame>
        <p:nvGraphicFramePr>
          <p:cNvPr id="54276" name="Group 4"/>
          <p:cNvGraphicFramePr>
            <a:graphicFrameLocks noGrp="1"/>
          </p:cNvGraphicFramePr>
          <p:nvPr/>
        </p:nvGraphicFramePr>
        <p:xfrm>
          <a:off x="457200" y="838200"/>
          <a:ext cx="8229600" cy="5214938"/>
        </p:xfrm>
        <a:graphic>
          <a:graphicData uri="http://schemas.openxmlformats.org/drawingml/2006/table">
            <a:tbl>
              <a:tblPr/>
              <a:tblGrid>
                <a:gridCol w="1577975"/>
                <a:gridCol w="2193925"/>
                <a:gridCol w="2193925"/>
                <a:gridCol w="2263775"/>
              </a:tblGrid>
              <a:tr h="476250">
                <a:tc>
                  <a:txBody>
                    <a:bodyPr/>
                    <a:lstStyle/>
                    <a:p>
                      <a:pPr marL="0" marR="0" lvl="0" indent="0" algn="l" defTabSz="1698625"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Arial" pitchFamily="34" charset="0"/>
                        <a:ea typeface="楷体" pitchFamily="49" charset="-122"/>
                      </a:endParaRPr>
                    </a:p>
                  </a:txBody>
                  <a:tcPr marL="49231" marR="49231" marT="24616" marB="24616" horzOverflow="overflow">
                    <a:lnL w="57150" cap="flat" cmpd="sng" algn="ctr">
                      <a:solidFill>
                        <a:srgbClr val="FF0000"/>
                      </a:solidFill>
                      <a:prstDash val="solid"/>
                      <a:miter lim="800000"/>
                      <a:headEnd type="none" w="med" len="med"/>
                      <a:tailEnd type="none" w="med" len="med"/>
                    </a:lnL>
                    <a:lnR w="57150" cap="flat" cmpd="sng" algn="ctr">
                      <a:solidFill>
                        <a:srgbClr val="FF0000"/>
                      </a:solidFill>
                      <a:prstDash val="solid"/>
                      <a:miter lim="800000"/>
                      <a:headEnd type="none" w="med" len="med"/>
                      <a:tailEnd type="none" w="med" len="med"/>
                    </a:lnR>
                    <a:lnT w="57150" cap="flat" cmpd="sng" algn="ctr">
                      <a:solidFill>
                        <a:srgbClr val="FF0000"/>
                      </a:solidFill>
                      <a:prstDash val="solid"/>
                      <a:miter lim="800000"/>
                      <a:headEnd type="none" w="med" len="med"/>
                      <a:tailEnd type="none" w="med" len="med"/>
                    </a:lnT>
                    <a:lnB w="57150" cap="flat" cmpd="sng" algn="ctr">
                      <a:solidFill>
                        <a:srgbClr val="FF0000"/>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1698625" rtl="0" eaLnBrk="1" fontAlgn="base" latinLnBrk="0" hangingPunct="1">
                        <a:lnSpc>
                          <a:spcPct val="100000"/>
                        </a:lnSpc>
                        <a:spcBef>
                          <a:spcPct val="20000"/>
                        </a:spcBef>
                        <a:spcAft>
                          <a:spcPct val="0"/>
                        </a:spcAft>
                        <a:buClrTx/>
                        <a:buSzTx/>
                        <a:buFontTx/>
                        <a:buNone/>
                        <a:tabLst/>
                      </a:pPr>
                      <a:r>
                        <a:rPr kumimoji="0" lang="zh-CN" sz="2800" b="1" i="0" u="none" strike="noStrike" cap="none" normalizeH="0" baseline="0" smtClean="0">
                          <a:ln>
                            <a:noFill/>
                          </a:ln>
                          <a:solidFill>
                            <a:schemeClr val="tx1"/>
                          </a:solidFill>
                          <a:effectLst/>
                          <a:latin typeface="Arial" pitchFamily="34" charset="0"/>
                          <a:ea typeface="楷体" pitchFamily="49" charset="-122"/>
                        </a:rPr>
                        <a:t>核心部分</a:t>
                      </a:r>
                    </a:p>
                  </a:txBody>
                  <a:tcPr marL="49231" marR="49231" marT="24616" marB="24616" horzOverflow="overflow">
                    <a:lnL w="57150" cap="flat" cmpd="sng" algn="ctr">
                      <a:solidFill>
                        <a:srgbClr val="FF0000"/>
                      </a:solidFill>
                      <a:prstDash val="solid"/>
                      <a:miter lim="800000"/>
                      <a:headEnd type="none" w="med" len="med"/>
                      <a:tailEnd type="none" w="med" len="med"/>
                    </a:lnL>
                    <a:lnR w="57150" cap="flat" cmpd="sng" algn="ctr">
                      <a:solidFill>
                        <a:srgbClr val="FF0000"/>
                      </a:solidFill>
                      <a:prstDash val="solid"/>
                      <a:miter lim="800000"/>
                      <a:headEnd type="none" w="med" len="med"/>
                      <a:tailEnd type="none" w="med" len="med"/>
                    </a:lnR>
                    <a:lnT w="57150" cap="flat" cmpd="sng" algn="ctr">
                      <a:solidFill>
                        <a:srgbClr val="FF0000"/>
                      </a:solidFill>
                      <a:prstDash val="solid"/>
                      <a:miter lim="800000"/>
                      <a:headEnd type="none" w="med" len="med"/>
                      <a:tailEnd type="none" w="med" len="med"/>
                    </a:lnT>
                    <a:lnB w="57150" cap="flat" cmpd="sng" algn="ctr">
                      <a:solidFill>
                        <a:srgbClr val="FF0000"/>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1698625" rtl="0" eaLnBrk="1" fontAlgn="base" latinLnBrk="0" hangingPunct="1">
                        <a:lnSpc>
                          <a:spcPct val="100000"/>
                        </a:lnSpc>
                        <a:spcBef>
                          <a:spcPct val="20000"/>
                        </a:spcBef>
                        <a:spcAft>
                          <a:spcPct val="0"/>
                        </a:spcAft>
                        <a:buClrTx/>
                        <a:buSzTx/>
                        <a:buFontTx/>
                        <a:buNone/>
                        <a:tabLst/>
                      </a:pPr>
                      <a:r>
                        <a:rPr kumimoji="0" lang="zh-CN" sz="2800" b="1" i="0" u="none" strike="noStrike" cap="none" normalizeH="0" baseline="0" smtClean="0">
                          <a:ln>
                            <a:noFill/>
                          </a:ln>
                          <a:solidFill>
                            <a:schemeClr val="tx1"/>
                          </a:solidFill>
                          <a:effectLst/>
                          <a:latin typeface="Arial" pitchFamily="34" charset="0"/>
                          <a:ea typeface="楷体" pitchFamily="49" charset="-122"/>
                        </a:rPr>
                        <a:t>其他部分</a:t>
                      </a:r>
                    </a:p>
                  </a:txBody>
                  <a:tcPr marL="49231" marR="49231" marT="24616" marB="24616" horzOverflow="overflow">
                    <a:lnL w="57150" cap="flat" cmpd="sng" algn="ctr">
                      <a:solidFill>
                        <a:srgbClr val="FF0000"/>
                      </a:solidFill>
                      <a:prstDash val="solid"/>
                      <a:miter lim="800000"/>
                      <a:headEnd type="none" w="med" len="med"/>
                      <a:tailEnd type="none" w="med" len="med"/>
                    </a:lnL>
                    <a:lnR w="57150" cap="flat" cmpd="sng" algn="ctr">
                      <a:solidFill>
                        <a:srgbClr val="FF0000"/>
                      </a:solidFill>
                      <a:prstDash val="solid"/>
                      <a:miter lim="800000"/>
                      <a:headEnd type="none" w="med" len="med"/>
                      <a:tailEnd type="none" w="med" len="med"/>
                    </a:lnR>
                    <a:lnT w="57150" cap="flat" cmpd="sng" algn="ctr">
                      <a:solidFill>
                        <a:srgbClr val="FF0000"/>
                      </a:solidFill>
                      <a:prstDash val="solid"/>
                      <a:miter lim="800000"/>
                      <a:headEnd type="none" w="med" len="med"/>
                      <a:tailEnd type="none" w="med" len="med"/>
                    </a:lnT>
                    <a:lnB w="57150" cap="flat" cmpd="sng" algn="ctr">
                      <a:solidFill>
                        <a:srgbClr val="FF0000"/>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1698625" rtl="0" eaLnBrk="1" fontAlgn="base" latinLnBrk="0" hangingPunct="1">
                        <a:lnSpc>
                          <a:spcPct val="100000"/>
                        </a:lnSpc>
                        <a:spcBef>
                          <a:spcPct val="20000"/>
                        </a:spcBef>
                        <a:spcAft>
                          <a:spcPct val="0"/>
                        </a:spcAft>
                        <a:buClrTx/>
                        <a:buSzTx/>
                        <a:buFontTx/>
                        <a:buNone/>
                        <a:tabLst/>
                      </a:pPr>
                      <a:r>
                        <a:rPr kumimoji="0" lang="zh-CN" sz="2800" b="1" i="0" u="none" strike="noStrike" cap="none" normalizeH="0" baseline="0" smtClean="0">
                          <a:ln>
                            <a:noFill/>
                          </a:ln>
                          <a:solidFill>
                            <a:schemeClr val="tx1"/>
                          </a:solidFill>
                          <a:effectLst/>
                          <a:latin typeface="Arial" pitchFamily="34" charset="0"/>
                          <a:ea typeface="楷体" pitchFamily="49" charset="-122"/>
                        </a:rPr>
                        <a:t>主要功能</a:t>
                      </a:r>
                    </a:p>
                  </a:txBody>
                  <a:tcPr marL="49231" marR="49231" marT="24616" marB="24616" horzOverflow="overflow">
                    <a:lnL w="57150" cap="flat" cmpd="sng" algn="ctr">
                      <a:solidFill>
                        <a:srgbClr val="FF0000"/>
                      </a:solidFill>
                      <a:prstDash val="solid"/>
                      <a:miter lim="800000"/>
                      <a:headEnd type="none" w="med" len="med"/>
                      <a:tailEnd type="none" w="med" len="med"/>
                    </a:lnL>
                    <a:lnR w="57150" cap="flat" cmpd="sng" algn="ctr">
                      <a:solidFill>
                        <a:srgbClr val="FF0000"/>
                      </a:solidFill>
                      <a:prstDash val="solid"/>
                      <a:miter lim="800000"/>
                      <a:headEnd type="none" w="med" len="med"/>
                      <a:tailEnd type="none" w="med" len="med"/>
                    </a:lnR>
                    <a:lnT w="57150" cap="flat" cmpd="sng" algn="ctr">
                      <a:solidFill>
                        <a:srgbClr val="FF0000"/>
                      </a:solidFill>
                      <a:prstDash val="solid"/>
                      <a:miter lim="800000"/>
                      <a:headEnd type="none" w="med" len="med"/>
                      <a:tailEnd type="none" w="med" len="med"/>
                    </a:lnT>
                    <a:lnB w="57150" cap="flat" cmpd="sng" algn="ctr">
                      <a:solidFill>
                        <a:srgbClr val="FF0000"/>
                      </a:solidFill>
                      <a:prstDash val="solid"/>
                      <a:miter lim="800000"/>
                      <a:headEnd type="none" w="med" len="med"/>
                      <a:tailEnd type="none" w="med" len="med"/>
                    </a:lnB>
                    <a:lnTlToBr>
                      <a:noFill/>
                    </a:lnTlToBr>
                    <a:lnBlToTr>
                      <a:noFill/>
                    </a:lnBlToTr>
                    <a:solidFill>
                      <a:schemeClr val="accent1"/>
                    </a:solidFill>
                  </a:tcPr>
                </a:tc>
              </a:tr>
              <a:tr h="1390650">
                <a:tc>
                  <a:txBody>
                    <a:bodyPr/>
                    <a:lstStyle/>
                    <a:p>
                      <a:pPr marL="0" marR="0" lvl="0" indent="0" algn="ctr" defTabSz="1698625" rtl="0" eaLnBrk="1" fontAlgn="base" latinLnBrk="0" hangingPunct="1">
                        <a:lnSpc>
                          <a:spcPct val="100000"/>
                        </a:lnSpc>
                        <a:spcBef>
                          <a:spcPct val="20000"/>
                        </a:spcBef>
                        <a:spcAft>
                          <a:spcPct val="0"/>
                        </a:spcAft>
                        <a:buClrTx/>
                        <a:buSzTx/>
                        <a:buFontTx/>
                        <a:buNone/>
                        <a:tabLst/>
                      </a:pPr>
                      <a:r>
                        <a:rPr kumimoji="0" lang="zh-CN" sz="2800" b="1" i="0" u="none" strike="noStrike" cap="none" normalizeH="0" baseline="0" smtClean="0">
                          <a:ln>
                            <a:noFill/>
                          </a:ln>
                          <a:solidFill>
                            <a:schemeClr val="tx1"/>
                          </a:solidFill>
                          <a:effectLst/>
                          <a:latin typeface="Arial" pitchFamily="34" charset="0"/>
                          <a:ea typeface="楷体" pitchFamily="49" charset="-122"/>
                        </a:rPr>
                        <a:t>知识</a:t>
                      </a:r>
                    </a:p>
                    <a:p>
                      <a:pPr marL="0" marR="0" lvl="0" indent="0" algn="ctr" defTabSz="1698625" rtl="0" eaLnBrk="1" fontAlgn="base" latinLnBrk="0" hangingPunct="1">
                        <a:lnSpc>
                          <a:spcPct val="100000"/>
                        </a:lnSpc>
                        <a:spcBef>
                          <a:spcPct val="20000"/>
                        </a:spcBef>
                        <a:spcAft>
                          <a:spcPct val="0"/>
                        </a:spcAft>
                        <a:buClrTx/>
                        <a:buSzTx/>
                        <a:buFontTx/>
                        <a:buNone/>
                        <a:tabLst/>
                      </a:pPr>
                      <a:r>
                        <a:rPr kumimoji="0" lang="zh-CN" sz="2800" b="1" i="0" u="none" strike="noStrike" cap="none" normalizeH="0" baseline="0" smtClean="0">
                          <a:ln>
                            <a:noFill/>
                          </a:ln>
                          <a:solidFill>
                            <a:schemeClr val="tx1"/>
                          </a:solidFill>
                          <a:effectLst/>
                          <a:latin typeface="Arial" pitchFamily="34" charset="0"/>
                          <a:ea typeface="楷体" pitchFamily="49" charset="-122"/>
                        </a:rPr>
                        <a:t>创新系统</a:t>
                      </a:r>
                    </a:p>
                  </a:txBody>
                  <a:tcPr marL="49231" marR="49231" marT="24616" marB="24616" horzOverflow="overflow">
                    <a:lnL w="57150" cap="flat" cmpd="sng" algn="ctr">
                      <a:solidFill>
                        <a:srgbClr val="FF0000"/>
                      </a:solidFill>
                      <a:prstDash val="solid"/>
                      <a:miter lim="800000"/>
                      <a:headEnd type="none" w="med" len="med"/>
                      <a:tailEnd type="none" w="med" len="med"/>
                    </a:lnL>
                    <a:lnR w="57150" cap="flat" cmpd="sng" algn="ctr">
                      <a:solidFill>
                        <a:srgbClr val="FF0000"/>
                      </a:solidFill>
                      <a:prstDash val="solid"/>
                      <a:miter lim="800000"/>
                      <a:headEnd type="none" w="med" len="med"/>
                      <a:tailEnd type="none" w="med" len="med"/>
                    </a:lnR>
                    <a:lnT w="57150" cap="flat" cmpd="sng" algn="ctr">
                      <a:solidFill>
                        <a:srgbClr val="FF0000"/>
                      </a:solidFill>
                      <a:prstDash val="solid"/>
                      <a:miter lim="800000"/>
                      <a:headEnd type="none" w="med" len="med"/>
                      <a:tailEnd type="none" w="med" len="med"/>
                    </a:lnT>
                    <a:lnB w="57150" cap="flat" cmpd="sng" algn="ctr">
                      <a:solidFill>
                        <a:srgbClr val="FF0000"/>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l" defTabSz="1698625" rtl="0" eaLnBrk="1" fontAlgn="base" latinLnBrk="0" hangingPunct="1">
                        <a:lnSpc>
                          <a:spcPct val="100000"/>
                        </a:lnSpc>
                        <a:spcBef>
                          <a:spcPct val="2000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楷体" pitchFamily="49" charset="-122"/>
                        </a:rPr>
                        <a:t>国立科研机构</a:t>
                      </a:r>
                    </a:p>
                    <a:p>
                      <a:pPr marL="0" marR="0" lvl="0" indent="0" algn="l" defTabSz="1698625" rtl="0" eaLnBrk="1" fontAlgn="base" latinLnBrk="0" hangingPunct="1">
                        <a:lnSpc>
                          <a:spcPct val="100000"/>
                        </a:lnSpc>
                        <a:spcBef>
                          <a:spcPct val="2000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楷体" pitchFamily="49" charset="-122"/>
                        </a:rPr>
                        <a:t>教学科研型大学</a:t>
                      </a:r>
                    </a:p>
                  </a:txBody>
                  <a:tcPr marL="49231" marR="49231" marT="24616" marB="24616" horzOverflow="overflow">
                    <a:lnL w="57150" cap="flat" cmpd="sng" algn="ctr">
                      <a:solidFill>
                        <a:srgbClr val="FF0000"/>
                      </a:solidFill>
                      <a:prstDash val="solid"/>
                      <a:miter lim="800000"/>
                      <a:headEnd type="none" w="med" len="med"/>
                      <a:tailEnd type="none" w="med" len="med"/>
                    </a:lnL>
                    <a:lnR w="57150" cap="flat" cmpd="sng" algn="ctr">
                      <a:solidFill>
                        <a:srgbClr val="FF0000"/>
                      </a:solidFill>
                      <a:prstDash val="solid"/>
                      <a:miter lim="800000"/>
                      <a:headEnd type="none" w="med" len="med"/>
                      <a:tailEnd type="none" w="med" len="med"/>
                    </a:lnR>
                    <a:lnT w="57150" cap="flat" cmpd="sng" algn="ctr">
                      <a:solidFill>
                        <a:srgbClr val="FF0000"/>
                      </a:solidFill>
                      <a:prstDash val="solid"/>
                      <a:miter lim="800000"/>
                      <a:headEnd type="none" w="med" len="med"/>
                      <a:tailEnd type="none" w="med" len="med"/>
                    </a:lnT>
                    <a:lnB w="57150" cap="flat" cmpd="sng" algn="ctr">
                      <a:solidFill>
                        <a:srgbClr val="FF0000"/>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l" defTabSz="1698625" rtl="0" eaLnBrk="1" fontAlgn="base" latinLnBrk="0" hangingPunct="1">
                        <a:lnSpc>
                          <a:spcPct val="100000"/>
                        </a:lnSpc>
                        <a:spcBef>
                          <a:spcPct val="2000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Arial" pitchFamily="34" charset="0"/>
                          <a:ea typeface="楷体" pitchFamily="49" charset="-122"/>
                        </a:rPr>
                        <a:t>其他高等院校</a:t>
                      </a:r>
                      <a:r>
                        <a:rPr kumimoji="0" lang="en-US" sz="2200" b="1" i="0" u="none" strike="noStrike" cap="none" normalizeH="0" baseline="0" smtClean="0">
                          <a:ln>
                            <a:noFill/>
                          </a:ln>
                          <a:solidFill>
                            <a:schemeClr val="tx1"/>
                          </a:solidFill>
                          <a:effectLst/>
                          <a:latin typeface="Arial" pitchFamily="34" charset="0"/>
                          <a:ea typeface="楷体" pitchFamily="49" charset="-122"/>
                        </a:rPr>
                        <a:t>,</a:t>
                      </a:r>
                      <a:r>
                        <a:rPr kumimoji="0" lang="zh-CN" altLang="en-US" sz="2200" b="1" i="0" u="none" strike="noStrike" cap="none" normalizeH="0" baseline="0" smtClean="0">
                          <a:ln>
                            <a:noFill/>
                          </a:ln>
                          <a:solidFill>
                            <a:schemeClr val="tx1"/>
                          </a:solidFill>
                          <a:effectLst/>
                          <a:latin typeface="Arial" pitchFamily="34" charset="0"/>
                          <a:ea typeface="楷体" pitchFamily="49" charset="-122"/>
                        </a:rPr>
                        <a:t>企业</a:t>
                      </a:r>
                      <a:r>
                        <a:rPr kumimoji="0" lang="en-US" sz="2200" b="1" i="0" u="none" strike="noStrike" cap="none" normalizeH="0" baseline="0" smtClean="0">
                          <a:ln>
                            <a:noFill/>
                          </a:ln>
                          <a:solidFill>
                            <a:schemeClr val="tx1"/>
                          </a:solidFill>
                          <a:effectLst/>
                          <a:latin typeface="Arial" pitchFamily="34" charset="0"/>
                          <a:ea typeface="楷体" pitchFamily="49" charset="-122"/>
                        </a:rPr>
                        <a:t>R&amp;D</a:t>
                      </a:r>
                      <a:r>
                        <a:rPr kumimoji="0" lang="zh-CN" altLang="en-US" sz="2200" b="1" i="0" u="none" strike="noStrike" cap="none" normalizeH="0" baseline="0" smtClean="0">
                          <a:ln>
                            <a:noFill/>
                          </a:ln>
                          <a:solidFill>
                            <a:schemeClr val="tx1"/>
                          </a:solidFill>
                          <a:effectLst/>
                          <a:latin typeface="Arial" pitchFamily="34" charset="0"/>
                          <a:ea typeface="楷体" pitchFamily="49" charset="-122"/>
                        </a:rPr>
                        <a:t>部门</a:t>
                      </a:r>
                      <a:r>
                        <a:rPr kumimoji="0" lang="en-US" sz="2200" b="1" i="0" u="none" strike="noStrike" cap="none" normalizeH="0" baseline="0" smtClean="0">
                          <a:ln>
                            <a:noFill/>
                          </a:ln>
                          <a:solidFill>
                            <a:schemeClr val="tx1"/>
                          </a:solidFill>
                          <a:effectLst/>
                          <a:latin typeface="Arial" pitchFamily="34" charset="0"/>
                          <a:ea typeface="楷体" pitchFamily="49" charset="-122"/>
                        </a:rPr>
                        <a:t>,</a:t>
                      </a:r>
                      <a:r>
                        <a:rPr kumimoji="0" lang="zh-CN" altLang="en-US" sz="2200" b="1" i="0" u="none" strike="noStrike" cap="none" normalizeH="0" baseline="0" smtClean="0">
                          <a:ln>
                            <a:noFill/>
                          </a:ln>
                          <a:solidFill>
                            <a:schemeClr val="tx1"/>
                          </a:solidFill>
                          <a:effectLst/>
                          <a:latin typeface="Arial" pitchFamily="34" charset="0"/>
                          <a:ea typeface="楷体" pitchFamily="49" charset="-122"/>
                        </a:rPr>
                        <a:t>地方科研机构</a:t>
                      </a:r>
                      <a:r>
                        <a:rPr kumimoji="0" lang="en-US" sz="2200" b="1" i="0" u="none" strike="noStrike" cap="none" normalizeH="0" baseline="0" smtClean="0">
                          <a:ln>
                            <a:noFill/>
                          </a:ln>
                          <a:solidFill>
                            <a:schemeClr val="tx1"/>
                          </a:solidFill>
                          <a:effectLst/>
                          <a:latin typeface="Arial" pitchFamily="34" charset="0"/>
                          <a:ea typeface="楷体" pitchFamily="49" charset="-122"/>
                        </a:rPr>
                        <a:t>,</a:t>
                      </a:r>
                      <a:r>
                        <a:rPr kumimoji="0" lang="zh-CN" altLang="en-US" sz="2200" b="1" i="0" u="none" strike="noStrike" cap="none" normalizeH="0" baseline="0" smtClean="0">
                          <a:ln>
                            <a:noFill/>
                          </a:ln>
                          <a:solidFill>
                            <a:schemeClr val="tx1"/>
                          </a:solidFill>
                          <a:effectLst/>
                          <a:latin typeface="Arial" pitchFamily="34" charset="0"/>
                          <a:ea typeface="楷体" pitchFamily="49" charset="-122"/>
                        </a:rPr>
                        <a:t>基础设施</a:t>
                      </a:r>
                    </a:p>
                  </a:txBody>
                  <a:tcPr marL="49231" marR="49231" marT="24616" marB="24616" horzOverflow="overflow">
                    <a:lnL w="57150" cap="flat" cmpd="sng" algn="ctr">
                      <a:solidFill>
                        <a:srgbClr val="FF0000"/>
                      </a:solidFill>
                      <a:prstDash val="solid"/>
                      <a:miter lim="800000"/>
                      <a:headEnd type="none" w="med" len="med"/>
                      <a:tailEnd type="none" w="med" len="med"/>
                    </a:lnL>
                    <a:lnR w="57150" cap="flat" cmpd="sng" algn="ctr">
                      <a:solidFill>
                        <a:srgbClr val="FF0000"/>
                      </a:solidFill>
                      <a:prstDash val="solid"/>
                      <a:miter lim="800000"/>
                      <a:headEnd type="none" w="med" len="med"/>
                      <a:tailEnd type="none" w="med" len="med"/>
                    </a:lnR>
                    <a:lnT w="57150" cap="flat" cmpd="sng" algn="ctr">
                      <a:solidFill>
                        <a:srgbClr val="FF0000"/>
                      </a:solidFill>
                      <a:prstDash val="solid"/>
                      <a:miter lim="800000"/>
                      <a:headEnd type="none" w="med" len="med"/>
                      <a:tailEnd type="none" w="med" len="med"/>
                    </a:lnT>
                    <a:lnB w="57150" cap="flat" cmpd="sng" algn="ctr">
                      <a:solidFill>
                        <a:srgbClr val="FF0000"/>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l" defTabSz="1698625" rtl="0" eaLnBrk="1" fontAlgn="base" latinLnBrk="0" hangingPunct="1">
                        <a:lnSpc>
                          <a:spcPct val="100000"/>
                        </a:lnSpc>
                        <a:spcBef>
                          <a:spcPct val="2000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楷体" pitchFamily="49" charset="-122"/>
                        </a:rPr>
                        <a:t>知识的生产、传播及转移</a:t>
                      </a:r>
                    </a:p>
                  </a:txBody>
                  <a:tcPr marL="49231" marR="49231" marT="24616" marB="24616" horzOverflow="overflow">
                    <a:lnL w="57150" cap="flat" cmpd="sng" algn="ctr">
                      <a:solidFill>
                        <a:srgbClr val="FF0000"/>
                      </a:solidFill>
                      <a:prstDash val="solid"/>
                      <a:miter lim="800000"/>
                      <a:headEnd type="none" w="med" len="med"/>
                      <a:tailEnd type="none" w="med" len="med"/>
                    </a:lnL>
                    <a:lnR w="57150" cap="flat" cmpd="sng" algn="ctr">
                      <a:solidFill>
                        <a:srgbClr val="FF0000"/>
                      </a:solidFill>
                      <a:prstDash val="solid"/>
                      <a:miter lim="800000"/>
                      <a:headEnd type="none" w="med" len="med"/>
                      <a:tailEnd type="none" w="med" len="med"/>
                    </a:lnR>
                    <a:lnT w="57150" cap="flat" cmpd="sng" algn="ctr">
                      <a:solidFill>
                        <a:srgbClr val="FF0000"/>
                      </a:solidFill>
                      <a:prstDash val="solid"/>
                      <a:miter lim="800000"/>
                      <a:headEnd type="none" w="med" len="med"/>
                      <a:tailEnd type="none" w="med" len="med"/>
                    </a:lnT>
                    <a:lnB w="57150" cap="flat" cmpd="sng" algn="ctr">
                      <a:solidFill>
                        <a:srgbClr val="FF0000"/>
                      </a:solidFill>
                      <a:prstDash val="solid"/>
                      <a:miter lim="800000"/>
                      <a:headEnd type="none" w="med" len="med"/>
                      <a:tailEnd type="none" w="med" len="med"/>
                    </a:lnB>
                    <a:lnTlToBr>
                      <a:noFill/>
                    </a:lnTlToBr>
                    <a:lnBlToTr>
                      <a:noFill/>
                    </a:lnBlToTr>
                    <a:solidFill>
                      <a:schemeClr val="accent1"/>
                    </a:solidFill>
                  </a:tcPr>
                </a:tc>
              </a:tr>
              <a:tr h="1390650">
                <a:tc>
                  <a:txBody>
                    <a:bodyPr/>
                    <a:lstStyle/>
                    <a:p>
                      <a:pPr marL="0" marR="0" lvl="0" indent="0" algn="ctr" defTabSz="1698625" rtl="0" eaLnBrk="1" fontAlgn="base" latinLnBrk="0" hangingPunct="1">
                        <a:lnSpc>
                          <a:spcPct val="100000"/>
                        </a:lnSpc>
                        <a:spcBef>
                          <a:spcPct val="20000"/>
                        </a:spcBef>
                        <a:spcAft>
                          <a:spcPct val="0"/>
                        </a:spcAft>
                        <a:buClrTx/>
                        <a:buSzTx/>
                        <a:buFontTx/>
                        <a:buNone/>
                        <a:tabLst/>
                      </a:pPr>
                      <a:r>
                        <a:rPr kumimoji="0" lang="zh-CN" sz="2800" b="1" i="0" u="none" strike="noStrike" cap="none" normalizeH="0" baseline="0" smtClean="0">
                          <a:ln>
                            <a:noFill/>
                          </a:ln>
                          <a:solidFill>
                            <a:schemeClr val="tx1"/>
                          </a:solidFill>
                          <a:effectLst/>
                          <a:latin typeface="Arial" pitchFamily="34" charset="0"/>
                          <a:ea typeface="楷体" pitchFamily="49" charset="-122"/>
                        </a:rPr>
                        <a:t>技术</a:t>
                      </a:r>
                    </a:p>
                    <a:p>
                      <a:pPr marL="0" marR="0" lvl="0" indent="0" algn="ctr" defTabSz="1698625" rtl="0" eaLnBrk="1" fontAlgn="base" latinLnBrk="0" hangingPunct="1">
                        <a:lnSpc>
                          <a:spcPct val="100000"/>
                        </a:lnSpc>
                        <a:spcBef>
                          <a:spcPct val="20000"/>
                        </a:spcBef>
                        <a:spcAft>
                          <a:spcPct val="0"/>
                        </a:spcAft>
                        <a:buClrTx/>
                        <a:buSzTx/>
                        <a:buFontTx/>
                        <a:buNone/>
                        <a:tabLst/>
                      </a:pPr>
                      <a:r>
                        <a:rPr kumimoji="0" lang="zh-CN" sz="2800" b="1" i="0" u="none" strike="noStrike" cap="none" normalizeH="0" baseline="0" smtClean="0">
                          <a:ln>
                            <a:noFill/>
                          </a:ln>
                          <a:solidFill>
                            <a:schemeClr val="tx1"/>
                          </a:solidFill>
                          <a:effectLst/>
                          <a:latin typeface="Arial" pitchFamily="34" charset="0"/>
                          <a:ea typeface="楷体" pitchFamily="49" charset="-122"/>
                        </a:rPr>
                        <a:t>创新系统</a:t>
                      </a:r>
                    </a:p>
                  </a:txBody>
                  <a:tcPr marL="49231" marR="49231" marT="24616" marB="24616" horzOverflow="overflow">
                    <a:lnL w="57150" cap="flat" cmpd="sng" algn="ctr">
                      <a:solidFill>
                        <a:srgbClr val="FF0000"/>
                      </a:solidFill>
                      <a:prstDash val="solid"/>
                      <a:miter lim="800000"/>
                      <a:headEnd type="none" w="med" len="med"/>
                      <a:tailEnd type="none" w="med" len="med"/>
                    </a:lnL>
                    <a:lnR w="57150" cap="flat" cmpd="sng" algn="ctr">
                      <a:solidFill>
                        <a:srgbClr val="FF0000"/>
                      </a:solidFill>
                      <a:prstDash val="solid"/>
                      <a:miter lim="800000"/>
                      <a:headEnd type="none" w="med" len="med"/>
                      <a:tailEnd type="none" w="med" len="med"/>
                    </a:lnR>
                    <a:lnT w="57150" cap="flat" cmpd="sng" algn="ctr">
                      <a:solidFill>
                        <a:srgbClr val="FF0000"/>
                      </a:solidFill>
                      <a:prstDash val="solid"/>
                      <a:miter lim="800000"/>
                      <a:headEnd type="none" w="med" len="med"/>
                      <a:tailEnd type="none" w="med" len="med"/>
                    </a:lnT>
                    <a:lnB w="57150" cap="flat" cmpd="sng" algn="ctr">
                      <a:solidFill>
                        <a:srgbClr val="FF0000"/>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l" defTabSz="1698625" rtl="0" eaLnBrk="1" fontAlgn="base" latinLnBrk="0" hangingPunct="1">
                        <a:lnSpc>
                          <a:spcPct val="100000"/>
                        </a:lnSpc>
                        <a:spcBef>
                          <a:spcPct val="20000"/>
                        </a:spcBef>
                        <a:spcAft>
                          <a:spcPct val="0"/>
                        </a:spcAft>
                        <a:buClrTx/>
                        <a:buSzTx/>
                        <a:buFontTx/>
                        <a:buNone/>
                        <a:tabLst/>
                      </a:pPr>
                      <a:r>
                        <a:rPr kumimoji="0" lang="zh-CN" altLang="en-US" sz="2200" b="1" i="0" u="none" strike="noStrike" cap="none" normalizeH="0" baseline="0" smtClean="0">
                          <a:ln>
                            <a:noFill/>
                          </a:ln>
                          <a:solidFill>
                            <a:schemeClr val="tx1"/>
                          </a:solidFill>
                          <a:effectLst/>
                          <a:latin typeface="Arial" pitchFamily="34" charset="0"/>
                          <a:ea typeface="楷体" pitchFamily="49" charset="-122"/>
                        </a:rPr>
                        <a:t>企业</a:t>
                      </a:r>
                      <a:r>
                        <a:rPr kumimoji="0" lang="en-US" sz="2200" b="1" i="0" u="none" strike="noStrike" cap="none" normalizeH="0" baseline="0" smtClean="0">
                          <a:ln>
                            <a:noFill/>
                          </a:ln>
                          <a:solidFill>
                            <a:schemeClr val="tx1"/>
                          </a:solidFill>
                          <a:effectLst/>
                          <a:latin typeface="Arial" pitchFamily="34" charset="0"/>
                          <a:ea typeface="楷体" pitchFamily="49" charset="-122"/>
                        </a:rPr>
                        <a:t>(</a:t>
                      </a:r>
                      <a:r>
                        <a:rPr kumimoji="0" lang="zh-CN" altLang="en-US" sz="2200" b="1" i="0" u="none" strike="noStrike" cap="none" normalizeH="0" baseline="0" smtClean="0">
                          <a:ln>
                            <a:noFill/>
                          </a:ln>
                          <a:solidFill>
                            <a:schemeClr val="tx1"/>
                          </a:solidFill>
                          <a:effectLst/>
                          <a:latin typeface="Arial" pitchFamily="34" charset="0"/>
                          <a:ea typeface="楷体" pitchFamily="49" charset="-122"/>
                        </a:rPr>
                        <a:t>大企业、高新技术企业</a:t>
                      </a:r>
                      <a:r>
                        <a:rPr kumimoji="0" lang="en-US" sz="2200" b="1" i="0" u="none" strike="noStrike" cap="none" normalizeH="0" baseline="0" smtClean="0">
                          <a:ln>
                            <a:noFill/>
                          </a:ln>
                          <a:solidFill>
                            <a:schemeClr val="tx1"/>
                          </a:solidFill>
                          <a:effectLst/>
                          <a:latin typeface="Arial" pitchFamily="34" charset="0"/>
                          <a:ea typeface="楷体" pitchFamily="49" charset="-122"/>
                        </a:rPr>
                        <a:t>)</a:t>
                      </a:r>
                    </a:p>
                  </a:txBody>
                  <a:tcPr marL="49231" marR="49231" marT="24616" marB="24616" horzOverflow="overflow">
                    <a:lnL w="57150" cap="flat" cmpd="sng" algn="ctr">
                      <a:solidFill>
                        <a:srgbClr val="FF0000"/>
                      </a:solidFill>
                      <a:prstDash val="solid"/>
                      <a:miter lim="800000"/>
                      <a:headEnd type="none" w="med" len="med"/>
                      <a:tailEnd type="none" w="med" len="med"/>
                    </a:lnL>
                    <a:lnR w="57150" cap="flat" cmpd="sng" algn="ctr">
                      <a:solidFill>
                        <a:srgbClr val="FF0000"/>
                      </a:solidFill>
                      <a:prstDash val="solid"/>
                      <a:miter lim="800000"/>
                      <a:headEnd type="none" w="med" len="med"/>
                      <a:tailEnd type="none" w="med" len="med"/>
                    </a:lnR>
                    <a:lnT w="57150" cap="flat" cmpd="sng" algn="ctr">
                      <a:solidFill>
                        <a:srgbClr val="FF0000"/>
                      </a:solidFill>
                      <a:prstDash val="solid"/>
                      <a:miter lim="800000"/>
                      <a:headEnd type="none" w="med" len="med"/>
                      <a:tailEnd type="none" w="med" len="med"/>
                    </a:lnT>
                    <a:lnB w="57150" cap="flat" cmpd="sng" algn="ctr">
                      <a:solidFill>
                        <a:srgbClr val="FF0000"/>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l" defTabSz="1698625" rtl="0" eaLnBrk="1" fontAlgn="base" latinLnBrk="0" hangingPunct="1">
                        <a:lnSpc>
                          <a:spcPct val="100000"/>
                        </a:lnSpc>
                        <a:spcBef>
                          <a:spcPct val="2000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楷体" pitchFamily="49" charset="-122"/>
                        </a:rPr>
                        <a:t>政府部门、其他教育机构、科研机构、中介机构等</a:t>
                      </a:r>
                    </a:p>
                  </a:txBody>
                  <a:tcPr marL="49231" marR="49231" marT="24616" marB="24616" horzOverflow="overflow">
                    <a:lnL w="57150" cap="flat" cmpd="sng" algn="ctr">
                      <a:solidFill>
                        <a:srgbClr val="FF0000"/>
                      </a:solidFill>
                      <a:prstDash val="solid"/>
                      <a:miter lim="800000"/>
                      <a:headEnd type="none" w="med" len="med"/>
                      <a:tailEnd type="none" w="med" len="med"/>
                    </a:lnL>
                    <a:lnR w="57150" cap="flat" cmpd="sng" algn="ctr">
                      <a:solidFill>
                        <a:srgbClr val="FF0000"/>
                      </a:solidFill>
                      <a:prstDash val="solid"/>
                      <a:miter lim="800000"/>
                      <a:headEnd type="none" w="med" len="med"/>
                      <a:tailEnd type="none" w="med" len="med"/>
                    </a:lnR>
                    <a:lnT w="57150" cap="flat" cmpd="sng" algn="ctr">
                      <a:solidFill>
                        <a:srgbClr val="FF0000"/>
                      </a:solidFill>
                      <a:prstDash val="solid"/>
                      <a:miter lim="800000"/>
                      <a:headEnd type="none" w="med" len="med"/>
                      <a:tailEnd type="none" w="med" len="med"/>
                    </a:lnT>
                    <a:lnB w="57150" cap="flat" cmpd="sng" algn="ctr">
                      <a:solidFill>
                        <a:srgbClr val="FF0000"/>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l" defTabSz="1698625" rtl="0" eaLnBrk="1" fontAlgn="base" latinLnBrk="0" hangingPunct="1">
                        <a:lnSpc>
                          <a:spcPct val="100000"/>
                        </a:lnSpc>
                        <a:spcBef>
                          <a:spcPct val="2000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楷体" pitchFamily="49" charset="-122"/>
                        </a:rPr>
                        <a:t>学习、革新、创造新技术、使其商品化</a:t>
                      </a:r>
                    </a:p>
                  </a:txBody>
                  <a:tcPr marL="49231" marR="49231" marT="24616" marB="24616" horzOverflow="overflow">
                    <a:lnL w="57150" cap="flat" cmpd="sng" algn="ctr">
                      <a:solidFill>
                        <a:srgbClr val="FF0000"/>
                      </a:solidFill>
                      <a:prstDash val="solid"/>
                      <a:miter lim="800000"/>
                      <a:headEnd type="none" w="med" len="med"/>
                      <a:tailEnd type="none" w="med" len="med"/>
                    </a:lnL>
                    <a:lnR w="57150" cap="flat" cmpd="sng" algn="ctr">
                      <a:solidFill>
                        <a:srgbClr val="FF0000"/>
                      </a:solidFill>
                      <a:prstDash val="solid"/>
                      <a:miter lim="800000"/>
                      <a:headEnd type="none" w="med" len="med"/>
                      <a:tailEnd type="none" w="med" len="med"/>
                    </a:lnR>
                    <a:lnT w="57150" cap="flat" cmpd="sng" algn="ctr">
                      <a:solidFill>
                        <a:srgbClr val="FF0000"/>
                      </a:solidFill>
                      <a:prstDash val="solid"/>
                      <a:miter lim="800000"/>
                      <a:headEnd type="none" w="med" len="med"/>
                      <a:tailEnd type="none" w="med" len="med"/>
                    </a:lnT>
                    <a:lnB w="57150" cap="flat" cmpd="sng" algn="ctr">
                      <a:solidFill>
                        <a:srgbClr val="FF0000"/>
                      </a:solidFill>
                      <a:prstDash val="solid"/>
                      <a:miter lim="800000"/>
                      <a:headEnd type="none" w="med" len="med"/>
                      <a:tailEnd type="none" w="med" len="med"/>
                    </a:lnB>
                    <a:lnTlToBr>
                      <a:noFill/>
                    </a:lnTlToBr>
                    <a:lnBlToTr>
                      <a:noFill/>
                    </a:lnBlToTr>
                    <a:solidFill>
                      <a:schemeClr val="accent1"/>
                    </a:solidFill>
                  </a:tcPr>
                </a:tc>
              </a:tr>
              <a:tr h="1096963">
                <a:tc>
                  <a:txBody>
                    <a:bodyPr/>
                    <a:lstStyle/>
                    <a:p>
                      <a:pPr marL="0" marR="0" lvl="0" indent="0" algn="ctr" defTabSz="1698625" rtl="0" eaLnBrk="1" fontAlgn="base" latinLnBrk="0" hangingPunct="1">
                        <a:lnSpc>
                          <a:spcPct val="100000"/>
                        </a:lnSpc>
                        <a:spcBef>
                          <a:spcPct val="20000"/>
                        </a:spcBef>
                        <a:spcAft>
                          <a:spcPct val="0"/>
                        </a:spcAft>
                        <a:buClrTx/>
                        <a:buSzTx/>
                        <a:buFontTx/>
                        <a:buNone/>
                        <a:tabLst/>
                      </a:pPr>
                      <a:r>
                        <a:rPr kumimoji="0" lang="zh-CN" sz="2800" b="1" i="0" u="none" strike="noStrike" cap="none" normalizeH="0" baseline="0" smtClean="0">
                          <a:ln>
                            <a:noFill/>
                          </a:ln>
                          <a:solidFill>
                            <a:schemeClr val="tx1"/>
                          </a:solidFill>
                          <a:effectLst/>
                          <a:latin typeface="Arial" pitchFamily="34" charset="0"/>
                          <a:ea typeface="楷体" pitchFamily="49" charset="-122"/>
                        </a:rPr>
                        <a:t>知识</a:t>
                      </a:r>
                    </a:p>
                    <a:p>
                      <a:pPr marL="0" marR="0" lvl="0" indent="0" algn="ctr" defTabSz="1698625" rtl="0" eaLnBrk="1" fontAlgn="base" latinLnBrk="0" hangingPunct="1">
                        <a:lnSpc>
                          <a:spcPct val="100000"/>
                        </a:lnSpc>
                        <a:spcBef>
                          <a:spcPct val="20000"/>
                        </a:spcBef>
                        <a:spcAft>
                          <a:spcPct val="0"/>
                        </a:spcAft>
                        <a:buClrTx/>
                        <a:buSzTx/>
                        <a:buFontTx/>
                        <a:buNone/>
                        <a:tabLst/>
                      </a:pPr>
                      <a:r>
                        <a:rPr kumimoji="0" lang="zh-CN" sz="2800" b="1" i="0" u="none" strike="noStrike" cap="none" normalizeH="0" baseline="0" smtClean="0">
                          <a:ln>
                            <a:noFill/>
                          </a:ln>
                          <a:solidFill>
                            <a:schemeClr val="tx1"/>
                          </a:solidFill>
                          <a:effectLst/>
                          <a:latin typeface="Arial" pitchFamily="34" charset="0"/>
                          <a:ea typeface="楷体" pitchFamily="49" charset="-122"/>
                        </a:rPr>
                        <a:t>传播系统</a:t>
                      </a:r>
                    </a:p>
                  </a:txBody>
                  <a:tcPr marL="49231" marR="49231" marT="24616" marB="24616" horzOverflow="overflow">
                    <a:lnL w="57150" cap="flat" cmpd="sng" algn="ctr">
                      <a:solidFill>
                        <a:srgbClr val="FF0000"/>
                      </a:solidFill>
                      <a:prstDash val="solid"/>
                      <a:miter lim="800000"/>
                      <a:headEnd type="none" w="med" len="med"/>
                      <a:tailEnd type="none" w="med" len="med"/>
                    </a:lnL>
                    <a:lnR w="57150" cap="flat" cmpd="sng" algn="ctr">
                      <a:solidFill>
                        <a:srgbClr val="FF0000"/>
                      </a:solidFill>
                      <a:prstDash val="solid"/>
                      <a:miter lim="800000"/>
                      <a:headEnd type="none" w="med" len="med"/>
                      <a:tailEnd type="none" w="med" len="med"/>
                    </a:lnR>
                    <a:lnT w="57150" cap="flat" cmpd="sng" algn="ctr">
                      <a:solidFill>
                        <a:srgbClr val="FF0000"/>
                      </a:solidFill>
                      <a:prstDash val="solid"/>
                      <a:miter lim="800000"/>
                      <a:headEnd type="none" w="med" len="med"/>
                      <a:tailEnd type="none" w="med" len="med"/>
                    </a:lnT>
                    <a:lnB w="57150" cap="flat" cmpd="sng" algn="ctr">
                      <a:solidFill>
                        <a:srgbClr val="FF0000"/>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l" defTabSz="1698625" rtl="0" eaLnBrk="1" fontAlgn="base" latinLnBrk="0" hangingPunct="1">
                        <a:lnSpc>
                          <a:spcPct val="100000"/>
                        </a:lnSpc>
                        <a:spcBef>
                          <a:spcPct val="2000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楷体" pitchFamily="49" charset="-122"/>
                        </a:rPr>
                        <a:t>高校系统、职业培训系统</a:t>
                      </a:r>
                    </a:p>
                  </a:txBody>
                  <a:tcPr marL="49231" marR="49231" marT="24616" marB="24616" horzOverflow="overflow">
                    <a:lnL w="57150" cap="flat" cmpd="sng" algn="ctr">
                      <a:solidFill>
                        <a:srgbClr val="FF0000"/>
                      </a:solidFill>
                      <a:prstDash val="solid"/>
                      <a:miter lim="800000"/>
                      <a:headEnd type="none" w="med" len="med"/>
                      <a:tailEnd type="none" w="med" len="med"/>
                    </a:lnL>
                    <a:lnR w="57150" cap="flat" cmpd="sng" algn="ctr">
                      <a:solidFill>
                        <a:srgbClr val="FF0000"/>
                      </a:solidFill>
                      <a:prstDash val="solid"/>
                      <a:miter lim="800000"/>
                      <a:headEnd type="none" w="med" len="med"/>
                      <a:tailEnd type="none" w="med" len="med"/>
                    </a:lnR>
                    <a:lnT w="57150" cap="flat" cmpd="sng" algn="ctr">
                      <a:solidFill>
                        <a:srgbClr val="FF0000"/>
                      </a:solidFill>
                      <a:prstDash val="solid"/>
                      <a:miter lim="800000"/>
                      <a:headEnd type="none" w="med" len="med"/>
                      <a:tailEnd type="none" w="med" len="med"/>
                    </a:lnT>
                    <a:lnB w="57150" cap="flat" cmpd="sng" algn="ctr">
                      <a:solidFill>
                        <a:srgbClr val="FF0000"/>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l" defTabSz="1698625" rtl="0" eaLnBrk="1" fontAlgn="base" latinLnBrk="0" hangingPunct="1">
                        <a:lnSpc>
                          <a:spcPct val="100000"/>
                        </a:lnSpc>
                        <a:spcBef>
                          <a:spcPct val="2000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楷体" pitchFamily="49" charset="-122"/>
                        </a:rPr>
                        <a:t>政府部门、其他教育机构、科研机构、企业等</a:t>
                      </a:r>
                    </a:p>
                  </a:txBody>
                  <a:tcPr marL="49231" marR="49231" marT="24616" marB="24616" horzOverflow="overflow">
                    <a:lnL w="57150" cap="flat" cmpd="sng" algn="ctr">
                      <a:solidFill>
                        <a:srgbClr val="FF0000"/>
                      </a:solidFill>
                      <a:prstDash val="solid"/>
                      <a:miter lim="800000"/>
                      <a:headEnd type="none" w="med" len="med"/>
                      <a:tailEnd type="none" w="med" len="med"/>
                    </a:lnL>
                    <a:lnR w="57150" cap="flat" cmpd="sng" algn="ctr">
                      <a:solidFill>
                        <a:srgbClr val="FF0000"/>
                      </a:solidFill>
                      <a:prstDash val="solid"/>
                      <a:miter lim="800000"/>
                      <a:headEnd type="none" w="med" len="med"/>
                      <a:tailEnd type="none" w="med" len="med"/>
                    </a:lnR>
                    <a:lnT w="57150" cap="flat" cmpd="sng" algn="ctr">
                      <a:solidFill>
                        <a:srgbClr val="FF0000"/>
                      </a:solidFill>
                      <a:prstDash val="solid"/>
                      <a:miter lim="800000"/>
                      <a:headEnd type="none" w="med" len="med"/>
                      <a:tailEnd type="none" w="med" len="med"/>
                    </a:lnT>
                    <a:lnB w="57150" cap="flat" cmpd="sng" algn="ctr">
                      <a:solidFill>
                        <a:srgbClr val="FF0000"/>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l" defTabSz="1698625" rtl="0" eaLnBrk="1" fontAlgn="base" latinLnBrk="0" hangingPunct="1">
                        <a:lnSpc>
                          <a:spcPct val="100000"/>
                        </a:lnSpc>
                        <a:spcBef>
                          <a:spcPct val="2000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楷体" pitchFamily="49" charset="-122"/>
                        </a:rPr>
                        <a:t>传播知识、</a:t>
                      </a:r>
                    </a:p>
                    <a:p>
                      <a:pPr marL="0" marR="0" lvl="0" indent="0" algn="l" defTabSz="1698625" rtl="0" eaLnBrk="1" fontAlgn="base" latinLnBrk="0" hangingPunct="1">
                        <a:lnSpc>
                          <a:spcPct val="100000"/>
                        </a:lnSpc>
                        <a:spcBef>
                          <a:spcPct val="2000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楷体" pitchFamily="49" charset="-122"/>
                        </a:rPr>
                        <a:t>培养人才</a:t>
                      </a:r>
                    </a:p>
                  </a:txBody>
                  <a:tcPr marL="49231" marR="49231" marT="24616" marB="24616" horzOverflow="overflow">
                    <a:lnL w="57150" cap="flat" cmpd="sng" algn="ctr">
                      <a:solidFill>
                        <a:srgbClr val="FF0000"/>
                      </a:solidFill>
                      <a:prstDash val="solid"/>
                      <a:miter lim="800000"/>
                      <a:headEnd type="none" w="med" len="med"/>
                      <a:tailEnd type="none" w="med" len="med"/>
                    </a:lnL>
                    <a:lnR w="57150" cap="flat" cmpd="sng" algn="ctr">
                      <a:solidFill>
                        <a:srgbClr val="FF0000"/>
                      </a:solidFill>
                      <a:prstDash val="solid"/>
                      <a:miter lim="800000"/>
                      <a:headEnd type="none" w="med" len="med"/>
                      <a:tailEnd type="none" w="med" len="med"/>
                    </a:lnR>
                    <a:lnT w="57150" cap="flat" cmpd="sng" algn="ctr">
                      <a:solidFill>
                        <a:srgbClr val="FF0000"/>
                      </a:solidFill>
                      <a:prstDash val="solid"/>
                      <a:miter lim="800000"/>
                      <a:headEnd type="none" w="med" len="med"/>
                      <a:tailEnd type="none" w="med" len="med"/>
                    </a:lnT>
                    <a:lnB w="57150" cap="flat" cmpd="sng" algn="ctr">
                      <a:solidFill>
                        <a:srgbClr val="FF0000"/>
                      </a:solidFill>
                      <a:prstDash val="solid"/>
                      <a:miter lim="800000"/>
                      <a:headEnd type="none" w="med" len="med"/>
                      <a:tailEnd type="none" w="med" len="med"/>
                    </a:lnB>
                    <a:lnTlToBr>
                      <a:noFill/>
                    </a:lnTlToBr>
                    <a:lnBlToTr>
                      <a:noFill/>
                    </a:lnBlToTr>
                    <a:solidFill>
                      <a:schemeClr val="accent1"/>
                    </a:solidFill>
                  </a:tcPr>
                </a:tc>
              </a:tr>
              <a:tr h="860425">
                <a:tc>
                  <a:txBody>
                    <a:bodyPr/>
                    <a:lstStyle/>
                    <a:p>
                      <a:pPr marL="0" marR="0" lvl="0" indent="0" algn="l" defTabSz="1698625" rtl="0" eaLnBrk="1" fontAlgn="base" latinLnBrk="0" hangingPunct="1">
                        <a:lnSpc>
                          <a:spcPct val="100000"/>
                        </a:lnSpc>
                        <a:spcBef>
                          <a:spcPct val="20000"/>
                        </a:spcBef>
                        <a:spcAft>
                          <a:spcPct val="0"/>
                        </a:spcAft>
                        <a:buClrTx/>
                        <a:buSzTx/>
                        <a:buFontTx/>
                        <a:buNone/>
                        <a:tabLst/>
                      </a:pPr>
                      <a:r>
                        <a:rPr kumimoji="0" lang="zh-CN" sz="1800" b="1" i="0" u="none" strike="noStrike" cap="none" normalizeH="0" baseline="0" smtClean="0">
                          <a:ln>
                            <a:noFill/>
                          </a:ln>
                          <a:solidFill>
                            <a:schemeClr val="tx1"/>
                          </a:solidFill>
                          <a:effectLst/>
                          <a:latin typeface="Arial" pitchFamily="34" charset="0"/>
                          <a:ea typeface="楷体" pitchFamily="49" charset="-122"/>
                        </a:rPr>
                        <a:t>知识应用系统</a:t>
                      </a:r>
                      <a:endParaRPr kumimoji="0" lang="zh-CN" sz="2800" b="1" i="0" u="none" strike="noStrike" cap="none" normalizeH="0" baseline="0" smtClean="0">
                        <a:ln>
                          <a:noFill/>
                        </a:ln>
                        <a:solidFill>
                          <a:schemeClr val="tx1"/>
                        </a:solidFill>
                        <a:effectLst/>
                        <a:latin typeface="Arial" pitchFamily="34" charset="0"/>
                        <a:ea typeface="楷体" pitchFamily="49" charset="-122"/>
                      </a:endParaRPr>
                    </a:p>
                  </a:txBody>
                  <a:tcPr marL="49231" marR="49231" marT="24616" marB="24616" horzOverflow="overflow">
                    <a:lnL w="57150" cap="flat" cmpd="sng" algn="ctr">
                      <a:solidFill>
                        <a:srgbClr val="FF0000"/>
                      </a:solidFill>
                      <a:prstDash val="solid"/>
                      <a:miter lim="800000"/>
                      <a:headEnd type="none" w="med" len="med"/>
                      <a:tailEnd type="none" w="med" len="med"/>
                    </a:lnL>
                    <a:lnR w="57150" cap="flat" cmpd="sng" algn="ctr">
                      <a:solidFill>
                        <a:srgbClr val="FF0000"/>
                      </a:solidFill>
                      <a:prstDash val="solid"/>
                      <a:miter lim="800000"/>
                      <a:headEnd type="none" w="med" len="med"/>
                      <a:tailEnd type="none" w="med" len="med"/>
                    </a:lnR>
                    <a:lnT w="57150" cap="flat" cmpd="sng" algn="ctr">
                      <a:solidFill>
                        <a:srgbClr val="FF0000"/>
                      </a:solidFill>
                      <a:prstDash val="solid"/>
                      <a:miter lim="800000"/>
                      <a:headEnd type="none" w="med" len="med"/>
                      <a:tailEnd type="none" w="med" len="med"/>
                    </a:lnT>
                    <a:lnB w="57150" cap="flat" cmpd="sng" algn="ctr">
                      <a:solidFill>
                        <a:srgbClr val="FF0000"/>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l" defTabSz="1698625" rtl="0" eaLnBrk="1" fontAlgn="base" latinLnBrk="0" hangingPunct="1">
                        <a:lnSpc>
                          <a:spcPct val="100000"/>
                        </a:lnSpc>
                        <a:spcBef>
                          <a:spcPct val="2000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楷体" pitchFamily="49" charset="-122"/>
                        </a:rPr>
                        <a:t>社会、企业</a:t>
                      </a:r>
                    </a:p>
                  </a:txBody>
                  <a:tcPr marL="49231" marR="49231" marT="24616" marB="24616" horzOverflow="overflow">
                    <a:lnL w="57150" cap="flat" cmpd="sng" algn="ctr">
                      <a:solidFill>
                        <a:srgbClr val="FF0000"/>
                      </a:solidFill>
                      <a:prstDash val="solid"/>
                      <a:miter lim="800000"/>
                      <a:headEnd type="none" w="med" len="med"/>
                      <a:tailEnd type="none" w="med" len="med"/>
                    </a:lnL>
                    <a:lnR w="57150" cap="flat" cmpd="sng" algn="ctr">
                      <a:solidFill>
                        <a:srgbClr val="FF0000"/>
                      </a:solidFill>
                      <a:prstDash val="solid"/>
                      <a:miter lim="800000"/>
                      <a:headEnd type="none" w="med" len="med"/>
                      <a:tailEnd type="none" w="med" len="med"/>
                    </a:lnR>
                    <a:lnT w="57150" cap="flat" cmpd="sng" algn="ctr">
                      <a:solidFill>
                        <a:srgbClr val="FF0000"/>
                      </a:solidFill>
                      <a:prstDash val="solid"/>
                      <a:miter lim="800000"/>
                      <a:headEnd type="none" w="med" len="med"/>
                      <a:tailEnd type="none" w="med" len="med"/>
                    </a:lnT>
                    <a:lnB w="57150" cap="flat" cmpd="sng" algn="ctr">
                      <a:solidFill>
                        <a:srgbClr val="FF0000"/>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l" defTabSz="1698625" rtl="0" eaLnBrk="1" fontAlgn="base" latinLnBrk="0" hangingPunct="1">
                        <a:lnSpc>
                          <a:spcPct val="100000"/>
                        </a:lnSpc>
                        <a:spcBef>
                          <a:spcPct val="2000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楷体" pitchFamily="49" charset="-122"/>
                        </a:rPr>
                        <a:t>政府部门、</a:t>
                      </a:r>
                    </a:p>
                    <a:p>
                      <a:pPr marL="0" marR="0" lvl="0" indent="0" algn="l" defTabSz="1698625" rtl="0" eaLnBrk="1" fontAlgn="base" latinLnBrk="0" hangingPunct="1">
                        <a:lnSpc>
                          <a:spcPct val="100000"/>
                        </a:lnSpc>
                        <a:spcBef>
                          <a:spcPct val="2000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楷体" pitchFamily="49" charset="-122"/>
                        </a:rPr>
                        <a:t>科研机构</a:t>
                      </a:r>
                    </a:p>
                  </a:txBody>
                  <a:tcPr marL="49231" marR="49231" marT="24616" marB="24616" horzOverflow="overflow">
                    <a:lnL w="57150" cap="flat" cmpd="sng" algn="ctr">
                      <a:solidFill>
                        <a:srgbClr val="FF0000"/>
                      </a:solidFill>
                      <a:prstDash val="solid"/>
                      <a:miter lim="800000"/>
                      <a:headEnd type="none" w="med" len="med"/>
                      <a:tailEnd type="none" w="med" len="med"/>
                    </a:lnL>
                    <a:lnR w="57150" cap="flat" cmpd="sng" algn="ctr">
                      <a:solidFill>
                        <a:srgbClr val="FF0000"/>
                      </a:solidFill>
                      <a:prstDash val="solid"/>
                      <a:miter lim="800000"/>
                      <a:headEnd type="none" w="med" len="med"/>
                      <a:tailEnd type="none" w="med" len="med"/>
                    </a:lnR>
                    <a:lnT w="57150" cap="flat" cmpd="sng" algn="ctr">
                      <a:solidFill>
                        <a:srgbClr val="FF0000"/>
                      </a:solidFill>
                      <a:prstDash val="solid"/>
                      <a:miter lim="800000"/>
                      <a:headEnd type="none" w="med" len="med"/>
                      <a:tailEnd type="none" w="med" len="med"/>
                    </a:lnT>
                    <a:lnB w="57150" cap="flat" cmpd="sng" algn="ctr">
                      <a:solidFill>
                        <a:srgbClr val="FF0000"/>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l" defTabSz="1698625" rtl="0" eaLnBrk="1" fontAlgn="base" latinLnBrk="0" hangingPunct="1">
                        <a:lnSpc>
                          <a:spcPct val="100000"/>
                        </a:lnSpc>
                        <a:spcBef>
                          <a:spcPct val="20000"/>
                        </a:spcBef>
                        <a:spcAft>
                          <a:spcPct val="0"/>
                        </a:spcAft>
                        <a:buClrTx/>
                        <a:buSzTx/>
                        <a:buFontTx/>
                        <a:buNone/>
                        <a:tabLst/>
                      </a:pPr>
                      <a:r>
                        <a:rPr kumimoji="0" lang="zh-CN" sz="2200" b="1" i="0" u="none" strike="noStrike" cap="none" normalizeH="0" baseline="0" smtClean="0">
                          <a:ln>
                            <a:noFill/>
                          </a:ln>
                          <a:solidFill>
                            <a:schemeClr val="tx1"/>
                          </a:solidFill>
                          <a:effectLst/>
                          <a:latin typeface="Arial" pitchFamily="34" charset="0"/>
                          <a:ea typeface="楷体" pitchFamily="49" charset="-122"/>
                        </a:rPr>
                        <a:t>知识、技术的实际应用和管理</a:t>
                      </a:r>
                    </a:p>
                  </a:txBody>
                  <a:tcPr marL="49231" marR="49231" marT="24616" marB="24616" horzOverflow="overflow">
                    <a:lnL w="57150" cap="flat" cmpd="sng" algn="ctr">
                      <a:solidFill>
                        <a:srgbClr val="FF0000"/>
                      </a:solidFill>
                      <a:prstDash val="solid"/>
                      <a:miter lim="800000"/>
                      <a:headEnd type="none" w="med" len="med"/>
                      <a:tailEnd type="none" w="med" len="med"/>
                    </a:lnL>
                    <a:lnR w="57150" cap="flat" cmpd="sng" algn="ctr">
                      <a:solidFill>
                        <a:srgbClr val="FF0000"/>
                      </a:solidFill>
                      <a:prstDash val="solid"/>
                      <a:miter lim="800000"/>
                      <a:headEnd type="none" w="med" len="med"/>
                      <a:tailEnd type="none" w="med" len="med"/>
                    </a:lnR>
                    <a:lnT w="57150" cap="flat" cmpd="sng" algn="ctr">
                      <a:solidFill>
                        <a:srgbClr val="FF0000"/>
                      </a:solidFill>
                      <a:prstDash val="solid"/>
                      <a:miter lim="800000"/>
                      <a:headEnd type="none" w="med" len="med"/>
                      <a:tailEnd type="none" w="med" len="med"/>
                    </a:lnT>
                    <a:lnB w="57150" cap="flat" cmpd="sng" algn="ctr">
                      <a:solidFill>
                        <a:srgbClr val="FF0000"/>
                      </a:solidFill>
                      <a:prstDash val="solid"/>
                      <a:miter lim="800000"/>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276"/>
                                        </p:tgtEl>
                                        <p:attrNameLst>
                                          <p:attrName>style.visibility</p:attrName>
                                        </p:attrNameLst>
                                      </p:cBhvr>
                                      <p:to>
                                        <p:strVal val="visible"/>
                                      </p:to>
                                    </p:set>
                                    <p:anim calcmode="lin" valueType="num">
                                      <p:cBhvr additive="base">
                                        <p:cTn id="7" dur="500" fill="hold"/>
                                        <p:tgtEl>
                                          <p:spTgt spid="54276"/>
                                        </p:tgtEl>
                                        <p:attrNameLst>
                                          <p:attrName>ppt_x</p:attrName>
                                        </p:attrNameLst>
                                      </p:cBhvr>
                                      <p:tavLst>
                                        <p:tav tm="0">
                                          <p:val>
                                            <p:strVal val="0-#ppt_w/2"/>
                                          </p:val>
                                        </p:tav>
                                        <p:tav tm="100000">
                                          <p:val>
                                            <p:strVal val="#ppt_x"/>
                                          </p:val>
                                        </p:tav>
                                      </p:tavLst>
                                    </p:anim>
                                    <p:anim calcmode="lin" valueType="num">
                                      <p:cBhvr additive="base">
                                        <p:cTn id="8" dur="500" fill="hold"/>
                                        <p:tgtEl>
                                          <p:spTgt spid="5427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4294967295"/>
          </p:nvPr>
        </p:nvSpPr>
        <p:spPr/>
        <p:txBody>
          <a:bodyPr/>
          <a:lstStyle/>
          <a:p>
            <a:pPr eaLnBrk="1" hangingPunct="1"/>
            <a:r>
              <a:rPr lang="zh-CN" altLang="en-US" b="1"/>
              <a:t>指导思想</a:t>
            </a:r>
          </a:p>
          <a:p>
            <a:pPr lvl="1" eaLnBrk="1" hangingPunct="1"/>
            <a:r>
              <a:rPr lang="zh-CN" altLang="en-US" sz="2400"/>
              <a:t>发展创新文化，培育全社会的创新精神，在全社会形成一种推崇创新、尊重创新的氛围。 </a:t>
            </a:r>
          </a:p>
          <a:p>
            <a:pPr lvl="1" eaLnBrk="1" hangingPunct="1"/>
            <a:r>
              <a:rPr lang="zh-CN" altLang="en-US" sz="2400"/>
              <a:t>在科技投入方面，要实现统筹项目、人才、基地的安排。 </a:t>
            </a:r>
          </a:p>
          <a:p>
            <a:pPr lvl="1" eaLnBrk="1" hangingPunct="1"/>
            <a:r>
              <a:rPr lang="zh-CN" altLang="en-US" sz="2400"/>
              <a:t>加快创新型人才培养和引进 </a:t>
            </a:r>
          </a:p>
          <a:p>
            <a:pPr lvl="1" eaLnBrk="1" hangingPunct="1"/>
            <a:r>
              <a:rPr lang="zh-CN" altLang="en-US" sz="2400"/>
              <a:t>把提高自主创新能力摆在建设创新型国家工作的首位 </a:t>
            </a:r>
          </a:p>
          <a:p>
            <a:pPr lvl="1" eaLnBrk="1" hangingPunct="1"/>
            <a:r>
              <a:rPr lang="zh-CN" altLang="en-US" sz="2400"/>
              <a:t>加大创新产出</a:t>
            </a:r>
          </a:p>
        </p:txBody>
      </p:sp>
      <p:sp>
        <p:nvSpPr>
          <p:cNvPr id="4" name="Rectangle 2"/>
          <p:cNvSpPr txBox="1">
            <a:spLocks noChangeArrowheads="1"/>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800" b="0" i="0" u="none" strike="noStrike" kern="1200" cap="none" spc="0" normalizeH="0" baseline="0" noProof="0" smtClean="0">
                <a:ln>
                  <a:noFill/>
                </a:ln>
                <a:solidFill>
                  <a:schemeClr val="tx1"/>
                </a:solidFill>
                <a:effectLst/>
                <a:uLnTx/>
                <a:uFillTx/>
                <a:latin typeface="+mj-lt"/>
                <a:ea typeface="+mj-ea"/>
                <a:cs typeface="+mj-cs"/>
              </a:rPr>
              <a:t>三、中国特色创新型国家建设的路径</a:t>
            </a:r>
            <a:endParaRPr kumimoji="0" lang="zh-CN" altLang="en-US" sz="38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4294967295"/>
          </p:nvPr>
        </p:nvSpPr>
        <p:spPr/>
        <p:txBody>
          <a:bodyPr/>
          <a:lstStyle/>
          <a:p>
            <a:pPr eaLnBrk="1" hangingPunct="1">
              <a:lnSpc>
                <a:spcPct val="90000"/>
              </a:lnSpc>
            </a:pPr>
            <a:r>
              <a:rPr lang="zh-CN" altLang="en-US" sz="2400"/>
              <a:t>社会文化环境</a:t>
            </a:r>
          </a:p>
          <a:p>
            <a:pPr lvl="1" eaLnBrk="1" hangingPunct="1">
              <a:lnSpc>
                <a:spcPct val="90000"/>
              </a:lnSpc>
            </a:pPr>
            <a:r>
              <a:rPr lang="zh-CN" altLang="en-US" sz="2000"/>
              <a:t>创新精神培育环境 </a:t>
            </a:r>
          </a:p>
          <a:p>
            <a:pPr lvl="1" eaLnBrk="1" hangingPunct="1">
              <a:lnSpc>
                <a:spcPct val="90000"/>
              </a:lnSpc>
            </a:pPr>
            <a:r>
              <a:rPr lang="zh-CN" altLang="en-US" sz="2000"/>
              <a:t>创新合作环境 </a:t>
            </a:r>
          </a:p>
          <a:p>
            <a:pPr lvl="1" eaLnBrk="1" hangingPunct="1">
              <a:lnSpc>
                <a:spcPct val="90000"/>
              </a:lnSpc>
            </a:pPr>
            <a:r>
              <a:rPr lang="zh-CN" altLang="en-US" sz="2000"/>
              <a:t>知识产权保护法律环境 </a:t>
            </a:r>
          </a:p>
          <a:p>
            <a:pPr eaLnBrk="1" hangingPunct="1">
              <a:lnSpc>
                <a:spcPct val="90000"/>
              </a:lnSpc>
            </a:pPr>
            <a:r>
              <a:rPr lang="zh-CN" altLang="en-US" sz="2400"/>
              <a:t>政策支持</a:t>
            </a:r>
          </a:p>
          <a:p>
            <a:pPr lvl="1" eaLnBrk="1" hangingPunct="1">
              <a:lnSpc>
                <a:spcPct val="90000"/>
              </a:lnSpc>
            </a:pPr>
            <a:r>
              <a:rPr lang="zh-CN" altLang="en-US" sz="2000"/>
              <a:t>投入政策（增加政府投入政策 、调整科技投入方向政策 、科技基础条件平台建设 ）</a:t>
            </a:r>
          </a:p>
          <a:p>
            <a:pPr lvl="1" eaLnBrk="1" hangingPunct="1">
              <a:lnSpc>
                <a:spcPct val="90000"/>
              </a:lnSpc>
            </a:pPr>
            <a:r>
              <a:rPr lang="zh-CN" altLang="en-US" sz="2000"/>
              <a:t>加快创新型人才培养和引进政策 （拓宽引进渠道，灵活引进方式）</a:t>
            </a:r>
          </a:p>
          <a:p>
            <a:pPr lvl="1" eaLnBrk="1" hangingPunct="1">
              <a:lnSpc>
                <a:spcPct val="90000"/>
              </a:lnSpc>
            </a:pPr>
            <a:r>
              <a:rPr lang="zh-CN" altLang="en-US" sz="2000"/>
              <a:t>推动自主创新政策（掌握主导权、发挥产业界的作用、使企业成为技术技术创新主体、产学研联合推动自主创新 ）</a:t>
            </a:r>
          </a:p>
          <a:p>
            <a:pPr lvl="1" eaLnBrk="1" hangingPunct="1">
              <a:lnSpc>
                <a:spcPct val="90000"/>
              </a:lnSpc>
            </a:pPr>
            <a:r>
              <a:rPr lang="zh-CN" altLang="en-US" sz="2000"/>
              <a:t>加大创新产出政策（保证优势产业发展，促进成果转化）</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p:txBody>
          <a:bodyPr/>
          <a:lstStyle/>
          <a:p>
            <a:pPr eaLnBrk="1" hangingPunct="1"/>
            <a:r>
              <a:rPr lang="zh-CN" altLang="en-US" b="1" smtClean="0"/>
              <a:t>（一）通过过不断使科学技术转化为生产力建设创新型国家</a:t>
            </a:r>
          </a:p>
          <a:p>
            <a:pPr eaLnBrk="1" hangingPunct="1"/>
            <a:r>
              <a:rPr lang="zh-CN" altLang="en-US" b="1" smtClean="0"/>
              <a:t>创新型国家建设的实质是依靠国家的社会管理功能，对国内外创新资源进行有效整合，不断使科学技术转化为生产力是创新型国家建设的首要和有效路径，其作法是通过加大创新投入、增加创新产出、加强自主创新等加快创新型国家建设。</a:t>
            </a:r>
          </a:p>
        </p:txBody>
      </p:sp>
      <p:sp>
        <p:nvSpPr>
          <p:cNvPr id="4" name="标题 3"/>
          <p:cNvSpPr>
            <a:spLocks noGrp="1"/>
          </p:cNvSpPr>
          <p:nvPr>
            <p:ph type="title"/>
          </p:nvPr>
        </p:nvSpPr>
        <p:spPr/>
        <p:txBody>
          <a:bodyPr/>
          <a:lstStyle/>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endParaRPr lang="zh-CN" altLang="zh-CN" smtClean="0"/>
          </a:p>
        </p:txBody>
      </p:sp>
      <p:sp>
        <p:nvSpPr>
          <p:cNvPr id="69635" name="Rectangle 3"/>
          <p:cNvSpPr>
            <a:spLocks noGrp="1" noChangeArrowheads="1"/>
          </p:cNvSpPr>
          <p:nvPr>
            <p:ph type="body" idx="1"/>
          </p:nvPr>
        </p:nvSpPr>
        <p:spPr/>
        <p:txBody>
          <a:bodyPr/>
          <a:lstStyle/>
          <a:p>
            <a:pPr eaLnBrk="1" hangingPunct="1">
              <a:lnSpc>
                <a:spcPct val="80000"/>
              </a:lnSpc>
            </a:pPr>
            <a:r>
              <a:rPr lang="en-US" altLang="zh-CN" sz="1900" b="1" smtClean="0"/>
              <a:t>1.</a:t>
            </a:r>
            <a:r>
              <a:rPr lang="zh-CN" altLang="en-US" sz="1900" b="1" smtClean="0"/>
              <a:t>加大创新投入</a:t>
            </a:r>
          </a:p>
          <a:p>
            <a:pPr eaLnBrk="1" hangingPunct="1">
              <a:lnSpc>
                <a:spcPct val="80000"/>
              </a:lnSpc>
            </a:pPr>
            <a:r>
              <a:rPr lang="zh-CN" altLang="en-US" sz="1900" b="1" smtClean="0"/>
              <a:t>我国今后在建设创新型国家进程中，必须采取更有力措施，加大创新投入，把对科技事业发展特别是提高自主创新能力的投入作为战略性投资，引导和动员企业等社会资源的投入，从而保持全社会科技投入的持续高速增长。  </a:t>
            </a:r>
          </a:p>
          <a:p>
            <a:pPr eaLnBrk="1" hangingPunct="1">
              <a:lnSpc>
                <a:spcPct val="80000"/>
              </a:lnSpc>
            </a:pPr>
            <a:r>
              <a:rPr lang="en-US" altLang="zh-CN" sz="1900" b="1" smtClean="0"/>
              <a:t>1</a:t>
            </a:r>
            <a:r>
              <a:rPr lang="zh-CN" altLang="en-US" sz="1900" b="1" smtClean="0"/>
              <a:t>）</a:t>
            </a:r>
            <a:r>
              <a:rPr lang="en-US" altLang="zh-CN" sz="1900" b="1" smtClean="0"/>
              <a:t>. </a:t>
            </a:r>
            <a:r>
              <a:rPr lang="zh-CN" altLang="en-US" sz="1900" b="1" smtClean="0"/>
              <a:t>创新投入的目标选择。科技投入从目前的不足</a:t>
            </a:r>
            <a:r>
              <a:rPr lang="en-US" altLang="zh-CN" sz="1900" b="1" smtClean="0"/>
              <a:t>2</a:t>
            </a:r>
            <a:r>
              <a:rPr lang="zh-CN" altLang="en-US" sz="1900" b="1" smtClean="0"/>
              <a:t>％提高到</a:t>
            </a:r>
            <a:r>
              <a:rPr lang="en-US" altLang="zh-CN" sz="1900" b="1" smtClean="0"/>
              <a:t>2</a:t>
            </a:r>
            <a:r>
              <a:rPr lang="zh-CN" altLang="en-US" sz="1900" b="1" smtClean="0"/>
              <a:t>％一</a:t>
            </a:r>
            <a:r>
              <a:rPr lang="en-US" altLang="zh-CN" sz="1900" b="1" smtClean="0"/>
              <a:t>3</a:t>
            </a:r>
            <a:r>
              <a:rPr lang="zh-CN" altLang="en-US" sz="1900" b="1" smtClean="0"/>
              <a:t>％之间，</a:t>
            </a:r>
            <a:r>
              <a:rPr lang="en-US" altLang="zh-CN" sz="1900" b="1" smtClean="0"/>
              <a:t>R&amp;D</a:t>
            </a:r>
            <a:r>
              <a:rPr lang="zh-CN" altLang="en-US" sz="1900" b="1" smtClean="0"/>
              <a:t>投人应从</a:t>
            </a:r>
            <a:r>
              <a:rPr lang="en-US" altLang="zh-CN" sz="1900" b="1" smtClean="0"/>
              <a:t>0.5</a:t>
            </a:r>
            <a:r>
              <a:rPr lang="zh-CN" altLang="en-US" sz="1900" b="1" smtClean="0"/>
              <a:t>％上升到</a:t>
            </a:r>
            <a:r>
              <a:rPr lang="en-US" altLang="zh-CN" sz="1900" b="1" smtClean="0"/>
              <a:t>1</a:t>
            </a:r>
            <a:r>
              <a:rPr lang="zh-CN" altLang="en-US" sz="1900" b="1" smtClean="0"/>
              <a:t>％一</a:t>
            </a:r>
            <a:r>
              <a:rPr lang="en-US" altLang="zh-CN" sz="1900" b="1" smtClean="0"/>
              <a:t>2</a:t>
            </a:r>
            <a:r>
              <a:rPr lang="zh-CN" altLang="en-US" sz="1900" b="1" smtClean="0"/>
              <a:t>％。必须使把企业的研究开发经费从占销售额的</a:t>
            </a:r>
            <a:r>
              <a:rPr lang="en-US" altLang="zh-CN" sz="1900" b="1" smtClean="0"/>
              <a:t>1</a:t>
            </a:r>
            <a:r>
              <a:rPr lang="zh-CN" altLang="en-US" sz="1900" b="1" smtClean="0"/>
              <a:t>％提高到</a:t>
            </a:r>
            <a:r>
              <a:rPr lang="en-US" altLang="zh-CN" sz="1900" b="1" smtClean="0"/>
              <a:t>3</a:t>
            </a:r>
            <a:r>
              <a:rPr lang="zh-CN" altLang="en-US" sz="1900" b="1" smtClean="0"/>
              <a:t>％，企业用于技术引进与消化吸收的资金结构应从目前的</a:t>
            </a:r>
            <a:r>
              <a:rPr lang="en-US" altLang="zh-CN" sz="1900" b="1" smtClean="0"/>
              <a:t>1</a:t>
            </a:r>
            <a:r>
              <a:rPr lang="zh-CN" altLang="en-US" sz="1900" b="1" smtClean="0"/>
              <a:t>：</a:t>
            </a:r>
            <a:r>
              <a:rPr lang="en-US" altLang="zh-CN" sz="1900" b="1" smtClean="0"/>
              <a:t>0.1</a:t>
            </a:r>
            <a:r>
              <a:rPr lang="zh-CN" altLang="en-US" sz="1900" b="1" smtClean="0"/>
              <a:t>调整到</a:t>
            </a:r>
            <a:r>
              <a:rPr lang="en-US" altLang="zh-CN" sz="1900" b="1" smtClean="0"/>
              <a:t>5</a:t>
            </a:r>
            <a:r>
              <a:rPr lang="zh-CN" altLang="en-US" sz="1900" b="1" smtClean="0"/>
              <a:t>：</a:t>
            </a:r>
            <a:r>
              <a:rPr lang="en-US" altLang="zh-CN" sz="1900" b="1" smtClean="0"/>
              <a:t>5</a:t>
            </a:r>
            <a:r>
              <a:rPr lang="zh-CN" altLang="en-US" sz="1900" b="1" smtClean="0"/>
              <a:t>，进而调整到</a:t>
            </a:r>
            <a:r>
              <a:rPr lang="en-US" altLang="zh-CN" sz="1900" b="1" smtClean="0"/>
              <a:t>1:10</a:t>
            </a:r>
            <a:r>
              <a:rPr lang="zh-CN" altLang="en-US" sz="1900" b="1" smtClean="0"/>
              <a:t>，即从简单的技术引进为主转向以自主创新为主。</a:t>
            </a:r>
            <a:endParaRPr lang="zh-CN" altLang="en-US" sz="1900" smtClean="0"/>
          </a:p>
          <a:p>
            <a:pPr eaLnBrk="1" hangingPunct="1">
              <a:lnSpc>
                <a:spcPct val="80000"/>
              </a:lnSpc>
            </a:pPr>
            <a:r>
              <a:rPr lang="zh-CN" altLang="en-US" sz="1900" smtClean="0"/>
              <a:t/>
            </a:r>
            <a:br>
              <a:rPr lang="zh-CN" altLang="en-US" sz="1900" smtClean="0"/>
            </a:br>
            <a:r>
              <a:rPr lang="en-US" altLang="zh-CN" sz="1900" b="1" smtClean="0"/>
              <a:t>2</a:t>
            </a:r>
            <a:r>
              <a:rPr lang="zh-CN" altLang="en-US" sz="1900" b="1" smtClean="0"/>
              <a:t>）</a:t>
            </a:r>
            <a:r>
              <a:rPr lang="en-US" altLang="zh-CN" sz="1900" b="1" smtClean="0"/>
              <a:t>.</a:t>
            </a:r>
            <a:r>
              <a:rPr lang="zh-CN" altLang="en-US" sz="1900" b="1" smtClean="0"/>
              <a:t>明确保证科技研发经费在国家财政投入中的地位。确保国家财政用于科技经费的增长幅度高于国家财政经常性收入的增长速度；财政部将严格执行</a:t>
            </a:r>
            <a:r>
              <a:rPr lang="en-US" altLang="zh-CN" sz="1900" b="1" smtClean="0"/>
              <a:t>《</a:t>
            </a:r>
            <a:r>
              <a:rPr lang="zh-CN" altLang="en-US" sz="1900" b="1" smtClean="0"/>
              <a:t>科学技术进步法</a:t>
            </a:r>
            <a:r>
              <a:rPr lang="en-US" altLang="zh-CN" sz="1900" b="1" smtClean="0"/>
              <a:t>》</a:t>
            </a:r>
            <a:r>
              <a:rPr lang="zh-CN" altLang="en-US" sz="1900" b="1" smtClean="0"/>
              <a:t>，在年初预算编制和在预算执行过程中的超收分配，都要体现法定增长的要求；大力增加财政资金对科技支出的投入，争取到</a:t>
            </a:r>
            <a:r>
              <a:rPr lang="en-US" altLang="zh-CN" sz="1900" b="1" smtClean="0"/>
              <a:t>2010</a:t>
            </a:r>
            <a:r>
              <a:rPr lang="zh-CN" altLang="en-US" sz="1900" b="1" smtClean="0"/>
              <a:t>年国家财政科技拨款占国家财政支出比例达到</a:t>
            </a:r>
            <a:r>
              <a:rPr lang="en-US" altLang="zh-CN" sz="1900" b="1" smtClean="0"/>
              <a:t>8</a:t>
            </a:r>
            <a:r>
              <a:rPr lang="zh-CN" altLang="en-US" sz="1900" b="1" smtClean="0"/>
              <a:t>％，研发投入占到</a:t>
            </a:r>
            <a:r>
              <a:rPr lang="en-US" altLang="zh-CN" sz="1900" b="1" smtClean="0"/>
              <a:t>GDP</a:t>
            </a:r>
            <a:r>
              <a:rPr lang="zh-CN" altLang="en-US" sz="1900" b="1" smtClean="0"/>
              <a:t>的</a:t>
            </a:r>
            <a:r>
              <a:rPr lang="en-US" altLang="zh-CN" sz="1900" b="1" smtClean="0"/>
              <a:t>2</a:t>
            </a:r>
            <a:r>
              <a:rPr lang="zh-CN" altLang="en-US" sz="1900" b="1" smtClean="0"/>
              <a:t>％以上。</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457200" y="511175"/>
            <a:ext cx="8229600" cy="669925"/>
          </a:xfrm>
        </p:spPr>
        <p:txBody>
          <a:bodyPr/>
          <a:lstStyle/>
          <a:p>
            <a:pPr eaLnBrk="1" hangingPunct="1"/>
            <a:r>
              <a:rPr lang="zh-CN" altLang="en-US" sz="2800">
                <a:latin typeface="楷体" pitchFamily="49" charset="-122"/>
              </a:rPr>
              <a:t>技术创新类型</a:t>
            </a:r>
            <a:r>
              <a:rPr lang="en-US" sz="2800">
                <a:latin typeface="楷体" pitchFamily="49" charset="-122"/>
              </a:rPr>
              <a:t>——</a:t>
            </a:r>
            <a:r>
              <a:rPr lang="zh-CN" altLang="en-US" sz="2800">
                <a:latin typeface="楷体" pitchFamily="49" charset="-122"/>
              </a:rPr>
              <a:t>按创新来源分</a:t>
            </a:r>
          </a:p>
        </p:txBody>
      </p:sp>
      <p:sp>
        <p:nvSpPr>
          <p:cNvPr id="41987" name="Rectangle 3"/>
          <p:cNvSpPr>
            <a:spLocks noGrp="1" noChangeArrowheads="1"/>
          </p:cNvSpPr>
          <p:nvPr>
            <p:ph type="body" idx="4294967295"/>
          </p:nvPr>
        </p:nvSpPr>
        <p:spPr>
          <a:xfrm>
            <a:off x="457200" y="2335213"/>
            <a:ext cx="7421563" cy="2592387"/>
          </a:xfrm>
        </p:spPr>
        <p:txBody>
          <a:bodyPr>
            <a:normAutofit lnSpcReduction="10000"/>
          </a:bodyPr>
          <a:lstStyle/>
          <a:p>
            <a:pPr eaLnBrk="1" hangingPunct="1">
              <a:lnSpc>
                <a:spcPct val="90000"/>
              </a:lnSpc>
              <a:buFontTx/>
              <a:buNone/>
            </a:pPr>
            <a:r>
              <a:rPr lang="en-US">
                <a:latin typeface="楷体" pitchFamily="49" charset="-122"/>
              </a:rPr>
              <a:t>(1)</a:t>
            </a:r>
            <a:r>
              <a:rPr lang="zh-CN" altLang="en-US">
                <a:latin typeface="楷体" pitchFamily="49" charset="-122"/>
              </a:rPr>
              <a:t>模仿改进创新</a:t>
            </a:r>
            <a:r>
              <a:rPr lang="en-US">
                <a:latin typeface="楷体" pitchFamily="49" charset="-122"/>
              </a:rPr>
              <a:t>;</a:t>
            </a:r>
          </a:p>
          <a:p>
            <a:pPr eaLnBrk="1" hangingPunct="1">
              <a:lnSpc>
                <a:spcPct val="90000"/>
              </a:lnSpc>
              <a:buFontTx/>
              <a:buNone/>
            </a:pPr>
            <a:endParaRPr lang="en-US">
              <a:latin typeface="楷体" pitchFamily="49" charset="-122"/>
            </a:endParaRPr>
          </a:p>
          <a:p>
            <a:pPr eaLnBrk="1" hangingPunct="1">
              <a:lnSpc>
                <a:spcPct val="90000"/>
              </a:lnSpc>
              <a:buFontTx/>
              <a:buNone/>
            </a:pPr>
            <a:r>
              <a:rPr lang="en-US">
                <a:latin typeface="楷体" pitchFamily="49" charset="-122"/>
              </a:rPr>
              <a:t>(2)</a:t>
            </a:r>
            <a:r>
              <a:rPr lang="zh-CN" altLang="en-US">
                <a:latin typeface="楷体" pitchFamily="49" charset="-122"/>
              </a:rPr>
              <a:t>自主技术创新</a:t>
            </a:r>
            <a:r>
              <a:rPr lang="en-US">
                <a:latin typeface="楷体" pitchFamily="49" charset="-122"/>
              </a:rPr>
              <a:t>;</a:t>
            </a:r>
          </a:p>
          <a:p>
            <a:pPr eaLnBrk="1" hangingPunct="1">
              <a:lnSpc>
                <a:spcPct val="90000"/>
              </a:lnSpc>
              <a:buFontTx/>
              <a:buNone/>
            </a:pPr>
            <a:endParaRPr lang="en-US">
              <a:latin typeface="楷体" pitchFamily="49" charset="-122"/>
            </a:endParaRPr>
          </a:p>
          <a:p>
            <a:pPr eaLnBrk="1" hangingPunct="1">
              <a:lnSpc>
                <a:spcPct val="90000"/>
              </a:lnSpc>
              <a:buFontTx/>
              <a:buNone/>
            </a:pPr>
            <a:r>
              <a:rPr lang="en-US">
                <a:latin typeface="楷体" pitchFamily="49" charset="-122"/>
              </a:rPr>
              <a:t>(3)</a:t>
            </a:r>
            <a:r>
              <a:rPr lang="zh-CN" altLang="en-US">
                <a:latin typeface="楷体" pitchFamily="49" charset="-122"/>
              </a:rPr>
              <a:t>技术购买与引进消化</a:t>
            </a:r>
            <a:r>
              <a:rPr lang="en-US">
                <a:latin typeface="楷体" pitchFamily="49" charset="-122"/>
              </a:rPr>
              <a:t>(</a:t>
            </a:r>
            <a:r>
              <a:rPr lang="zh-CN" altLang="en-US">
                <a:latin typeface="楷体" pitchFamily="49" charset="-122"/>
              </a:rPr>
              <a:t>二次</a:t>
            </a:r>
            <a:r>
              <a:rPr lang="en-US">
                <a:latin typeface="楷体" pitchFamily="49" charset="-122"/>
              </a:rPr>
              <a:t>)</a:t>
            </a:r>
            <a:r>
              <a:rPr lang="zh-CN" altLang="en-US">
                <a:latin typeface="楷体" pitchFamily="49" charset="-122"/>
              </a:rPr>
              <a:t>技术创新。</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a:xfrm>
            <a:off x="457200" y="836613"/>
            <a:ext cx="8229600" cy="5294312"/>
          </a:xfrm>
        </p:spPr>
        <p:txBody>
          <a:bodyPr/>
          <a:lstStyle/>
          <a:p>
            <a:pPr eaLnBrk="1" hangingPunct="1">
              <a:lnSpc>
                <a:spcPct val="80000"/>
              </a:lnSpc>
            </a:pPr>
            <a:r>
              <a:rPr lang="en-US" altLang="zh-CN" sz="1900" b="1" smtClean="0"/>
              <a:t>2.</a:t>
            </a:r>
            <a:r>
              <a:rPr lang="zh-CN" altLang="en-US" sz="1900" b="1" smtClean="0"/>
              <a:t>增加创新产出</a:t>
            </a:r>
          </a:p>
          <a:p>
            <a:pPr eaLnBrk="1" hangingPunct="1">
              <a:lnSpc>
                <a:spcPct val="80000"/>
              </a:lnSpc>
            </a:pPr>
            <a:r>
              <a:rPr lang="zh-CN" altLang="en-US" sz="1900" b="1" smtClean="0"/>
              <a:t>在创新型国家建设过程中，我国必须采取一系列有力措施，加大创新产出，为此要：</a:t>
            </a:r>
          </a:p>
          <a:p>
            <a:pPr eaLnBrk="1" hangingPunct="1">
              <a:lnSpc>
                <a:spcPct val="80000"/>
              </a:lnSpc>
            </a:pPr>
            <a:r>
              <a:rPr lang="en-US" altLang="zh-CN" sz="1900" b="1" smtClean="0"/>
              <a:t>1</a:t>
            </a:r>
            <a:r>
              <a:rPr lang="zh-CN" altLang="en-US" sz="1900" b="1" smtClean="0"/>
              <a:t>）</a:t>
            </a:r>
            <a:r>
              <a:rPr lang="en-US" altLang="zh-CN" sz="1900" b="1" smtClean="0"/>
              <a:t>.</a:t>
            </a:r>
            <a:r>
              <a:rPr lang="zh-CN" altLang="en-US" sz="1900" b="1" smtClean="0"/>
              <a:t>促使企业真正成为技术创新活动的主体和创新成果应用的主体</a:t>
            </a:r>
          </a:p>
          <a:p>
            <a:pPr eaLnBrk="1" hangingPunct="1">
              <a:lnSpc>
                <a:spcPct val="80000"/>
              </a:lnSpc>
            </a:pPr>
            <a:r>
              <a:rPr lang="zh-CN" altLang="en-US" sz="1900" b="1" smtClean="0"/>
              <a:t>用于鼓励促进企业的技术创新，使企业完成由生产主体向创新主体的转变，掌握一批事关国家竞争力的装备制造业和信息产业核心技术，在能源开发、节能技术和清洁能源技术取得突破，使新药创制和关键医疗器械研制取得重大进展等。</a:t>
            </a:r>
          </a:p>
          <a:p>
            <a:pPr eaLnBrk="1" hangingPunct="1">
              <a:lnSpc>
                <a:spcPct val="80000"/>
              </a:lnSpc>
            </a:pPr>
            <a:r>
              <a:rPr lang="en-US" altLang="zh-CN" sz="1900" b="1" smtClean="0"/>
              <a:t>2</a:t>
            </a:r>
            <a:r>
              <a:rPr lang="zh-CN" altLang="en-US" sz="1900" b="1" smtClean="0"/>
              <a:t>）促进优势产业发展</a:t>
            </a:r>
          </a:p>
          <a:p>
            <a:pPr eaLnBrk="1" hangingPunct="1">
              <a:lnSpc>
                <a:spcPct val="80000"/>
              </a:lnSpc>
            </a:pPr>
            <a:r>
              <a:rPr lang="zh-CN" altLang="en-US" sz="1900" b="1" smtClean="0"/>
              <a:t>要促进优势产业发展，有效增加创新产出要在我国有优势的技术领域集中必要资源，有重大创新产出；在有比较优势的领域加强技术集成，有重要创新产出，占领国际市场；在技术创新活跃、投资规模较小的领域不断推出创新产品。</a:t>
            </a:r>
          </a:p>
          <a:p>
            <a:pPr eaLnBrk="1" hangingPunct="1">
              <a:lnSpc>
                <a:spcPct val="80000"/>
              </a:lnSpc>
            </a:pPr>
            <a:r>
              <a:rPr lang="en-US" altLang="zh-CN" sz="1900" b="1" smtClean="0"/>
              <a:t>3</a:t>
            </a:r>
            <a:r>
              <a:rPr lang="zh-CN" altLang="en-US" sz="1900" b="1" smtClean="0"/>
              <a:t>）继续加强科技成果转化</a:t>
            </a:r>
          </a:p>
          <a:p>
            <a:pPr eaLnBrk="1" hangingPunct="1">
              <a:lnSpc>
                <a:spcPct val="80000"/>
              </a:lnSpc>
            </a:pPr>
            <a:r>
              <a:rPr lang="zh-CN" altLang="en-US" sz="1900" b="1" smtClean="0"/>
              <a:t>为了有效促进科技成果转化，今后我国要十分注意出台加强创新孵化器的建设政策，给予企业从资金到技术推广的全力支持，使具有市场开拓能力和国际竞争力的高科技中小企业能够实现“创新”、“创业”、“促进产业发展”的良性循环。</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endParaRPr lang="zh-CN" altLang="zh-CN" smtClean="0"/>
          </a:p>
        </p:txBody>
      </p:sp>
      <p:sp>
        <p:nvSpPr>
          <p:cNvPr id="71683" name="Rectangle 3"/>
          <p:cNvSpPr>
            <a:spLocks noGrp="1" noChangeArrowheads="1"/>
          </p:cNvSpPr>
          <p:nvPr>
            <p:ph type="body" idx="1"/>
          </p:nvPr>
        </p:nvSpPr>
        <p:spPr/>
        <p:txBody>
          <a:bodyPr/>
          <a:lstStyle/>
          <a:p>
            <a:pPr eaLnBrk="1" hangingPunct="1">
              <a:lnSpc>
                <a:spcPct val="90000"/>
              </a:lnSpc>
            </a:pPr>
            <a:r>
              <a:rPr lang="en-US" altLang="zh-CN" sz="2100" b="1" smtClean="0"/>
              <a:t>3.</a:t>
            </a:r>
            <a:r>
              <a:rPr lang="zh-CN" altLang="en-US" sz="2100" b="1" smtClean="0"/>
              <a:t>加强自主创新</a:t>
            </a:r>
          </a:p>
          <a:p>
            <a:pPr eaLnBrk="1" hangingPunct="1">
              <a:lnSpc>
                <a:spcPct val="90000"/>
              </a:lnSpc>
            </a:pPr>
            <a:r>
              <a:rPr lang="en-US" altLang="zh-CN" sz="2100" b="1" smtClean="0"/>
              <a:t>1</a:t>
            </a:r>
            <a:r>
              <a:rPr lang="zh-CN" altLang="en-US" sz="2100" b="1" smtClean="0"/>
              <a:t>）</a:t>
            </a:r>
            <a:r>
              <a:rPr lang="en-US" altLang="zh-CN" sz="2100" b="1" smtClean="0"/>
              <a:t>.</a:t>
            </a:r>
            <a:r>
              <a:rPr lang="zh-CN" altLang="en-US" sz="2100" b="1" smtClean="0"/>
              <a:t>通过自主创新掌握创新主导权</a:t>
            </a:r>
          </a:p>
          <a:p>
            <a:pPr eaLnBrk="1" hangingPunct="1">
              <a:lnSpc>
                <a:spcPct val="90000"/>
              </a:lnSpc>
            </a:pPr>
            <a:r>
              <a:rPr lang="zh-CN" altLang="en-US" sz="2100" b="1" smtClean="0"/>
              <a:t>自主创新的实质是掌握创新主导权</a:t>
            </a:r>
            <a:r>
              <a:rPr lang="en-US" altLang="zh-CN" sz="2100" b="1" smtClean="0"/>
              <a:t>,</a:t>
            </a:r>
            <a:r>
              <a:rPr lang="zh-CN" altLang="en-US" sz="2100" b="1" smtClean="0"/>
              <a:t>形成以创新为基础的新的比较优势，增强产业创新能力</a:t>
            </a:r>
            <a:r>
              <a:rPr lang="en-US" altLang="zh-CN" sz="2100" b="1" smtClean="0"/>
              <a:t>,</a:t>
            </a:r>
            <a:r>
              <a:rPr lang="zh-CN" altLang="en-US" sz="2100" b="1" smtClean="0"/>
              <a:t>能否通过自主创新掌握创新主导权，这是我国建设创新型国家的关键所在。</a:t>
            </a:r>
          </a:p>
          <a:p>
            <a:pPr eaLnBrk="1" hangingPunct="1">
              <a:lnSpc>
                <a:spcPct val="90000"/>
              </a:lnSpc>
            </a:pPr>
            <a:r>
              <a:rPr lang="en-US" altLang="zh-CN" sz="2100" b="1" smtClean="0"/>
              <a:t>2</a:t>
            </a:r>
            <a:r>
              <a:rPr lang="zh-CN" altLang="en-US" sz="2100" b="1" smtClean="0"/>
              <a:t>）</a:t>
            </a:r>
            <a:r>
              <a:rPr lang="en-US" altLang="zh-CN" sz="2100" b="1" smtClean="0"/>
              <a:t>.</a:t>
            </a:r>
            <a:r>
              <a:rPr lang="zh-CN" altLang="en-US" sz="2100" b="1" smtClean="0"/>
              <a:t>注重发挥产业界作用</a:t>
            </a:r>
          </a:p>
          <a:p>
            <a:pPr eaLnBrk="1" hangingPunct="1">
              <a:lnSpc>
                <a:spcPct val="90000"/>
              </a:lnSpc>
            </a:pPr>
            <a:r>
              <a:rPr lang="zh-CN" altLang="en-US" sz="2100" b="1" smtClean="0"/>
              <a:t>国外创新型国家在制定国家创新战略和科技政策时，总是积极吸纳吸收产业界人士参与大政方针的制定。</a:t>
            </a:r>
            <a:r>
              <a:rPr lang="en-US" altLang="zh-CN" sz="2100" b="1" smtClean="0">
                <a:hlinkClick r:id="" action="ppaction://noaction"/>
              </a:rPr>
              <a:t>[1]</a:t>
            </a:r>
            <a:r>
              <a:rPr lang="zh-CN" altLang="en-US" sz="2100" b="1" smtClean="0"/>
              <a:t>如美国始建于</a:t>
            </a:r>
            <a:r>
              <a:rPr lang="en-US" altLang="zh-CN" sz="2100" b="1" smtClean="0"/>
              <a:t>1990</a:t>
            </a:r>
            <a:r>
              <a:rPr lang="zh-CN" altLang="en-US" sz="2100" b="1" smtClean="0"/>
              <a:t>年的美国总统科技顾问委员会就是这样的一个机构。日本重视吸收一些资深企业家进入政府最高科技决策机构</a:t>
            </a:r>
            <a:r>
              <a:rPr lang="en-US" altLang="zh-CN" sz="2100" b="1" smtClean="0"/>
              <a:t>—</a:t>
            </a:r>
            <a:r>
              <a:rPr lang="zh-CN" altLang="en-US" sz="2100" b="1" smtClean="0"/>
              <a:t>综合科学技术会议。</a:t>
            </a:r>
          </a:p>
          <a:p>
            <a:pPr eaLnBrk="1" hangingPunct="1">
              <a:lnSpc>
                <a:spcPct val="90000"/>
              </a:lnSpc>
            </a:pPr>
            <a:r>
              <a:rPr lang="zh-CN" altLang="en-US" sz="2100" b="1" smtClean="0"/>
              <a:t>今后在我国政府在制定科技战略和科技政策的过程中能充分听取产业界的意见和建议，特别是在重大创新战略出台以前充分咨询产业界的意见和建议。 </a:t>
            </a:r>
            <a:r>
              <a:rPr lang="zh-CN" altLang="en-US" sz="2100" smtClean="0"/>
              <a:t/>
            </a:r>
            <a:br>
              <a:rPr lang="zh-CN" altLang="en-US" sz="2100" smtClean="0"/>
            </a:br>
            <a:endParaRPr lang="zh-CN" altLang="en-US" sz="210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endParaRPr lang="zh-CN" altLang="zh-CN" smtClean="0"/>
          </a:p>
        </p:txBody>
      </p:sp>
      <p:sp>
        <p:nvSpPr>
          <p:cNvPr id="72707" name="Rectangle 3"/>
          <p:cNvSpPr>
            <a:spLocks noGrp="1" noChangeArrowheads="1"/>
          </p:cNvSpPr>
          <p:nvPr>
            <p:ph type="body" idx="1"/>
          </p:nvPr>
        </p:nvSpPr>
        <p:spPr/>
        <p:txBody>
          <a:bodyPr/>
          <a:lstStyle/>
          <a:p>
            <a:pPr eaLnBrk="1" hangingPunct="1">
              <a:lnSpc>
                <a:spcPct val="90000"/>
              </a:lnSpc>
            </a:pPr>
            <a:r>
              <a:rPr lang="en-US" altLang="zh-CN" sz="2100" b="1" smtClean="0"/>
              <a:t>3</a:t>
            </a:r>
            <a:r>
              <a:rPr lang="zh-CN" altLang="en-US" sz="2100" b="1" smtClean="0"/>
              <a:t>）</a:t>
            </a:r>
            <a:r>
              <a:rPr lang="en-US" altLang="zh-CN" sz="2100" b="1" smtClean="0"/>
              <a:t>.</a:t>
            </a:r>
            <a:r>
              <a:rPr lang="zh-CN" altLang="en-US" sz="2100" b="1" smtClean="0"/>
              <a:t>推动企业成为是技术创新主体</a:t>
            </a:r>
          </a:p>
          <a:p>
            <a:pPr eaLnBrk="1" hangingPunct="1">
              <a:lnSpc>
                <a:spcPct val="90000"/>
              </a:lnSpc>
            </a:pPr>
            <a:r>
              <a:rPr lang="zh-CN" altLang="en-US" sz="2100" b="1" smtClean="0"/>
              <a:t>我国要出台一系列政策促使企业真正成为技术创新活动的主体和创新成果应用的主体，主要有：首先对企业的研发提供财政资助。其次要通过政府采购促进企业研发。规定企业一旦增加研发经费，则该公司或机构即可获得相当于新增值</a:t>
            </a:r>
            <a:r>
              <a:rPr lang="en-US" altLang="zh-CN" sz="2100" b="1" smtClean="0"/>
              <a:t>20%</a:t>
            </a:r>
            <a:r>
              <a:rPr lang="zh-CN" altLang="en-US" sz="2100" b="1" smtClean="0"/>
              <a:t>的退税。</a:t>
            </a:r>
            <a:r>
              <a:rPr lang="en-US" altLang="zh-CN" sz="2100" b="1" smtClean="0">
                <a:hlinkClick r:id="" action="ppaction://noaction"/>
              </a:rPr>
              <a:t>[1]</a:t>
            </a:r>
            <a:r>
              <a:rPr lang="en-US" altLang="zh-CN" sz="2100" b="1" smtClean="0"/>
              <a:t> </a:t>
            </a:r>
          </a:p>
          <a:p>
            <a:pPr eaLnBrk="1" hangingPunct="1">
              <a:lnSpc>
                <a:spcPct val="90000"/>
              </a:lnSpc>
            </a:pPr>
            <a:r>
              <a:rPr lang="zh-CN" altLang="en-US" sz="2100" b="1" smtClean="0"/>
              <a:t>最后要为企业创造和利用知识产权提供服务，确保中小企业能够有效地利用知识产权制度。</a:t>
            </a:r>
          </a:p>
          <a:p>
            <a:pPr eaLnBrk="1" hangingPunct="1">
              <a:lnSpc>
                <a:spcPct val="90000"/>
              </a:lnSpc>
            </a:pPr>
            <a:r>
              <a:rPr lang="en-US" altLang="zh-CN" sz="2100" b="1" smtClean="0"/>
              <a:t>4.</a:t>
            </a:r>
            <a:r>
              <a:rPr lang="zh-CN" altLang="en-US" sz="2100" b="1" smtClean="0"/>
              <a:t>通过产学研联合推动自主创新</a:t>
            </a:r>
          </a:p>
          <a:p>
            <a:pPr eaLnBrk="1" hangingPunct="1">
              <a:lnSpc>
                <a:spcPct val="90000"/>
              </a:lnSpc>
            </a:pPr>
            <a:r>
              <a:rPr lang="zh-CN" altLang="en-US" sz="2100" b="1" smtClean="0"/>
              <a:t>今后在建设创新型国家进程中，我国要大力通过产学研联合推动自主创新。注重建立利用大学强大的科研队伍和企业的经济实力，开发新技术新产品，增强国际竞争力的机制。</a:t>
            </a:r>
            <a:endParaRPr lang="zh-CN" altLang="en-US" sz="2100" smtClean="0"/>
          </a:p>
          <a:p>
            <a:pPr eaLnBrk="1" hangingPunct="1">
              <a:lnSpc>
                <a:spcPct val="90000"/>
              </a:lnSpc>
            </a:pPr>
            <a:r>
              <a:rPr lang="zh-CN" altLang="en-US" sz="2100" smtClean="0"/>
              <a:t/>
            </a:r>
            <a:br>
              <a:rPr lang="zh-CN" altLang="en-US" sz="2100" smtClean="0"/>
            </a:br>
            <a:endParaRPr lang="zh-CN" altLang="en-US" sz="210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endParaRPr lang="zh-CN" altLang="zh-CN" smtClean="0"/>
          </a:p>
        </p:txBody>
      </p:sp>
      <p:sp>
        <p:nvSpPr>
          <p:cNvPr id="73731" name="Rectangle 3"/>
          <p:cNvSpPr>
            <a:spLocks noGrp="1" noChangeArrowheads="1"/>
          </p:cNvSpPr>
          <p:nvPr>
            <p:ph type="body" idx="1"/>
          </p:nvPr>
        </p:nvSpPr>
        <p:spPr/>
        <p:txBody>
          <a:bodyPr/>
          <a:lstStyle/>
          <a:p>
            <a:pPr eaLnBrk="1" hangingPunct="1">
              <a:lnSpc>
                <a:spcPct val="90000"/>
              </a:lnSpc>
            </a:pPr>
            <a:r>
              <a:rPr lang="zh-CN" altLang="en-US" sz="2100" b="1" smtClean="0"/>
              <a:t>（二）、通过不断完善创新经济基础建设创新型国家</a:t>
            </a:r>
          </a:p>
          <a:p>
            <a:pPr eaLnBrk="1" hangingPunct="1">
              <a:lnSpc>
                <a:spcPct val="90000"/>
              </a:lnSpc>
            </a:pPr>
            <a:r>
              <a:rPr lang="zh-CN" altLang="en-US" sz="2100" b="1" smtClean="0"/>
              <a:t>创新型国家建设的实质是依靠上层建筑对经济基础的保护，不断调整和完善和科学技术是第一生产力相适应的经济基础，因此要通过不断完善创新经济基础建设创新型国家。其做法通过采取加快创新型人才培养和引进，优化加强创新合作环境，加强知识产权保护等措施加快创新型国家建设进程。</a:t>
            </a:r>
          </a:p>
          <a:p>
            <a:pPr eaLnBrk="1" hangingPunct="1">
              <a:lnSpc>
                <a:spcPct val="90000"/>
              </a:lnSpc>
            </a:pPr>
            <a:r>
              <a:rPr lang="en-US" altLang="zh-CN" sz="2100" b="1" smtClean="0"/>
              <a:t>1.</a:t>
            </a:r>
            <a:r>
              <a:rPr lang="zh-CN" altLang="en-US" sz="2100" b="1" smtClean="0"/>
              <a:t>加快创新型人才培养和引进</a:t>
            </a:r>
          </a:p>
          <a:p>
            <a:pPr eaLnBrk="1" hangingPunct="1">
              <a:lnSpc>
                <a:spcPct val="90000"/>
              </a:lnSpc>
            </a:pPr>
            <a:r>
              <a:rPr lang="zh-CN" altLang="en-US" sz="2100" b="1" smtClean="0"/>
              <a:t>创新型人才是建立创新型国家的基本条件，在加快创新型人才培养和引进方面，今后我国要把科技人力资源视为战略资源和提升国家竞争力的核心因素，要依托国家重大人才培养计划、重大科研和重大工程项目、重点学科和重点科研基地、国际学术交流和合作项目，源源不断地培养造就大批高素质的具有蓬勃创新精神的科技人才。</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endParaRPr lang="zh-CN" altLang="zh-CN" smtClean="0"/>
          </a:p>
        </p:txBody>
      </p:sp>
      <p:sp>
        <p:nvSpPr>
          <p:cNvPr id="74755" name="Rectangle 3"/>
          <p:cNvSpPr>
            <a:spLocks noGrp="1" noChangeArrowheads="1"/>
          </p:cNvSpPr>
          <p:nvPr>
            <p:ph type="body" idx="1"/>
          </p:nvPr>
        </p:nvSpPr>
        <p:spPr/>
        <p:txBody>
          <a:bodyPr/>
          <a:lstStyle/>
          <a:p>
            <a:pPr eaLnBrk="1" hangingPunct="1">
              <a:lnSpc>
                <a:spcPct val="80000"/>
              </a:lnSpc>
            </a:pPr>
            <a:r>
              <a:rPr lang="en-US" altLang="zh-CN" sz="2100" b="1" smtClean="0"/>
              <a:t>2.</a:t>
            </a:r>
            <a:r>
              <a:rPr lang="zh-CN" altLang="en-US" sz="2100" b="1" smtClean="0"/>
              <a:t>优化创新合作环境</a:t>
            </a:r>
          </a:p>
          <a:p>
            <a:pPr eaLnBrk="1" hangingPunct="1">
              <a:lnSpc>
                <a:spcPct val="80000"/>
              </a:lnSpc>
            </a:pPr>
            <a:r>
              <a:rPr lang="zh-CN" altLang="en-US" sz="2100" b="1" smtClean="0"/>
              <a:t>在创新活动高度依赖于各创新主体的互动和合作且已经成为全球化活动的今天，优化创新合作环境建设对于我国建设创新型国家意义重大。使高校与企业进行多方面的科研合作。 有效利用全球科技资源，坚持对外开放的基本国策，扩大多种形式的国际和地区科技交流合作，有效利用全球科技资源。</a:t>
            </a:r>
          </a:p>
          <a:p>
            <a:pPr eaLnBrk="1" hangingPunct="1">
              <a:lnSpc>
                <a:spcPct val="80000"/>
              </a:lnSpc>
            </a:pPr>
            <a:r>
              <a:rPr lang="en-US" altLang="zh-CN" sz="2100" b="1" smtClean="0"/>
              <a:t>3.</a:t>
            </a:r>
            <a:r>
              <a:rPr lang="zh-CN" altLang="en-US" sz="2100" b="1" smtClean="0"/>
              <a:t>加强知识产权保护</a:t>
            </a:r>
          </a:p>
          <a:p>
            <a:pPr eaLnBrk="1" hangingPunct="1">
              <a:lnSpc>
                <a:spcPct val="80000"/>
              </a:lnSpc>
            </a:pPr>
            <a:r>
              <a:rPr lang="zh-CN" altLang="en-US" sz="2100" b="1" smtClean="0"/>
              <a:t>首先注重知识产权创新制度的建设。特别要强调知识产权战略的主体是公众、是知识产权的创造者和使用者</a:t>
            </a:r>
            <a:r>
              <a:rPr lang="en-US" altLang="zh-CN" sz="2100" b="1" smtClean="0"/>
              <a:t>,</a:t>
            </a:r>
            <a:r>
              <a:rPr lang="zh-CN" altLang="en-US" sz="2100" b="1" smtClean="0"/>
              <a:t>政府的重心在于推出有利于知识产权战略的创新性公共服务，在全社会提高知识产权保护意识。</a:t>
            </a:r>
          </a:p>
          <a:p>
            <a:pPr eaLnBrk="1" hangingPunct="1">
              <a:lnSpc>
                <a:spcPct val="80000"/>
              </a:lnSpc>
            </a:pPr>
            <a:r>
              <a:rPr lang="zh-CN" altLang="en-US" sz="2100" b="1" smtClean="0"/>
              <a:t>其次促使企业重视知识产权的利用。一方面</a:t>
            </a:r>
            <a:r>
              <a:rPr lang="en-US" altLang="zh-CN" sz="2100" b="1" smtClean="0"/>
              <a:t>, </a:t>
            </a:r>
            <a:r>
              <a:rPr lang="zh-CN" altLang="en-US" sz="2100" b="1" smtClean="0"/>
              <a:t>促使企业将知识产权作为竞争获利的重要手段</a:t>
            </a:r>
            <a:r>
              <a:rPr lang="en-US" altLang="zh-CN" sz="2100" b="1" smtClean="0"/>
              <a:t>, </a:t>
            </a:r>
            <a:r>
              <a:rPr lang="zh-CN" altLang="en-US" sz="2100" b="1" smtClean="0"/>
              <a:t>拓宽知识产权流通渠道</a:t>
            </a:r>
            <a:r>
              <a:rPr lang="en-US" altLang="zh-CN" sz="2100" b="1" smtClean="0"/>
              <a:t>, </a:t>
            </a:r>
            <a:r>
              <a:rPr lang="zh-CN" altLang="en-US" sz="2100" b="1" smtClean="0"/>
              <a:t>增强市场竞争力</a:t>
            </a:r>
            <a:r>
              <a:rPr lang="en-US" altLang="zh-CN" sz="2100" b="1" smtClean="0"/>
              <a:t>; </a:t>
            </a:r>
            <a:r>
              <a:rPr lang="zh-CN" altLang="en-US" sz="2100" b="1" smtClean="0"/>
              <a:t>另一方面</a:t>
            </a:r>
            <a:r>
              <a:rPr lang="en-US" altLang="zh-CN" sz="2100" b="1" smtClean="0"/>
              <a:t>, </a:t>
            </a:r>
            <a:r>
              <a:rPr lang="zh-CN" altLang="en-US" sz="2100" b="1" smtClean="0"/>
              <a:t>促使企业设立专门机构</a:t>
            </a:r>
            <a:r>
              <a:rPr lang="en-US" altLang="zh-CN" sz="2100" b="1" smtClean="0"/>
              <a:t>, </a:t>
            </a:r>
            <a:r>
              <a:rPr lang="zh-CN" altLang="en-US" sz="2100" b="1" smtClean="0"/>
              <a:t>配备高素质专职人员</a:t>
            </a:r>
            <a:r>
              <a:rPr lang="en-US" altLang="zh-CN" sz="2100" b="1" smtClean="0"/>
              <a:t>, </a:t>
            </a:r>
            <a:r>
              <a:rPr lang="zh-CN" altLang="en-US" sz="2100" b="1" smtClean="0"/>
              <a:t>注入巨额研究开发资金</a:t>
            </a:r>
            <a:r>
              <a:rPr lang="en-US" altLang="zh-CN" sz="2100" b="1" smtClean="0"/>
              <a:t>, </a:t>
            </a:r>
            <a:r>
              <a:rPr lang="zh-CN" altLang="en-US" sz="2100" b="1" smtClean="0"/>
              <a:t>开发和保护自己的知识产权。同时要积极参与国际知识产权领域的交流合作。</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endParaRPr lang="zh-CN" altLang="zh-CN" smtClean="0"/>
          </a:p>
        </p:txBody>
      </p:sp>
      <p:sp>
        <p:nvSpPr>
          <p:cNvPr id="75779" name="Rectangle 3"/>
          <p:cNvSpPr>
            <a:spLocks noGrp="1" noChangeArrowheads="1"/>
          </p:cNvSpPr>
          <p:nvPr>
            <p:ph type="body" idx="1"/>
          </p:nvPr>
        </p:nvSpPr>
        <p:spPr/>
        <p:txBody>
          <a:bodyPr/>
          <a:lstStyle/>
          <a:p>
            <a:pPr eaLnBrk="1" hangingPunct="1">
              <a:lnSpc>
                <a:spcPct val="80000"/>
              </a:lnSpc>
            </a:pPr>
            <a:r>
              <a:rPr lang="zh-CN" altLang="en-US" sz="1900" b="1" smtClean="0"/>
              <a:t>（三）、通过国家职能转变建设创新型国家</a:t>
            </a:r>
          </a:p>
          <a:p>
            <a:pPr eaLnBrk="1" hangingPunct="1">
              <a:lnSpc>
                <a:spcPct val="80000"/>
              </a:lnSpc>
            </a:pPr>
            <a:r>
              <a:rPr lang="en-US" altLang="zh-CN" sz="1900" b="1" smtClean="0"/>
              <a:t>1.</a:t>
            </a:r>
            <a:r>
              <a:rPr lang="zh-CN" altLang="en-US" sz="1900" b="1" smtClean="0"/>
              <a:t>充分发挥政府在创新中作用</a:t>
            </a:r>
          </a:p>
          <a:p>
            <a:pPr eaLnBrk="1" hangingPunct="1">
              <a:lnSpc>
                <a:spcPct val="80000"/>
              </a:lnSpc>
            </a:pPr>
            <a:r>
              <a:rPr lang="zh-CN" altLang="en-US" sz="1900" b="1" smtClean="0"/>
              <a:t>需要充分发挥国家在创新活动作用。为此要通过对跨国公司的直接投资和技术转让行为有所规定或限制和制定正确的政策，加强以市场换技术的效果。还要使技术创新、产业创新和制度创新以及社会建制变革等成为一个有机整体，迅速完成由模仿创新向率先创新的转变。 </a:t>
            </a:r>
          </a:p>
          <a:p>
            <a:pPr eaLnBrk="1" hangingPunct="1">
              <a:lnSpc>
                <a:spcPct val="80000"/>
              </a:lnSpc>
            </a:pPr>
            <a:r>
              <a:rPr lang="en-US" altLang="zh-CN" sz="1900" b="1" smtClean="0"/>
              <a:t>2.</a:t>
            </a:r>
            <a:r>
              <a:rPr lang="zh-CN" altLang="en-US" sz="1900" b="1" smtClean="0"/>
              <a:t>加大创新精神培育</a:t>
            </a:r>
          </a:p>
          <a:p>
            <a:pPr eaLnBrk="1" hangingPunct="1">
              <a:lnSpc>
                <a:spcPct val="80000"/>
              </a:lnSpc>
            </a:pPr>
            <a:r>
              <a:rPr lang="zh-CN" altLang="en-US" sz="1900" b="1" smtClean="0"/>
              <a:t>我国要建设创新型国家，必须培育全社会的创新精神，在全社会形成一种推崇创新、尊重创新的氛围。</a:t>
            </a:r>
          </a:p>
          <a:p>
            <a:pPr eaLnBrk="1" hangingPunct="1">
              <a:lnSpc>
                <a:spcPct val="80000"/>
              </a:lnSpc>
            </a:pPr>
            <a:r>
              <a:rPr lang="zh-CN" altLang="en-US" sz="1900" b="1" smtClean="0"/>
              <a:t>为此首先必须大力发扬中华文化的优良传统。其次要大力繁荣发展哲学社会科学，大力开展科学、技术与社会关系的研究，为建设创新型国家提供更好的世界观和方法论的指导。</a:t>
            </a:r>
            <a:r>
              <a:rPr lang="en-US" altLang="zh-CN" sz="1900" b="1" smtClean="0"/>
              <a:t>[1]</a:t>
            </a:r>
          </a:p>
          <a:p>
            <a:pPr eaLnBrk="1" hangingPunct="1">
              <a:lnSpc>
                <a:spcPct val="80000"/>
              </a:lnSpc>
            </a:pPr>
            <a:r>
              <a:rPr lang="zh-CN" altLang="en-US" sz="1900" b="1" smtClean="0"/>
              <a:t>再次要在全社会广为传播科学知识、科学方法、科学思想、科学精神，使广大人民群众更好地接受科学技术的武装，进一步形成讲科学、爱科学、学科学、用科学的社会风尚。</a:t>
            </a:r>
            <a:endParaRPr lang="zh-CN" altLang="en-US" sz="1900" smtClean="0"/>
          </a:p>
          <a:p>
            <a:pPr eaLnBrk="1" hangingPunct="1">
              <a:lnSpc>
                <a:spcPct val="80000"/>
              </a:lnSpc>
            </a:pPr>
            <a:r>
              <a:rPr lang="zh-CN" altLang="en-US" sz="1900" smtClean="0"/>
              <a:t/>
            </a:r>
            <a:br>
              <a:rPr lang="zh-CN" altLang="en-US" sz="1900" smtClean="0"/>
            </a:br>
            <a:endParaRPr lang="zh-CN" altLang="en-US" sz="190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endParaRPr lang="zh-CN" altLang="zh-CN" smtClean="0"/>
          </a:p>
        </p:txBody>
      </p:sp>
      <p:sp>
        <p:nvSpPr>
          <p:cNvPr id="76803" name="Rectangle 3"/>
          <p:cNvSpPr>
            <a:spLocks noGrp="1" noChangeArrowheads="1"/>
          </p:cNvSpPr>
          <p:nvPr>
            <p:ph type="body" idx="1"/>
          </p:nvPr>
        </p:nvSpPr>
        <p:spPr/>
        <p:txBody>
          <a:bodyPr/>
          <a:lstStyle/>
          <a:p>
            <a:pPr eaLnBrk="1" hangingPunct="1">
              <a:lnSpc>
                <a:spcPct val="80000"/>
              </a:lnSpc>
            </a:pPr>
            <a:r>
              <a:rPr lang="en-US" altLang="zh-CN" sz="1700" b="1" smtClean="0"/>
              <a:t>3. </a:t>
            </a:r>
            <a:r>
              <a:rPr lang="zh-CN" altLang="en-US" sz="1700" b="1" smtClean="0"/>
              <a:t>打造和完善国家创新体系</a:t>
            </a:r>
          </a:p>
          <a:p>
            <a:pPr eaLnBrk="1" hangingPunct="1">
              <a:lnSpc>
                <a:spcPct val="80000"/>
              </a:lnSpc>
            </a:pPr>
            <a:r>
              <a:rPr lang="zh-CN" altLang="en-US" sz="1700" b="1" smtClean="0"/>
              <a:t>因此通过打造和完善国家创新体系能够加快创新型国家建设，其建设内容是：</a:t>
            </a:r>
          </a:p>
          <a:p>
            <a:pPr eaLnBrk="1" hangingPunct="1">
              <a:lnSpc>
                <a:spcPct val="80000"/>
              </a:lnSpc>
            </a:pPr>
            <a:r>
              <a:rPr lang="zh-CN" altLang="en-US" sz="1700" b="1" smtClean="0"/>
              <a:t>一是要建设以企业为主体、市场为导向、产学研相结合的技术创新体系，使企业真正成为研究开发投入的主体、技术创新活动的主体和创新成果应用的主体，全面提升企业的自主创新能力。二是要建设科学研究与高等教育有机结合的知识创新体系，以建立开放、流动、竞争、协作的运行机制为中心，稳定支持从事基础研究、前沿高技术研究和社会公益研究的科研机构，集中力量形成若干优势学科领域、研究基地和人才队伍。</a:t>
            </a:r>
          </a:p>
          <a:p>
            <a:pPr eaLnBrk="1" hangingPunct="1">
              <a:lnSpc>
                <a:spcPct val="80000"/>
              </a:lnSpc>
            </a:pPr>
            <a:r>
              <a:rPr lang="zh-CN" altLang="en-US" sz="1700" b="1" smtClean="0"/>
              <a:t>三是要建设军民结合、寓军于民的国防科技创新体系。</a:t>
            </a:r>
          </a:p>
          <a:p>
            <a:pPr eaLnBrk="1" hangingPunct="1">
              <a:lnSpc>
                <a:spcPct val="80000"/>
              </a:lnSpc>
            </a:pPr>
            <a:r>
              <a:rPr lang="zh-CN" altLang="en-US" sz="1700" b="1" smtClean="0"/>
              <a:t>四是要建设各具特色和优势的区域创新体系，促进中央与地方的科技力量有机结合。</a:t>
            </a:r>
          </a:p>
          <a:p>
            <a:pPr eaLnBrk="1" hangingPunct="1">
              <a:lnSpc>
                <a:spcPct val="80000"/>
              </a:lnSpc>
            </a:pPr>
            <a:r>
              <a:rPr lang="zh-CN" altLang="en-US" sz="1700" b="1" smtClean="0"/>
              <a:t>五是要建设社会化、网络化的科技中介服务体系，大力培育和发展各类科技中介服务机构，引导科技中介服务机构向专业化、规模化和规范化方向发展。</a:t>
            </a:r>
            <a:endParaRPr lang="zh-CN" altLang="en-US" sz="1700" smtClean="0"/>
          </a:p>
          <a:p>
            <a:pPr eaLnBrk="1" hangingPunct="1">
              <a:lnSpc>
                <a:spcPct val="80000"/>
              </a:lnSpc>
            </a:pPr>
            <a:r>
              <a:rPr lang="zh-CN" altLang="en-US" sz="1700" smtClean="0"/>
              <a:t/>
            </a:r>
            <a:br>
              <a:rPr lang="zh-CN" altLang="en-US" sz="1700" smtClean="0"/>
            </a:br>
            <a:endParaRPr lang="zh-CN" altLang="en-US" sz="170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b="1" smtClean="0"/>
              <a:t>思考题</a:t>
            </a:r>
          </a:p>
        </p:txBody>
      </p:sp>
      <p:sp>
        <p:nvSpPr>
          <p:cNvPr id="77827" name="Rectangle 3"/>
          <p:cNvSpPr>
            <a:spLocks noGrp="1" noChangeArrowheads="1"/>
          </p:cNvSpPr>
          <p:nvPr>
            <p:ph type="body" idx="1"/>
          </p:nvPr>
        </p:nvSpPr>
        <p:spPr/>
        <p:txBody>
          <a:bodyPr/>
          <a:lstStyle/>
          <a:p>
            <a:pPr eaLnBrk="1" hangingPunct="1"/>
            <a:endParaRPr lang="en-US" altLang="zh-CN" b="1" smtClean="0"/>
          </a:p>
          <a:p>
            <a:pPr eaLnBrk="1" hangingPunct="1"/>
            <a:r>
              <a:rPr lang="en-US" altLang="zh-CN" b="1" smtClean="0"/>
              <a:t>1</a:t>
            </a:r>
            <a:r>
              <a:rPr lang="zh-CN" altLang="en-US" b="1" smtClean="0"/>
              <a:t>．我国建设创新型国家的主要依据是什么？</a:t>
            </a:r>
          </a:p>
          <a:p>
            <a:pPr eaLnBrk="1" hangingPunct="1"/>
            <a:r>
              <a:rPr lang="en-US" altLang="zh-CN" b="1" smtClean="0"/>
              <a:t>2.   </a:t>
            </a:r>
            <a:r>
              <a:rPr lang="zh-CN" altLang="en-US" b="1" smtClean="0"/>
              <a:t>试述创新型国家的内涵和实质。</a:t>
            </a:r>
          </a:p>
          <a:p>
            <a:pPr eaLnBrk="1" hangingPunct="1"/>
            <a:r>
              <a:rPr lang="en-US" altLang="zh-CN" b="1" smtClean="0"/>
              <a:t>3</a:t>
            </a:r>
            <a:r>
              <a:rPr lang="zh-CN" altLang="en-US" b="1" smtClean="0"/>
              <a:t>．我国建设创新型国家的路径有那些。</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b="1" smtClean="0"/>
              <a:t>阅读书目</a:t>
            </a:r>
          </a:p>
        </p:txBody>
      </p:sp>
      <p:sp>
        <p:nvSpPr>
          <p:cNvPr id="78851" name="Rectangle 3"/>
          <p:cNvSpPr>
            <a:spLocks noGrp="1" noChangeArrowheads="1"/>
          </p:cNvSpPr>
          <p:nvPr>
            <p:ph type="body" idx="1"/>
          </p:nvPr>
        </p:nvSpPr>
        <p:spPr/>
        <p:txBody>
          <a:bodyPr/>
          <a:lstStyle/>
          <a:p>
            <a:pPr eaLnBrk="1" hangingPunct="1">
              <a:lnSpc>
                <a:spcPct val="80000"/>
              </a:lnSpc>
            </a:pPr>
            <a:r>
              <a:rPr lang="en-US" altLang="zh-CN" sz="1900" b="1" smtClean="0"/>
              <a:t>1</a:t>
            </a:r>
            <a:r>
              <a:rPr lang="zh-CN" altLang="en-US" sz="1900" b="1" smtClean="0"/>
              <a:t>．黄顺基：</a:t>
            </a:r>
            <a:r>
              <a:rPr lang="en-US" altLang="zh-CN" sz="1900" b="1" smtClean="0"/>
              <a:t>《</a:t>
            </a:r>
            <a:r>
              <a:rPr lang="zh-CN" altLang="en-US" sz="1900" b="1" smtClean="0"/>
              <a:t>自然辩证法概论</a:t>
            </a:r>
            <a:r>
              <a:rPr lang="en-US" altLang="zh-CN" sz="1900" b="1" smtClean="0"/>
              <a:t>》</a:t>
            </a:r>
            <a:r>
              <a:rPr lang="zh-CN" altLang="en-US" sz="1900" b="1" smtClean="0"/>
              <a:t>，北京：高等教育出版社，</a:t>
            </a:r>
            <a:r>
              <a:rPr lang="en-US" altLang="zh-CN" sz="1900" b="1" smtClean="0"/>
              <a:t>2004</a:t>
            </a:r>
            <a:r>
              <a:rPr lang="zh-CN" altLang="en-US" sz="1900" b="1" smtClean="0"/>
              <a:t>年</a:t>
            </a:r>
          </a:p>
          <a:p>
            <a:pPr eaLnBrk="1" hangingPunct="1">
              <a:lnSpc>
                <a:spcPct val="80000"/>
              </a:lnSpc>
            </a:pPr>
            <a:r>
              <a:rPr lang="en-US" altLang="zh-CN" sz="1900" b="1" smtClean="0"/>
              <a:t>2</a:t>
            </a:r>
            <a:r>
              <a:rPr lang="zh-CN" altLang="en-US" sz="1900" b="1" smtClean="0"/>
              <a:t>．刘大椿：</a:t>
            </a:r>
            <a:r>
              <a:rPr lang="en-US" altLang="zh-CN" sz="1900" b="1" smtClean="0"/>
              <a:t>《</a:t>
            </a:r>
            <a:r>
              <a:rPr lang="zh-CN" altLang="en-US" sz="1900" b="1" smtClean="0"/>
              <a:t>自然辩证法概论</a:t>
            </a:r>
            <a:r>
              <a:rPr lang="en-US" altLang="zh-CN" sz="1900" b="1" smtClean="0"/>
              <a:t>》</a:t>
            </a:r>
            <a:r>
              <a:rPr lang="zh-CN" altLang="en-US" sz="1900" b="1" smtClean="0"/>
              <a:t>，北京：中国人民大学出版社，</a:t>
            </a:r>
            <a:r>
              <a:rPr lang="en-US" altLang="zh-CN" sz="1900" b="1" smtClean="0"/>
              <a:t>2005</a:t>
            </a:r>
            <a:r>
              <a:rPr lang="zh-CN" altLang="en-US" sz="1900" b="1" smtClean="0"/>
              <a:t>年</a:t>
            </a:r>
          </a:p>
          <a:p>
            <a:pPr eaLnBrk="1" hangingPunct="1">
              <a:lnSpc>
                <a:spcPct val="80000"/>
              </a:lnSpc>
            </a:pPr>
            <a:r>
              <a:rPr lang="en-US" altLang="zh-CN" sz="1900" b="1" smtClean="0"/>
              <a:t>3</a:t>
            </a:r>
            <a:r>
              <a:rPr lang="zh-CN" altLang="en-US" sz="1900" b="1" smtClean="0"/>
              <a:t>．李正风主编：</a:t>
            </a:r>
            <a:r>
              <a:rPr lang="en-US" altLang="zh-CN" sz="1900" b="1" smtClean="0"/>
              <a:t>《</a:t>
            </a:r>
            <a:r>
              <a:rPr lang="zh-CN" altLang="en-US" sz="1900" b="1" smtClean="0"/>
              <a:t>走向科学技术学</a:t>
            </a:r>
            <a:r>
              <a:rPr lang="en-US" altLang="zh-CN" sz="1900" b="1" smtClean="0"/>
              <a:t>》</a:t>
            </a:r>
            <a:r>
              <a:rPr lang="zh-CN" altLang="en-US" sz="1900" b="1" smtClean="0"/>
              <a:t>，北京：人民出版社，</a:t>
            </a:r>
            <a:r>
              <a:rPr lang="en-US" altLang="zh-CN" sz="1900" b="1" smtClean="0"/>
              <a:t>2006</a:t>
            </a:r>
            <a:r>
              <a:rPr lang="zh-CN" altLang="en-US" sz="1900" b="1" smtClean="0"/>
              <a:t>年 </a:t>
            </a:r>
          </a:p>
          <a:p>
            <a:pPr eaLnBrk="1" hangingPunct="1">
              <a:lnSpc>
                <a:spcPct val="80000"/>
              </a:lnSpc>
            </a:pPr>
            <a:r>
              <a:rPr lang="en-US" altLang="zh-CN" sz="1900" b="1" smtClean="0"/>
              <a:t>4</a:t>
            </a:r>
            <a:r>
              <a:rPr lang="zh-CN" altLang="en-US" sz="1900" b="1" smtClean="0"/>
              <a:t>．许为民主编：</a:t>
            </a:r>
            <a:r>
              <a:rPr lang="en-US" altLang="zh-CN" sz="1900" b="1" smtClean="0"/>
              <a:t>《</a:t>
            </a:r>
            <a:r>
              <a:rPr lang="zh-CN" altLang="en-US" sz="1900" b="1" smtClean="0"/>
              <a:t>走近科学技术学</a:t>
            </a:r>
            <a:r>
              <a:rPr lang="en-US" altLang="zh-CN" sz="1900" b="1" smtClean="0"/>
              <a:t>》</a:t>
            </a:r>
            <a:r>
              <a:rPr lang="zh-CN" altLang="en-US" sz="1900" b="1" smtClean="0"/>
              <a:t>，北京：科学出版社，</a:t>
            </a:r>
            <a:r>
              <a:rPr lang="en-US" altLang="zh-CN" sz="1900" b="1" smtClean="0"/>
              <a:t>2008</a:t>
            </a:r>
            <a:r>
              <a:rPr lang="zh-CN" altLang="en-US" sz="1900" b="1" smtClean="0"/>
              <a:t>年</a:t>
            </a:r>
          </a:p>
          <a:p>
            <a:pPr eaLnBrk="1" hangingPunct="1">
              <a:lnSpc>
                <a:spcPct val="80000"/>
              </a:lnSpc>
            </a:pPr>
            <a:r>
              <a:rPr lang="en-US" altLang="zh-CN" sz="1900" b="1" smtClean="0"/>
              <a:t>5</a:t>
            </a:r>
            <a:r>
              <a:rPr lang="zh-CN" altLang="en-US" sz="1900" b="1" smtClean="0"/>
              <a:t>．</a:t>
            </a:r>
            <a:r>
              <a:rPr lang="en-US" altLang="zh-CN" sz="1900" b="1" smtClean="0"/>
              <a:t>《</a:t>
            </a:r>
            <a:r>
              <a:rPr lang="zh-CN" altLang="en-US" sz="1900" b="1" smtClean="0"/>
              <a:t>国民经济和社会发展“十一五”规划若干问题学习读本</a:t>
            </a:r>
            <a:r>
              <a:rPr lang="en-US" altLang="zh-CN" sz="1900" b="1" smtClean="0"/>
              <a:t>》</a:t>
            </a:r>
            <a:r>
              <a:rPr lang="zh-CN" altLang="en-US" sz="1900" b="1" smtClean="0"/>
              <a:t>，北京</a:t>
            </a:r>
            <a:r>
              <a:rPr lang="en-US" altLang="zh-CN" sz="1900" b="1" smtClean="0"/>
              <a:t>:</a:t>
            </a:r>
            <a:r>
              <a:rPr lang="zh-CN" altLang="en-US" sz="1900" b="1" smtClean="0"/>
              <a:t>新华出版社，</a:t>
            </a:r>
            <a:r>
              <a:rPr lang="en-US" altLang="zh-CN" sz="1900" b="1" smtClean="0"/>
              <a:t>2005</a:t>
            </a:r>
            <a:r>
              <a:rPr lang="zh-CN" altLang="en-US" sz="1900" b="1" smtClean="0"/>
              <a:t>年 </a:t>
            </a:r>
          </a:p>
          <a:p>
            <a:pPr eaLnBrk="1" hangingPunct="1">
              <a:lnSpc>
                <a:spcPct val="80000"/>
              </a:lnSpc>
            </a:pPr>
            <a:r>
              <a:rPr lang="en-US" altLang="zh-CN" sz="1900" b="1" smtClean="0"/>
              <a:t>6</a:t>
            </a:r>
            <a:r>
              <a:rPr lang="zh-CN" altLang="en-US" sz="1900" b="1" smtClean="0"/>
              <a:t>．路甬祥</a:t>
            </a:r>
            <a:r>
              <a:rPr lang="en-US" altLang="zh-CN" sz="1900" b="1" smtClean="0"/>
              <a:t>,</a:t>
            </a:r>
            <a:r>
              <a:rPr lang="zh-CN" altLang="en-US" sz="1900" b="1" smtClean="0"/>
              <a:t>郑必坚：</a:t>
            </a:r>
            <a:r>
              <a:rPr lang="en-US" altLang="zh-CN" sz="1900" b="1" smtClean="0"/>
              <a:t>《</a:t>
            </a:r>
            <a:r>
              <a:rPr lang="zh-CN" altLang="en-US" sz="1900" b="1" smtClean="0"/>
              <a:t>和平崛起</a:t>
            </a:r>
            <a:r>
              <a:rPr lang="en-US" altLang="zh-CN" sz="1900" b="1" smtClean="0"/>
              <a:t>》</a:t>
            </a:r>
            <a:r>
              <a:rPr lang="zh-CN" altLang="en-US" sz="1900" b="1" smtClean="0"/>
              <a:t>，北京</a:t>
            </a:r>
            <a:r>
              <a:rPr lang="en-US" altLang="zh-CN" sz="1900" b="1" smtClean="0"/>
              <a:t>:</a:t>
            </a:r>
            <a:r>
              <a:rPr lang="zh-CN" altLang="en-US" sz="1900" b="1" smtClean="0"/>
              <a:t>高等教育出版社 ，</a:t>
            </a:r>
            <a:r>
              <a:rPr lang="en-US" altLang="zh-CN" sz="1900" b="1" smtClean="0"/>
              <a:t>2005</a:t>
            </a:r>
            <a:r>
              <a:rPr lang="zh-CN" altLang="en-US" sz="1900" b="1" smtClean="0"/>
              <a:t>年 </a:t>
            </a:r>
          </a:p>
          <a:p>
            <a:pPr eaLnBrk="1" hangingPunct="1">
              <a:lnSpc>
                <a:spcPct val="80000"/>
              </a:lnSpc>
            </a:pPr>
            <a:r>
              <a:rPr lang="en-US" altLang="zh-CN" sz="1900" b="1" smtClean="0"/>
              <a:t>7</a:t>
            </a:r>
            <a:r>
              <a:rPr lang="zh-CN" altLang="en-US" sz="1900" b="1" smtClean="0"/>
              <a:t>．钟坚：</a:t>
            </a:r>
            <a:r>
              <a:rPr lang="en-US" altLang="zh-CN" sz="1900" b="1" smtClean="0"/>
              <a:t>《</a:t>
            </a:r>
            <a:r>
              <a:rPr lang="zh-CN" altLang="en-US" sz="1900" b="1" smtClean="0"/>
              <a:t>世界硅谷模式的制度分析</a:t>
            </a:r>
            <a:r>
              <a:rPr lang="en-US" altLang="zh-CN" sz="1900" b="1" smtClean="0"/>
              <a:t>》</a:t>
            </a:r>
            <a:r>
              <a:rPr lang="zh-CN" altLang="en-US" sz="1900" b="1" smtClean="0"/>
              <a:t>，北京：中国社会科学出版社，</a:t>
            </a:r>
            <a:r>
              <a:rPr lang="en-US" altLang="zh-CN" sz="1900" b="1" smtClean="0"/>
              <a:t>2001</a:t>
            </a:r>
            <a:r>
              <a:rPr lang="zh-CN" altLang="en-US" sz="1900" b="1" smtClean="0"/>
              <a:t>年</a:t>
            </a:r>
            <a:r>
              <a:rPr lang="en-US" altLang="zh-CN" sz="1900" b="1" smtClean="0"/>
              <a:t>. </a:t>
            </a:r>
          </a:p>
          <a:p>
            <a:pPr eaLnBrk="1" hangingPunct="1">
              <a:lnSpc>
                <a:spcPct val="80000"/>
              </a:lnSpc>
            </a:pPr>
            <a:r>
              <a:rPr lang="en-US" altLang="zh-CN" sz="1900" b="1" smtClean="0"/>
              <a:t> 8. </a:t>
            </a:r>
            <a:r>
              <a:rPr lang="zh-CN" altLang="en-US" sz="1900" b="1" smtClean="0"/>
              <a:t>黄顺基</a:t>
            </a:r>
            <a:r>
              <a:rPr lang="en-US" altLang="zh-CN" sz="1900" b="1" smtClean="0"/>
              <a:t>:《</a:t>
            </a:r>
            <a:r>
              <a:rPr lang="zh-CN" altLang="en-US" sz="1900" b="1" smtClean="0"/>
              <a:t>走向知识经济时代</a:t>
            </a:r>
            <a:r>
              <a:rPr lang="en-US" altLang="zh-CN" sz="1900" b="1" smtClean="0"/>
              <a:t>》,</a:t>
            </a:r>
            <a:r>
              <a:rPr lang="zh-CN" altLang="en-US" sz="1900" b="1" smtClean="0"/>
              <a:t>北京：中国人民出版社，</a:t>
            </a:r>
            <a:r>
              <a:rPr lang="en-US" altLang="zh-CN" sz="1900" b="1" smtClean="0"/>
              <a:t>1998</a:t>
            </a:r>
            <a:r>
              <a:rPr lang="zh-CN" altLang="en-US" sz="1900" b="1" smtClean="0"/>
              <a:t>年</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0" y="0"/>
            <a:ext cx="9144000" cy="1125538"/>
          </a:xfrm>
        </p:spPr>
        <p:txBody>
          <a:bodyPr/>
          <a:lstStyle/>
          <a:p>
            <a:pPr eaLnBrk="1" hangingPunct="1"/>
            <a:r>
              <a:rPr lang="zh-CN">
                <a:latin typeface="楷体" pitchFamily="49" charset="-122"/>
              </a:rPr>
              <a:t>技术创新的主要内容</a:t>
            </a:r>
          </a:p>
        </p:txBody>
      </p:sp>
      <p:sp>
        <p:nvSpPr>
          <p:cNvPr id="43011" name="Rectangle 3"/>
          <p:cNvSpPr>
            <a:spLocks noGrp="1" noChangeArrowheads="1"/>
          </p:cNvSpPr>
          <p:nvPr>
            <p:ph type="body" idx="4294967295"/>
          </p:nvPr>
        </p:nvSpPr>
        <p:spPr>
          <a:xfrm>
            <a:off x="323850" y="990600"/>
            <a:ext cx="8820150" cy="4681538"/>
          </a:xfrm>
        </p:spPr>
        <p:txBody>
          <a:bodyPr/>
          <a:lstStyle/>
          <a:p>
            <a:pPr lvl="1" eaLnBrk="1" hangingPunct="1"/>
            <a:r>
              <a:rPr lang="zh-CN">
                <a:latin typeface="微软雅黑" pitchFamily="34" charset="-122"/>
                <a:ea typeface="微软雅黑" pitchFamily="34" charset="-122"/>
              </a:rPr>
              <a:t>技术过程的创新</a:t>
            </a:r>
          </a:p>
          <a:p>
            <a:pPr lvl="1" eaLnBrk="1" hangingPunct="1"/>
            <a:r>
              <a:rPr lang="zh-CN">
                <a:latin typeface="微软雅黑" pitchFamily="34" charset="-122"/>
                <a:ea typeface="微软雅黑" pitchFamily="34" charset="-122"/>
              </a:rPr>
              <a:t>经济过程的创新</a:t>
            </a:r>
          </a:p>
          <a:p>
            <a:pPr lvl="1" eaLnBrk="1" hangingPunct="1"/>
            <a:r>
              <a:rPr lang="zh-CN">
                <a:latin typeface="微软雅黑" pitchFamily="34" charset="-122"/>
                <a:ea typeface="微软雅黑" pitchFamily="34" charset="-122"/>
              </a:rPr>
              <a:t>管理过程的创新</a:t>
            </a:r>
          </a:p>
        </p:txBody>
      </p:sp>
      <p:grpSp>
        <p:nvGrpSpPr>
          <p:cNvPr id="2" name="Group 4"/>
          <p:cNvGrpSpPr>
            <a:grpSpLocks/>
          </p:cNvGrpSpPr>
          <p:nvPr/>
        </p:nvGrpSpPr>
        <p:grpSpPr bwMode="auto">
          <a:xfrm>
            <a:off x="609600" y="2590800"/>
            <a:ext cx="7442200" cy="2914650"/>
            <a:chOff x="0" y="0"/>
            <a:chExt cx="4688" cy="1836"/>
          </a:xfrm>
        </p:grpSpPr>
        <p:sp>
          <p:nvSpPr>
            <p:cNvPr id="43013" name="Rectangle 4"/>
            <p:cNvSpPr>
              <a:spLocks noChangeArrowheads="1"/>
            </p:cNvSpPr>
            <p:nvPr/>
          </p:nvSpPr>
          <p:spPr bwMode="auto">
            <a:xfrm>
              <a:off x="1676" y="518"/>
              <a:ext cx="1376" cy="432"/>
            </a:xfrm>
            <a:prstGeom prst="rect">
              <a:avLst/>
            </a:prstGeom>
            <a:noFill/>
            <a:ln w="9525">
              <a:noFill/>
              <a:miter lim="800000"/>
              <a:headEnd/>
              <a:tailEnd/>
            </a:ln>
          </p:spPr>
          <p:txBody>
            <a:bodyPr wrap="none" lIns="76810" tIns="38405" rIns="76810" bIns="38405">
              <a:spAutoFit/>
            </a:bodyPr>
            <a:lstStyle/>
            <a:p>
              <a:pPr defTabSz="768350"/>
              <a:r>
                <a:rPr lang="zh-CN" altLang="en-US" sz="4000">
                  <a:latin typeface="Times New Roman" pitchFamily="18" charset="0"/>
                </a:rPr>
                <a:t>产品创新</a:t>
              </a:r>
            </a:p>
          </p:txBody>
        </p:sp>
        <p:sp>
          <p:nvSpPr>
            <p:cNvPr id="43014" name="Rectangle 5"/>
            <p:cNvSpPr>
              <a:spLocks noChangeArrowheads="1"/>
            </p:cNvSpPr>
            <p:nvPr/>
          </p:nvSpPr>
          <p:spPr bwMode="auto">
            <a:xfrm>
              <a:off x="1679" y="926"/>
              <a:ext cx="1376" cy="432"/>
            </a:xfrm>
            <a:prstGeom prst="rect">
              <a:avLst/>
            </a:prstGeom>
            <a:noFill/>
            <a:ln w="9525">
              <a:noFill/>
              <a:miter lim="800000"/>
              <a:headEnd/>
              <a:tailEnd/>
            </a:ln>
          </p:spPr>
          <p:txBody>
            <a:bodyPr wrap="none" lIns="76810" tIns="38405" rIns="76810" bIns="38405">
              <a:spAutoFit/>
            </a:bodyPr>
            <a:lstStyle/>
            <a:p>
              <a:pPr defTabSz="768350">
                <a:spcBef>
                  <a:spcPct val="20000"/>
                </a:spcBef>
              </a:pPr>
              <a:r>
                <a:rPr lang="zh-CN" altLang="en-US" sz="4000">
                  <a:latin typeface="Times New Roman" pitchFamily="18" charset="0"/>
                </a:rPr>
                <a:t>工艺创新</a:t>
              </a:r>
            </a:p>
          </p:txBody>
        </p:sp>
        <p:sp>
          <p:nvSpPr>
            <p:cNvPr id="43015" name="Oval 6"/>
            <p:cNvSpPr>
              <a:spLocks noChangeArrowheads="1"/>
            </p:cNvSpPr>
            <p:nvPr/>
          </p:nvSpPr>
          <p:spPr bwMode="auto">
            <a:xfrm>
              <a:off x="1307" y="428"/>
              <a:ext cx="2139" cy="1021"/>
            </a:xfrm>
            <a:prstGeom prst="ellipse">
              <a:avLst/>
            </a:prstGeom>
            <a:noFill/>
            <a:ln w="9525" cmpd="sng">
              <a:solidFill>
                <a:schemeClr val="tx1"/>
              </a:solidFill>
              <a:round/>
              <a:headEnd/>
              <a:tailEnd/>
            </a:ln>
          </p:spPr>
          <p:txBody>
            <a:bodyPr wrap="none" anchor="ctr"/>
            <a:lstStyle/>
            <a:p>
              <a:endParaRPr lang="zh-CN" altLang="en-US"/>
            </a:p>
          </p:txBody>
        </p:sp>
        <p:sp>
          <p:nvSpPr>
            <p:cNvPr id="43016" name="Rectangle 7"/>
            <p:cNvSpPr>
              <a:spLocks noChangeArrowheads="1"/>
            </p:cNvSpPr>
            <p:nvPr/>
          </p:nvSpPr>
          <p:spPr bwMode="auto">
            <a:xfrm>
              <a:off x="1649" y="1404"/>
              <a:ext cx="1376" cy="432"/>
            </a:xfrm>
            <a:prstGeom prst="rect">
              <a:avLst/>
            </a:prstGeom>
            <a:noFill/>
            <a:ln w="9525">
              <a:noFill/>
              <a:miter lim="800000"/>
              <a:headEnd/>
              <a:tailEnd/>
            </a:ln>
          </p:spPr>
          <p:txBody>
            <a:bodyPr wrap="none" lIns="76810" tIns="38405" rIns="76810" bIns="38405">
              <a:spAutoFit/>
            </a:bodyPr>
            <a:lstStyle/>
            <a:p>
              <a:pPr defTabSz="768350"/>
              <a:r>
                <a:rPr lang="zh-CN" altLang="en-US" sz="4000">
                  <a:latin typeface="Times New Roman" pitchFamily="18" charset="0"/>
                </a:rPr>
                <a:t>管理创新</a:t>
              </a:r>
            </a:p>
          </p:txBody>
        </p:sp>
        <p:sp>
          <p:nvSpPr>
            <p:cNvPr id="43017" name="Text Box 8"/>
            <p:cNvSpPr txBox="1">
              <a:spLocks noChangeArrowheads="1"/>
            </p:cNvSpPr>
            <p:nvPr/>
          </p:nvSpPr>
          <p:spPr bwMode="auto">
            <a:xfrm>
              <a:off x="0" y="587"/>
              <a:ext cx="288" cy="715"/>
            </a:xfrm>
            <a:prstGeom prst="rect">
              <a:avLst/>
            </a:prstGeom>
            <a:noFill/>
            <a:ln w="9525">
              <a:noFill/>
              <a:miter lim="800000"/>
              <a:headEnd/>
              <a:tailEnd/>
            </a:ln>
          </p:spPr>
          <p:txBody>
            <a:bodyPr vert="eaVert" wrap="none" lIns="76810" tIns="38405" rIns="76810" bIns="38405">
              <a:spAutoFit/>
            </a:bodyPr>
            <a:lstStyle/>
            <a:p>
              <a:pPr defTabSz="768350"/>
              <a:r>
                <a:rPr lang="en-US" sz="2000">
                  <a:latin typeface="Times New Roman" pitchFamily="18" charset="0"/>
                </a:rPr>
                <a:t>R&amp;D</a:t>
              </a:r>
              <a:r>
                <a:rPr lang="zh-CN" altLang="en-US" sz="2000">
                  <a:latin typeface="Times New Roman" pitchFamily="18" charset="0"/>
                </a:rPr>
                <a:t>活动</a:t>
              </a:r>
            </a:p>
          </p:txBody>
        </p:sp>
        <p:sp>
          <p:nvSpPr>
            <p:cNvPr id="43018" name="Line 9"/>
            <p:cNvSpPr>
              <a:spLocks noChangeShapeType="1"/>
            </p:cNvSpPr>
            <p:nvPr/>
          </p:nvSpPr>
          <p:spPr bwMode="auto">
            <a:xfrm>
              <a:off x="340" y="950"/>
              <a:ext cx="946" cy="0"/>
            </a:xfrm>
            <a:prstGeom prst="line">
              <a:avLst/>
            </a:prstGeom>
            <a:noFill/>
            <a:ln w="9525" cmpd="sng">
              <a:solidFill>
                <a:schemeClr val="tx1"/>
              </a:solidFill>
              <a:round/>
              <a:headEnd/>
              <a:tailEnd type="triangle" w="med" len="med"/>
            </a:ln>
          </p:spPr>
          <p:txBody>
            <a:bodyPr/>
            <a:lstStyle/>
            <a:p>
              <a:endParaRPr lang="zh-CN" altLang="en-US"/>
            </a:p>
          </p:txBody>
        </p:sp>
        <p:sp>
          <p:nvSpPr>
            <p:cNvPr id="43019" name="Line 10"/>
            <p:cNvSpPr>
              <a:spLocks noChangeShapeType="1"/>
            </p:cNvSpPr>
            <p:nvPr/>
          </p:nvSpPr>
          <p:spPr bwMode="auto">
            <a:xfrm>
              <a:off x="3464" y="950"/>
              <a:ext cx="823" cy="0"/>
            </a:xfrm>
            <a:prstGeom prst="line">
              <a:avLst/>
            </a:prstGeom>
            <a:noFill/>
            <a:ln w="9525" cmpd="sng">
              <a:solidFill>
                <a:schemeClr val="tx1"/>
              </a:solidFill>
              <a:round/>
              <a:headEnd/>
              <a:tailEnd type="triangle" w="med" len="med"/>
            </a:ln>
          </p:spPr>
          <p:txBody>
            <a:bodyPr/>
            <a:lstStyle/>
            <a:p>
              <a:endParaRPr lang="zh-CN" altLang="en-US"/>
            </a:p>
          </p:txBody>
        </p:sp>
        <p:sp>
          <p:nvSpPr>
            <p:cNvPr id="43020" name="Text Box 11"/>
            <p:cNvSpPr txBox="1">
              <a:spLocks noChangeArrowheads="1"/>
            </p:cNvSpPr>
            <p:nvPr/>
          </p:nvSpPr>
          <p:spPr bwMode="auto">
            <a:xfrm>
              <a:off x="4400" y="587"/>
              <a:ext cx="288" cy="688"/>
            </a:xfrm>
            <a:prstGeom prst="rect">
              <a:avLst/>
            </a:prstGeom>
            <a:noFill/>
            <a:ln w="9525">
              <a:noFill/>
              <a:miter lim="800000"/>
              <a:headEnd/>
              <a:tailEnd/>
            </a:ln>
          </p:spPr>
          <p:txBody>
            <a:bodyPr vert="eaVert" wrap="none" lIns="76810" tIns="38405" rIns="76810" bIns="38405">
              <a:spAutoFit/>
            </a:bodyPr>
            <a:lstStyle/>
            <a:p>
              <a:pPr defTabSz="768350"/>
              <a:r>
                <a:rPr lang="zh-CN" altLang="en-US" sz="2000">
                  <a:latin typeface="Times New Roman" pitchFamily="18" charset="0"/>
                </a:rPr>
                <a:t>市场创新</a:t>
              </a:r>
            </a:p>
          </p:txBody>
        </p:sp>
        <p:sp>
          <p:nvSpPr>
            <p:cNvPr id="43021" name="Line 12"/>
            <p:cNvSpPr>
              <a:spLocks noChangeShapeType="1"/>
            </p:cNvSpPr>
            <p:nvPr/>
          </p:nvSpPr>
          <p:spPr bwMode="auto">
            <a:xfrm flipV="1">
              <a:off x="424" y="315"/>
              <a:ext cx="1089" cy="208"/>
            </a:xfrm>
            <a:prstGeom prst="line">
              <a:avLst/>
            </a:prstGeom>
            <a:noFill/>
            <a:ln w="9525" cmpd="sng">
              <a:solidFill>
                <a:schemeClr val="tx1"/>
              </a:solidFill>
              <a:round/>
              <a:headEnd/>
              <a:tailEnd type="triangle" w="med" len="med"/>
            </a:ln>
          </p:spPr>
          <p:txBody>
            <a:bodyPr/>
            <a:lstStyle/>
            <a:p>
              <a:endParaRPr lang="zh-CN" altLang="en-US"/>
            </a:p>
          </p:txBody>
        </p:sp>
        <p:sp>
          <p:nvSpPr>
            <p:cNvPr id="43022" name="Line 13"/>
            <p:cNvSpPr>
              <a:spLocks noChangeShapeType="1"/>
            </p:cNvSpPr>
            <p:nvPr/>
          </p:nvSpPr>
          <p:spPr bwMode="auto">
            <a:xfrm>
              <a:off x="3101" y="270"/>
              <a:ext cx="1177" cy="280"/>
            </a:xfrm>
            <a:prstGeom prst="line">
              <a:avLst/>
            </a:prstGeom>
            <a:noFill/>
            <a:ln w="9525" cmpd="sng">
              <a:solidFill>
                <a:schemeClr val="tx1"/>
              </a:solidFill>
              <a:round/>
              <a:headEnd/>
              <a:tailEnd type="triangle" w="med" len="med"/>
            </a:ln>
          </p:spPr>
          <p:txBody>
            <a:bodyPr/>
            <a:lstStyle/>
            <a:p>
              <a:endParaRPr lang="zh-CN" altLang="en-US"/>
            </a:p>
          </p:txBody>
        </p:sp>
        <p:sp>
          <p:nvSpPr>
            <p:cNvPr id="43023" name="Line 14"/>
            <p:cNvSpPr>
              <a:spLocks noChangeShapeType="1"/>
            </p:cNvSpPr>
            <p:nvPr/>
          </p:nvSpPr>
          <p:spPr bwMode="auto">
            <a:xfrm flipH="1">
              <a:off x="3146" y="1358"/>
              <a:ext cx="1029" cy="236"/>
            </a:xfrm>
            <a:prstGeom prst="line">
              <a:avLst/>
            </a:prstGeom>
            <a:noFill/>
            <a:ln w="9525" cmpd="sng">
              <a:solidFill>
                <a:schemeClr val="tx1"/>
              </a:solidFill>
              <a:round/>
              <a:headEnd/>
              <a:tailEnd type="triangle" w="med" len="med"/>
            </a:ln>
          </p:spPr>
          <p:txBody>
            <a:bodyPr/>
            <a:lstStyle/>
            <a:p>
              <a:endParaRPr lang="zh-CN" altLang="en-US"/>
            </a:p>
          </p:txBody>
        </p:sp>
        <p:sp>
          <p:nvSpPr>
            <p:cNvPr id="43024" name="Line 15"/>
            <p:cNvSpPr>
              <a:spLocks noChangeShapeType="1"/>
            </p:cNvSpPr>
            <p:nvPr/>
          </p:nvSpPr>
          <p:spPr bwMode="auto">
            <a:xfrm>
              <a:off x="566" y="1449"/>
              <a:ext cx="947" cy="157"/>
            </a:xfrm>
            <a:prstGeom prst="line">
              <a:avLst/>
            </a:prstGeom>
            <a:noFill/>
            <a:ln w="9525" cmpd="sng">
              <a:solidFill>
                <a:schemeClr val="tx1"/>
              </a:solidFill>
              <a:round/>
              <a:headEnd/>
              <a:tailEnd type="triangle" w="med" len="med"/>
            </a:ln>
          </p:spPr>
          <p:txBody>
            <a:bodyPr/>
            <a:lstStyle/>
            <a:p>
              <a:endParaRPr lang="zh-CN" altLang="en-US"/>
            </a:p>
          </p:txBody>
        </p:sp>
        <p:sp>
          <p:nvSpPr>
            <p:cNvPr id="43025" name="Text Box 16"/>
            <p:cNvSpPr txBox="1">
              <a:spLocks noChangeArrowheads="1"/>
            </p:cNvSpPr>
            <p:nvPr/>
          </p:nvSpPr>
          <p:spPr bwMode="auto">
            <a:xfrm>
              <a:off x="1647" y="0"/>
              <a:ext cx="1497" cy="442"/>
            </a:xfrm>
            <a:prstGeom prst="rect">
              <a:avLst/>
            </a:prstGeom>
            <a:noFill/>
            <a:ln w="9525">
              <a:noFill/>
              <a:miter lim="800000"/>
              <a:headEnd/>
              <a:tailEnd/>
            </a:ln>
          </p:spPr>
          <p:txBody>
            <a:bodyPr>
              <a:spAutoFit/>
            </a:bodyPr>
            <a:lstStyle/>
            <a:p>
              <a:pPr>
                <a:spcBef>
                  <a:spcPct val="50000"/>
                </a:spcBef>
              </a:pPr>
              <a:r>
                <a:rPr lang="zh-CN" altLang="en-US" sz="4000">
                  <a:latin typeface="Times New Roman" pitchFamily="18" charset="0"/>
                </a:rPr>
                <a:t>组织创新</a:t>
              </a: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611188" y="333375"/>
            <a:ext cx="7772400" cy="1143000"/>
          </a:xfrm>
        </p:spPr>
        <p:txBody>
          <a:bodyPr/>
          <a:lstStyle/>
          <a:p>
            <a:pPr eaLnBrk="1" hangingPunct="1"/>
            <a:r>
              <a:rPr lang="zh-CN">
                <a:latin typeface="楷体" pitchFamily="49" charset="-122"/>
              </a:rPr>
              <a:t>技术创新的基本环节</a:t>
            </a:r>
          </a:p>
        </p:txBody>
      </p:sp>
      <p:sp>
        <p:nvSpPr>
          <p:cNvPr id="44035" name="Rectangle 3"/>
          <p:cNvSpPr>
            <a:spLocks noGrp="1" noChangeArrowheads="1"/>
          </p:cNvSpPr>
          <p:nvPr>
            <p:ph type="body" idx="4294967295"/>
          </p:nvPr>
        </p:nvSpPr>
        <p:spPr>
          <a:xfrm>
            <a:off x="838200" y="1905000"/>
            <a:ext cx="7489825" cy="4205288"/>
          </a:xfrm>
        </p:spPr>
        <p:txBody>
          <a:bodyPr/>
          <a:lstStyle/>
          <a:p>
            <a:pPr marL="884238" lvl="1" indent="-339725" defTabSz="1089025" eaLnBrk="1" hangingPunct="1">
              <a:buFontTx/>
              <a:buNone/>
            </a:pPr>
            <a:r>
              <a:rPr lang="en-US" sz="3200">
                <a:latin typeface="楷体" pitchFamily="49" charset="-122"/>
              </a:rPr>
              <a:t>1 </a:t>
            </a:r>
            <a:r>
              <a:rPr lang="zh-CN" altLang="en-US" sz="3200">
                <a:latin typeface="楷体" pitchFamily="49" charset="-122"/>
              </a:rPr>
              <a:t>产生新设想新发明</a:t>
            </a:r>
          </a:p>
          <a:p>
            <a:pPr marL="884238" lvl="1" indent="-339725" defTabSz="1089025" eaLnBrk="1" hangingPunct="1">
              <a:buFontTx/>
              <a:buNone/>
            </a:pPr>
            <a:endParaRPr lang="zh-CN" altLang="en-US" sz="3200">
              <a:latin typeface="楷体" pitchFamily="49" charset="-122"/>
            </a:endParaRPr>
          </a:p>
          <a:p>
            <a:pPr marL="884238" lvl="1" indent="-339725" defTabSz="1089025" eaLnBrk="1" hangingPunct="1">
              <a:buFontTx/>
              <a:buNone/>
            </a:pPr>
            <a:r>
              <a:rPr lang="en-US" sz="3200">
                <a:latin typeface="楷体" pitchFamily="49" charset="-122"/>
              </a:rPr>
              <a:t>2 </a:t>
            </a:r>
            <a:r>
              <a:rPr lang="zh-CN" altLang="en-US" sz="3200">
                <a:latin typeface="楷体" pitchFamily="49" charset="-122"/>
              </a:rPr>
              <a:t>新设想向产品转化</a:t>
            </a:r>
          </a:p>
          <a:p>
            <a:pPr marL="884238" lvl="1" indent="-339725" defTabSz="1089025" eaLnBrk="1" hangingPunct="1">
              <a:buFontTx/>
              <a:buNone/>
            </a:pPr>
            <a:endParaRPr lang="zh-CN" altLang="en-US" sz="3200">
              <a:latin typeface="楷体" pitchFamily="49" charset="-122"/>
            </a:endParaRPr>
          </a:p>
          <a:p>
            <a:pPr marL="884238" lvl="1" indent="-339725" defTabSz="1089025" eaLnBrk="1" hangingPunct="1">
              <a:buFontTx/>
              <a:buNone/>
            </a:pPr>
            <a:r>
              <a:rPr lang="en-US" sz="3200">
                <a:latin typeface="楷体" pitchFamily="49" charset="-122"/>
              </a:rPr>
              <a:t>3 </a:t>
            </a:r>
            <a:r>
              <a:rPr lang="zh-CN" altLang="en-US" sz="3200">
                <a:latin typeface="楷体" pitchFamily="49" charset="-122"/>
              </a:rPr>
              <a:t>新产品走向市场</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601663" y="346075"/>
            <a:ext cx="8085137" cy="1071563"/>
          </a:xfrm>
        </p:spPr>
        <p:txBody>
          <a:bodyPr/>
          <a:lstStyle/>
          <a:p>
            <a:pPr eaLnBrk="1" hangingPunct="1"/>
            <a:r>
              <a:rPr lang="en-US">
                <a:latin typeface="微软雅黑" pitchFamily="34" charset="-122"/>
                <a:ea typeface="微软雅黑" pitchFamily="34" charset="-122"/>
              </a:rPr>
              <a:t> </a:t>
            </a:r>
            <a:r>
              <a:rPr lang="zh-CN" altLang="en-US">
                <a:latin typeface="楷体" pitchFamily="49" charset="-122"/>
              </a:rPr>
              <a:t>技术创新的模式</a:t>
            </a:r>
          </a:p>
        </p:txBody>
      </p:sp>
      <p:sp>
        <p:nvSpPr>
          <p:cNvPr id="45059" name="Rectangle 3"/>
          <p:cNvSpPr>
            <a:spLocks noGrp="1" noChangeArrowheads="1"/>
          </p:cNvSpPr>
          <p:nvPr>
            <p:ph type="body" idx="4294967295"/>
          </p:nvPr>
        </p:nvSpPr>
        <p:spPr>
          <a:xfrm>
            <a:off x="685800" y="1752600"/>
            <a:ext cx="7362825" cy="3663950"/>
          </a:xfrm>
        </p:spPr>
        <p:txBody>
          <a:bodyPr/>
          <a:lstStyle/>
          <a:p>
            <a:pPr eaLnBrk="1" hangingPunct="1">
              <a:buFontTx/>
              <a:buNone/>
            </a:pPr>
            <a:r>
              <a:rPr lang="zh-CN" altLang="en-US">
                <a:latin typeface="微软雅黑" pitchFamily="34" charset="-122"/>
                <a:ea typeface="微软雅黑" pitchFamily="34" charset="-122"/>
              </a:rPr>
              <a:t>技术推动的线性模型</a:t>
            </a:r>
          </a:p>
          <a:p>
            <a:pPr eaLnBrk="1" hangingPunct="1">
              <a:buFontTx/>
              <a:buNone/>
            </a:pPr>
            <a:endParaRPr lang="zh-CN" altLang="en-US">
              <a:latin typeface="微软雅黑" pitchFamily="34" charset="-122"/>
              <a:ea typeface="微软雅黑" pitchFamily="34" charset="-122"/>
            </a:endParaRPr>
          </a:p>
          <a:p>
            <a:pPr eaLnBrk="1" hangingPunct="1">
              <a:buFontTx/>
              <a:buNone/>
            </a:pPr>
            <a:endParaRPr lang="zh-CN" altLang="en-US">
              <a:latin typeface="微软雅黑" pitchFamily="34" charset="-122"/>
              <a:ea typeface="微软雅黑" pitchFamily="34" charset="-122"/>
            </a:endParaRPr>
          </a:p>
          <a:p>
            <a:pPr eaLnBrk="1" hangingPunct="1">
              <a:buFontTx/>
              <a:buNone/>
            </a:pPr>
            <a:r>
              <a:rPr lang="zh-CN" altLang="en-US">
                <a:latin typeface="微软雅黑" pitchFamily="34" charset="-122"/>
                <a:ea typeface="微软雅黑" pitchFamily="34" charset="-122"/>
              </a:rPr>
              <a:t>市场拉动的线性模型</a:t>
            </a:r>
          </a:p>
          <a:p>
            <a:pPr eaLnBrk="1" hangingPunct="1">
              <a:buFontTx/>
              <a:buNone/>
            </a:pPr>
            <a:endParaRPr lang="zh-CN" altLang="en-US" sz="1500">
              <a:latin typeface="微软雅黑" pitchFamily="34" charset="-122"/>
              <a:ea typeface="微软雅黑" pitchFamily="34" charset="-122"/>
            </a:endParaRPr>
          </a:p>
          <a:p>
            <a:pPr eaLnBrk="1" hangingPunct="1">
              <a:spcBef>
                <a:spcPct val="0"/>
              </a:spcBef>
              <a:buFontTx/>
              <a:buNone/>
            </a:pPr>
            <a:endParaRPr lang="zh-CN" altLang="en-US" sz="1500">
              <a:latin typeface="微软雅黑" pitchFamily="34" charset="-122"/>
              <a:ea typeface="微软雅黑" pitchFamily="34" charset="-122"/>
            </a:endParaRPr>
          </a:p>
          <a:p>
            <a:pPr lvl="3" eaLnBrk="1" hangingPunct="1">
              <a:buFontTx/>
              <a:buNone/>
            </a:pPr>
            <a:endParaRPr lang="en-US">
              <a:latin typeface="微软雅黑" pitchFamily="34" charset="-122"/>
              <a:ea typeface="微软雅黑" pitchFamily="34" charset="-122"/>
            </a:endParaRPr>
          </a:p>
        </p:txBody>
      </p:sp>
      <p:sp>
        <p:nvSpPr>
          <p:cNvPr id="45060" name="Text Box 4"/>
          <p:cNvSpPr txBox="1">
            <a:spLocks noChangeArrowheads="1"/>
          </p:cNvSpPr>
          <p:nvPr/>
        </p:nvSpPr>
        <p:spPr bwMode="auto">
          <a:xfrm>
            <a:off x="2663825" y="5129213"/>
            <a:ext cx="158750" cy="374650"/>
          </a:xfrm>
          <a:prstGeom prst="rect">
            <a:avLst/>
          </a:prstGeom>
          <a:noFill/>
          <a:ln w="9525">
            <a:noFill/>
            <a:miter lim="800000"/>
            <a:headEnd/>
            <a:tailEnd/>
          </a:ln>
        </p:spPr>
        <p:txBody>
          <a:bodyPr wrap="none" lIns="76810" tIns="38405" rIns="76810" bIns="38405">
            <a:spAutoFit/>
          </a:bodyPr>
          <a:lstStyle/>
          <a:p>
            <a:pPr defTabSz="768350"/>
            <a:endParaRPr lang="zh-CN" altLang="en-US" sz="2000">
              <a:latin typeface="Times New Roman" pitchFamily="18" charset="0"/>
            </a:endParaRPr>
          </a:p>
        </p:txBody>
      </p:sp>
      <p:sp>
        <p:nvSpPr>
          <p:cNvPr id="45061" name="Text Box 6"/>
          <p:cNvSpPr txBox="1">
            <a:spLocks noChangeArrowheads="1"/>
          </p:cNvSpPr>
          <p:nvPr/>
        </p:nvSpPr>
        <p:spPr bwMode="auto">
          <a:xfrm>
            <a:off x="5364163" y="4652963"/>
            <a:ext cx="152400" cy="381000"/>
          </a:xfrm>
          <a:prstGeom prst="rect">
            <a:avLst/>
          </a:prstGeom>
          <a:noFill/>
          <a:ln w="9525">
            <a:noFill/>
            <a:miter lim="800000"/>
            <a:headEnd/>
            <a:tailEnd/>
          </a:ln>
        </p:spPr>
        <p:txBody>
          <a:bodyPr wrap="none" lIns="76810" tIns="38405" rIns="76810" bIns="38405">
            <a:spAutoFit/>
          </a:bodyPr>
          <a:lstStyle/>
          <a:p>
            <a:pPr defTabSz="768350"/>
            <a:endParaRPr lang="zh-CN" altLang="en-US" sz="2000">
              <a:latin typeface="Times New Roman" pitchFamily="18" charset="0"/>
            </a:endParaRPr>
          </a:p>
        </p:txBody>
      </p:sp>
      <p:grpSp>
        <p:nvGrpSpPr>
          <p:cNvPr id="2" name="Group 6"/>
          <p:cNvGrpSpPr>
            <a:grpSpLocks/>
          </p:cNvGrpSpPr>
          <p:nvPr/>
        </p:nvGrpSpPr>
        <p:grpSpPr bwMode="auto">
          <a:xfrm>
            <a:off x="0" y="2514600"/>
            <a:ext cx="9144000" cy="501650"/>
            <a:chOff x="0" y="0"/>
            <a:chExt cx="5760" cy="228"/>
          </a:xfrm>
        </p:grpSpPr>
        <p:sp>
          <p:nvSpPr>
            <p:cNvPr id="45063" name="Line 5"/>
            <p:cNvSpPr>
              <a:spLocks noChangeShapeType="1"/>
            </p:cNvSpPr>
            <p:nvPr/>
          </p:nvSpPr>
          <p:spPr bwMode="auto">
            <a:xfrm>
              <a:off x="3948" y="182"/>
              <a:ext cx="837" cy="0"/>
            </a:xfrm>
            <a:prstGeom prst="line">
              <a:avLst/>
            </a:prstGeom>
            <a:noFill/>
            <a:ln w="9525" cmpd="sng">
              <a:solidFill>
                <a:schemeClr val="tx1"/>
              </a:solidFill>
              <a:round/>
              <a:headEnd/>
              <a:tailEnd type="triangle" w="med" len="med"/>
            </a:ln>
          </p:spPr>
          <p:txBody>
            <a:bodyPr/>
            <a:lstStyle/>
            <a:p>
              <a:endParaRPr lang="zh-CN" altLang="en-US"/>
            </a:p>
          </p:txBody>
        </p:sp>
        <p:sp>
          <p:nvSpPr>
            <p:cNvPr id="45064" name="Line 7"/>
            <p:cNvSpPr>
              <a:spLocks noChangeShapeType="1"/>
            </p:cNvSpPr>
            <p:nvPr/>
          </p:nvSpPr>
          <p:spPr bwMode="auto">
            <a:xfrm>
              <a:off x="2608" y="181"/>
              <a:ext cx="906" cy="0"/>
            </a:xfrm>
            <a:prstGeom prst="line">
              <a:avLst/>
            </a:prstGeom>
            <a:noFill/>
            <a:ln w="9525" cmpd="sng">
              <a:solidFill>
                <a:schemeClr val="tx1"/>
              </a:solidFill>
              <a:round/>
              <a:headEnd/>
              <a:tailEnd type="triangle" w="med" len="med"/>
            </a:ln>
          </p:spPr>
          <p:txBody>
            <a:bodyPr/>
            <a:lstStyle/>
            <a:p>
              <a:endParaRPr lang="zh-CN" altLang="en-US"/>
            </a:p>
          </p:txBody>
        </p:sp>
        <p:sp>
          <p:nvSpPr>
            <p:cNvPr id="45065" name="Line 8"/>
            <p:cNvSpPr>
              <a:spLocks noChangeShapeType="1"/>
            </p:cNvSpPr>
            <p:nvPr/>
          </p:nvSpPr>
          <p:spPr bwMode="auto">
            <a:xfrm>
              <a:off x="975" y="182"/>
              <a:ext cx="782" cy="0"/>
            </a:xfrm>
            <a:prstGeom prst="line">
              <a:avLst/>
            </a:prstGeom>
            <a:noFill/>
            <a:ln w="9525" cmpd="sng">
              <a:solidFill>
                <a:schemeClr val="tx1"/>
              </a:solidFill>
              <a:round/>
              <a:headEnd/>
              <a:tailEnd type="triangle" w="med" len="med"/>
            </a:ln>
          </p:spPr>
          <p:txBody>
            <a:bodyPr/>
            <a:lstStyle/>
            <a:p>
              <a:endParaRPr lang="zh-CN" altLang="en-US"/>
            </a:p>
          </p:txBody>
        </p:sp>
        <p:sp>
          <p:nvSpPr>
            <p:cNvPr id="45066" name="Text Box 9"/>
            <p:cNvSpPr txBox="1">
              <a:spLocks noChangeArrowheads="1"/>
            </p:cNvSpPr>
            <p:nvPr/>
          </p:nvSpPr>
          <p:spPr bwMode="auto">
            <a:xfrm>
              <a:off x="0" y="0"/>
              <a:ext cx="1020" cy="228"/>
            </a:xfrm>
            <a:prstGeom prst="rect">
              <a:avLst/>
            </a:prstGeom>
            <a:noFill/>
            <a:ln w="9525">
              <a:noFill/>
              <a:miter lim="800000"/>
              <a:headEnd/>
              <a:tailEnd/>
            </a:ln>
          </p:spPr>
          <p:txBody>
            <a:bodyPr lIns="76810" tIns="38405" rIns="76810" bIns="38405">
              <a:spAutoFit/>
            </a:bodyPr>
            <a:lstStyle/>
            <a:p>
              <a:pPr defTabSz="768350"/>
              <a:r>
                <a:rPr lang="zh-CN" altLang="en-US" sz="2800">
                  <a:latin typeface="Times New Roman" pitchFamily="18" charset="0"/>
                </a:rPr>
                <a:t>基础研究</a:t>
              </a:r>
            </a:p>
          </p:txBody>
        </p:sp>
        <p:sp>
          <p:nvSpPr>
            <p:cNvPr id="45067" name="Text Box 10"/>
            <p:cNvSpPr txBox="1">
              <a:spLocks noChangeArrowheads="1"/>
            </p:cNvSpPr>
            <p:nvPr/>
          </p:nvSpPr>
          <p:spPr bwMode="auto">
            <a:xfrm>
              <a:off x="1701" y="0"/>
              <a:ext cx="992" cy="228"/>
            </a:xfrm>
            <a:prstGeom prst="rect">
              <a:avLst/>
            </a:prstGeom>
            <a:noFill/>
            <a:ln w="9525">
              <a:noFill/>
              <a:miter lim="800000"/>
              <a:headEnd/>
              <a:tailEnd/>
            </a:ln>
          </p:spPr>
          <p:txBody>
            <a:bodyPr lIns="76810" tIns="38405" rIns="76810" bIns="38405">
              <a:spAutoFit/>
            </a:bodyPr>
            <a:lstStyle/>
            <a:p>
              <a:pPr defTabSz="768350"/>
              <a:r>
                <a:rPr lang="zh-CN" altLang="en-US" sz="2800">
                  <a:latin typeface="Times New Roman" pitchFamily="18" charset="0"/>
                </a:rPr>
                <a:t>应用研究</a:t>
              </a:r>
            </a:p>
          </p:txBody>
        </p:sp>
        <p:sp>
          <p:nvSpPr>
            <p:cNvPr id="45068" name="Text Box 11"/>
            <p:cNvSpPr txBox="1">
              <a:spLocks noChangeArrowheads="1"/>
            </p:cNvSpPr>
            <p:nvPr/>
          </p:nvSpPr>
          <p:spPr bwMode="auto">
            <a:xfrm>
              <a:off x="3470" y="0"/>
              <a:ext cx="544" cy="228"/>
            </a:xfrm>
            <a:prstGeom prst="rect">
              <a:avLst/>
            </a:prstGeom>
            <a:noFill/>
            <a:ln w="9525">
              <a:noFill/>
              <a:miter lim="800000"/>
              <a:headEnd/>
              <a:tailEnd/>
            </a:ln>
          </p:spPr>
          <p:txBody>
            <a:bodyPr wrap="none" lIns="76810" tIns="38405" rIns="76810" bIns="38405">
              <a:spAutoFit/>
            </a:bodyPr>
            <a:lstStyle/>
            <a:p>
              <a:pPr defTabSz="768350"/>
              <a:r>
                <a:rPr lang="zh-CN" altLang="en-US" sz="2800">
                  <a:latin typeface="Times New Roman" pitchFamily="18" charset="0"/>
                </a:rPr>
                <a:t>开发</a:t>
              </a:r>
            </a:p>
          </p:txBody>
        </p:sp>
        <p:sp>
          <p:nvSpPr>
            <p:cNvPr id="45069" name="Text Box 12"/>
            <p:cNvSpPr txBox="1">
              <a:spLocks noChangeArrowheads="1"/>
            </p:cNvSpPr>
            <p:nvPr/>
          </p:nvSpPr>
          <p:spPr bwMode="auto">
            <a:xfrm>
              <a:off x="4768" y="0"/>
              <a:ext cx="992" cy="228"/>
            </a:xfrm>
            <a:prstGeom prst="rect">
              <a:avLst/>
            </a:prstGeom>
            <a:noFill/>
            <a:ln w="9525">
              <a:noFill/>
              <a:miter lim="800000"/>
              <a:headEnd/>
              <a:tailEnd/>
            </a:ln>
          </p:spPr>
          <p:txBody>
            <a:bodyPr lIns="76810" tIns="38405" rIns="76810" bIns="38405">
              <a:spAutoFit/>
            </a:bodyPr>
            <a:lstStyle/>
            <a:p>
              <a:pPr defTabSz="768350"/>
              <a:r>
                <a:rPr lang="zh-CN" altLang="en-US" sz="2800">
                  <a:latin typeface="Times New Roman" pitchFamily="18" charset="0"/>
                </a:rPr>
                <a:t>生产经营</a:t>
              </a:r>
            </a:p>
          </p:txBody>
        </p:sp>
      </p:grpSp>
      <p:sp>
        <p:nvSpPr>
          <p:cNvPr id="45070" name="Line 13"/>
          <p:cNvSpPr>
            <a:spLocks noChangeShapeType="1"/>
          </p:cNvSpPr>
          <p:nvPr/>
        </p:nvSpPr>
        <p:spPr bwMode="auto">
          <a:xfrm>
            <a:off x="1390650" y="4984750"/>
            <a:ext cx="1252538" cy="1588"/>
          </a:xfrm>
          <a:prstGeom prst="line">
            <a:avLst/>
          </a:prstGeom>
          <a:noFill/>
          <a:ln w="9525" cmpd="sng">
            <a:solidFill>
              <a:schemeClr val="tx1"/>
            </a:solidFill>
            <a:round/>
            <a:headEnd/>
            <a:tailEnd type="triangle" w="med" len="med"/>
          </a:ln>
        </p:spPr>
        <p:txBody>
          <a:bodyPr/>
          <a:lstStyle/>
          <a:p>
            <a:endParaRPr lang="zh-CN" altLang="en-US"/>
          </a:p>
        </p:txBody>
      </p:sp>
      <p:sp>
        <p:nvSpPr>
          <p:cNvPr id="45071" name="Line 14"/>
          <p:cNvSpPr>
            <a:spLocks noChangeShapeType="1"/>
          </p:cNvSpPr>
          <p:nvPr/>
        </p:nvSpPr>
        <p:spPr bwMode="auto">
          <a:xfrm>
            <a:off x="3954463" y="4984750"/>
            <a:ext cx="1231900" cy="1588"/>
          </a:xfrm>
          <a:prstGeom prst="line">
            <a:avLst/>
          </a:prstGeom>
          <a:noFill/>
          <a:ln w="9525" cmpd="sng">
            <a:solidFill>
              <a:schemeClr val="tx1"/>
            </a:solidFill>
            <a:round/>
            <a:headEnd/>
            <a:tailEnd type="triangle" w="med" len="med"/>
          </a:ln>
        </p:spPr>
        <p:txBody>
          <a:bodyPr/>
          <a:lstStyle/>
          <a:p>
            <a:endParaRPr lang="zh-CN" altLang="en-US"/>
          </a:p>
        </p:txBody>
      </p:sp>
      <p:sp>
        <p:nvSpPr>
          <p:cNvPr id="45072" name="Text Box 15"/>
          <p:cNvSpPr txBox="1">
            <a:spLocks noChangeArrowheads="1"/>
          </p:cNvSpPr>
          <p:nvPr/>
        </p:nvSpPr>
        <p:spPr bwMode="auto">
          <a:xfrm>
            <a:off x="-53975" y="4710113"/>
            <a:ext cx="1571625" cy="503237"/>
          </a:xfrm>
          <a:prstGeom prst="rect">
            <a:avLst/>
          </a:prstGeom>
          <a:noFill/>
          <a:ln w="9525">
            <a:noFill/>
            <a:miter lim="800000"/>
            <a:headEnd/>
            <a:tailEnd/>
          </a:ln>
        </p:spPr>
        <p:txBody>
          <a:bodyPr lIns="76810" tIns="38405" rIns="76810" bIns="38405">
            <a:spAutoFit/>
          </a:bodyPr>
          <a:lstStyle/>
          <a:p>
            <a:pPr defTabSz="768350"/>
            <a:r>
              <a:rPr lang="zh-CN" altLang="en-US" sz="2800">
                <a:latin typeface="Times New Roman" pitchFamily="18" charset="0"/>
              </a:rPr>
              <a:t>市场需求</a:t>
            </a:r>
          </a:p>
        </p:txBody>
      </p:sp>
      <p:sp>
        <p:nvSpPr>
          <p:cNvPr id="45073" name="Text Box 16"/>
          <p:cNvSpPr txBox="1">
            <a:spLocks noChangeArrowheads="1"/>
          </p:cNvSpPr>
          <p:nvPr/>
        </p:nvSpPr>
        <p:spPr bwMode="auto">
          <a:xfrm>
            <a:off x="2528888" y="4710113"/>
            <a:ext cx="1574800" cy="503237"/>
          </a:xfrm>
          <a:prstGeom prst="rect">
            <a:avLst/>
          </a:prstGeom>
          <a:noFill/>
          <a:ln w="9525">
            <a:noFill/>
            <a:miter lim="800000"/>
            <a:headEnd/>
            <a:tailEnd/>
          </a:ln>
        </p:spPr>
        <p:txBody>
          <a:bodyPr wrap="none" lIns="76810" tIns="38405" rIns="76810" bIns="38405">
            <a:spAutoFit/>
          </a:bodyPr>
          <a:lstStyle/>
          <a:p>
            <a:pPr defTabSz="768350"/>
            <a:r>
              <a:rPr lang="zh-CN" altLang="en-US" sz="2800">
                <a:latin typeface="Times New Roman" pitchFamily="18" charset="0"/>
              </a:rPr>
              <a:t>应用研究</a:t>
            </a:r>
          </a:p>
        </p:txBody>
      </p:sp>
      <p:sp>
        <p:nvSpPr>
          <p:cNvPr id="45074" name="Text Box 17"/>
          <p:cNvSpPr txBox="1">
            <a:spLocks noChangeArrowheads="1"/>
          </p:cNvSpPr>
          <p:nvPr/>
        </p:nvSpPr>
        <p:spPr bwMode="auto">
          <a:xfrm>
            <a:off x="5078413" y="4711700"/>
            <a:ext cx="1574800" cy="503238"/>
          </a:xfrm>
          <a:prstGeom prst="rect">
            <a:avLst/>
          </a:prstGeom>
          <a:noFill/>
          <a:ln w="9525">
            <a:noFill/>
            <a:miter lim="800000"/>
            <a:headEnd/>
            <a:tailEnd/>
          </a:ln>
        </p:spPr>
        <p:txBody>
          <a:bodyPr wrap="none" lIns="76810" tIns="38405" rIns="76810" bIns="38405">
            <a:spAutoFit/>
          </a:bodyPr>
          <a:lstStyle/>
          <a:p>
            <a:pPr defTabSz="768350"/>
            <a:r>
              <a:rPr lang="zh-CN" altLang="en-US" sz="2800">
                <a:latin typeface="Times New Roman" pitchFamily="18" charset="0"/>
              </a:rPr>
              <a:t>开发研究</a:t>
            </a:r>
          </a:p>
        </p:txBody>
      </p:sp>
      <p:sp>
        <p:nvSpPr>
          <p:cNvPr id="45075" name="Text Box 18"/>
          <p:cNvSpPr txBox="1">
            <a:spLocks noChangeArrowheads="1"/>
          </p:cNvSpPr>
          <p:nvPr/>
        </p:nvSpPr>
        <p:spPr bwMode="auto">
          <a:xfrm>
            <a:off x="7683500" y="4725988"/>
            <a:ext cx="1574800" cy="503237"/>
          </a:xfrm>
          <a:prstGeom prst="rect">
            <a:avLst/>
          </a:prstGeom>
          <a:noFill/>
          <a:ln w="9525">
            <a:noFill/>
            <a:miter lim="800000"/>
            <a:headEnd/>
            <a:tailEnd/>
          </a:ln>
        </p:spPr>
        <p:txBody>
          <a:bodyPr wrap="none" lIns="76810" tIns="38405" rIns="76810" bIns="38405">
            <a:spAutoFit/>
          </a:bodyPr>
          <a:lstStyle/>
          <a:p>
            <a:pPr defTabSz="768350"/>
            <a:r>
              <a:rPr lang="zh-CN" altLang="en-US" sz="2800">
                <a:latin typeface="Times New Roman" pitchFamily="18" charset="0"/>
              </a:rPr>
              <a:t>生产经营</a:t>
            </a:r>
          </a:p>
        </p:txBody>
      </p:sp>
      <p:sp>
        <p:nvSpPr>
          <p:cNvPr id="45076" name="Line 19"/>
          <p:cNvSpPr>
            <a:spLocks noChangeShapeType="1"/>
          </p:cNvSpPr>
          <p:nvPr/>
        </p:nvSpPr>
        <p:spPr bwMode="auto">
          <a:xfrm>
            <a:off x="6503988" y="4999038"/>
            <a:ext cx="1328737" cy="0"/>
          </a:xfrm>
          <a:prstGeom prst="line">
            <a:avLst/>
          </a:prstGeom>
          <a:noFill/>
          <a:ln w="9525" cmpd="sng">
            <a:solidFill>
              <a:schemeClr val="tx1"/>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45060"/>
                                        </p:tgtEl>
                                        <p:attrNameLst>
                                          <p:attrName>style.visibility</p:attrName>
                                        </p:attrNameLst>
                                      </p:cBhvr>
                                      <p:to>
                                        <p:strVal val="visible"/>
                                      </p:to>
                                    </p:set>
                                    <p:anim calcmode="lin" valueType="num">
                                      <p:cBhvr additive="base">
                                        <p:cTn id="7" dur="500" fill="hold"/>
                                        <p:tgtEl>
                                          <p:spTgt spid="45060"/>
                                        </p:tgtEl>
                                        <p:attrNameLst>
                                          <p:attrName>ppt_x</p:attrName>
                                        </p:attrNameLst>
                                      </p:cBhvr>
                                      <p:tavLst>
                                        <p:tav tm="0">
                                          <p:val>
                                            <p:strVal val="0-#ppt_w/2"/>
                                          </p:val>
                                        </p:tav>
                                        <p:tav tm="100000">
                                          <p:val>
                                            <p:strVal val="#ppt_x"/>
                                          </p:val>
                                        </p:tav>
                                      </p:tavLst>
                                    </p:anim>
                                    <p:anim calcmode="lin" valueType="num">
                                      <p:cBhvr additive="base">
                                        <p:cTn id="8"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45061"/>
                                        </p:tgtEl>
                                        <p:attrNameLst>
                                          <p:attrName>style.visibility</p:attrName>
                                        </p:attrNameLst>
                                      </p:cBhvr>
                                      <p:to>
                                        <p:strVal val="visible"/>
                                      </p:to>
                                    </p:set>
                                    <p:anim calcmode="lin" valueType="num">
                                      <p:cBhvr additive="base">
                                        <p:cTn id="13" dur="500" fill="hold"/>
                                        <p:tgtEl>
                                          <p:spTgt spid="45061"/>
                                        </p:tgtEl>
                                        <p:attrNameLst>
                                          <p:attrName>ppt_x</p:attrName>
                                        </p:attrNameLst>
                                      </p:cBhvr>
                                      <p:tavLst>
                                        <p:tav tm="0">
                                          <p:val>
                                            <p:strVal val="0-#ppt_w/2"/>
                                          </p:val>
                                        </p:tav>
                                        <p:tav tm="100000">
                                          <p:val>
                                            <p:strVal val="#ppt_x"/>
                                          </p:val>
                                        </p:tav>
                                      </p:tavLst>
                                    </p:anim>
                                    <p:anim calcmode="lin" valueType="num">
                                      <p:cBhvr additive="base">
                                        <p:cTn id="14" dur="500" fill="hold"/>
                                        <p:tgtEl>
                                          <p:spTgt spid="4506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72"/>
                                        </p:tgtEl>
                                        <p:attrNameLst>
                                          <p:attrName>style.visibility</p:attrName>
                                        </p:attrNameLst>
                                      </p:cBhvr>
                                      <p:to>
                                        <p:strVal val="visible"/>
                                      </p:to>
                                    </p:set>
                                    <p:anim calcmode="lin" valueType="num">
                                      <p:cBhvr additive="base">
                                        <p:cTn id="19" dur="500" fill="hold"/>
                                        <p:tgtEl>
                                          <p:spTgt spid="45072"/>
                                        </p:tgtEl>
                                        <p:attrNameLst>
                                          <p:attrName>ppt_x</p:attrName>
                                        </p:attrNameLst>
                                      </p:cBhvr>
                                      <p:tavLst>
                                        <p:tav tm="0">
                                          <p:val>
                                            <p:strVal val="0-#ppt_w/2"/>
                                          </p:val>
                                        </p:tav>
                                        <p:tav tm="100000">
                                          <p:val>
                                            <p:strVal val="#ppt_x"/>
                                          </p:val>
                                        </p:tav>
                                      </p:tavLst>
                                    </p:anim>
                                    <p:anim calcmode="lin" valueType="num">
                                      <p:cBhvr additive="base">
                                        <p:cTn id="20" dur="500" fill="hold"/>
                                        <p:tgtEl>
                                          <p:spTgt spid="4507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5070"/>
                                        </p:tgtEl>
                                        <p:attrNameLst>
                                          <p:attrName>style.visibility</p:attrName>
                                        </p:attrNameLst>
                                      </p:cBhvr>
                                      <p:to>
                                        <p:strVal val="visible"/>
                                      </p:to>
                                    </p:set>
                                    <p:anim calcmode="lin" valueType="num">
                                      <p:cBhvr additive="base">
                                        <p:cTn id="25" dur="500" fill="hold"/>
                                        <p:tgtEl>
                                          <p:spTgt spid="45070"/>
                                        </p:tgtEl>
                                        <p:attrNameLst>
                                          <p:attrName>ppt_x</p:attrName>
                                        </p:attrNameLst>
                                      </p:cBhvr>
                                      <p:tavLst>
                                        <p:tav tm="0">
                                          <p:val>
                                            <p:strVal val="0-#ppt_w/2"/>
                                          </p:val>
                                        </p:tav>
                                        <p:tav tm="100000">
                                          <p:val>
                                            <p:strVal val="#ppt_x"/>
                                          </p:val>
                                        </p:tav>
                                      </p:tavLst>
                                    </p:anim>
                                    <p:anim calcmode="lin" valueType="num">
                                      <p:cBhvr additive="base">
                                        <p:cTn id="26" dur="500" fill="hold"/>
                                        <p:tgtEl>
                                          <p:spTgt spid="4507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5073"/>
                                        </p:tgtEl>
                                        <p:attrNameLst>
                                          <p:attrName>style.visibility</p:attrName>
                                        </p:attrNameLst>
                                      </p:cBhvr>
                                      <p:to>
                                        <p:strVal val="visible"/>
                                      </p:to>
                                    </p:set>
                                    <p:anim calcmode="lin" valueType="num">
                                      <p:cBhvr additive="base">
                                        <p:cTn id="31" dur="500" fill="hold"/>
                                        <p:tgtEl>
                                          <p:spTgt spid="45073"/>
                                        </p:tgtEl>
                                        <p:attrNameLst>
                                          <p:attrName>ppt_x</p:attrName>
                                        </p:attrNameLst>
                                      </p:cBhvr>
                                      <p:tavLst>
                                        <p:tav tm="0">
                                          <p:val>
                                            <p:strVal val="0-#ppt_w/2"/>
                                          </p:val>
                                        </p:tav>
                                        <p:tav tm="100000">
                                          <p:val>
                                            <p:strVal val="#ppt_x"/>
                                          </p:val>
                                        </p:tav>
                                      </p:tavLst>
                                    </p:anim>
                                    <p:anim calcmode="lin" valueType="num">
                                      <p:cBhvr additive="base">
                                        <p:cTn id="32" dur="500" fill="hold"/>
                                        <p:tgtEl>
                                          <p:spTgt spid="4507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5071"/>
                                        </p:tgtEl>
                                        <p:attrNameLst>
                                          <p:attrName>style.visibility</p:attrName>
                                        </p:attrNameLst>
                                      </p:cBhvr>
                                      <p:to>
                                        <p:strVal val="visible"/>
                                      </p:to>
                                    </p:set>
                                    <p:anim calcmode="lin" valueType="num">
                                      <p:cBhvr additive="base">
                                        <p:cTn id="37" dur="500" fill="hold"/>
                                        <p:tgtEl>
                                          <p:spTgt spid="45071"/>
                                        </p:tgtEl>
                                        <p:attrNameLst>
                                          <p:attrName>ppt_x</p:attrName>
                                        </p:attrNameLst>
                                      </p:cBhvr>
                                      <p:tavLst>
                                        <p:tav tm="0">
                                          <p:val>
                                            <p:strVal val="0-#ppt_w/2"/>
                                          </p:val>
                                        </p:tav>
                                        <p:tav tm="100000">
                                          <p:val>
                                            <p:strVal val="#ppt_x"/>
                                          </p:val>
                                        </p:tav>
                                      </p:tavLst>
                                    </p:anim>
                                    <p:anim calcmode="lin" valueType="num">
                                      <p:cBhvr additive="base">
                                        <p:cTn id="38" dur="500" fill="hold"/>
                                        <p:tgtEl>
                                          <p:spTgt spid="4507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5074"/>
                                        </p:tgtEl>
                                        <p:attrNameLst>
                                          <p:attrName>style.visibility</p:attrName>
                                        </p:attrNameLst>
                                      </p:cBhvr>
                                      <p:to>
                                        <p:strVal val="visible"/>
                                      </p:to>
                                    </p:set>
                                    <p:anim calcmode="lin" valueType="num">
                                      <p:cBhvr additive="base">
                                        <p:cTn id="43" dur="500" fill="hold"/>
                                        <p:tgtEl>
                                          <p:spTgt spid="45074"/>
                                        </p:tgtEl>
                                        <p:attrNameLst>
                                          <p:attrName>ppt_x</p:attrName>
                                        </p:attrNameLst>
                                      </p:cBhvr>
                                      <p:tavLst>
                                        <p:tav tm="0">
                                          <p:val>
                                            <p:strVal val="0-#ppt_w/2"/>
                                          </p:val>
                                        </p:tav>
                                        <p:tav tm="100000">
                                          <p:val>
                                            <p:strVal val="#ppt_x"/>
                                          </p:val>
                                        </p:tav>
                                      </p:tavLst>
                                    </p:anim>
                                    <p:anim calcmode="lin" valueType="num">
                                      <p:cBhvr additive="base">
                                        <p:cTn id="44" dur="500" fill="hold"/>
                                        <p:tgtEl>
                                          <p:spTgt spid="4507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5076"/>
                                        </p:tgtEl>
                                        <p:attrNameLst>
                                          <p:attrName>style.visibility</p:attrName>
                                        </p:attrNameLst>
                                      </p:cBhvr>
                                      <p:to>
                                        <p:strVal val="visible"/>
                                      </p:to>
                                    </p:set>
                                    <p:anim calcmode="lin" valueType="num">
                                      <p:cBhvr additive="base">
                                        <p:cTn id="49" dur="500" fill="hold"/>
                                        <p:tgtEl>
                                          <p:spTgt spid="45076"/>
                                        </p:tgtEl>
                                        <p:attrNameLst>
                                          <p:attrName>ppt_x</p:attrName>
                                        </p:attrNameLst>
                                      </p:cBhvr>
                                      <p:tavLst>
                                        <p:tav tm="0">
                                          <p:val>
                                            <p:strVal val="0-#ppt_w/2"/>
                                          </p:val>
                                        </p:tav>
                                        <p:tav tm="100000">
                                          <p:val>
                                            <p:strVal val="#ppt_x"/>
                                          </p:val>
                                        </p:tav>
                                      </p:tavLst>
                                    </p:anim>
                                    <p:anim calcmode="lin" valueType="num">
                                      <p:cBhvr additive="base">
                                        <p:cTn id="50" dur="500" fill="hold"/>
                                        <p:tgtEl>
                                          <p:spTgt spid="4507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5075"/>
                                        </p:tgtEl>
                                        <p:attrNameLst>
                                          <p:attrName>style.visibility</p:attrName>
                                        </p:attrNameLst>
                                      </p:cBhvr>
                                      <p:to>
                                        <p:strVal val="visible"/>
                                      </p:to>
                                    </p:set>
                                    <p:anim calcmode="lin" valueType="num">
                                      <p:cBhvr additive="base">
                                        <p:cTn id="55" dur="500" fill="hold"/>
                                        <p:tgtEl>
                                          <p:spTgt spid="45075"/>
                                        </p:tgtEl>
                                        <p:attrNameLst>
                                          <p:attrName>ppt_x</p:attrName>
                                        </p:attrNameLst>
                                      </p:cBhvr>
                                      <p:tavLst>
                                        <p:tav tm="0">
                                          <p:val>
                                            <p:strVal val="0-#ppt_w/2"/>
                                          </p:val>
                                        </p:tav>
                                        <p:tav tm="100000">
                                          <p:val>
                                            <p:strVal val="#ppt_x"/>
                                          </p:val>
                                        </p:tav>
                                      </p:tavLst>
                                    </p:anim>
                                    <p:anim calcmode="lin" valueType="num">
                                      <p:cBhvr additive="base">
                                        <p:cTn id="56" dur="500" fill="hold"/>
                                        <p:tgtEl>
                                          <p:spTgt spid="450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utoUpdateAnimBg="0"/>
      <p:bldP spid="45061" grpId="0" autoUpdateAnimBg="0"/>
      <p:bldP spid="45070" grpId="0" animBg="1"/>
      <p:bldP spid="45071" grpId="0" animBg="1"/>
      <p:bldP spid="45072" grpId="0" autoUpdateAnimBg="0"/>
      <p:bldP spid="45073" grpId="0" autoUpdateAnimBg="0"/>
      <p:bldP spid="45074" grpId="0" autoUpdateAnimBg="0"/>
      <p:bldP spid="45075" grpId="0" autoUpdateAnimBg="0"/>
      <p:bldP spid="4507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457200" y="576263"/>
            <a:ext cx="8229600" cy="841375"/>
          </a:xfrm>
        </p:spPr>
        <p:txBody>
          <a:bodyPr/>
          <a:lstStyle/>
          <a:p>
            <a:pPr eaLnBrk="1" hangingPunct="1"/>
            <a:r>
              <a:rPr lang="zh-CN">
                <a:latin typeface="楷体" pitchFamily="49" charset="-122"/>
              </a:rPr>
              <a:t>技术创新的主体</a:t>
            </a:r>
          </a:p>
        </p:txBody>
      </p:sp>
      <p:sp>
        <p:nvSpPr>
          <p:cNvPr id="46083" name="Rectangle 3"/>
          <p:cNvSpPr>
            <a:spLocks noGrp="1" noChangeArrowheads="1"/>
          </p:cNvSpPr>
          <p:nvPr>
            <p:ph type="body" idx="4294967295"/>
          </p:nvPr>
        </p:nvSpPr>
        <p:spPr>
          <a:xfrm>
            <a:off x="533400" y="1295400"/>
            <a:ext cx="8153400" cy="4953000"/>
          </a:xfrm>
        </p:spPr>
        <p:txBody>
          <a:bodyPr/>
          <a:lstStyle/>
          <a:p>
            <a:pPr eaLnBrk="1" hangingPunct="1">
              <a:lnSpc>
                <a:spcPct val="80000"/>
              </a:lnSpc>
              <a:buFontTx/>
              <a:buNone/>
            </a:pPr>
            <a:r>
              <a:rPr lang="zh-CN" altLang="en-US" sz="2800">
                <a:latin typeface="楷体" pitchFamily="49" charset="-122"/>
              </a:rPr>
              <a:t>宏观主体</a:t>
            </a:r>
          </a:p>
          <a:p>
            <a:pPr eaLnBrk="1" hangingPunct="1">
              <a:lnSpc>
                <a:spcPct val="80000"/>
              </a:lnSpc>
            </a:pPr>
            <a:r>
              <a:rPr lang="zh-CN" altLang="en-US" sz="2800">
                <a:latin typeface="楷体" pitchFamily="49" charset="-122"/>
              </a:rPr>
              <a:t>企业：技术创新的主体</a:t>
            </a:r>
          </a:p>
          <a:p>
            <a:pPr eaLnBrk="1" hangingPunct="1">
              <a:lnSpc>
                <a:spcPct val="80000"/>
              </a:lnSpc>
            </a:pPr>
            <a:r>
              <a:rPr lang="zh-CN" altLang="en-US" sz="2800">
                <a:latin typeface="楷体" pitchFamily="49" charset="-122"/>
              </a:rPr>
              <a:t>技术创新的激励结构</a:t>
            </a:r>
            <a:r>
              <a:rPr lang="en-US" sz="2800">
                <a:latin typeface="楷体" pitchFamily="49" charset="-122"/>
              </a:rPr>
              <a:t>——</a:t>
            </a:r>
            <a:r>
              <a:rPr lang="zh-CN" altLang="en-US" sz="2800">
                <a:latin typeface="楷体" pitchFamily="49" charset="-122"/>
              </a:rPr>
              <a:t>政府的制度安排和企业的制度创新</a:t>
            </a:r>
          </a:p>
          <a:p>
            <a:pPr eaLnBrk="1" hangingPunct="1">
              <a:lnSpc>
                <a:spcPct val="80000"/>
              </a:lnSpc>
              <a:buFontTx/>
              <a:buNone/>
            </a:pPr>
            <a:r>
              <a:rPr lang="zh-CN" altLang="en-US" sz="2800">
                <a:latin typeface="楷体" pitchFamily="49" charset="-122"/>
              </a:rPr>
              <a:t>微观主体</a:t>
            </a:r>
          </a:p>
          <a:p>
            <a:pPr eaLnBrk="1" hangingPunct="1">
              <a:lnSpc>
                <a:spcPct val="80000"/>
              </a:lnSpc>
            </a:pPr>
            <a:r>
              <a:rPr lang="zh-CN" altLang="en-US" sz="2800">
                <a:latin typeface="楷体" pitchFamily="49" charset="-122"/>
              </a:rPr>
              <a:t>创新决策主体</a:t>
            </a:r>
            <a:r>
              <a:rPr lang="en-US" sz="2800">
                <a:latin typeface="楷体" pitchFamily="49" charset="-122"/>
              </a:rPr>
              <a:t>----</a:t>
            </a:r>
            <a:r>
              <a:rPr lang="zh-CN" altLang="en-US" sz="2800">
                <a:latin typeface="楷体" pitchFamily="49" charset="-122"/>
              </a:rPr>
              <a:t>企业家</a:t>
            </a:r>
          </a:p>
          <a:p>
            <a:pPr eaLnBrk="1" hangingPunct="1">
              <a:lnSpc>
                <a:spcPct val="80000"/>
              </a:lnSpc>
            </a:pPr>
            <a:r>
              <a:rPr lang="zh-CN" altLang="en-US" sz="2800">
                <a:latin typeface="楷体" pitchFamily="49" charset="-122"/>
              </a:rPr>
              <a:t>创新</a:t>
            </a:r>
            <a:r>
              <a:rPr lang="en-US" sz="2800">
                <a:latin typeface="楷体" pitchFamily="49" charset="-122"/>
              </a:rPr>
              <a:t>R&amp;D</a:t>
            </a:r>
            <a:r>
              <a:rPr lang="zh-CN" altLang="en-US" sz="2800">
                <a:latin typeface="楷体" pitchFamily="49" charset="-122"/>
              </a:rPr>
              <a:t>主体</a:t>
            </a:r>
            <a:r>
              <a:rPr lang="en-US" sz="2800">
                <a:latin typeface="楷体" pitchFamily="49" charset="-122"/>
              </a:rPr>
              <a:t>----</a:t>
            </a:r>
            <a:r>
              <a:rPr lang="zh-CN" altLang="en-US" sz="2800">
                <a:latin typeface="楷体" pitchFamily="49" charset="-122"/>
              </a:rPr>
              <a:t>研发人员</a:t>
            </a:r>
          </a:p>
          <a:p>
            <a:pPr eaLnBrk="1" hangingPunct="1">
              <a:lnSpc>
                <a:spcPct val="80000"/>
              </a:lnSpc>
            </a:pPr>
            <a:r>
              <a:rPr lang="zh-CN" altLang="en-US" sz="2800">
                <a:latin typeface="楷体" pitchFamily="49" charset="-122"/>
              </a:rPr>
              <a:t>生产技术创新主体</a:t>
            </a:r>
            <a:r>
              <a:rPr lang="en-US" sz="2800">
                <a:latin typeface="楷体" pitchFamily="49" charset="-122"/>
              </a:rPr>
              <a:t>----</a:t>
            </a:r>
            <a:r>
              <a:rPr lang="zh-CN" altLang="en-US" sz="2800">
                <a:latin typeface="楷体" pitchFamily="49" charset="-122"/>
              </a:rPr>
              <a:t>工程师</a:t>
            </a:r>
            <a:r>
              <a:rPr lang="en-US" sz="2800">
                <a:latin typeface="楷体" pitchFamily="49" charset="-122"/>
              </a:rPr>
              <a:t>\</a:t>
            </a:r>
            <a:r>
              <a:rPr lang="zh-CN" altLang="en-US" sz="2800">
                <a:latin typeface="楷体" pitchFamily="49" charset="-122"/>
              </a:rPr>
              <a:t>技术工人</a:t>
            </a:r>
          </a:p>
          <a:p>
            <a:pPr eaLnBrk="1" hangingPunct="1">
              <a:lnSpc>
                <a:spcPct val="80000"/>
              </a:lnSpc>
            </a:pPr>
            <a:r>
              <a:rPr lang="zh-CN" altLang="en-US" sz="2800">
                <a:latin typeface="楷体" pitchFamily="49" charset="-122"/>
              </a:rPr>
              <a:t>市场创新主体</a:t>
            </a:r>
            <a:r>
              <a:rPr lang="en-US" sz="2800">
                <a:latin typeface="楷体" pitchFamily="49" charset="-122"/>
              </a:rPr>
              <a:t>----</a:t>
            </a:r>
            <a:r>
              <a:rPr lang="zh-CN" altLang="en-US" sz="2800">
                <a:latin typeface="楷体" pitchFamily="49" charset="-122"/>
              </a:rPr>
              <a:t>营销人员</a:t>
            </a:r>
          </a:p>
          <a:p>
            <a:pPr eaLnBrk="1" hangingPunct="1">
              <a:lnSpc>
                <a:spcPct val="80000"/>
              </a:lnSpc>
            </a:pPr>
            <a:r>
              <a:rPr lang="zh-CN" altLang="en-US" sz="2800">
                <a:latin typeface="楷体" pitchFamily="49" charset="-122"/>
              </a:rPr>
              <a:t>管理创新主体</a:t>
            </a:r>
            <a:r>
              <a:rPr lang="en-US" sz="2800">
                <a:latin typeface="楷体" pitchFamily="49" charset="-122"/>
              </a:rPr>
              <a:t>----</a:t>
            </a:r>
            <a:r>
              <a:rPr lang="zh-CN" altLang="en-US" sz="2800">
                <a:latin typeface="楷体" pitchFamily="49" charset="-122"/>
              </a:rPr>
              <a:t>管理人员</a:t>
            </a:r>
          </a:p>
          <a:p>
            <a:pPr eaLnBrk="1" hangingPunct="1">
              <a:lnSpc>
                <a:spcPct val="80000"/>
              </a:lnSpc>
            </a:pPr>
            <a:r>
              <a:rPr lang="zh-CN" altLang="en-US" sz="2800">
                <a:latin typeface="楷体" pitchFamily="49" charset="-122"/>
              </a:rPr>
              <a:t>创新主体之间的协同与竞争</a:t>
            </a:r>
          </a:p>
        </p:txBody>
      </p:sp>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6717</Words>
  <Application>Microsoft Office PowerPoint</Application>
  <PresentationFormat>全屏显示(4:3)</PresentationFormat>
  <Paragraphs>362</Paragraphs>
  <Slides>58</Slides>
  <Notes>0</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Office 主题</vt:lpstr>
      <vt:lpstr> 第一节 技术创新 : 技术的社会实现</vt:lpstr>
      <vt:lpstr>“创新理论”要点</vt:lpstr>
      <vt:lpstr>技术创新类型——从生产要素与条件组合角度可分为</vt:lpstr>
      <vt:lpstr>技术创新类型——依其规模、深度及对经济影响分</vt:lpstr>
      <vt:lpstr>技术创新类型——按创新来源分</vt:lpstr>
      <vt:lpstr>技术创新的主要内容</vt:lpstr>
      <vt:lpstr>技术创新的基本环节</vt:lpstr>
      <vt:lpstr> 技术创新的模式</vt:lpstr>
      <vt:lpstr>技术创新的主体</vt:lpstr>
      <vt:lpstr> 第2节  创新型人才培养</vt:lpstr>
      <vt:lpstr>幻灯片 11</vt:lpstr>
      <vt:lpstr>幻灯片 12</vt:lpstr>
      <vt:lpstr>幻灯片 13</vt:lpstr>
      <vt:lpstr>幻灯片 14</vt:lpstr>
      <vt:lpstr>幻灯片 15</vt:lpstr>
      <vt:lpstr>幻灯片 16</vt:lpstr>
      <vt:lpstr>（二）创新型人才的基本特征</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 第3节创新型国家建设 </vt:lpstr>
      <vt:lpstr> 一、我国创新型国家建设的依据</vt:lpstr>
      <vt:lpstr>幻灯片 32</vt:lpstr>
      <vt:lpstr>幻灯片 33</vt:lpstr>
      <vt:lpstr>幻灯片 34</vt:lpstr>
      <vt:lpstr> 二、创新型国家的内涵</vt:lpstr>
      <vt:lpstr>幻灯片 36</vt:lpstr>
      <vt:lpstr>幻灯片 37</vt:lpstr>
      <vt:lpstr>幻灯片 38</vt:lpstr>
      <vt:lpstr>幻灯片 39</vt:lpstr>
      <vt:lpstr>国家创新体系</vt:lpstr>
      <vt:lpstr>幻灯片 41</vt:lpstr>
      <vt:lpstr>Freeman国家创新体系</vt:lpstr>
      <vt:lpstr>伦德瓦尔（Lundvall，丹麦）国家创新体系</vt:lpstr>
      <vt:lpstr>OECD国家创新体系</vt:lpstr>
      <vt:lpstr> 我国国家创新体系(结构功能表)</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思考题</vt:lpstr>
      <vt:lpstr>阅读书目</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技术创新 : 技术的社会实现</dc:title>
  <dc:creator>陈佳</dc:creator>
  <cp:lastModifiedBy>lenovo</cp:lastModifiedBy>
  <cp:revision>4</cp:revision>
  <dcterms:created xsi:type="dcterms:W3CDTF">2016-11-03T03:00:04Z</dcterms:created>
  <dcterms:modified xsi:type="dcterms:W3CDTF">2022-05-04T01:49:36Z</dcterms:modified>
</cp:coreProperties>
</file>