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9" r:id="rId3"/>
    <p:sldId id="267" r:id="rId4"/>
    <p:sldId id="258" r:id="rId5"/>
    <p:sldId id="269" r:id="rId6"/>
    <p:sldId id="260" r:id="rId7"/>
    <p:sldId id="261" r:id="rId8"/>
    <p:sldId id="271" r:id="rId9"/>
    <p:sldId id="270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08"/>
    <p:restoredTop sz="94669"/>
  </p:normalViewPr>
  <p:slideViewPr>
    <p:cSldViewPr snapToGrid="0" snapToObjects="1">
      <p:cViewPr varScale="1">
        <p:scale>
          <a:sx n="72" d="100"/>
          <a:sy n="72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4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6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0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7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6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5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4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6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4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0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1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330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8EA8-36F2-DA40-AD59-39CDC551F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4" y="960241"/>
            <a:ext cx="6371200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Rancho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4A032-5C99-F64F-B203-8C53A4E64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2133" y="964028"/>
            <a:ext cx="3891811" cy="4196299"/>
          </a:xfrm>
        </p:spPr>
        <p:txBody>
          <a:bodyPr anchor="ctr">
            <a:normAutofit/>
          </a:bodyPr>
          <a:lstStyle/>
          <a:p>
            <a:r>
              <a:rPr lang="en-US" dirty="0"/>
              <a:t>Developed by Team 13</a:t>
            </a:r>
          </a:p>
          <a:p>
            <a:pPr marL="342900" indent="-342900">
              <a:buFontTx/>
              <a:buChar char="-"/>
            </a:pPr>
            <a:r>
              <a:rPr lang="en-US" dirty="0"/>
              <a:t>Harsh Kavdikar</a:t>
            </a:r>
          </a:p>
          <a:p>
            <a:pPr marL="342900" indent="-342900">
              <a:buFontTx/>
              <a:buChar char="-"/>
            </a:pPr>
            <a:r>
              <a:rPr lang="en-US" dirty="0"/>
              <a:t>Raghavan Sreenivasa</a:t>
            </a:r>
          </a:p>
          <a:p>
            <a:pPr marL="342900" indent="-342900">
              <a:buFontTx/>
              <a:buChar char="-"/>
            </a:pPr>
            <a:r>
              <a:rPr lang="en-US" dirty="0"/>
              <a:t>Prakhar Sambhar</a:t>
            </a:r>
          </a:p>
          <a:p>
            <a:pPr marL="342900" indent="-342900">
              <a:buFontTx/>
              <a:buChar char="-"/>
            </a:pPr>
            <a:r>
              <a:rPr lang="en-US" dirty="0"/>
              <a:t>Mayank Kataruka</a:t>
            </a:r>
          </a:p>
        </p:txBody>
      </p:sp>
    </p:spTree>
    <p:extLst>
      <p:ext uri="{BB962C8B-B14F-4D97-AF65-F5344CB8AC3E}">
        <p14:creationId xmlns:p14="http://schemas.microsoft.com/office/powerpoint/2010/main" val="2366262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87C7-1411-804D-8B7A-ECEB4293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61" y="0"/>
            <a:ext cx="9603275" cy="1049235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pic>
        <p:nvPicPr>
          <p:cNvPr id="5" name="Content Placeholder 4" descr="A clock mounted to the side&#10;&#10;Description automatically generated">
            <a:extLst>
              <a:ext uri="{FF2B5EF4-FFF2-40B4-BE49-F238E27FC236}">
                <a16:creationId xmlns:a16="http://schemas.microsoft.com/office/drawing/2014/main" id="{C87A37FC-960E-A24E-AFC7-D338395E5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5263805"/>
            <a:ext cx="10726443" cy="6882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4DA3F5-DC6E-894A-9D05-3964B249FD08}"/>
              </a:ext>
            </a:extLst>
          </p:cNvPr>
          <p:cNvSpPr txBox="1"/>
          <p:nvPr/>
        </p:nvSpPr>
        <p:spPr>
          <a:xfrm>
            <a:off x="2870791" y="13609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184AC-EFBB-D348-BB72-0B55FF35E3D2}"/>
              </a:ext>
            </a:extLst>
          </p:cNvPr>
          <p:cNvSpPr txBox="1"/>
          <p:nvPr/>
        </p:nvSpPr>
        <p:spPr>
          <a:xfrm>
            <a:off x="914400" y="1679944"/>
            <a:ext cx="10261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Running your main program </a:t>
            </a:r>
          </a:p>
          <a:p>
            <a:endParaRPr lang="en-US" dirty="0"/>
          </a:p>
          <a:p>
            <a:r>
              <a:rPr lang="en-US" dirty="0"/>
              <a:t>python main.py &lt;inputfile.rch&gt;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B998D2-20C7-0346-AF6F-3EF7DAFFD9B9}"/>
              </a:ext>
            </a:extLst>
          </p:cNvPr>
          <p:cNvSpPr txBox="1"/>
          <p:nvPr/>
        </p:nvSpPr>
        <p:spPr>
          <a:xfrm>
            <a:off x="914400" y="3429000"/>
            <a:ext cx="514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Snapshot of the demonstration of the language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87E02F-40EC-9C4C-A286-A06A50682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236" y="1049235"/>
            <a:ext cx="4082637" cy="358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7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BE585B39-3F91-4716-B99B-F2F8519F4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4B1AA877-09FE-4988-B95D-729E4F2B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6034D98-8665-421D-8716-7748C50B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1687C7-1411-804D-8B7A-ECEB4293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Installation Demonstration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1401723-05E6-1E47-9E10-DD9284424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64" y="782265"/>
            <a:ext cx="5575532" cy="3303503"/>
          </a:xfrm>
          <a:prstGeom prst="rect">
            <a:avLst/>
          </a:prstGeom>
        </p:spPr>
      </p:pic>
      <p:pic>
        <p:nvPicPr>
          <p:cNvPr id="54" name="Picture 5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3B121E1-B463-F44B-8171-285D0E523B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331"/>
          <a:stretch/>
        </p:blipFill>
        <p:spPr>
          <a:xfrm>
            <a:off x="6483927" y="786805"/>
            <a:ext cx="5297424" cy="32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66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87C7-1411-804D-8B7A-ECEB4293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61" y="0"/>
            <a:ext cx="9603275" cy="1049235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C53D-0490-C246-9F71-8B18BC06B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61" y="956628"/>
            <a:ext cx="9603275" cy="3450613"/>
          </a:xfrm>
        </p:spPr>
        <p:txBody>
          <a:bodyPr/>
          <a:lstStyle/>
          <a:p>
            <a:r>
              <a:rPr lang="en-US" dirty="0"/>
              <a:t>Advanced Data Structure</a:t>
            </a:r>
          </a:p>
          <a:p>
            <a:r>
              <a:rPr lang="en-US" dirty="0"/>
              <a:t>User Defined Data types</a:t>
            </a:r>
          </a:p>
          <a:p>
            <a:r>
              <a:rPr lang="en-US" dirty="0"/>
              <a:t>Import Multiple files and functions</a:t>
            </a:r>
          </a:p>
          <a:p>
            <a:r>
              <a:rPr lang="en-US" dirty="0"/>
              <a:t>Recursion</a:t>
            </a:r>
          </a:p>
          <a:p>
            <a:r>
              <a:rPr lang="en-US" dirty="0"/>
              <a:t>Multi-threading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1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87C7-1411-804D-8B7A-ECEB4293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22" y="2379765"/>
            <a:ext cx="9603275" cy="1049235"/>
          </a:xfrm>
        </p:spPr>
        <p:txBody>
          <a:bodyPr/>
          <a:lstStyle/>
          <a:p>
            <a:r>
              <a:rPr lang="en-US" dirty="0"/>
              <a:t>Sample Code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44740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87C7-1411-804D-8B7A-ECEB4293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61" y="0"/>
            <a:ext cx="9603275" cy="1049235"/>
          </a:xfrm>
        </p:spPr>
        <p:txBody>
          <a:bodyPr/>
          <a:lstStyle/>
          <a:p>
            <a:r>
              <a:rPr lang="en-US" dirty="0"/>
              <a:t>Language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C53D-0490-C246-9F71-8B18BC06B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61" y="956628"/>
            <a:ext cx="11086784" cy="507009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F0C7C0-9BB5-374C-BEB0-39FD08FA2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16161"/>
              </p:ext>
            </p:extLst>
          </p:nvPr>
        </p:nvGraphicFramePr>
        <p:xfrm>
          <a:off x="634160" y="1149928"/>
          <a:ext cx="10394058" cy="4170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349">
                  <a:extLst>
                    <a:ext uri="{9D8B030D-6E8A-4147-A177-3AD203B41FA5}">
                      <a16:colId xmlns:a16="http://schemas.microsoft.com/office/drawing/2014/main" val="728426778"/>
                    </a:ext>
                  </a:extLst>
                </a:gridCol>
                <a:gridCol w="7647709">
                  <a:extLst>
                    <a:ext uri="{9D8B030D-6E8A-4147-A177-3AD203B41FA5}">
                      <a16:colId xmlns:a16="http://schemas.microsoft.com/office/drawing/2014/main" val="996912291"/>
                    </a:ext>
                  </a:extLst>
                </a:gridCol>
              </a:tblGrid>
              <a:tr h="4633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97806"/>
                  </a:ext>
                </a:extLst>
              </a:tr>
              <a:tr h="463358"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num, boolean,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277789"/>
                  </a:ext>
                </a:extLst>
              </a:tr>
              <a:tr h="463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Boolean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and, or,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297474"/>
                  </a:ext>
                </a:extLst>
              </a:tr>
              <a:tr h="463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Relational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&lt;, &gt;, &lt;=, &gt;=, ==, 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481926"/>
                  </a:ext>
                </a:extLst>
              </a:tr>
              <a:tr h="463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Arithmetic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+, -, /, *, (,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51097"/>
                  </a:ext>
                </a:extLst>
              </a:tr>
              <a:tr h="463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Assignment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3340"/>
                  </a:ext>
                </a:extLst>
              </a:tr>
              <a:tr h="463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Conditional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else, ternary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518189"/>
                  </a:ext>
                </a:extLst>
              </a:tr>
              <a:tr h="463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Looping Construct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traditional for and while loop, for in range(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1927"/>
                  </a:ext>
                </a:extLst>
              </a:tr>
              <a:tr h="463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565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51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87C7-1411-804D-8B7A-ECEB4293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61" y="0"/>
            <a:ext cx="9603275" cy="1049235"/>
          </a:xfrm>
        </p:spPr>
        <p:txBody>
          <a:bodyPr/>
          <a:lstStyle/>
          <a:p>
            <a:r>
              <a:rPr lang="en-US" dirty="0"/>
              <a:t>Language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C53D-0490-C246-9F71-8B18BC06B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61" y="956628"/>
            <a:ext cx="11086784" cy="5070099"/>
          </a:xfrm>
        </p:spPr>
        <p:txBody>
          <a:bodyPr/>
          <a:lstStyle/>
          <a:p>
            <a:r>
              <a:rPr lang="en-US" dirty="0"/>
              <a:t>Data structure – Stack, Queue and List </a:t>
            </a:r>
          </a:p>
          <a:p>
            <a:r>
              <a:rPr lang="en-US" dirty="0"/>
              <a:t>String Concatenation operation</a:t>
            </a:r>
          </a:p>
          <a:p>
            <a:r>
              <a:rPr lang="en-US" dirty="0"/>
              <a:t>Variable Scope Checking</a:t>
            </a:r>
          </a:p>
          <a:p>
            <a:r>
              <a:rPr lang="en-US" dirty="0"/>
              <a:t>Type Checking during Parsing</a:t>
            </a:r>
          </a:p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32324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87C7-1411-804D-8B7A-ECEB4293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72" y="804520"/>
            <a:ext cx="2827018" cy="1049235"/>
          </a:xfrm>
        </p:spPr>
        <p:txBody>
          <a:bodyPr>
            <a:normAutofit/>
          </a:bodyPr>
          <a:lstStyle/>
          <a:p>
            <a:r>
              <a:rPr lang="en-US" dirty="0"/>
              <a:t>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C53D-0490-C246-9F71-8B18BC06B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845" y="2015732"/>
            <a:ext cx="2824108" cy="328756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B888BE-3904-475B-B2B8-150345CAD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0677" y="482171"/>
            <a:ext cx="7581245" cy="5149101"/>
            <a:chOff x="3970677" y="482171"/>
            <a:chExt cx="7581245" cy="514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25C18E-77D5-4F78-87F4-57131D19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0677" y="482171"/>
              <a:ext cx="7581245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093A851-E5D9-4803-98EC-B336469D6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0717" y="812507"/>
              <a:ext cx="695001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C47EF4-16CA-3F48-BA24-113FCC5CCF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21" b="3"/>
          <a:stretch/>
        </p:blipFill>
        <p:spPr>
          <a:xfrm>
            <a:off x="4615683" y="1122808"/>
            <a:ext cx="3880765" cy="3858645"/>
          </a:xfrm>
          <a:prstGeom prst="rect">
            <a:avLst/>
          </a:prstGeom>
        </p:spPr>
      </p:pic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A2F8909E-CE7B-114F-A7D9-113393E5A6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8" b="1571"/>
          <a:stretch/>
        </p:blipFill>
        <p:spPr>
          <a:xfrm>
            <a:off x="8663686" y="1124571"/>
            <a:ext cx="2251790" cy="2216222"/>
          </a:xfrm>
          <a:prstGeom prst="rect">
            <a:avLst/>
          </a:prstGeom>
        </p:spPr>
      </p:pic>
      <p:pic>
        <p:nvPicPr>
          <p:cNvPr id="13" name="Picture 1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8062E08B-0938-8144-8C16-A6B2751ED9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494" r="-5" b="12702"/>
          <a:stretch/>
        </p:blipFill>
        <p:spPr>
          <a:xfrm>
            <a:off x="8660174" y="3506448"/>
            <a:ext cx="2255303" cy="147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1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87C7-1411-804D-8B7A-ECEB4293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61" y="0"/>
            <a:ext cx="9603275" cy="1049235"/>
          </a:xfrm>
        </p:spPr>
        <p:txBody>
          <a:bodyPr/>
          <a:lstStyle/>
          <a:p>
            <a:r>
              <a:rPr lang="en-US" dirty="0"/>
              <a:t>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C53D-0490-C246-9F71-8B18BC06B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61" y="956628"/>
            <a:ext cx="9603275" cy="345061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6B1739-82E8-0844-BE26-47E20A82C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61" y="1188720"/>
            <a:ext cx="5010759" cy="3218521"/>
          </a:xfrm>
          <a:prstGeom prst="rect">
            <a:avLst/>
          </a:prstGeom>
        </p:spPr>
      </p:pic>
      <p:pic>
        <p:nvPicPr>
          <p:cNvPr id="12" name="Picture 11" descr="A screenshot of text&#10;&#10;Description automatically generated">
            <a:extLst>
              <a:ext uri="{FF2B5EF4-FFF2-40B4-BE49-F238E27FC236}">
                <a16:creationId xmlns:a16="http://schemas.microsoft.com/office/drawing/2014/main" id="{4875D75D-36FE-EE42-BBF8-6674B8E12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8720"/>
            <a:ext cx="4927177" cy="321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5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87C7-1411-804D-8B7A-ECEB4293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61" y="0"/>
            <a:ext cx="9603275" cy="1049235"/>
          </a:xfrm>
        </p:spPr>
        <p:txBody>
          <a:bodyPr/>
          <a:lstStyle/>
          <a:p>
            <a:r>
              <a:rPr lang="en-US" dirty="0"/>
              <a:t>Compiler design process</a:t>
            </a:r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8329EB45-35D5-6F42-82BB-8DB4FFEF5D92}"/>
              </a:ext>
            </a:extLst>
          </p:cNvPr>
          <p:cNvSpPr/>
          <p:nvPr/>
        </p:nvSpPr>
        <p:spPr>
          <a:xfrm>
            <a:off x="515657" y="1050459"/>
            <a:ext cx="1471730" cy="90054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file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882CD9-2144-8D45-8AB7-A2B900A33AE0}"/>
              </a:ext>
            </a:extLst>
          </p:cNvPr>
          <p:cNvSpPr/>
          <p:nvPr/>
        </p:nvSpPr>
        <p:spPr>
          <a:xfrm>
            <a:off x="4998609" y="1050459"/>
            <a:ext cx="1939636" cy="900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508270-3858-D94C-951A-9198EBDDF586}"/>
              </a:ext>
            </a:extLst>
          </p:cNvPr>
          <p:cNvSpPr/>
          <p:nvPr/>
        </p:nvSpPr>
        <p:spPr>
          <a:xfrm>
            <a:off x="9578576" y="2528454"/>
            <a:ext cx="1939636" cy="900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4CB1AF-D4A8-EA41-8F91-0902743E0781}"/>
              </a:ext>
            </a:extLst>
          </p:cNvPr>
          <p:cNvSpPr/>
          <p:nvPr/>
        </p:nvSpPr>
        <p:spPr>
          <a:xfrm>
            <a:off x="4998609" y="4906996"/>
            <a:ext cx="1939636" cy="900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Semantics</a:t>
            </a:r>
          </a:p>
        </p:txBody>
      </p:sp>
      <p:sp>
        <p:nvSpPr>
          <p:cNvPr id="9" name="Snip Single Corner Rectangle 8">
            <a:extLst>
              <a:ext uri="{FF2B5EF4-FFF2-40B4-BE49-F238E27FC236}">
                <a16:creationId xmlns:a16="http://schemas.microsoft.com/office/drawing/2014/main" id="{26685B86-70AF-EE4E-9742-0A6F35305793}"/>
              </a:ext>
            </a:extLst>
          </p:cNvPr>
          <p:cNvSpPr/>
          <p:nvPr/>
        </p:nvSpPr>
        <p:spPr>
          <a:xfrm>
            <a:off x="515657" y="4906995"/>
            <a:ext cx="1471730" cy="90054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9918C8-2C0C-EF4E-AFD2-43C8EEB32378}"/>
              </a:ext>
            </a:extLst>
          </p:cNvPr>
          <p:cNvCxnSpPr/>
          <p:nvPr/>
        </p:nvCxnSpPr>
        <p:spPr>
          <a:xfrm>
            <a:off x="2319867" y="1500732"/>
            <a:ext cx="2302933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B3E5E0-AB1A-C748-90F9-B71A1DEB4322}"/>
              </a:ext>
            </a:extLst>
          </p:cNvPr>
          <p:cNvCxnSpPr>
            <a:cxnSpLocks/>
          </p:cNvCxnSpPr>
          <p:nvPr/>
        </p:nvCxnSpPr>
        <p:spPr>
          <a:xfrm>
            <a:off x="7275643" y="1500732"/>
            <a:ext cx="2122357" cy="88686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7E88646-6EEA-1C42-A96D-317DD032AC9F}"/>
              </a:ext>
            </a:extLst>
          </p:cNvPr>
          <p:cNvCxnSpPr>
            <a:cxnSpLocks/>
          </p:cNvCxnSpPr>
          <p:nvPr/>
        </p:nvCxnSpPr>
        <p:spPr>
          <a:xfrm flipH="1">
            <a:off x="7439424" y="3851003"/>
            <a:ext cx="1958576" cy="123879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94077EF-9930-654C-9B67-2D2552AFA33E}"/>
              </a:ext>
            </a:extLst>
          </p:cNvPr>
          <p:cNvCxnSpPr>
            <a:cxnSpLocks/>
          </p:cNvCxnSpPr>
          <p:nvPr/>
        </p:nvCxnSpPr>
        <p:spPr>
          <a:xfrm flipH="1">
            <a:off x="2184399" y="5357268"/>
            <a:ext cx="2438401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D62850-ADE5-DF40-B4F2-B98B6C62DC73}"/>
              </a:ext>
            </a:extLst>
          </p:cNvPr>
          <p:cNvSpPr txBox="1"/>
          <p:nvPr/>
        </p:nvSpPr>
        <p:spPr>
          <a:xfrm rot="1411547">
            <a:off x="7231857" y="1469603"/>
            <a:ext cx="218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Tokens Generated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746BF3-DD89-5A44-9D42-6E9C9D1CB377}"/>
              </a:ext>
            </a:extLst>
          </p:cNvPr>
          <p:cNvSpPr txBox="1"/>
          <p:nvPr/>
        </p:nvSpPr>
        <p:spPr>
          <a:xfrm rot="19531129">
            <a:off x="7144234" y="4414031"/>
            <a:ext cx="308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tree / AST Generated</a:t>
            </a:r>
          </a:p>
        </p:txBody>
      </p:sp>
    </p:spTree>
    <p:extLst>
      <p:ext uri="{BB962C8B-B14F-4D97-AF65-F5344CB8AC3E}">
        <p14:creationId xmlns:p14="http://schemas.microsoft.com/office/powerpoint/2010/main" val="387472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87C7-1411-804D-8B7A-ECEB4293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61" y="0"/>
            <a:ext cx="9603275" cy="1049235"/>
          </a:xfrm>
        </p:spPr>
        <p:txBody>
          <a:bodyPr/>
          <a:lstStyle/>
          <a:p>
            <a:r>
              <a:rPr lang="en-US" dirty="0"/>
              <a:t>LEXER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C53D-0490-C246-9F71-8B18BC06B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61" y="956629"/>
            <a:ext cx="10296109" cy="1049236"/>
          </a:xfrm>
        </p:spPr>
        <p:txBody>
          <a:bodyPr/>
          <a:lstStyle/>
          <a:p>
            <a:r>
              <a:rPr lang="en-US" dirty="0"/>
              <a:t>Lexer reads the characters from source program and groups them into lexemes (sequence of characters that “go together”). Each lexeme corresponds to a token.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FD5E18-094C-8D44-BDA0-F62E4789B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948" y="2058136"/>
            <a:ext cx="3949700" cy="2794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27000" prst="relaxedInset"/>
          </a:sp3d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8827986-408C-B244-A8BC-0E35C7C68B30}"/>
              </a:ext>
            </a:extLst>
          </p:cNvPr>
          <p:cNvSpPr/>
          <p:nvPr/>
        </p:nvSpPr>
        <p:spPr>
          <a:xfrm>
            <a:off x="634161" y="5513417"/>
            <a:ext cx="10625050" cy="1049236"/>
          </a:xfrm>
          <a:prstGeom prst="round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</a:t>
            </a:r>
            <a:r>
              <a:rPr lang="en-US" dirty="0" err="1"/>
              <a:t>num,a</a:t>
            </a:r>
            <a:r>
              <a:rPr lang="en-US" dirty="0"/>
              <a:t>,=,2,print,'(',a,')',</a:t>
            </a:r>
            <a:r>
              <a:rPr lang="en-US" dirty="0" err="1"/>
              <a:t>string,x</a:t>
            </a:r>
            <a:r>
              <a:rPr lang="en-US" dirty="0"/>
              <a:t>,=,"Hello </a:t>
            </a:r>
            <a:r>
              <a:rPr lang="en-US" dirty="0" err="1"/>
              <a:t>World",print</a:t>
            </a:r>
            <a:r>
              <a:rPr lang="en-US" dirty="0"/>
              <a:t>,'(',x,')',if,'(',a,==,2,')','{',print,'(',"Yes",')','}']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81A04-28BB-1140-B7C0-7CDC4A52BF61}"/>
              </a:ext>
            </a:extLst>
          </p:cNvPr>
          <p:cNvSpPr txBox="1"/>
          <p:nvPr/>
        </p:nvSpPr>
        <p:spPr>
          <a:xfrm>
            <a:off x="2072683" y="2048658"/>
            <a:ext cx="138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Lexer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78276-0D21-704A-B854-C97BD3C28EF3}"/>
              </a:ext>
            </a:extLst>
          </p:cNvPr>
          <p:cNvSpPr txBox="1"/>
          <p:nvPr/>
        </p:nvSpPr>
        <p:spPr>
          <a:xfrm>
            <a:off x="850605" y="4998111"/>
            <a:ext cx="156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Lexer Output</a:t>
            </a:r>
          </a:p>
        </p:txBody>
      </p:sp>
    </p:spTree>
    <p:extLst>
      <p:ext uri="{BB962C8B-B14F-4D97-AF65-F5344CB8AC3E}">
        <p14:creationId xmlns:p14="http://schemas.microsoft.com/office/powerpoint/2010/main" val="364024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87C7-1411-804D-8B7A-ECEB4293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61" y="0"/>
            <a:ext cx="9603275" cy="1049235"/>
          </a:xfrm>
        </p:spPr>
        <p:txBody>
          <a:bodyPr/>
          <a:lstStyle/>
          <a:p>
            <a:r>
              <a:rPr lang="en-US" dirty="0"/>
              <a:t>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C53D-0490-C246-9F71-8B18BC06B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61" y="956628"/>
            <a:ext cx="10381169" cy="1049235"/>
          </a:xfrm>
        </p:spPr>
        <p:txBody>
          <a:bodyPr/>
          <a:lstStyle/>
          <a:p>
            <a:r>
              <a:rPr lang="en-US" dirty="0"/>
              <a:t>It takes all the tokens one by one and constructs the parse tree</a:t>
            </a:r>
          </a:p>
          <a:p>
            <a:r>
              <a:rPr lang="en-US" dirty="0"/>
              <a:t>Symbol Table Data Structure and its Uses in Parser</a:t>
            </a:r>
          </a:p>
        </p:txBody>
      </p:sp>
      <p:pic>
        <p:nvPicPr>
          <p:cNvPr id="5" name="Picture 4" descr="A map of the computer&#10;&#10;Description automatically generated">
            <a:extLst>
              <a:ext uri="{FF2B5EF4-FFF2-40B4-BE49-F238E27FC236}">
                <a16:creationId xmlns:a16="http://schemas.microsoft.com/office/drawing/2014/main" id="{E789A08B-D0DC-CD42-BA59-2BCEE55E2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909" y="2268392"/>
            <a:ext cx="7087380" cy="3486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D8D04A-6A07-FB42-9D75-3531C535D28F}"/>
              </a:ext>
            </a:extLst>
          </p:cNvPr>
          <p:cNvSpPr txBox="1"/>
          <p:nvPr/>
        </p:nvSpPr>
        <p:spPr>
          <a:xfrm>
            <a:off x="7504597" y="1821197"/>
            <a:ext cx="165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 Output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02829EE-CCC1-4977-B291-22CD31A1E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951421"/>
              </p:ext>
            </p:extLst>
          </p:nvPr>
        </p:nvGraphicFramePr>
        <p:xfrm>
          <a:off x="411063" y="2621388"/>
          <a:ext cx="3833768" cy="1566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743">
                  <a:extLst>
                    <a:ext uri="{9D8B030D-6E8A-4147-A177-3AD203B41FA5}">
                      <a16:colId xmlns:a16="http://schemas.microsoft.com/office/drawing/2014/main" val="1306363731"/>
                    </a:ext>
                  </a:extLst>
                </a:gridCol>
                <a:gridCol w="1963025">
                  <a:extLst>
                    <a:ext uri="{9D8B030D-6E8A-4147-A177-3AD203B41FA5}">
                      <a16:colId xmlns:a16="http://schemas.microsoft.com/office/drawing/2014/main" val="3281805867"/>
                    </a:ext>
                  </a:extLst>
                </a:gridCol>
              </a:tblGrid>
              <a:tr h="34483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589530"/>
                  </a:ext>
                </a:extLst>
              </a:tr>
              <a:tr h="344835"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400553"/>
                  </a:ext>
                </a:extLst>
              </a:tr>
              <a:tr h="344835"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64994"/>
                  </a:ext>
                </a:extLst>
              </a:tr>
              <a:tr h="469318">
                <a:tc>
                  <a:txBody>
                    <a:bodyPr/>
                    <a:lstStyle/>
                    <a:p>
                      <a:r>
                        <a:rPr lang="en-IN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5065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D27BEB8-D1B3-4169-9D0B-C220E572F447}"/>
              </a:ext>
            </a:extLst>
          </p:cNvPr>
          <p:cNvSpPr txBox="1"/>
          <p:nvPr/>
        </p:nvSpPr>
        <p:spPr>
          <a:xfrm>
            <a:off x="1514198" y="2017400"/>
            <a:ext cx="162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214561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87C7-1411-804D-8B7A-ECEB4293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61" y="0"/>
            <a:ext cx="9603275" cy="1049235"/>
          </a:xfrm>
        </p:spPr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C53D-0490-C246-9F71-8B18BC06B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61" y="956629"/>
            <a:ext cx="9764481" cy="3908986"/>
          </a:xfrm>
        </p:spPr>
        <p:txBody>
          <a:bodyPr>
            <a:normAutofit/>
          </a:bodyPr>
          <a:lstStyle/>
          <a:p>
            <a:r>
              <a:rPr lang="en-US" dirty="0"/>
              <a:t>Giving meaning to the parse tree</a:t>
            </a:r>
          </a:p>
          <a:p>
            <a:r>
              <a:rPr lang="en-US" dirty="0"/>
              <a:t>Symbol table Data Structure</a:t>
            </a:r>
          </a:p>
          <a:p>
            <a:pPr lvl="1"/>
            <a:r>
              <a:rPr lang="en-US" dirty="0"/>
              <a:t>[(Identifier, Value, Type)]</a:t>
            </a:r>
          </a:p>
          <a:p>
            <a:r>
              <a:rPr lang="en-US" dirty="0"/>
              <a:t>O/P – Execution of I/P file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C0CD17-71E8-4B81-B99B-0C78A5BFEE10}"/>
              </a:ext>
            </a:extLst>
          </p:cNvPr>
          <p:cNvGraphicFramePr>
            <a:graphicFrameLocks noGrp="1"/>
          </p:cNvGraphicFramePr>
          <p:nvPr/>
        </p:nvGraphicFramePr>
        <p:xfrm>
          <a:off x="713065" y="2911122"/>
          <a:ext cx="10645629" cy="249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913">
                  <a:extLst>
                    <a:ext uri="{9D8B030D-6E8A-4147-A177-3AD203B41FA5}">
                      <a16:colId xmlns:a16="http://schemas.microsoft.com/office/drawing/2014/main" val="1306363731"/>
                    </a:ext>
                  </a:extLst>
                </a:gridCol>
                <a:gridCol w="6199464">
                  <a:extLst>
                    <a:ext uri="{9D8B030D-6E8A-4147-A177-3AD203B41FA5}">
                      <a16:colId xmlns:a16="http://schemas.microsoft.com/office/drawing/2014/main" val="201509553"/>
                    </a:ext>
                  </a:extLst>
                </a:gridCol>
                <a:gridCol w="2399252">
                  <a:extLst>
                    <a:ext uri="{9D8B030D-6E8A-4147-A177-3AD203B41FA5}">
                      <a16:colId xmlns:a16="http://schemas.microsoft.com/office/drawing/2014/main" val="3281805867"/>
                    </a:ext>
                  </a:extLst>
                </a:gridCol>
              </a:tblGrid>
              <a:tr h="33627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589530"/>
                  </a:ext>
                </a:extLst>
              </a:tr>
              <a:tr h="331048"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400553"/>
                  </a:ext>
                </a:extLst>
              </a:tr>
              <a:tr h="331048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[10,20]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64994"/>
                  </a:ext>
                </a:extLst>
              </a:tr>
              <a:tr h="1400884">
                <a:tc>
                  <a:txBody>
                    <a:bodyPr/>
                    <a:lstStyle/>
                    <a:p>
                      <a:r>
                        <a:rPr lang="en-IN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t_formal_parameter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t_id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 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t_formal_parameter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t_id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(y), 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t_formal_parameter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())),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t_body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t_command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t_statement_print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t_print_expr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t_add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t_id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 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t_id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(y)), 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t_print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())), 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t_command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())))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506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5917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314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Rockwell</vt:lpstr>
      <vt:lpstr>Gallery</vt:lpstr>
      <vt:lpstr>Rancho Programming Language</vt:lpstr>
      <vt:lpstr>Language features</vt:lpstr>
      <vt:lpstr>Language features</vt:lpstr>
      <vt:lpstr>Grammar</vt:lpstr>
      <vt:lpstr>Grammar</vt:lpstr>
      <vt:lpstr>Compiler design process</vt:lpstr>
      <vt:lpstr>LEXER</vt:lpstr>
      <vt:lpstr>Parser</vt:lpstr>
      <vt:lpstr>Semantics</vt:lpstr>
      <vt:lpstr>Main.py</vt:lpstr>
      <vt:lpstr>Installation Demonstration</vt:lpstr>
      <vt:lpstr>Future Scope</vt:lpstr>
      <vt:lpstr>Sample Code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Rancho Programming Language</dc:title>
  <dc:creator>Mayank Kataruka (Student)</dc:creator>
  <cp:lastModifiedBy>Harsh Kavdikar</cp:lastModifiedBy>
  <cp:revision>2</cp:revision>
  <dcterms:created xsi:type="dcterms:W3CDTF">2020-04-28T21:53:06Z</dcterms:created>
  <dcterms:modified xsi:type="dcterms:W3CDTF">2020-04-28T22:37:07Z</dcterms:modified>
</cp:coreProperties>
</file>