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78" r:id="rId5"/>
    <p:sldId id="279" r:id="rId6"/>
    <p:sldId id="280" r:id="rId7"/>
    <p:sldId id="281"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DD8"/>
    <a:srgbClr val="414141"/>
    <a:srgbClr val="FFF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28CEF-B3C0-FAE6-2B0E-845F99F7E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05862A-7CCF-D196-EB39-6F08CEF6B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810B98-3547-FA4B-B411-9E834ACF67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9201E-4F72-21CC-ED57-04E4177D46D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29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807C3-2B70-3BF2-1EF0-C2FE5AB55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04F1E-9C2F-AA17-E407-CE6CE273D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CFE52-E5C6-E4E3-05F0-9BFE1DFCAD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27A34C-6DE6-6C86-3A66-D2C11CC69F1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0715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CFFAD-ECD2-2CE1-D61D-84EEEE7DCF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7D3406-AC7A-6C46-4A0A-54BB81902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0BC53A-7281-E5FF-D20E-AF4CB4C6FE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60B361-5B11-25C1-EC07-6B52ADD60CD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68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5A9CC-B9CC-E0A7-BDB4-53CCF6B82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C46F10-5926-538D-6928-6E18C5378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9F4C4-9AEF-8B9E-5235-A1FB4206B7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70D68E-2F85-DC64-7DC3-410DA75E98D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65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E539-F98B-B2FA-5098-8761076DE7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FD6F6E-F285-86C7-5A88-EFF1D7B07C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E349C8-E305-01A0-DE48-E621EB1F0C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51585B-D409-C206-7534-363961111FE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4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1/6/2025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Autofit/>
          </a:bodyPr>
          <a:lstStyle/>
          <a:p>
            <a:pPr>
              <a:lnSpc>
                <a:spcPct val="100000"/>
              </a:lnSpc>
            </a:pPr>
            <a:r>
              <a:rPr lang="en-US" sz="3600" b="1" dirty="0">
                <a:effectLst>
                  <a:outerShdw blurRad="38100" dist="38100" dir="2700000" algn="tl">
                    <a:srgbClr val="000000">
                      <a:alpha val="43137"/>
                    </a:srgbClr>
                  </a:outerShdw>
                </a:effectLst>
              </a:rPr>
              <a:t>Crunchy Corner Business</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Optimization &amp; Budgeting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166542"/>
          </a:xfrm>
        </p:spPr>
        <p:txBody>
          <a:bodyPr>
            <a:normAutofit/>
          </a:bodyPr>
          <a:lstStyle/>
          <a:p>
            <a:pPr algn="l"/>
            <a:r>
              <a:rPr lang="en-US" sz="2300" dirty="0">
                <a:solidFill>
                  <a:schemeClr val="tx2"/>
                </a:solidFill>
              </a:rPr>
              <a:t>                    BY                                 	S </a:t>
            </a:r>
            <a:r>
              <a:rPr lang="en-US" sz="2300" dirty="0" err="1">
                <a:solidFill>
                  <a:schemeClr val="tx2"/>
                </a:solidFill>
              </a:rPr>
              <a:t>S</a:t>
            </a:r>
            <a:r>
              <a:rPr lang="en-US" sz="2300" dirty="0">
                <a:solidFill>
                  <a:schemeClr val="tx2"/>
                </a:solidFill>
              </a:rPr>
              <a:t> RASHMI ROUT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2F908B-3D25-52A8-E1FF-285C92E36CDA}"/>
              </a:ext>
            </a:extLst>
          </p:cNvPr>
          <p:cNvSpPr>
            <a:spLocks noGrp="1"/>
          </p:cNvSpPr>
          <p:nvPr>
            <p:ph type="subTitle" idx="1"/>
          </p:nvPr>
        </p:nvSpPr>
        <p:spPr>
          <a:xfrm>
            <a:off x="1370693" y="685800"/>
            <a:ext cx="9440034" cy="5476875"/>
          </a:xfrm>
        </p:spPr>
        <p:txBody>
          <a:bodyPr>
            <a:normAutofit/>
          </a:bodyPr>
          <a:lstStyle/>
          <a:p>
            <a:pPr algn="l"/>
            <a:r>
              <a:rPr lang="en-US" sz="3600" b="1" dirty="0">
                <a:solidFill>
                  <a:schemeClr val="tx2"/>
                </a:solidFill>
              </a:rPr>
              <a:t>GP Comparison</a:t>
            </a:r>
          </a:p>
          <a:p>
            <a:pPr algn="l"/>
            <a:r>
              <a:rPr lang="en-US" sz="2400" b="1" dirty="0">
                <a:solidFill>
                  <a:schemeClr val="tx2"/>
                </a:solidFill>
              </a:rPr>
              <a:t>Gross Profit and Volume Comparison for Category</a:t>
            </a:r>
          </a:p>
          <a:p>
            <a:pPr algn="l"/>
            <a:endParaRPr lang="en-US" sz="2400" b="1" dirty="0">
              <a:solidFill>
                <a:schemeClr val="tx2"/>
              </a:solidFill>
            </a:endParaRPr>
          </a:p>
          <a:p>
            <a:pPr algn="l"/>
            <a:r>
              <a:rPr lang="en-US" sz="2800" b="1" dirty="0">
                <a:solidFill>
                  <a:schemeClr val="tx2"/>
                </a:solidFill>
              </a:rPr>
              <a:t>Step 1</a:t>
            </a:r>
          </a:p>
          <a:p>
            <a:pPr algn="l"/>
            <a:r>
              <a:rPr lang="en-US" sz="2000" dirty="0">
                <a:solidFill>
                  <a:schemeClr val="tx2"/>
                </a:solidFill>
              </a:rPr>
              <a:t>Calculate Gross Profit Margin</a:t>
            </a:r>
          </a:p>
          <a:p>
            <a:pPr algn="l"/>
            <a:r>
              <a:rPr lang="en-US" sz="2000" dirty="0">
                <a:solidFill>
                  <a:schemeClr val="tx2"/>
                </a:solidFill>
              </a:rPr>
              <a:t>	</a:t>
            </a:r>
            <a:r>
              <a:rPr lang="en-US" sz="2000" b="1" dirty="0">
                <a:solidFill>
                  <a:srgbClr val="FF0000"/>
                </a:solidFill>
              </a:rPr>
              <a:t>Dax</a:t>
            </a:r>
          </a:p>
          <a:p>
            <a:pPr algn="l"/>
            <a:r>
              <a:rPr lang="en-US" sz="2000" b="1" dirty="0">
                <a:solidFill>
                  <a:schemeClr val="tx2"/>
                </a:solidFill>
              </a:rPr>
              <a:t>	</a:t>
            </a:r>
            <a:r>
              <a:rPr lang="en-US" sz="2000" dirty="0">
                <a:solidFill>
                  <a:schemeClr val="tx2"/>
                </a:solidFill>
              </a:rPr>
              <a:t>Gross Profit = sum(Actual(Gross Profit))</a:t>
            </a:r>
          </a:p>
          <a:p>
            <a:pPr algn="l"/>
            <a:r>
              <a:rPr lang="en-US" sz="2000" dirty="0">
                <a:solidFill>
                  <a:schemeClr val="tx2"/>
                </a:solidFill>
              </a:rPr>
              <a:t>	Gross Profit = sum(Actual(Total Volume))</a:t>
            </a:r>
            <a:endParaRPr lang="en-IN" sz="2000" dirty="0">
              <a:solidFill>
                <a:schemeClr val="tx2"/>
              </a:solidFill>
            </a:endParaRPr>
          </a:p>
        </p:txBody>
      </p:sp>
    </p:spTree>
    <p:extLst>
      <p:ext uri="{BB962C8B-B14F-4D97-AF65-F5344CB8AC3E}">
        <p14:creationId xmlns:p14="http://schemas.microsoft.com/office/powerpoint/2010/main" val="157222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B5CB0A-FAD7-3A44-77C7-044FDCD5D314}"/>
              </a:ext>
            </a:extLst>
          </p:cNvPr>
          <p:cNvSpPr>
            <a:spLocks noGrp="1"/>
          </p:cNvSpPr>
          <p:nvPr>
            <p:ph type="subTitle" idx="1"/>
          </p:nvPr>
        </p:nvSpPr>
        <p:spPr>
          <a:xfrm>
            <a:off x="1375983" y="266700"/>
            <a:ext cx="9440034" cy="6324600"/>
          </a:xfrm>
        </p:spPr>
        <p:txBody>
          <a:bodyPr>
            <a:normAutofit/>
          </a:bodyPr>
          <a:lstStyle/>
          <a:p>
            <a:pPr algn="l"/>
            <a:r>
              <a:rPr lang="en-US" sz="3600" b="1" dirty="0">
                <a:solidFill>
                  <a:schemeClr val="tx2"/>
                </a:solidFill>
              </a:rPr>
              <a:t>Pareto Analysis</a:t>
            </a:r>
          </a:p>
          <a:p>
            <a:pPr algn="l"/>
            <a:r>
              <a:rPr lang="en-IN" sz="2400" b="1" dirty="0">
                <a:solidFill>
                  <a:schemeClr val="tx2"/>
                </a:solidFill>
              </a:rPr>
              <a:t>Find out 20% SKU Contributing 80% of the Revenue</a:t>
            </a:r>
          </a:p>
          <a:p>
            <a:pPr algn="l"/>
            <a:r>
              <a:rPr lang="en-IN" sz="2800" b="1" dirty="0">
                <a:solidFill>
                  <a:srgbClr val="FF0000"/>
                </a:solidFill>
              </a:rPr>
              <a:t>Pareto 1</a:t>
            </a:r>
          </a:p>
          <a:p>
            <a:pPr algn="l"/>
            <a:r>
              <a:rPr lang="en-IN" sz="2000" dirty="0">
                <a:solidFill>
                  <a:schemeClr val="tx2"/>
                </a:solidFill>
              </a:rPr>
              <a:t>Calculate</a:t>
            </a:r>
          </a:p>
          <a:p>
            <a:pPr algn="l"/>
            <a:r>
              <a:rPr lang="en-IN" sz="2000" dirty="0">
                <a:solidFill>
                  <a:schemeClr val="tx2"/>
                </a:solidFill>
              </a:rPr>
              <a:t>	</a:t>
            </a:r>
            <a:r>
              <a:rPr lang="en-IN" sz="1800" b="1" dirty="0">
                <a:solidFill>
                  <a:schemeClr val="tx2"/>
                </a:solidFill>
              </a:rPr>
              <a:t>Total sales</a:t>
            </a:r>
          </a:p>
          <a:p>
            <a:pPr algn="l"/>
            <a:r>
              <a:rPr lang="en-IN" sz="1800" b="1" dirty="0">
                <a:solidFill>
                  <a:schemeClr val="tx2"/>
                </a:solidFill>
              </a:rPr>
              <a:t>	Ranking of SKU by sales</a:t>
            </a:r>
          </a:p>
          <a:p>
            <a:pPr algn="l"/>
            <a:r>
              <a:rPr lang="en-IN" sz="1800" b="1" dirty="0">
                <a:solidFill>
                  <a:schemeClr val="tx2"/>
                </a:solidFill>
              </a:rPr>
              <a:t>	Cumulative sales</a:t>
            </a:r>
          </a:p>
          <a:p>
            <a:pPr algn="l"/>
            <a:r>
              <a:rPr lang="en-IN" sz="1800" b="1" dirty="0">
                <a:solidFill>
                  <a:schemeClr val="tx2"/>
                </a:solidFill>
              </a:rPr>
              <a:t>	Calculate Total SKU sales</a:t>
            </a:r>
          </a:p>
          <a:p>
            <a:pPr algn="l"/>
            <a:r>
              <a:rPr lang="en-IN" sz="1800" b="1" dirty="0">
                <a:solidFill>
                  <a:schemeClr val="tx2"/>
                </a:solidFill>
              </a:rPr>
              <a:t>	Cumulative % = Cum/Total SKU sales</a:t>
            </a:r>
          </a:p>
          <a:p>
            <a:pPr algn="l"/>
            <a:r>
              <a:rPr lang="en-IN" sz="1800" b="1" dirty="0">
                <a:solidFill>
                  <a:schemeClr val="tx2"/>
                </a:solidFill>
              </a:rPr>
              <a:t>	SKU Count</a:t>
            </a:r>
          </a:p>
          <a:p>
            <a:pPr algn="l"/>
            <a:r>
              <a:rPr lang="en-IN" sz="1800" b="1" dirty="0">
                <a:solidFill>
                  <a:schemeClr val="tx2"/>
                </a:solidFill>
              </a:rPr>
              <a:t>	Cumulative SKU Count</a:t>
            </a:r>
          </a:p>
          <a:p>
            <a:pPr algn="l"/>
            <a:r>
              <a:rPr lang="en-IN" sz="1800" b="1" dirty="0">
                <a:solidFill>
                  <a:schemeClr val="tx2"/>
                </a:solidFill>
              </a:rPr>
              <a:t>	Net SKU Count</a:t>
            </a:r>
          </a:p>
          <a:p>
            <a:pPr algn="l"/>
            <a:r>
              <a:rPr lang="en-IN" sz="1800" b="1" dirty="0">
                <a:solidFill>
                  <a:schemeClr val="tx2"/>
                </a:solidFill>
              </a:rPr>
              <a:t>	Cum SKU %</a:t>
            </a:r>
            <a:endParaRPr lang="en-IN" sz="1800" dirty="0">
              <a:solidFill>
                <a:schemeClr val="tx2"/>
              </a:solidFill>
            </a:endParaRPr>
          </a:p>
        </p:txBody>
      </p:sp>
    </p:spTree>
    <p:extLst>
      <p:ext uri="{BB962C8B-B14F-4D97-AF65-F5344CB8AC3E}">
        <p14:creationId xmlns:p14="http://schemas.microsoft.com/office/powerpoint/2010/main" val="207780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A65031-A795-051C-6F1D-5D201D90B00A}"/>
              </a:ext>
            </a:extLst>
          </p:cNvPr>
          <p:cNvSpPr>
            <a:spLocks noGrp="1"/>
          </p:cNvSpPr>
          <p:nvPr>
            <p:ph type="subTitle" idx="1"/>
          </p:nvPr>
        </p:nvSpPr>
        <p:spPr>
          <a:xfrm>
            <a:off x="1370693" y="600074"/>
            <a:ext cx="9440034" cy="5591175"/>
          </a:xfrm>
        </p:spPr>
        <p:txBody>
          <a:bodyPr>
            <a:normAutofit/>
          </a:bodyPr>
          <a:lstStyle/>
          <a:p>
            <a:pPr algn="l"/>
            <a:r>
              <a:rPr lang="en-US" sz="2800" b="1" dirty="0">
                <a:solidFill>
                  <a:srgbClr val="FF0000"/>
                </a:solidFill>
              </a:rPr>
              <a:t>Pareto 2</a:t>
            </a:r>
          </a:p>
          <a:p>
            <a:pPr algn="l"/>
            <a:r>
              <a:rPr lang="en-US" sz="2000" dirty="0">
                <a:solidFill>
                  <a:schemeClr val="tx2"/>
                </a:solidFill>
              </a:rPr>
              <a:t>Calculate</a:t>
            </a:r>
          </a:p>
          <a:p>
            <a:pPr algn="l"/>
            <a:r>
              <a:rPr lang="en-US" sz="2000" dirty="0">
                <a:solidFill>
                  <a:schemeClr val="tx2"/>
                </a:solidFill>
              </a:rPr>
              <a:t>	</a:t>
            </a:r>
            <a:r>
              <a:rPr lang="en-US" sz="1800" b="1" dirty="0">
                <a:solidFill>
                  <a:schemeClr val="tx2"/>
                </a:solidFill>
              </a:rPr>
              <a:t>Des SKU NR</a:t>
            </a:r>
          </a:p>
          <a:p>
            <a:pPr algn="l"/>
            <a:endParaRPr lang="en-US" sz="1800" b="1" dirty="0">
              <a:solidFill>
                <a:schemeClr val="tx2"/>
              </a:solidFill>
            </a:endParaRPr>
          </a:p>
          <a:p>
            <a:pPr algn="l"/>
            <a:endParaRPr lang="en-US" sz="1800" b="1" dirty="0">
              <a:solidFill>
                <a:schemeClr val="tx2"/>
              </a:solidFill>
            </a:endParaRPr>
          </a:p>
          <a:p>
            <a:pPr algn="l"/>
            <a:r>
              <a:rPr lang="en-US" sz="2800" b="1" dirty="0">
                <a:solidFill>
                  <a:srgbClr val="FF0000"/>
                </a:solidFill>
              </a:rPr>
              <a:t>Pareto 3</a:t>
            </a:r>
          </a:p>
          <a:p>
            <a:pPr algn="l"/>
            <a:r>
              <a:rPr lang="en-US" sz="2000" dirty="0">
                <a:solidFill>
                  <a:schemeClr val="tx2"/>
                </a:solidFill>
              </a:rPr>
              <a:t>Calculate</a:t>
            </a:r>
          </a:p>
          <a:p>
            <a:pPr algn="l"/>
            <a:r>
              <a:rPr lang="en-US" sz="2000" dirty="0">
                <a:solidFill>
                  <a:schemeClr val="tx2"/>
                </a:solidFill>
              </a:rPr>
              <a:t>	</a:t>
            </a:r>
            <a:r>
              <a:rPr lang="en-US" sz="1800" b="1" dirty="0">
                <a:solidFill>
                  <a:schemeClr val="tx2"/>
                </a:solidFill>
              </a:rPr>
              <a:t>Pareto Base</a:t>
            </a:r>
          </a:p>
          <a:p>
            <a:pPr algn="l"/>
            <a:r>
              <a:rPr lang="en-US" sz="1800" b="1" dirty="0">
                <a:solidFill>
                  <a:schemeClr val="tx2"/>
                </a:solidFill>
              </a:rPr>
              <a:t>	Pareto % Top N Revenue</a:t>
            </a:r>
            <a:endParaRPr lang="en-IN" sz="2000" dirty="0">
              <a:solidFill>
                <a:schemeClr val="tx2"/>
              </a:solidFill>
            </a:endParaRPr>
          </a:p>
        </p:txBody>
      </p:sp>
    </p:spTree>
    <p:extLst>
      <p:ext uri="{BB962C8B-B14F-4D97-AF65-F5344CB8AC3E}">
        <p14:creationId xmlns:p14="http://schemas.microsoft.com/office/powerpoint/2010/main" val="115501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509595-2D15-7F56-28B3-3D30F5DEC34C}"/>
              </a:ext>
            </a:extLst>
          </p:cNvPr>
          <p:cNvSpPr>
            <a:spLocks noGrp="1"/>
          </p:cNvSpPr>
          <p:nvPr>
            <p:ph type="subTitle" idx="1"/>
          </p:nvPr>
        </p:nvSpPr>
        <p:spPr>
          <a:xfrm>
            <a:off x="1370693" y="561975"/>
            <a:ext cx="9440034" cy="5638800"/>
          </a:xfrm>
        </p:spPr>
        <p:txBody>
          <a:bodyPr>
            <a:normAutofit/>
          </a:bodyPr>
          <a:lstStyle/>
          <a:p>
            <a:pPr algn="l"/>
            <a:r>
              <a:rPr lang="en-US" sz="2800" b="1" dirty="0">
                <a:solidFill>
                  <a:schemeClr val="tx2"/>
                </a:solidFill>
              </a:rPr>
              <a:t>Show Sales &amp; %SKU</a:t>
            </a:r>
          </a:p>
          <a:p>
            <a:pPr algn="l"/>
            <a:r>
              <a:rPr lang="en-US" sz="2400" b="1" dirty="0">
                <a:solidFill>
                  <a:srgbClr val="FF0000"/>
                </a:solidFill>
              </a:rPr>
              <a:t>Mekko Chart</a:t>
            </a:r>
          </a:p>
          <a:p>
            <a:pPr algn="l"/>
            <a:r>
              <a:rPr lang="en-US" sz="2000" dirty="0">
                <a:solidFill>
                  <a:schemeClr val="tx2"/>
                </a:solidFill>
              </a:rPr>
              <a:t>Meeko Chart is a type of data visualization that combines elements of bar charts and stacked bar charts to show data distribution across multiple dimension. It is particularly useful for displaying categorical data across different variables, where both the width and height of the bar represent different metrics. </a:t>
            </a:r>
          </a:p>
          <a:p>
            <a:pPr algn="l"/>
            <a:endParaRPr lang="en-US" sz="2000" dirty="0">
              <a:solidFill>
                <a:schemeClr val="tx2"/>
              </a:solidFill>
            </a:endParaRPr>
          </a:p>
          <a:p>
            <a:pPr algn="l"/>
            <a:r>
              <a:rPr lang="en-US" sz="2000" dirty="0">
                <a:solidFill>
                  <a:schemeClr val="tx2"/>
                </a:solidFill>
              </a:rPr>
              <a:t>Calculate</a:t>
            </a:r>
          </a:p>
          <a:p>
            <a:pPr algn="l"/>
            <a:r>
              <a:rPr lang="en-US" sz="1800" b="1" dirty="0">
                <a:solidFill>
                  <a:schemeClr val="tx2"/>
                </a:solidFill>
              </a:rPr>
              <a:t>Total sales</a:t>
            </a:r>
          </a:p>
          <a:p>
            <a:pPr algn="l"/>
            <a:r>
              <a:rPr lang="en-US" sz="1800" b="1" dirty="0">
                <a:solidFill>
                  <a:schemeClr val="tx2"/>
                </a:solidFill>
              </a:rPr>
              <a:t>%SKU Over Total SKU</a:t>
            </a:r>
            <a:endParaRPr lang="en-IN" sz="1800" b="1" dirty="0">
              <a:solidFill>
                <a:schemeClr val="tx2"/>
              </a:solidFill>
            </a:endParaRPr>
          </a:p>
        </p:txBody>
      </p:sp>
    </p:spTree>
    <p:extLst>
      <p:ext uri="{BB962C8B-B14F-4D97-AF65-F5344CB8AC3E}">
        <p14:creationId xmlns:p14="http://schemas.microsoft.com/office/powerpoint/2010/main" val="93300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2B936-B44A-D19C-83DA-5F7E2D9430B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694EBE3-ED18-2D47-CA2D-CCA3E255404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8472538-F245-EE24-0DCE-403344C916FC}"/>
              </a:ext>
            </a:extLst>
          </p:cNvPr>
          <p:cNvSpPr>
            <a:spLocks noGrp="1"/>
          </p:cNvSpPr>
          <p:nvPr>
            <p:ph type="title"/>
          </p:nvPr>
        </p:nvSpPr>
        <p:spPr>
          <a:xfrm>
            <a:off x="6900493" y="609600"/>
            <a:ext cx="4538124" cy="970450"/>
          </a:xfrm>
        </p:spPr>
        <p:txBody>
          <a:bodyPr anchor="b">
            <a:normAutofit/>
          </a:bodyPr>
          <a:lstStyle/>
          <a:p>
            <a:pPr algn="l"/>
            <a:r>
              <a:rPr lang="en-US" sz="4000" dirty="0"/>
              <a:t>Module 04	</a:t>
            </a:r>
          </a:p>
        </p:txBody>
      </p:sp>
      <p:sp>
        <p:nvSpPr>
          <p:cNvPr id="24" name="Content Placeholder 2">
            <a:extLst>
              <a:ext uri="{FF2B5EF4-FFF2-40B4-BE49-F238E27FC236}">
                <a16:creationId xmlns:a16="http://schemas.microsoft.com/office/drawing/2014/main" id="{E163D0D9-85D7-6884-1613-9B51CF62DFF1}"/>
              </a:ext>
            </a:extLst>
          </p:cNvPr>
          <p:cNvSpPr>
            <a:spLocks noGrp="1"/>
          </p:cNvSpPr>
          <p:nvPr>
            <p:ph idx="1"/>
          </p:nvPr>
        </p:nvSpPr>
        <p:spPr>
          <a:xfrm>
            <a:off x="6633793" y="2723049"/>
            <a:ext cx="4403596" cy="1172676"/>
          </a:xfrm>
        </p:spPr>
        <p:txBody>
          <a:bodyPr anchor="t">
            <a:normAutofit/>
          </a:bodyPr>
          <a:lstStyle/>
          <a:p>
            <a:pPr marL="36900" lvl="0" indent="0">
              <a:buNone/>
            </a:pPr>
            <a:r>
              <a:rPr lang="en-US" sz="3200" dirty="0"/>
              <a:t>Budgeting Analysis</a:t>
            </a:r>
          </a:p>
          <a:p>
            <a:pPr marL="36900" indent="0" algn="ctr">
              <a:buNone/>
            </a:pPr>
            <a:endParaRPr lang="en-US" sz="2400" dirty="0"/>
          </a:p>
        </p:txBody>
      </p:sp>
    </p:spTree>
    <p:extLst>
      <p:ext uri="{BB962C8B-B14F-4D97-AF65-F5344CB8AC3E}">
        <p14:creationId xmlns:p14="http://schemas.microsoft.com/office/powerpoint/2010/main" val="34215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FBF269-C7F5-186F-AA13-36F3F18FD356}"/>
              </a:ext>
            </a:extLst>
          </p:cNvPr>
          <p:cNvSpPr>
            <a:spLocks noGrp="1"/>
          </p:cNvSpPr>
          <p:nvPr>
            <p:ph type="subTitle" idx="1"/>
          </p:nvPr>
        </p:nvSpPr>
        <p:spPr>
          <a:xfrm>
            <a:off x="1370693" y="180975"/>
            <a:ext cx="9440034" cy="6057900"/>
          </a:xfrm>
        </p:spPr>
        <p:txBody>
          <a:bodyPr>
            <a:normAutofit/>
          </a:bodyPr>
          <a:lstStyle/>
          <a:p>
            <a:pPr algn="l"/>
            <a:r>
              <a:rPr lang="en-US" sz="3600" b="1" dirty="0">
                <a:solidFill>
                  <a:schemeClr val="tx2"/>
                </a:solidFill>
              </a:rPr>
              <a:t>					</a:t>
            </a:r>
            <a:r>
              <a:rPr lang="en-US" sz="4000" b="1" dirty="0">
                <a:solidFill>
                  <a:schemeClr val="tx2"/>
                </a:solidFill>
              </a:rPr>
              <a:t>Budgeting Analysis</a:t>
            </a:r>
            <a:endParaRPr lang="en-US" sz="3600" b="1" dirty="0">
              <a:solidFill>
                <a:schemeClr val="tx2"/>
              </a:solidFill>
            </a:endParaRPr>
          </a:p>
          <a:p>
            <a:pPr marL="571500" indent="-571500" algn="l">
              <a:buFont typeface="Wingdings" panose="05000000000000000000" pitchFamily="2" charset="2"/>
              <a:buChar char="q"/>
            </a:pPr>
            <a:r>
              <a:rPr lang="en-US" sz="2400" b="1" dirty="0">
                <a:solidFill>
                  <a:schemeClr val="tx2"/>
                </a:solidFill>
              </a:rPr>
              <a:t>PVM Analysis</a:t>
            </a:r>
          </a:p>
          <a:p>
            <a:pPr marL="571500" indent="-571500" algn="l">
              <a:buFont typeface="Wingdings" panose="05000000000000000000" pitchFamily="2" charset="2"/>
              <a:buChar char="q"/>
            </a:pPr>
            <a:r>
              <a:rPr lang="en-US" sz="2400" b="1" dirty="0">
                <a:solidFill>
                  <a:schemeClr val="tx2"/>
                </a:solidFill>
              </a:rPr>
              <a:t>Variance Analysis</a:t>
            </a:r>
          </a:p>
          <a:p>
            <a:pPr marL="571500" indent="-571500" algn="l">
              <a:buFont typeface="Wingdings" panose="05000000000000000000" pitchFamily="2" charset="2"/>
              <a:buChar char="q"/>
            </a:pPr>
            <a:r>
              <a:rPr lang="en-US" sz="2400" b="1" dirty="0">
                <a:solidFill>
                  <a:schemeClr val="tx2"/>
                </a:solidFill>
              </a:rPr>
              <a:t>Actual vs Budget Financial Analysis for Business Drivers (Sales, EBITA, PAT, Volume) with Trend YoY</a:t>
            </a:r>
          </a:p>
          <a:p>
            <a:pPr marL="571500" indent="-571500" algn="l">
              <a:buFont typeface="Wingdings" panose="05000000000000000000" pitchFamily="2" charset="2"/>
              <a:buChar char="q"/>
            </a:pPr>
            <a:r>
              <a:rPr lang="en-US" sz="2400" b="1" dirty="0">
                <a:solidFill>
                  <a:schemeClr val="tx2"/>
                </a:solidFill>
              </a:rPr>
              <a:t>Actual vs Budget Financial Analysis Cost Drivers (COGS, Packing, Marketing) with Trend YOY </a:t>
            </a:r>
          </a:p>
          <a:p>
            <a:pPr marL="571500" indent="-571500" algn="l">
              <a:buFont typeface="Wingdings" panose="05000000000000000000" pitchFamily="2" charset="2"/>
              <a:buChar char="q"/>
            </a:pPr>
            <a:endParaRPr lang="en-IN" sz="2400" b="1" dirty="0">
              <a:solidFill>
                <a:schemeClr val="tx2"/>
              </a:solidFill>
            </a:endParaRPr>
          </a:p>
        </p:txBody>
      </p:sp>
    </p:spTree>
    <p:extLst>
      <p:ext uri="{BB962C8B-B14F-4D97-AF65-F5344CB8AC3E}">
        <p14:creationId xmlns:p14="http://schemas.microsoft.com/office/powerpoint/2010/main" val="287343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3B0-BC22-7464-EF40-F77F1624DF41}"/>
              </a:ext>
            </a:extLst>
          </p:cNvPr>
          <p:cNvSpPr>
            <a:spLocks noGrp="1"/>
          </p:cNvSpPr>
          <p:nvPr>
            <p:ph type="ctrTitle"/>
          </p:nvPr>
        </p:nvSpPr>
        <p:spPr>
          <a:xfrm>
            <a:off x="1370693" y="0"/>
            <a:ext cx="9440034" cy="790575"/>
          </a:xfrm>
        </p:spPr>
        <p:txBody>
          <a:bodyPr>
            <a:normAutofit/>
          </a:bodyPr>
          <a:lstStyle/>
          <a:p>
            <a:r>
              <a:rPr lang="en-US" sz="4000" b="1" dirty="0"/>
              <a:t>Budgeting Steps</a:t>
            </a:r>
            <a:endParaRPr lang="en-IN" sz="4000" b="1" dirty="0"/>
          </a:p>
        </p:txBody>
      </p:sp>
      <p:sp>
        <p:nvSpPr>
          <p:cNvPr id="3" name="Subtitle 2">
            <a:extLst>
              <a:ext uri="{FF2B5EF4-FFF2-40B4-BE49-F238E27FC236}">
                <a16:creationId xmlns:a16="http://schemas.microsoft.com/office/drawing/2014/main" id="{05382FC6-07D0-943E-D8E3-BDA39E713701}"/>
              </a:ext>
            </a:extLst>
          </p:cNvPr>
          <p:cNvSpPr>
            <a:spLocks noGrp="1"/>
          </p:cNvSpPr>
          <p:nvPr>
            <p:ph type="subTitle" idx="1"/>
          </p:nvPr>
        </p:nvSpPr>
        <p:spPr>
          <a:xfrm>
            <a:off x="1370693" y="885825"/>
            <a:ext cx="9440034" cy="5448299"/>
          </a:xfrm>
        </p:spPr>
        <p:txBody>
          <a:bodyPr>
            <a:normAutofit lnSpcReduction="10000"/>
          </a:bodyPr>
          <a:lstStyle/>
          <a:p>
            <a:pPr algn="l"/>
            <a:r>
              <a:rPr lang="en-US" sz="3600" b="1" dirty="0">
                <a:solidFill>
                  <a:schemeClr val="tx2"/>
                </a:solidFill>
              </a:rPr>
              <a:t>PVM Analysis</a:t>
            </a:r>
          </a:p>
          <a:p>
            <a:pPr algn="l"/>
            <a:r>
              <a:rPr lang="en-US" sz="2400" b="1" dirty="0">
                <a:solidFill>
                  <a:schemeClr val="tx2"/>
                </a:solidFill>
              </a:rPr>
              <a:t>PVM Analysis helps to understand the factors affected the business to increase or decrease </a:t>
            </a:r>
            <a:endParaRPr lang="en-IN" sz="2400" b="1" dirty="0">
              <a:solidFill>
                <a:schemeClr val="tx2"/>
              </a:solidFill>
            </a:endParaRPr>
          </a:p>
          <a:p>
            <a:pPr algn="l"/>
            <a:r>
              <a:rPr lang="en-IN" sz="2800" b="1" dirty="0">
                <a:solidFill>
                  <a:schemeClr val="tx2"/>
                </a:solidFill>
              </a:rPr>
              <a:t>Step 1</a:t>
            </a:r>
          </a:p>
          <a:p>
            <a:pPr algn="l"/>
            <a:r>
              <a:rPr lang="en-IN" sz="2000" dirty="0">
                <a:solidFill>
                  <a:schemeClr val="tx2"/>
                </a:solidFill>
              </a:rPr>
              <a:t>Here we are showing Total amount of sales For the given Dates</a:t>
            </a:r>
          </a:p>
          <a:p>
            <a:pPr algn="l"/>
            <a:r>
              <a:rPr lang="en-IN" sz="2000" dirty="0">
                <a:solidFill>
                  <a:schemeClr val="tx2"/>
                </a:solidFill>
              </a:rPr>
              <a:t>	</a:t>
            </a:r>
            <a:r>
              <a:rPr lang="en-IN" sz="2000" b="1" dirty="0">
                <a:solidFill>
                  <a:srgbClr val="FF0000"/>
                </a:solidFill>
              </a:rPr>
              <a:t>Column Dax</a:t>
            </a:r>
          </a:p>
          <a:p>
            <a:pPr algn="l"/>
            <a:r>
              <a:rPr lang="en-IN" sz="2000" b="1" dirty="0">
                <a:solidFill>
                  <a:schemeClr val="tx2"/>
                </a:solidFill>
              </a:rPr>
              <a:t>	</a:t>
            </a:r>
            <a:r>
              <a:rPr lang="en-IN" sz="2000" dirty="0">
                <a:solidFill>
                  <a:schemeClr val="tx2"/>
                </a:solidFill>
              </a:rPr>
              <a:t>Day = DAY(ListOfOrders[Order Date].[Date])</a:t>
            </a:r>
          </a:p>
          <a:p>
            <a:pPr algn="l"/>
            <a:r>
              <a:rPr lang="en-IN" sz="2000" dirty="0">
                <a:solidFill>
                  <a:schemeClr val="tx2"/>
                </a:solidFill>
              </a:rPr>
              <a:t>	</a:t>
            </a:r>
            <a:r>
              <a:rPr lang="en-IN" sz="2000" b="1" dirty="0">
                <a:solidFill>
                  <a:srgbClr val="FF0000"/>
                </a:solidFill>
              </a:rPr>
              <a:t>Calculated Measures</a:t>
            </a:r>
          </a:p>
          <a:p>
            <a:pPr algn="l"/>
            <a:r>
              <a:rPr lang="en-IN" sz="2000" dirty="0">
                <a:solidFill>
                  <a:schemeClr val="tx2"/>
                </a:solidFill>
              </a:rPr>
              <a:t>	Sales by Day = calculate([Total Sales],groupby(ListOfOrders,ListOfOrders[Day]))</a:t>
            </a:r>
          </a:p>
          <a:p>
            <a:pPr algn="l"/>
            <a:r>
              <a:rPr lang="en-IN" sz="2000" b="1" dirty="0">
                <a:solidFill>
                  <a:schemeClr val="tx2"/>
                </a:solidFill>
              </a:rPr>
              <a:t>	</a:t>
            </a:r>
          </a:p>
          <a:p>
            <a:pPr algn="l"/>
            <a:r>
              <a:rPr lang="en-IN" sz="2000" dirty="0">
                <a:solidFill>
                  <a:schemeClr val="tx2"/>
                </a:solidFill>
              </a:rPr>
              <a:t>	</a:t>
            </a:r>
          </a:p>
          <a:p>
            <a:pPr algn="l"/>
            <a:endParaRPr lang="en-IN" sz="2000" dirty="0">
              <a:solidFill>
                <a:schemeClr val="tx2"/>
              </a:solidFill>
            </a:endParaRPr>
          </a:p>
          <a:p>
            <a:pPr algn="l"/>
            <a:endParaRPr lang="en-IN" sz="2400" b="1" dirty="0">
              <a:solidFill>
                <a:schemeClr val="tx2"/>
              </a:solidFill>
            </a:endParaRPr>
          </a:p>
        </p:txBody>
      </p:sp>
    </p:spTree>
    <p:extLst>
      <p:ext uri="{BB962C8B-B14F-4D97-AF65-F5344CB8AC3E}">
        <p14:creationId xmlns:p14="http://schemas.microsoft.com/office/powerpoint/2010/main" val="5433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D1815-4248-1865-0A70-907067034DF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D4E113-C6C1-3C11-7FDE-733FE54945C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91C73565-6BDA-FB8B-3E81-E6D4C6BCCC0C}"/>
              </a:ext>
            </a:extLst>
          </p:cNvPr>
          <p:cNvSpPr>
            <a:spLocks noGrp="1"/>
          </p:cNvSpPr>
          <p:nvPr>
            <p:ph type="title"/>
          </p:nvPr>
        </p:nvSpPr>
        <p:spPr>
          <a:xfrm>
            <a:off x="6900493" y="609600"/>
            <a:ext cx="4538124" cy="970450"/>
          </a:xfrm>
        </p:spPr>
        <p:txBody>
          <a:bodyPr anchor="b">
            <a:normAutofit/>
          </a:bodyPr>
          <a:lstStyle/>
          <a:p>
            <a:pPr algn="l"/>
            <a:r>
              <a:rPr lang="en-US" sz="4000" dirty="0"/>
              <a:t>Module 4.1	</a:t>
            </a:r>
          </a:p>
        </p:txBody>
      </p:sp>
      <p:sp>
        <p:nvSpPr>
          <p:cNvPr id="24" name="Content Placeholder 2">
            <a:extLst>
              <a:ext uri="{FF2B5EF4-FFF2-40B4-BE49-F238E27FC236}">
                <a16:creationId xmlns:a16="http://schemas.microsoft.com/office/drawing/2014/main" id="{4790E4DD-C7B4-CD6D-9BCD-A8D2F4AFFDAA}"/>
              </a:ext>
            </a:extLst>
          </p:cNvPr>
          <p:cNvSpPr>
            <a:spLocks noGrp="1"/>
          </p:cNvSpPr>
          <p:nvPr>
            <p:ph idx="1"/>
          </p:nvPr>
        </p:nvSpPr>
        <p:spPr>
          <a:xfrm>
            <a:off x="6633793" y="2723049"/>
            <a:ext cx="4403596" cy="1172676"/>
          </a:xfrm>
        </p:spPr>
        <p:txBody>
          <a:bodyPr anchor="t">
            <a:normAutofit/>
          </a:bodyPr>
          <a:lstStyle/>
          <a:p>
            <a:pPr marL="36900" lvl="0" indent="0">
              <a:buNone/>
            </a:pPr>
            <a:r>
              <a:rPr lang="en-US" sz="3200" dirty="0"/>
              <a:t>Advanced DAX Function</a:t>
            </a:r>
          </a:p>
          <a:p>
            <a:pPr marL="36900" indent="0" algn="ctr">
              <a:buNone/>
            </a:pPr>
            <a:endParaRPr lang="en-US" sz="2400" dirty="0"/>
          </a:p>
        </p:txBody>
      </p:sp>
    </p:spTree>
    <p:extLst>
      <p:ext uri="{BB962C8B-B14F-4D97-AF65-F5344CB8AC3E}">
        <p14:creationId xmlns:p14="http://schemas.microsoft.com/office/powerpoint/2010/main" val="3866410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1920-9D64-8563-D00C-2D513804D184}"/>
              </a:ext>
            </a:extLst>
          </p:cNvPr>
          <p:cNvSpPr>
            <a:spLocks noGrp="1"/>
          </p:cNvSpPr>
          <p:nvPr>
            <p:ph type="ctrTitle"/>
          </p:nvPr>
        </p:nvSpPr>
        <p:spPr>
          <a:xfrm>
            <a:off x="1370693" y="0"/>
            <a:ext cx="9440034" cy="781051"/>
          </a:xfrm>
        </p:spPr>
        <p:txBody>
          <a:bodyPr>
            <a:normAutofit/>
          </a:bodyPr>
          <a:lstStyle/>
          <a:p>
            <a:r>
              <a:rPr lang="en-US" sz="4000" b="1" dirty="0"/>
              <a:t>Advanced Dax</a:t>
            </a:r>
            <a:endParaRPr lang="en-IN" sz="4000" b="1" dirty="0"/>
          </a:p>
        </p:txBody>
      </p:sp>
      <p:sp>
        <p:nvSpPr>
          <p:cNvPr id="3" name="Subtitle 2">
            <a:extLst>
              <a:ext uri="{FF2B5EF4-FFF2-40B4-BE49-F238E27FC236}">
                <a16:creationId xmlns:a16="http://schemas.microsoft.com/office/drawing/2014/main" id="{798B9343-3259-0AEE-1128-B506B50A8F8E}"/>
              </a:ext>
            </a:extLst>
          </p:cNvPr>
          <p:cNvSpPr>
            <a:spLocks noGrp="1"/>
          </p:cNvSpPr>
          <p:nvPr>
            <p:ph type="subTitle" idx="1"/>
          </p:nvPr>
        </p:nvSpPr>
        <p:spPr>
          <a:xfrm>
            <a:off x="1370693" y="1000125"/>
            <a:ext cx="9440034" cy="5686425"/>
          </a:xfrm>
        </p:spPr>
        <p:txBody>
          <a:bodyPr>
            <a:normAutofit lnSpcReduction="10000"/>
          </a:bodyPr>
          <a:lstStyle/>
          <a:p>
            <a:pPr algn="l"/>
            <a:r>
              <a:rPr lang="en-US" sz="2000" b="1" dirty="0">
                <a:solidFill>
                  <a:schemeClr val="tx2"/>
                </a:solidFill>
              </a:rPr>
              <a:t>Calculate monthly ytd sales for each Sub Category</a:t>
            </a:r>
          </a:p>
          <a:p>
            <a:pPr algn="l"/>
            <a:r>
              <a:rPr lang="en-US" sz="2800" b="1" dirty="0">
                <a:solidFill>
                  <a:schemeClr val="tx2"/>
                </a:solidFill>
              </a:rPr>
              <a:t>Selectedvalue function</a:t>
            </a:r>
          </a:p>
          <a:p>
            <a:pPr algn="l"/>
            <a:r>
              <a:rPr lang="en-US" sz="2000" dirty="0">
                <a:solidFill>
                  <a:schemeClr val="tx2"/>
                </a:solidFill>
              </a:rPr>
              <a:t>Here we are showing monthly and ytd sales for each sub category</a:t>
            </a:r>
          </a:p>
          <a:p>
            <a:pPr algn="l"/>
            <a:r>
              <a:rPr lang="en-US" sz="2000" dirty="0">
                <a:solidFill>
                  <a:schemeClr val="tx2"/>
                </a:solidFill>
              </a:rPr>
              <a:t>	</a:t>
            </a:r>
            <a:r>
              <a:rPr lang="en-US" sz="2000" b="1" dirty="0">
                <a:solidFill>
                  <a:srgbClr val="FF0000"/>
                </a:solidFill>
              </a:rPr>
              <a:t>Calculated Measure</a:t>
            </a:r>
          </a:p>
          <a:p>
            <a:pPr algn="l"/>
            <a:r>
              <a:rPr lang="en-US" sz="2000" b="1" dirty="0">
                <a:solidFill>
                  <a:schemeClr val="tx2"/>
                </a:solidFill>
              </a:rPr>
              <a:t>	</a:t>
            </a:r>
            <a:r>
              <a:rPr lang="en-US" sz="1800" b="1" dirty="0">
                <a:solidFill>
                  <a:schemeClr val="tx2"/>
                </a:solidFill>
              </a:rPr>
              <a:t>Sales Time = </a:t>
            </a:r>
          </a:p>
          <a:p>
            <a:pPr algn="just"/>
            <a:r>
              <a:rPr lang="en-US" sz="1800" b="1" dirty="0">
                <a:solidFill>
                  <a:schemeClr val="tx2"/>
                </a:solidFill>
              </a:rPr>
              <a:t>	</a:t>
            </a:r>
            <a:r>
              <a:rPr lang="en-US" sz="1600" i="0" dirty="0">
                <a:solidFill>
                  <a:schemeClr val="tx2"/>
                </a:solidFill>
                <a:effectLst/>
              </a:rPr>
              <a:t>IF(SELECTEDVALUE(Timeframe[Timeperiod])="Monthly",</a:t>
            </a:r>
          </a:p>
          <a:p>
            <a:pPr algn="just"/>
            <a:r>
              <a:rPr lang="en-US" sz="1600" i="0" dirty="0">
                <a:solidFill>
                  <a:schemeClr val="tx2"/>
                </a:solidFill>
                <a:effectLst/>
              </a:rPr>
              <a:t>	SUM(OrderBreakdown[Sales]),</a:t>
            </a:r>
          </a:p>
          <a:p>
            <a:pPr algn="just"/>
            <a:r>
              <a:rPr lang="en-US" sz="1600" i="0" dirty="0">
                <a:solidFill>
                  <a:schemeClr val="tx2"/>
                </a:solidFill>
                <a:effectLst/>
              </a:rPr>
              <a:t>	IF(SELECTEDVALUE(Timeframe[Timeperiod])="Ytd",</a:t>
            </a:r>
          </a:p>
          <a:p>
            <a:pPr algn="just"/>
            <a:r>
              <a:rPr lang="en-US" sz="1600" i="0" dirty="0">
                <a:solidFill>
                  <a:schemeClr val="tx2"/>
                </a:solidFill>
                <a:effectLst/>
              </a:rPr>
              <a:t>	CALCULATE(SUM(OrderBreakdown[Sales]),</a:t>
            </a:r>
          </a:p>
          <a:p>
            <a:pPr algn="just"/>
            <a:r>
              <a:rPr lang="en-US" sz="1600" i="0" dirty="0">
                <a:solidFill>
                  <a:schemeClr val="tx2"/>
                </a:solidFill>
                <a:effectLst/>
              </a:rPr>
              <a:t>	FILTER(all(ListOfOrders),ListOfOrders[Order Date]</a:t>
            </a:r>
          </a:p>
          <a:p>
            <a:pPr algn="just"/>
            <a:r>
              <a:rPr lang="en-US" sz="1600" dirty="0">
                <a:solidFill>
                  <a:schemeClr val="tx2"/>
                </a:solidFill>
                <a:effectLst/>
              </a:rPr>
              <a:t>	</a:t>
            </a:r>
            <a:r>
              <a:rPr lang="en-US" sz="1600" i="0" dirty="0">
                <a:solidFill>
                  <a:schemeClr val="tx2"/>
                </a:solidFill>
                <a:effectLst/>
              </a:rPr>
              <a:t>&lt;=MAX(ListOfOrders[Order Date])&amp;&amp;</a:t>
            </a:r>
          </a:p>
          <a:p>
            <a:pPr algn="just"/>
            <a:r>
              <a:rPr lang="en-US" sz="1600" i="0" dirty="0">
                <a:solidFill>
                  <a:schemeClr val="tx2"/>
                </a:solidFill>
                <a:effectLst/>
              </a:rPr>
              <a:t> 	ListOfOrders[Order Date].[Year]= </a:t>
            </a:r>
          </a:p>
          <a:p>
            <a:pPr algn="just"/>
            <a:r>
              <a:rPr lang="en-US" sz="1600" i="0" dirty="0">
                <a:solidFill>
                  <a:schemeClr val="tx2"/>
                </a:solidFill>
                <a:effectLst/>
              </a:rPr>
              <a:t>	max(ListOfOrders[Order Date].[Year])))))</a:t>
            </a:r>
            <a:endParaRPr lang="en-US" sz="1600" dirty="0">
              <a:solidFill>
                <a:schemeClr val="tx2"/>
              </a:solidFill>
              <a:effectLst/>
              <a:ea typeface="Calibri" panose="020F0502020204030204" pitchFamily="34" charset="0"/>
              <a:cs typeface="Calibri" panose="020F0502020204030204" pitchFamily="34" charset="0"/>
            </a:endParaRPr>
          </a:p>
          <a:p>
            <a:pPr algn="l"/>
            <a:endParaRPr lang="en-US" sz="2000" dirty="0">
              <a:solidFill>
                <a:schemeClr val="tx2"/>
              </a:solidFill>
            </a:endParaRPr>
          </a:p>
        </p:txBody>
      </p:sp>
      <p:pic>
        <p:nvPicPr>
          <p:cNvPr id="4" name="Picture 3">
            <a:extLst>
              <a:ext uri="{FF2B5EF4-FFF2-40B4-BE49-F238E27FC236}">
                <a16:creationId xmlns:a16="http://schemas.microsoft.com/office/drawing/2014/main" id="{6EA021CA-6468-8E27-CCD5-D74F92E94564}"/>
              </a:ext>
            </a:extLst>
          </p:cNvPr>
          <p:cNvPicPr>
            <a:picLocks noChangeAspect="1"/>
          </p:cNvPicPr>
          <p:nvPr/>
        </p:nvPicPr>
        <p:blipFill>
          <a:blip r:embed="rId2"/>
          <a:stretch>
            <a:fillRect/>
          </a:stretch>
        </p:blipFill>
        <p:spPr>
          <a:xfrm>
            <a:off x="6835411" y="2724150"/>
            <a:ext cx="3985896" cy="3676649"/>
          </a:xfrm>
          <a:prstGeom prst="rect">
            <a:avLst/>
          </a:prstGeom>
        </p:spPr>
      </p:pic>
    </p:spTree>
    <p:extLst>
      <p:ext uri="{BB962C8B-B14F-4D97-AF65-F5344CB8AC3E}">
        <p14:creationId xmlns:p14="http://schemas.microsoft.com/office/powerpoint/2010/main" val="371739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6099EA-05BB-B13B-519E-54B790E8BFD6}"/>
              </a:ext>
            </a:extLst>
          </p:cNvPr>
          <p:cNvSpPr>
            <a:spLocks noGrp="1"/>
          </p:cNvSpPr>
          <p:nvPr>
            <p:ph type="subTitle" idx="1"/>
          </p:nvPr>
        </p:nvSpPr>
        <p:spPr>
          <a:xfrm>
            <a:off x="1370692" y="390525"/>
            <a:ext cx="9592583" cy="5924550"/>
          </a:xfrm>
        </p:spPr>
        <p:txBody>
          <a:bodyPr>
            <a:normAutofit/>
          </a:bodyPr>
          <a:lstStyle/>
          <a:p>
            <a:pPr algn="l"/>
            <a:r>
              <a:rPr lang="en-US" sz="2800" b="1" dirty="0">
                <a:solidFill>
                  <a:schemeClr val="tx2"/>
                </a:solidFill>
              </a:rPr>
              <a:t>Cumulative Sales %</a:t>
            </a:r>
          </a:p>
          <a:p>
            <a:pPr algn="l"/>
            <a:r>
              <a:rPr lang="en-IN" sz="2400" b="1" dirty="0">
                <a:solidFill>
                  <a:srgbClr val="FF0000"/>
                </a:solidFill>
              </a:rPr>
              <a:t>	</a:t>
            </a:r>
            <a:r>
              <a:rPr lang="en-IN" sz="2000" b="1" dirty="0">
                <a:solidFill>
                  <a:srgbClr val="FF0000"/>
                </a:solidFill>
              </a:rPr>
              <a:t>Calculated Measure</a:t>
            </a:r>
          </a:p>
          <a:p>
            <a:pPr algn="l"/>
            <a:r>
              <a:rPr lang="en-IN" sz="2000" b="1" dirty="0">
                <a:solidFill>
                  <a:schemeClr val="tx2"/>
                </a:solidFill>
              </a:rPr>
              <a:t>	Cumulative%</a:t>
            </a:r>
            <a:r>
              <a:rPr lang="en-IN" sz="1800" b="1" dirty="0">
                <a:solidFill>
                  <a:schemeClr val="tx2"/>
                </a:solidFill>
              </a:rPr>
              <a:t> </a:t>
            </a:r>
            <a:r>
              <a:rPr lang="en-IN" sz="1600" b="1" dirty="0">
                <a:solidFill>
                  <a:schemeClr val="tx2"/>
                </a:solidFill>
              </a:rPr>
              <a:t>=</a:t>
            </a:r>
            <a:r>
              <a:rPr lang="en-US" sz="1600" b="1" i="0" dirty="0">
                <a:effectLst/>
              </a:rPr>
              <a:t> </a:t>
            </a:r>
            <a:r>
              <a:rPr lang="en-US" sz="1800" b="1" i="0" dirty="0">
                <a:solidFill>
                  <a:schemeClr val="tx2"/>
                </a:solidFill>
                <a:effectLst/>
              </a:rPr>
              <a:t>Var sales </a:t>
            </a:r>
            <a:r>
              <a:rPr lang="en-US" sz="1600" i="0" dirty="0">
                <a:solidFill>
                  <a:schemeClr val="tx2"/>
                </a:solidFill>
                <a:effectLst/>
              </a:rPr>
              <a:t>= </a:t>
            </a:r>
            <a:r>
              <a:rPr lang="en-US" sz="1800" i="0" dirty="0">
                <a:solidFill>
                  <a:schemeClr val="tx2"/>
                </a:solidFill>
                <a:effectLst/>
              </a:rPr>
              <a:t>SUM(OrderBreakdown[Sales])returnDIVIDE(CALCULATE(SUM</a:t>
            </a:r>
          </a:p>
          <a:p>
            <a:pPr algn="l"/>
            <a:r>
              <a:rPr lang="en-US" sz="1800" i="0" dirty="0">
                <a:solidFill>
                  <a:schemeClr val="tx2"/>
                </a:solidFill>
                <a:effectLst/>
              </a:rPr>
              <a:t>	(OrderBreakdown[Sales]),FILTER( ALLSELECTED(ListOfOrders[State]),</a:t>
            </a:r>
          </a:p>
          <a:p>
            <a:pPr algn="l"/>
            <a:r>
              <a:rPr lang="en-US" sz="1800" i="0" dirty="0">
                <a:solidFill>
                  <a:schemeClr val="tx2"/>
                </a:solidFill>
                <a:effectLst/>
              </a:rPr>
              <a:t>	CALCULATE(SUM(OrderBreakdown[Sales])&gt;=sales))),[All sales])</a:t>
            </a:r>
            <a:endParaRPr lang="en-US" sz="1800" dirty="0">
              <a:solidFill>
                <a:schemeClr val="tx2"/>
              </a:solidFill>
              <a:effectLst/>
              <a:ea typeface="Calibri" panose="020F0502020204030204" pitchFamily="34" charset="0"/>
              <a:cs typeface="Calibri" panose="020F0502020204030204" pitchFamily="34" charset="0"/>
            </a:endParaRPr>
          </a:p>
          <a:p>
            <a:pPr algn="l"/>
            <a:endParaRPr lang="en-IN" sz="2000" b="1" dirty="0">
              <a:solidFill>
                <a:schemeClr val="tx2"/>
              </a:solidFill>
            </a:endParaRPr>
          </a:p>
        </p:txBody>
      </p:sp>
      <p:pic>
        <p:nvPicPr>
          <p:cNvPr id="4" name="Picture 3">
            <a:extLst>
              <a:ext uri="{FF2B5EF4-FFF2-40B4-BE49-F238E27FC236}">
                <a16:creationId xmlns:a16="http://schemas.microsoft.com/office/drawing/2014/main" id="{E3C8E632-DD09-E571-84CC-2F13042BBFAD}"/>
              </a:ext>
            </a:extLst>
          </p:cNvPr>
          <p:cNvPicPr>
            <a:picLocks noChangeAspect="1"/>
          </p:cNvPicPr>
          <p:nvPr/>
        </p:nvPicPr>
        <p:blipFill>
          <a:blip r:embed="rId2"/>
          <a:stretch>
            <a:fillRect/>
          </a:stretch>
        </p:blipFill>
        <p:spPr>
          <a:xfrm>
            <a:off x="1961242" y="2899052"/>
            <a:ext cx="8563883" cy="3416023"/>
          </a:xfrm>
          <a:prstGeom prst="rect">
            <a:avLst/>
          </a:prstGeom>
        </p:spPr>
      </p:pic>
    </p:spTree>
    <p:extLst>
      <p:ext uri="{BB962C8B-B14F-4D97-AF65-F5344CB8AC3E}">
        <p14:creationId xmlns:p14="http://schemas.microsoft.com/office/powerpoint/2010/main" val="97103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Module 01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633793" y="2723049"/>
            <a:ext cx="4403596" cy="1172676"/>
          </a:xfrm>
        </p:spPr>
        <p:txBody>
          <a:bodyPr anchor="t">
            <a:normAutofit fontScale="92500" lnSpcReduction="10000"/>
          </a:bodyPr>
          <a:lstStyle/>
          <a:p>
            <a:pPr marL="36900" lvl="0" indent="0">
              <a:buNone/>
            </a:pPr>
            <a:r>
              <a:rPr lang="en-US" sz="3200" dirty="0"/>
              <a:t>Understanding The Business</a:t>
            </a:r>
          </a:p>
          <a:p>
            <a:pPr marL="36900" indent="0" algn="ctr">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13C5AE-D066-B058-8E2D-738A82CCBDD2}"/>
              </a:ext>
            </a:extLst>
          </p:cNvPr>
          <p:cNvSpPr>
            <a:spLocks noGrp="1"/>
          </p:cNvSpPr>
          <p:nvPr>
            <p:ph type="subTitle" idx="1"/>
          </p:nvPr>
        </p:nvSpPr>
        <p:spPr>
          <a:xfrm>
            <a:off x="1370693" y="590550"/>
            <a:ext cx="9440034" cy="5486399"/>
          </a:xfrm>
        </p:spPr>
        <p:txBody>
          <a:bodyPr>
            <a:normAutofit/>
          </a:bodyPr>
          <a:lstStyle/>
          <a:p>
            <a:pPr algn="l"/>
            <a:r>
              <a:rPr lang="en-US" sz="2800" b="1" dirty="0">
                <a:solidFill>
                  <a:schemeClr val="tx2"/>
                </a:solidFill>
              </a:rPr>
              <a:t>Running Total Sales</a:t>
            </a:r>
          </a:p>
          <a:p>
            <a:pPr algn="l"/>
            <a:r>
              <a:rPr lang="en-IN" sz="2000" b="1" dirty="0">
                <a:solidFill>
                  <a:srgbClr val="FF0000"/>
                </a:solidFill>
              </a:rPr>
              <a:t>	Calculated Measure</a:t>
            </a:r>
          </a:p>
          <a:p>
            <a:pPr algn="l"/>
            <a:r>
              <a:rPr lang="en-US" sz="1800" b="1" dirty="0">
                <a:solidFill>
                  <a:schemeClr val="tx2"/>
                </a:solidFill>
                <a:effectLst>
                  <a:outerShdw blurRad="38100" dist="38100" dir="2700000" algn="tl">
                    <a:srgbClr val="000000">
                      <a:alpha val="43137"/>
                    </a:srgbClr>
                  </a:outerShdw>
                </a:effectLst>
              </a:rPr>
              <a:t>	Sales Running Total = </a:t>
            </a:r>
            <a:r>
              <a:rPr lang="en-US" sz="1800" dirty="0">
                <a:solidFill>
                  <a:schemeClr val="tx2"/>
                </a:solidFill>
                <a:effectLst>
                  <a:outerShdw blurRad="38100" dist="38100" dir="2700000" algn="tl">
                    <a:srgbClr val="000000">
                      <a:alpha val="43137"/>
                    </a:srgbClr>
                  </a:outerShdw>
                </a:effectLst>
              </a:rPr>
              <a:t>CALCULATE</a:t>
            </a:r>
          </a:p>
          <a:p>
            <a:pPr algn="l"/>
            <a:r>
              <a:rPr lang="en-US" sz="1800" dirty="0">
                <a:solidFill>
                  <a:schemeClr val="tx2"/>
                </a:solidFill>
                <a:effectLst>
                  <a:outerShdw blurRad="38100" dist="38100" dir="2700000" algn="tl">
                    <a:srgbClr val="000000">
                      <a:alpha val="43137"/>
                    </a:srgbClr>
                  </a:outerShdw>
                </a:effectLst>
              </a:rPr>
              <a:t>	([Sales Time],</a:t>
            </a:r>
          </a:p>
          <a:p>
            <a:pPr algn="l"/>
            <a:r>
              <a:rPr lang="en-US" sz="1800" dirty="0">
                <a:solidFill>
                  <a:schemeClr val="tx2"/>
                </a:solidFill>
                <a:effectLst>
                  <a:outerShdw blurRad="38100" dist="38100" dir="2700000" algn="tl">
                    <a:srgbClr val="000000">
                      <a:alpha val="43137"/>
                    </a:srgbClr>
                  </a:outerShdw>
                </a:effectLst>
              </a:rPr>
              <a:t>	FILTER(ALL(ListOfOrders[Country]),</a:t>
            </a:r>
          </a:p>
          <a:p>
            <a:pPr algn="l"/>
            <a:r>
              <a:rPr lang="en-US" sz="1800" dirty="0">
                <a:solidFill>
                  <a:schemeClr val="tx2"/>
                </a:solidFill>
                <a:effectLst>
                  <a:outerShdw blurRad="38100" dist="38100" dir="2700000" algn="tl">
                    <a:srgbClr val="000000">
                      <a:alpha val="43137"/>
                    </a:srgbClr>
                  </a:outerShdw>
                </a:effectLst>
              </a:rPr>
              <a:t>	ListOfOrders[Country]&lt;=MAX</a:t>
            </a:r>
          </a:p>
          <a:p>
            <a:pPr algn="l"/>
            <a:r>
              <a:rPr lang="en-US" sz="1800" dirty="0">
                <a:solidFill>
                  <a:schemeClr val="tx2"/>
                </a:solidFill>
                <a:effectLst>
                  <a:outerShdw blurRad="38100" dist="38100" dir="2700000" algn="tl">
                    <a:srgbClr val="000000">
                      <a:alpha val="43137"/>
                    </a:srgbClr>
                  </a:outerShdw>
                </a:effectLst>
              </a:rPr>
              <a:t>	(ListOfOrders[Country])))</a:t>
            </a:r>
            <a:endParaRPr lang="en-US" sz="1800" dirty="0">
              <a:solidFill>
                <a:schemeClr val="tx2"/>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a:p>
            <a:pPr algn="l"/>
            <a:endParaRPr lang="en-IN" sz="2000" b="1" dirty="0">
              <a:solidFill>
                <a:schemeClr val="tx2"/>
              </a:solidFill>
            </a:endParaRPr>
          </a:p>
        </p:txBody>
      </p:sp>
      <p:pic>
        <p:nvPicPr>
          <p:cNvPr id="4" name="Picture 3">
            <a:extLst>
              <a:ext uri="{FF2B5EF4-FFF2-40B4-BE49-F238E27FC236}">
                <a16:creationId xmlns:a16="http://schemas.microsoft.com/office/drawing/2014/main" id="{71A8EBDD-BDDD-0714-2A9D-EECB2C0CA7C5}"/>
              </a:ext>
            </a:extLst>
          </p:cNvPr>
          <p:cNvPicPr>
            <a:picLocks noChangeAspect="1"/>
          </p:cNvPicPr>
          <p:nvPr/>
        </p:nvPicPr>
        <p:blipFill>
          <a:blip r:embed="rId2"/>
          <a:stretch>
            <a:fillRect/>
          </a:stretch>
        </p:blipFill>
        <p:spPr>
          <a:xfrm>
            <a:off x="6199939" y="714376"/>
            <a:ext cx="4506161" cy="5162550"/>
          </a:xfrm>
          <a:prstGeom prst="rect">
            <a:avLst/>
          </a:prstGeom>
        </p:spPr>
      </p:pic>
    </p:spTree>
    <p:extLst>
      <p:ext uri="{BB962C8B-B14F-4D97-AF65-F5344CB8AC3E}">
        <p14:creationId xmlns:p14="http://schemas.microsoft.com/office/powerpoint/2010/main" val="357484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1957E-7B64-36C6-C318-FF397CF5E95E}"/>
              </a:ext>
            </a:extLst>
          </p:cNvPr>
          <p:cNvSpPr>
            <a:spLocks noGrp="1"/>
          </p:cNvSpPr>
          <p:nvPr>
            <p:ph type="subTitle" idx="1"/>
          </p:nvPr>
        </p:nvSpPr>
        <p:spPr>
          <a:xfrm>
            <a:off x="1370693" y="476251"/>
            <a:ext cx="9440034" cy="6105524"/>
          </a:xfrm>
        </p:spPr>
        <p:txBody>
          <a:bodyPr>
            <a:normAutofit/>
          </a:bodyPr>
          <a:lstStyle/>
          <a:p>
            <a:pPr algn="l"/>
            <a:r>
              <a:rPr lang="en-US" sz="2800" b="1" dirty="0">
                <a:solidFill>
                  <a:schemeClr val="tx2"/>
                </a:solidFill>
              </a:rPr>
              <a:t>Top N Ranking</a:t>
            </a:r>
          </a:p>
          <a:p>
            <a:pPr algn="l"/>
            <a:r>
              <a:rPr lang="en-US" sz="2000" b="1" dirty="0">
                <a:solidFill>
                  <a:schemeClr val="tx2"/>
                </a:solidFill>
              </a:rPr>
              <a:t>Calculating profit making top countries.</a:t>
            </a:r>
          </a:p>
          <a:p>
            <a:pPr algn="l"/>
            <a:r>
              <a:rPr lang="en-US" sz="2000" b="1" dirty="0">
                <a:solidFill>
                  <a:srgbClr val="FF0000"/>
                </a:solidFill>
              </a:rPr>
              <a:t>	Calculated measure</a:t>
            </a:r>
          </a:p>
          <a:p>
            <a:pPr algn="l"/>
            <a:r>
              <a:rPr lang="en-US" sz="1800" b="1" dirty="0">
                <a:solidFill>
                  <a:schemeClr val="tx2"/>
                </a:solidFill>
              </a:rPr>
              <a:t>	Rank country = </a:t>
            </a:r>
          </a:p>
          <a:p>
            <a:pPr algn="l"/>
            <a:r>
              <a:rPr lang="en-US" sz="1800" dirty="0">
                <a:solidFill>
                  <a:schemeClr val="tx2"/>
                </a:solidFill>
              </a:rPr>
              <a:t>	Var A = RANKX(ALL(ListOfOrders[Country]),[Profit],,DESC)Var B = IF(HASONEVALUE</a:t>
            </a:r>
          </a:p>
          <a:p>
            <a:pPr algn="l"/>
            <a:r>
              <a:rPr lang="en-US" sz="1800" dirty="0">
                <a:solidFill>
                  <a:schemeClr val="tx2"/>
                </a:solidFill>
              </a:rPr>
              <a:t>	('Top N Country'[Top N Country]),MIN('Top N Country'[Top N Country]),20)Return 	IF(A&lt;=B,1,0)</a:t>
            </a:r>
            <a:endParaRPr lang="en-US" sz="1800" dirty="0">
              <a:solidFill>
                <a:schemeClr val="tx2"/>
              </a:solidFill>
              <a:effectLst/>
              <a:ea typeface="Calibri" panose="020F0502020204030204" pitchFamily="34" charset="0"/>
              <a:cs typeface="Calibri" panose="020F0502020204030204" pitchFamily="34" charset="0"/>
            </a:endParaRPr>
          </a:p>
          <a:p>
            <a:pPr algn="l"/>
            <a:endParaRPr lang="en-IN" sz="1800" dirty="0">
              <a:solidFill>
                <a:schemeClr val="tx2"/>
              </a:solidFill>
            </a:endParaRPr>
          </a:p>
        </p:txBody>
      </p:sp>
      <p:pic>
        <p:nvPicPr>
          <p:cNvPr id="4" name="Picture 3">
            <a:extLst>
              <a:ext uri="{FF2B5EF4-FFF2-40B4-BE49-F238E27FC236}">
                <a16:creationId xmlns:a16="http://schemas.microsoft.com/office/drawing/2014/main" id="{CF7CD2AB-A3AE-9993-01BB-C32307AFA0B9}"/>
              </a:ext>
            </a:extLst>
          </p:cNvPr>
          <p:cNvPicPr>
            <a:picLocks noChangeAspect="1"/>
          </p:cNvPicPr>
          <p:nvPr/>
        </p:nvPicPr>
        <p:blipFill>
          <a:blip r:embed="rId2"/>
          <a:stretch>
            <a:fillRect/>
          </a:stretch>
        </p:blipFill>
        <p:spPr>
          <a:xfrm>
            <a:off x="1524000" y="3683365"/>
            <a:ext cx="8877299" cy="2898410"/>
          </a:xfrm>
          <a:prstGeom prst="rect">
            <a:avLst/>
          </a:prstGeom>
        </p:spPr>
      </p:pic>
    </p:spTree>
    <p:extLst>
      <p:ext uri="{BB962C8B-B14F-4D97-AF65-F5344CB8AC3E}">
        <p14:creationId xmlns:p14="http://schemas.microsoft.com/office/powerpoint/2010/main" val="1937944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D08402-E906-89D9-C7EC-74D6DE15D9D0}"/>
              </a:ext>
            </a:extLst>
          </p:cNvPr>
          <p:cNvSpPr>
            <a:spLocks noGrp="1"/>
          </p:cNvSpPr>
          <p:nvPr>
            <p:ph type="subTitle" idx="1"/>
          </p:nvPr>
        </p:nvSpPr>
        <p:spPr>
          <a:xfrm>
            <a:off x="1370693" y="476250"/>
            <a:ext cx="9440034" cy="5676899"/>
          </a:xfrm>
        </p:spPr>
        <p:txBody>
          <a:bodyPr>
            <a:normAutofit/>
          </a:bodyPr>
          <a:lstStyle/>
          <a:p>
            <a:pPr algn="l"/>
            <a:r>
              <a:rPr lang="en-US" sz="2800" b="1" dirty="0">
                <a:solidFill>
                  <a:schemeClr val="tx2"/>
                </a:solidFill>
              </a:rPr>
              <a:t>Product Contribution</a:t>
            </a:r>
          </a:p>
          <a:p>
            <a:pPr algn="l"/>
            <a:r>
              <a:rPr lang="en-US" sz="2000" b="1" dirty="0">
                <a:solidFill>
                  <a:schemeClr val="tx2"/>
                </a:solidFill>
              </a:rPr>
              <a:t>Calculate sales and Profit contribution for each category</a:t>
            </a:r>
          </a:p>
          <a:p>
            <a:pPr marL="285750" indent="-285750" algn="l">
              <a:buFont typeface="Wingdings" panose="05000000000000000000" pitchFamily="2" charset="2"/>
              <a:buChar char="q"/>
            </a:pPr>
            <a:r>
              <a:rPr lang="en-US" sz="1800" b="1" dirty="0">
                <a:solidFill>
                  <a:schemeClr val="tx2"/>
                </a:solidFill>
              </a:rPr>
              <a:t>Here we are showing sales and profit</a:t>
            </a:r>
          </a:p>
          <a:p>
            <a:pPr algn="l"/>
            <a:r>
              <a:rPr lang="en-US" sz="1800" b="1" dirty="0">
                <a:solidFill>
                  <a:schemeClr val="tx2"/>
                </a:solidFill>
              </a:rPr>
              <a:t>     Contribution for each category.</a:t>
            </a:r>
          </a:p>
          <a:p>
            <a:pPr algn="l"/>
            <a:endParaRPr lang="en-IN" sz="2800" b="1" dirty="0">
              <a:solidFill>
                <a:schemeClr val="tx2"/>
              </a:solidFill>
            </a:endParaRPr>
          </a:p>
        </p:txBody>
      </p:sp>
      <p:pic>
        <p:nvPicPr>
          <p:cNvPr id="4" name="Picture 3">
            <a:extLst>
              <a:ext uri="{FF2B5EF4-FFF2-40B4-BE49-F238E27FC236}">
                <a16:creationId xmlns:a16="http://schemas.microsoft.com/office/drawing/2014/main" id="{0BEFAA1D-ED05-FAA6-20C5-D179733F41C7}"/>
              </a:ext>
            </a:extLst>
          </p:cNvPr>
          <p:cNvPicPr>
            <a:picLocks noChangeAspect="1"/>
          </p:cNvPicPr>
          <p:nvPr/>
        </p:nvPicPr>
        <p:blipFill>
          <a:blip r:embed="rId2"/>
          <a:stretch>
            <a:fillRect/>
          </a:stretch>
        </p:blipFill>
        <p:spPr>
          <a:xfrm>
            <a:off x="5243120" y="1623794"/>
            <a:ext cx="5275053" cy="4615080"/>
          </a:xfrm>
          <a:prstGeom prst="rect">
            <a:avLst/>
          </a:prstGeom>
        </p:spPr>
      </p:pic>
    </p:spTree>
    <p:extLst>
      <p:ext uri="{BB962C8B-B14F-4D97-AF65-F5344CB8AC3E}">
        <p14:creationId xmlns:p14="http://schemas.microsoft.com/office/powerpoint/2010/main" val="171311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B0822DB-2C84-78B1-790E-FC56EBF42001}"/>
              </a:ext>
            </a:extLst>
          </p:cNvPr>
          <p:cNvSpPr>
            <a:spLocks noGrp="1"/>
          </p:cNvSpPr>
          <p:nvPr>
            <p:ph type="subTitle" idx="1"/>
          </p:nvPr>
        </p:nvSpPr>
        <p:spPr>
          <a:xfrm>
            <a:off x="1370693" y="552451"/>
            <a:ext cx="9440034" cy="5800724"/>
          </a:xfrm>
        </p:spPr>
        <p:txBody>
          <a:bodyPr>
            <a:normAutofit/>
          </a:bodyPr>
          <a:lstStyle/>
          <a:p>
            <a:pPr algn="l"/>
            <a:r>
              <a:rPr lang="en-US" sz="2800" b="1" dirty="0">
                <a:solidFill>
                  <a:schemeClr val="tx2"/>
                </a:solidFill>
              </a:rPr>
              <a:t>Conditional Formatting</a:t>
            </a:r>
          </a:p>
          <a:p>
            <a:pPr algn="l"/>
            <a:r>
              <a:rPr lang="en-IN" sz="2000" b="1" dirty="0">
                <a:solidFill>
                  <a:schemeClr val="tx2"/>
                </a:solidFill>
              </a:rPr>
              <a:t>Here we are showing Green bars for Positive profit and Red bars for Negative profit</a:t>
            </a:r>
          </a:p>
          <a:p>
            <a:pPr algn="l"/>
            <a:r>
              <a:rPr lang="en-IN" sz="2000" b="1" dirty="0">
                <a:solidFill>
                  <a:schemeClr val="tx2"/>
                </a:solidFill>
              </a:rPr>
              <a:t>	</a:t>
            </a:r>
            <a:r>
              <a:rPr lang="en-IN" sz="2000" b="1" dirty="0">
                <a:solidFill>
                  <a:srgbClr val="FF0000"/>
                </a:solidFill>
              </a:rPr>
              <a:t>Calculated Measure</a:t>
            </a:r>
          </a:p>
          <a:p>
            <a:pPr algn="l"/>
            <a:r>
              <a:rPr lang="en-US" sz="1800" b="1" dirty="0">
                <a:solidFill>
                  <a:schemeClr val="tx2"/>
                </a:solidFill>
              </a:rPr>
              <a:t>	Conditional formatting = </a:t>
            </a:r>
            <a:r>
              <a:rPr lang="en-US" sz="1800" dirty="0">
                <a:solidFill>
                  <a:schemeClr val="tx2"/>
                </a:solidFill>
              </a:rPr>
              <a:t>IF(SUM(OrderBreakdown[Profit])&gt;0,"Green",</a:t>
            </a:r>
          </a:p>
          <a:p>
            <a:pPr algn="l"/>
            <a:r>
              <a:rPr lang="en-US" sz="1800" dirty="0">
                <a:solidFill>
                  <a:schemeClr val="tx2"/>
                </a:solidFill>
              </a:rPr>
              <a:t>	IF(SUM(OrderBreakdown[Profit])&lt;0,"Red"))</a:t>
            </a:r>
            <a:endParaRPr lang="en-US" sz="1800" dirty="0">
              <a:solidFill>
                <a:schemeClr val="tx2"/>
              </a:solidFill>
              <a:effectLst/>
              <a:ea typeface="Calibri" panose="020F0502020204030204" pitchFamily="34" charset="0"/>
              <a:cs typeface="Calibri" panose="020F0502020204030204" pitchFamily="34" charset="0"/>
            </a:endParaRPr>
          </a:p>
          <a:p>
            <a:pPr algn="l"/>
            <a:endParaRPr lang="en-IN" sz="2000" b="1" dirty="0">
              <a:solidFill>
                <a:schemeClr val="tx2"/>
              </a:solidFill>
            </a:endParaRPr>
          </a:p>
        </p:txBody>
      </p:sp>
      <p:pic>
        <p:nvPicPr>
          <p:cNvPr id="4" name="Picture 3">
            <a:extLst>
              <a:ext uri="{FF2B5EF4-FFF2-40B4-BE49-F238E27FC236}">
                <a16:creationId xmlns:a16="http://schemas.microsoft.com/office/drawing/2014/main" id="{990ECC86-EBF0-2D8C-E2B2-AF23678B7717}"/>
              </a:ext>
            </a:extLst>
          </p:cNvPr>
          <p:cNvPicPr>
            <a:picLocks noChangeAspect="1"/>
          </p:cNvPicPr>
          <p:nvPr/>
        </p:nvPicPr>
        <p:blipFill>
          <a:blip r:embed="rId2"/>
          <a:stretch>
            <a:fillRect/>
          </a:stretch>
        </p:blipFill>
        <p:spPr>
          <a:xfrm>
            <a:off x="1943100" y="2905674"/>
            <a:ext cx="8162925" cy="3399875"/>
          </a:xfrm>
          <a:prstGeom prst="rect">
            <a:avLst/>
          </a:prstGeom>
        </p:spPr>
      </p:pic>
    </p:spTree>
    <p:extLst>
      <p:ext uri="{BB962C8B-B14F-4D97-AF65-F5344CB8AC3E}">
        <p14:creationId xmlns:p14="http://schemas.microsoft.com/office/powerpoint/2010/main" val="257001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812884-EF81-2F43-1F43-7D32A8AEFD20}"/>
              </a:ext>
            </a:extLst>
          </p:cNvPr>
          <p:cNvSpPr>
            <a:spLocks noGrp="1"/>
          </p:cNvSpPr>
          <p:nvPr>
            <p:ph type="subTitle" idx="1"/>
          </p:nvPr>
        </p:nvSpPr>
        <p:spPr>
          <a:xfrm>
            <a:off x="1370692" y="266700"/>
            <a:ext cx="9925957" cy="6191250"/>
          </a:xfrm>
        </p:spPr>
        <p:txBody>
          <a:bodyPr>
            <a:normAutofit/>
          </a:bodyPr>
          <a:lstStyle/>
          <a:p>
            <a:pPr algn="l"/>
            <a:r>
              <a:rPr lang="en-US" sz="2800" b="1" dirty="0">
                <a:solidFill>
                  <a:schemeClr val="tx2"/>
                </a:solidFill>
              </a:rPr>
              <a:t>Active Products</a:t>
            </a:r>
          </a:p>
          <a:p>
            <a:pPr algn="l"/>
            <a:r>
              <a:rPr lang="en-IN" sz="2000" b="1" dirty="0">
                <a:solidFill>
                  <a:schemeClr val="tx2"/>
                </a:solidFill>
              </a:rPr>
              <a:t>Here we are showing total Active Products till date.</a:t>
            </a:r>
          </a:p>
          <a:p>
            <a:pPr algn="l"/>
            <a:r>
              <a:rPr lang="en-IN" sz="2000" b="1" dirty="0">
                <a:solidFill>
                  <a:schemeClr val="tx2"/>
                </a:solidFill>
              </a:rPr>
              <a:t>	</a:t>
            </a:r>
            <a:r>
              <a:rPr lang="en-IN" sz="2000" b="1" dirty="0">
                <a:solidFill>
                  <a:srgbClr val="FF0000"/>
                </a:solidFill>
              </a:rPr>
              <a:t>Calculate Measure</a:t>
            </a:r>
          </a:p>
          <a:p>
            <a:pPr algn="l"/>
            <a:r>
              <a:rPr lang="en-US" sz="1800" b="1" dirty="0">
                <a:solidFill>
                  <a:schemeClr val="tx2"/>
                </a:solidFill>
              </a:rPr>
              <a:t>	Active Products till date = </a:t>
            </a:r>
            <a:r>
              <a:rPr lang="en-US" sz="1800" dirty="0">
                <a:solidFill>
                  <a:schemeClr val="tx2"/>
                </a:solidFill>
              </a:rPr>
              <a:t>IF (HASONEFILTER (OrderBreakdown[Product Name]),</a:t>
            </a:r>
          </a:p>
          <a:p>
            <a:pPr algn="l"/>
            <a:r>
              <a:rPr lang="en-US" sz="1800" dirty="0">
                <a:solidFill>
                  <a:schemeClr val="tx2"/>
                </a:solidFill>
              </a:rPr>
              <a:t>	IF (SELECTEDVALUE (OrderBreakdown[Product Name]) IN VALUES (OrderBreakdown 	[ProductName]), 1, 0 ),SUMX (VALUES (OrderBreakdown[Product Name]), CALCULATE (IF ( 	SELECTEDVALUE (OrderBreakdown[Product Name] ) IN VALUES (OrderBreakdown[Product 	Name] ), 1, 0 ))))</a:t>
            </a:r>
          </a:p>
          <a:p>
            <a:pPr algn="l"/>
            <a:endParaRPr lang="en-IN" sz="2000" b="1" dirty="0">
              <a:solidFill>
                <a:schemeClr val="tx2"/>
              </a:solidFill>
            </a:endParaRPr>
          </a:p>
        </p:txBody>
      </p:sp>
      <p:pic>
        <p:nvPicPr>
          <p:cNvPr id="4" name="Picture 3">
            <a:extLst>
              <a:ext uri="{FF2B5EF4-FFF2-40B4-BE49-F238E27FC236}">
                <a16:creationId xmlns:a16="http://schemas.microsoft.com/office/drawing/2014/main" id="{23CEC6AF-33CF-85A9-8472-218230D09863}"/>
              </a:ext>
            </a:extLst>
          </p:cNvPr>
          <p:cNvPicPr>
            <a:picLocks noChangeAspect="1"/>
          </p:cNvPicPr>
          <p:nvPr/>
        </p:nvPicPr>
        <p:blipFill>
          <a:blip r:embed="rId2"/>
          <a:stretch>
            <a:fillRect/>
          </a:stretch>
        </p:blipFill>
        <p:spPr>
          <a:xfrm>
            <a:off x="1922116" y="3532875"/>
            <a:ext cx="8764933" cy="2925075"/>
          </a:xfrm>
          <a:prstGeom prst="rect">
            <a:avLst/>
          </a:prstGeom>
        </p:spPr>
      </p:pic>
    </p:spTree>
    <p:extLst>
      <p:ext uri="{BB962C8B-B14F-4D97-AF65-F5344CB8AC3E}">
        <p14:creationId xmlns:p14="http://schemas.microsoft.com/office/powerpoint/2010/main" val="3043931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A39FC8-F63E-2A08-1F95-9A226D0401D5}"/>
              </a:ext>
            </a:extLst>
          </p:cNvPr>
          <p:cNvSpPr>
            <a:spLocks noGrp="1"/>
          </p:cNvSpPr>
          <p:nvPr>
            <p:ph type="subTitle" idx="1"/>
          </p:nvPr>
        </p:nvSpPr>
        <p:spPr>
          <a:xfrm>
            <a:off x="1370692" y="438151"/>
            <a:ext cx="10306957" cy="5524499"/>
          </a:xfrm>
        </p:spPr>
        <p:txBody>
          <a:bodyPr>
            <a:normAutofit/>
          </a:bodyPr>
          <a:lstStyle/>
          <a:p>
            <a:pPr algn="l"/>
            <a:r>
              <a:rPr lang="en-US" sz="2800" b="1" dirty="0">
                <a:solidFill>
                  <a:schemeClr val="tx2"/>
                </a:solidFill>
              </a:rPr>
              <a:t>MAT</a:t>
            </a:r>
          </a:p>
          <a:p>
            <a:pPr algn="l"/>
            <a:r>
              <a:rPr lang="en-US" sz="2000" b="1" dirty="0">
                <a:solidFill>
                  <a:schemeClr val="tx2"/>
                </a:solidFill>
              </a:rPr>
              <a:t>Here we are showing 3 months prior and 6 months prior MAT and highlight loss making and profit making products.</a:t>
            </a:r>
          </a:p>
          <a:p>
            <a:pPr algn="l"/>
            <a:r>
              <a:rPr lang="en-US" sz="2000" b="1" dirty="0">
                <a:solidFill>
                  <a:schemeClr val="tx2"/>
                </a:solidFill>
              </a:rPr>
              <a:t>	</a:t>
            </a:r>
            <a:r>
              <a:rPr lang="en-US" sz="2000" b="1" dirty="0">
                <a:solidFill>
                  <a:srgbClr val="FF0000"/>
                </a:solidFill>
              </a:rPr>
              <a:t>Calculate Measure</a:t>
            </a:r>
          </a:p>
          <a:p>
            <a:pPr algn="l"/>
            <a:r>
              <a:rPr lang="en-US" sz="2000" b="1" dirty="0">
                <a:solidFill>
                  <a:schemeClr val="tx2"/>
                </a:solidFill>
              </a:rPr>
              <a:t>	</a:t>
            </a:r>
            <a:r>
              <a:rPr lang="en-US" sz="1800" b="1" dirty="0">
                <a:solidFill>
                  <a:schemeClr val="tx2"/>
                </a:solidFill>
              </a:rPr>
              <a:t>3 month prior MAT = </a:t>
            </a:r>
            <a:r>
              <a:rPr lang="en-US" sz="1800" dirty="0">
                <a:solidFill>
                  <a:schemeClr val="tx2"/>
                </a:solidFill>
              </a:rPr>
              <a:t>CALCULATE([MAT Sales],</a:t>
            </a:r>
          </a:p>
          <a:p>
            <a:pPr algn="l"/>
            <a:r>
              <a:rPr lang="en-US" sz="1800" dirty="0">
                <a:solidFill>
                  <a:schemeClr val="tx2"/>
                </a:solidFill>
              </a:rPr>
              <a:t>	DATESINPERIOD(ListOfOrders[Order Date].[Date],</a:t>
            </a:r>
          </a:p>
          <a:p>
            <a:pPr algn="l"/>
            <a:r>
              <a:rPr lang="en-US" sz="1800" dirty="0">
                <a:solidFill>
                  <a:schemeClr val="tx2"/>
                </a:solidFill>
              </a:rPr>
              <a:t>	EOMONTH(MAX(ListOfOrders[Order Date]),</a:t>
            </a:r>
          </a:p>
          <a:p>
            <a:pPr algn="l"/>
            <a:r>
              <a:rPr lang="en-US" sz="1800" dirty="0">
                <a:solidFill>
                  <a:schemeClr val="tx2"/>
                </a:solidFill>
              </a:rPr>
              <a:t>	-3),-3,MONTH))</a:t>
            </a:r>
          </a:p>
          <a:p>
            <a:pPr algn="l"/>
            <a:r>
              <a:rPr lang="en-US" sz="1800" b="1" dirty="0">
                <a:solidFill>
                  <a:schemeClr val="tx2"/>
                </a:solidFill>
              </a:rPr>
              <a:t>	MAT conditions </a:t>
            </a:r>
            <a:r>
              <a:rPr lang="en-US" sz="1800" dirty="0">
                <a:solidFill>
                  <a:schemeClr val="tx2"/>
                </a:solidFill>
              </a:rPr>
              <a:t>= </a:t>
            </a:r>
          </a:p>
          <a:p>
            <a:pPr algn="l"/>
            <a:r>
              <a:rPr lang="en-US" sz="1800" dirty="0">
                <a:solidFill>
                  <a:schemeClr val="tx2"/>
                </a:solidFill>
              </a:rPr>
              <a:t>	IF([MAT Sales]&lt; [6 month prior MAT],1,</a:t>
            </a:r>
          </a:p>
          <a:p>
            <a:pPr algn="l"/>
            <a:r>
              <a:rPr lang="en-US" sz="1800" dirty="0">
                <a:solidFill>
                  <a:schemeClr val="tx2"/>
                </a:solidFill>
              </a:rPr>
              <a:t>	IF([MAT Sales]&lt; [3 month prior MAT],2,3))</a:t>
            </a:r>
          </a:p>
          <a:p>
            <a:pPr algn="l"/>
            <a:endParaRPr lang="en-IN" sz="2000" b="1" dirty="0">
              <a:solidFill>
                <a:schemeClr val="tx2"/>
              </a:solidFill>
            </a:endParaRPr>
          </a:p>
        </p:txBody>
      </p:sp>
      <p:pic>
        <p:nvPicPr>
          <p:cNvPr id="4" name="Picture 3">
            <a:extLst>
              <a:ext uri="{FF2B5EF4-FFF2-40B4-BE49-F238E27FC236}">
                <a16:creationId xmlns:a16="http://schemas.microsoft.com/office/drawing/2014/main" id="{3AA36C27-E4B1-2827-5717-701D79130F6F}"/>
              </a:ext>
            </a:extLst>
          </p:cNvPr>
          <p:cNvPicPr>
            <a:picLocks noChangeAspect="1"/>
          </p:cNvPicPr>
          <p:nvPr/>
        </p:nvPicPr>
        <p:blipFill>
          <a:blip r:embed="rId2"/>
          <a:stretch>
            <a:fillRect/>
          </a:stretch>
        </p:blipFill>
        <p:spPr>
          <a:xfrm>
            <a:off x="6846541" y="1809751"/>
            <a:ext cx="4831107" cy="4152899"/>
          </a:xfrm>
          <a:prstGeom prst="rect">
            <a:avLst/>
          </a:prstGeom>
        </p:spPr>
      </p:pic>
    </p:spTree>
    <p:extLst>
      <p:ext uri="{BB962C8B-B14F-4D97-AF65-F5344CB8AC3E}">
        <p14:creationId xmlns:p14="http://schemas.microsoft.com/office/powerpoint/2010/main" val="206003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C97BC-48B0-1FB4-9085-22F195E817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6C809B-FB03-FA98-6A68-78205DCA203C}"/>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55E998DA-F021-9777-26B1-99050A3575A8}"/>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CB9609B4-38D4-CE93-7DFE-769FD3E6CDD2}"/>
              </a:ext>
            </a:extLst>
          </p:cNvPr>
          <p:cNvSpPr>
            <a:spLocks noGrp="1"/>
          </p:cNvSpPr>
          <p:nvPr>
            <p:ph idx="1"/>
          </p:nvPr>
        </p:nvSpPr>
        <p:spPr>
          <a:xfrm>
            <a:off x="6900493" y="2694474"/>
            <a:ext cx="4403596" cy="1172676"/>
          </a:xfrm>
        </p:spPr>
        <p:txBody>
          <a:bodyPr anchor="t">
            <a:normAutofit/>
          </a:bodyPr>
          <a:lstStyle/>
          <a:p>
            <a:pPr marL="36900" lvl="0" indent="0">
              <a:buNone/>
            </a:pPr>
            <a:r>
              <a:rPr lang="en-US" sz="5400" b="1" dirty="0"/>
              <a:t>Thank You</a:t>
            </a:r>
          </a:p>
          <a:p>
            <a:pPr marL="36900" indent="0" algn="ctr">
              <a:buNone/>
            </a:pPr>
            <a:endParaRPr lang="en-US" sz="2400" dirty="0"/>
          </a:p>
        </p:txBody>
      </p:sp>
    </p:spTree>
    <p:extLst>
      <p:ext uri="{BB962C8B-B14F-4D97-AF65-F5344CB8AC3E}">
        <p14:creationId xmlns:p14="http://schemas.microsoft.com/office/powerpoint/2010/main" val="31210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95E2-F3D2-EF96-E10F-B9A6B058E5F0}"/>
              </a:ext>
            </a:extLst>
          </p:cNvPr>
          <p:cNvSpPr>
            <a:spLocks noGrp="1"/>
          </p:cNvSpPr>
          <p:nvPr>
            <p:ph type="title"/>
          </p:nvPr>
        </p:nvSpPr>
        <p:spPr>
          <a:xfrm>
            <a:off x="618520" y="385484"/>
            <a:ext cx="5707899" cy="919441"/>
          </a:xfrm>
        </p:spPr>
        <p:txBody>
          <a:bodyPr/>
          <a:lstStyle/>
          <a:p>
            <a:r>
              <a:rPr lang="en-US" sz="4000" dirty="0">
                <a:solidFill>
                  <a:srgbClr val="F4EDD8"/>
                </a:solidFill>
              </a:rPr>
              <a:t>About</a:t>
            </a:r>
            <a:r>
              <a:rPr lang="en-US" sz="4000" dirty="0"/>
              <a:t> Company</a:t>
            </a:r>
            <a:endParaRPr lang="en-IN" sz="4000" dirty="0"/>
          </a:p>
        </p:txBody>
      </p:sp>
      <p:sp>
        <p:nvSpPr>
          <p:cNvPr id="4" name="Text Placeholder 3">
            <a:extLst>
              <a:ext uri="{FF2B5EF4-FFF2-40B4-BE49-F238E27FC236}">
                <a16:creationId xmlns:a16="http://schemas.microsoft.com/office/drawing/2014/main" id="{6496F365-4ECD-AD7B-7CE6-9A6A3CF68643}"/>
              </a:ext>
            </a:extLst>
          </p:cNvPr>
          <p:cNvSpPr>
            <a:spLocks noGrp="1"/>
          </p:cNvSpPr>
          <p:nvPr>
            <p:ph type="body" sz="half" idx="2"/>
          </p:nvPr>
        </p:nvSpPr>
        <p:spPr>
          <a:xfrm>
            <a:off x="1245098" y="1943100"/>
            <a:ext cx="4588094" cy="3977069"/>
          </a:xfrm>
        </p:spPr>
        <p:txBody>
          <a:bodyPr>
            <a:normAutofit/>
          </a:bodyPr>
          <a:lstStyle/>
          <a:p>
            <a:pPr algn="just"/>
            <a:r>
              <a:rPr lang="en-US" sz="2800" dirty="0"/>
              <a:t>Crunchy Corner is the Indias largest fast foods Restaurant chain and serving millions of costumers daily across various cities in India with more than 1000 restaurants and have largest SKU in the industry.</a:t>
            </a:r>
            <a:endParaRPr lang="en-IN" sz="2800" dirty="0"/>
          </a:p>
        </p:txBody>
      </p:sp>
      <p:pic>
        <p:nvPicPr>
          <p:cNvPr id="5" name="Picture 2" descr="What You Need to Know About McDonald's Viral $12 'Dinner Box'">
            <a:extLst>
              <a:ext uri="{FF2B5EF4-FFF2-40B4-BE49-F238E27FC236}">
                <a16:creationId xmlns:a16="http://schemas.microsoft.com/office/drawing/2014/main" id="{A337A4C5-7D77-F7B4-EA5E-C56224E0574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7771" r="27771"/>
          <a:stretch>
            <a:fillRect/>
          </a:stretch>
        </p:blipFill>
        <p:spPr bwMode="auto">
          <a:xfrm>
            <a:off x="7324725" y="600075"/>
            <a:ext cx="35147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77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DCD5-240E-1F3E-CA82-C172A1D82077}"/>
              </a:ext>
            </a:extLst>
          </p:cNvPr>
          <p:cNvSpPr>
            <a:spLocks noGrp="1"/>
          </p:cNvSpPr>
          <p:nvPr>
            <p:ph type="ctrTitle"/>
          </p:nvPr>
        </p:nvSpPr>
        <p:spPr>
          <a:xfrm>
            <a:off x="1369786" y="1"/>
            <a:ext cx="9440034" cy="914400"/>
          </a:xfrm>
        </p:spPr>
        <p:txBody>
          <a:bodyPr>
            <a:normAutofit/>
          </a:bodyPr>
          <a:lstStyle/>
          <a:p>
            <a:r>
              <a:rPr lang="en-US" sz="4000" dirty="0"/>
              <a:t>Client Requirements</a:t>
            </a:r>
            <a:endParaRPr lang="en-IN" sz="4000" dirty="0"/>
          </a:p>
        </p:txBody>
      </p:sp>
      <p:sp>
        <p:nvSpPr>
          <p:cNvPr id="3" name="Subtitle 2">
            <a:extLst>
              <a:ext uri="{FF2B5EF4-FFF2-40B4-BE49-F238E27FC236}">
                <a16:creationId xmlns:a16="http://schemas.microsoft.com/office/drawing/2014/main" id="{26938C95-9B4E-34FE-3E6A-BA72B035F1C1}"/>
              </a:ext>
            </a:extLst>
          </p:cNvPr>
          <p:cNvSpPr>
            <a:spLocks noGrp="1"/>
          </p:cNvSpPr>
          <p:nvPr>
            <p:ph type="subTitle" idx="1"/>
          </p:nvPr>
        </p:nvSpPr>
        <p:spPr>
          <a:xfrm>
            <a:off x="1369786" y="1000125"/>
            <a:ext cx="9440034" cy="5743575"/>
          </a:xfrm>
        </p:spPr>
        <p:txBody>
          <a:bodyPr/>
          <a:lstStyle/>
          <a:p>
            <a:pPr algn="l"/>
            <a:r>
              <a:rPr lang="en-US" sz="3600" dirty="0">
                <a:solidFill>
                  <a:schemeClr val="tx2"/>
                </a:solidFill>
              </a:rPr>
              <a:t>Defining Problems</a:t>
            </a:r>
          </a:p>
          <a:p>
            <a:pPr algn="l"/>
            <a:r>
              <a:rPr lang="en-IN" dirty="0">
                <a:solidFill>
                  <a:schemeClr val="tx2"/>
                </a:solidFill>
              </a:rPr>
              <a:t>We are looking for Dashboard where we can check our Financial Performance, How we can Optimize our Business and Budgeting.</a:t>
            </a:r>
          </a:p>
        </p:txBody>
      </p:sp>
      <p:grpSp>
        <p:nvGrpSpPr>
          <p:cNvPr id="4" name="Group 3">
            <a:extLst>
              <a:ext uri="{FF2B5EF4-FFF2-40B4-BE49-F238E27FC236}">
                <a16:creationId xmlns:a16="http://schemas.microsoft.com/office/drawing/2014/main" id="{BCC21CC6-4B47-67D5-B55A-5384FD0A0B68}"/>
              </a:ext>
            </a:extLst>
          </p:cNvPr>
          <p:cNvGrpSpPr/>
          <p:nvPr/>
        </p:nvGrpSpPr>
        <p:grpSpPr>
          <a:xfrm>
            <a:off x="1382180" y="3470395"/>
            <a:ext cx="2868838" cy="2608299"/>
            <a:chOff x="944029" y="3348391"/>
            <a:chExt cx="2789771" cy="2709069"/>
          </a:xfrm>
        </p:grpSpPr>
        <p:sp>
          <p:nvSpPr>
            <p:cNvPr id="5" name="Freeform: Shape 4">
              <a:extLst>
                <a:ext uri="{FF2B5EF4-FFF2-40B4-BE49-F238E27FC236}">
                  <a16:creationId xmlns:a16="http://schemas.microsoft.com/office/drawing/2014/main" id="{CC35302D-A375-E236-AC41-155FFDEADB77}"/>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A0A9A8BA-C1AC-8951-86B6-949ED49C7903}"/>
                </a:ext>
              </a:extLst>
            </p:cNvPr>
            <p:cNvSpPr/>
            <p:nvPr/>
          </p:nvSpPr>
          <p:spPr>
            <a:xfrm>
              <a:off x="944029" y="4500560"/>
              <a:ext cx="2789771" cy="1556900"/>
            </a:xfrm>
            <a:prstGeom prst="roundRect">
              <a:avLst>
                <a:gd name="adj" fmla="val 3879"/>
              </a:avLst>
            </a:prstGeom>
            <a:solidFill>
              <a:srgbClr val="FFBB05"/>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0627C186-49A6-BAFD-F2B9-05F171DA31D2}"/>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id="{ED4791E8-2AAD-8860-96DC-5788311F196F}"/>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F3CA35"/>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80A5D6D9-CEC9-6E67-CB81-33DB141A8F08}"/>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FFBB05"/>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0" name="Content Placeholder 1">
              <a:extLst>
                <a:ext uri="{FF2B5EF4-FFF2-40B4-BE49-F238E27FC236}">
                  <a16:creationId xmlns:a16="http://schemas.microsoft.com/office/drawing/2014/main" id="{84C29587-7FF6-0CCD-9B27-477AF1CAE3C2}"/>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chemeClr val="tx2"/>
                  </a:solidFill>
                  <a:latin typeface="+mj-lt"/>
                  <a:cs typeface="Arial" panose="020B0604020202020204" pitchFamily="34" charset="0"/>
                </a:rPr>
                <a:t>Financial Overview Metrices</a:t>
              </a:r>
            </a:p>
          </p:txBody>
        </p:sp>
        <p:sp>
          <p:nvSpPr>
            <p:cNvPr id="11" name="Content Placeholder 1">
              <a:extLst>
                <a:ext uri="{FF2B5EF4-FFF2-40B4-BE49-F238E27FC236}">
                  <a16:creationId xmlns:a16="http://schemas.microsoft.com/office/drawing/2014/main" id="{BC67F67B-62DA-8954-E842-CEF68C0D2AD1}"/>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tx2"/>
                  </a:solidFill>
                  <a:latin typeface="+mj-lt"/>
                  <a:cs typeface="Arial" panose="020B0604020202020204" pitchFamily="34" charset="0"/>
                </a:rPr>
                <a:t>01</a:t>
              </a:r>
            </a:p>
          </p:txBody>
        </p:sp>
      </p:grpSp>
      <p:grpSp>
        <p:nvGrpSpPr>
          <p:cNvPr id="12" name="Group 11">
            <a:extLst>
              <a:ext uri="{FF2B5EF4-FFF2-40B4-BE49-F238E27FC236}">
                <a16:creationId xmlns:a16="http://schemas.microsoft.com/office/drawing/2014/main" id="{9B91B583-5544-0E66-BE89-60F820E5CB02}"/>
              </a:ext>
            </a:extLst>
          </p:cNvPr>
          <p:cNvGrpSpPr/>
          <p:nvPr/>
        </p:nvGrpSpPr>
        <p:grpSpPr>
          <a:xfrm>
            <a:off x="4717094" y="3429000"/>
            <a:ext cx="2661590" cy="2604150"/>
            <a:chOff x="944029" y="3348391"/>
            <a:chExt cx="2789771" cy="2709069"/>
          </a:xfrm>
        </p:grpSpPr>
        <p:sp>
          <p:nvSpPr>
            <p:cNvPr id="13" name="Freeform: Shape 12">
              <a:extLst>
                <a:ext uri="{FF2B5EF4-FFF2-40B4-BE49-F238E27FC236}">
                  <a16:creationId xmlns:a16="http://schemas.microsoft.com/office/drawing/2014/main" id="{9102D1E8-55DC-EDC5-28B8-C8AB59407798}"/>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212B3EE4-4C76-F541-CEB9-A1B08B9AF2C5}"/>
                </a:ext>
              </a:extLst>
            </p:cNvPr>
            <p:cNvSpPr/>
            <p:nvPr/>
          </p:nvSpPr>
          <p:spPr>
            <a:xfrm>
              <a:off x="944029" y="4500560"/>
              <a:ext cx="2789771" cy="1556900"/>
            </a:xfrm>
            <a:prstGeom prst="roundRect">
              <a:avLst>
                <a:gd name="adj" fmla="val 3879"/>
              </a:avLst>
            </a:prstGeom>
            <a:solidFill>
              <a:srgbClr val="976FC3"/>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17E904D9-5FA1-0783-2FAC-1EA724E24FC3}"/>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BF59CB88-95B3-4AFD-1B7C-1400D5D1A9E0}"/>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A886CD"/>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7" name="Freeform: Shape 16">
              <a:extLst>
                <a:ext uri="{FF2B5EF4-FFF2-40B4-BE49-F238E27FC236}">
                  <a16:creationId xmlns:a16="http://schemas.microsoft.com/office/drawing/2014/main" id="{BA93075C-E50E-DC2F-CA17-962490AE469C}"/>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976FC3"/>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8" name="Content Placeholder 1">
              <a:extLst>
                <a:ext uri="{FF2B5EF4-FFF2-40B4-BE49-F238E27FC236}">
                  <a16:creationId xmlns:a16="http://schemas.microsoft.com/office/drawing/2014/main" id="{1169A70C-1597-4D04-5863-BCA40AAB16AA}"/>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chemeClr val="tx2"/>
                  </a:solidFill>
                  <a:latin typeface="+mj-lt"/>
                  <a:cs typeface="Arial" panose="020B0604020202020204" pitchFamily="34" charset="0"/>
                </a:rPr>
                <a:t>Optimization of Business</a:t>
              </a:r>
            </a:p>
          </p:txBody>
        </p:sp>
        <p:sp>
          <p:nvSpPr>
            <p:cNvPr id="19" name="Content Placeholder 1">
              <a:extLst>
                <a:ext uri="{FF2B5EF4-FFF2-40B4-BE49-F238E27FC236}">
                  <a16:creationId xmlns:a16="http://schemas.microsoft.com/office/drawing/2014/main" id="{49E3CCCA-E6F5-3387-A71C-D4A716D5ED82}"/>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tx2"/>
                  </a:solidFill>
                  <a:latin typeface="+mj-lt"/>
                  <a:cs typeface="Arial" panose="020B0604020202020204" pitchFamily="34" charset="0"/>
                </a:rPr>
                <a:t>02</a:t>
              </a:r>
            </a:p>
          </p:txBody>
        </p:sp>
      </p:grpSp>
      <p:grpSp>
        <p:nvGrpSpPr>
          <p:cNvPr id="20" name="Group 19">
            <a:extLst>
              <a:ext uri="{FF2B5EF4-FFF2-40B4-BE49-F238E27FC236}">
                <a16:creationId xmlns:a16="http://schemas.microsoft.com/office/drawing/2014/main" id="{05243232-1BF9-1739-9543-CC447A800891}"/>
              </a:ext>
            </a:extLst>
          </p:cNvPr>
          <p:cNvGrpSpPr/>
          <p:nvPr/>
        </p:nvGrpSpPr>
        <p:grpSpPr>
          <a:xfrm>
            <a:off x="7889971" y="3429000"/>
            <a:ext cx="2874105" cy="2608299"/>
            <a:chOff x="944029" y="3348391"/>
            <a:chExt cx="2789771" cy="2709069"/>
          </a:xfrm>
        </p:grpSpPr>
        <p:sp>
          <p:nvSpPr>
            <p:cNvPr id="21" name="Freeform: Shape 20">
              <a:extLst>
                <a:ext uri="{FF2B5EF4-FFF2-40B4-BE49-F238E27FC236}">
                  <a16:creationId xmlns:a16="http://schemas.microsoft.com/office/drawing/2014/main" id="{CEC533DB-CDA9-AB6F-08D2-4A45A20BBF83}"/>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22" name="Rectangle: Rounded Corners 21">
              <a:extLst>
                <a:ext uri="{FF2B5EF4-FFF2-40B4-BE49-F238E27FC236}">
                  <a16:creationId xmlns:a16="http://schemas.microsoft.com/office/drawing/2014/main" id="{42B33E8C-F073-97A9-697E-D50583339CC9}"/>
                </a:ext>
              </a:extLst>
            </p:cNvPr>
            <p:cNvSpPr/>
            <p:nvPr/>
          </p:nvSpPr>
          <p:spPr>
            <a:xfrm>
              <a:off x="944029" y="4500560"/>
              <a:ext cx="2789771" cy="1556900"/>
            </a:xfrm>
            <a:prstGeom prst="roundRect">
              <a:avLst>
                <a:gd name="adj" fmla="val 3879"/>
              </a:avLst>
            </a:prstGeom>
            <a:solidFill>
              <a:schemeClr val="accent2"/>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3" name="Rectangle: Rounded Corners 22">
              <a:extLst>
                <a:ext uri="{FF2B5EF4-FFF2-40B4-BE49-F238E27FC236}">
                  <a16:creationId xmlns:a16="http://schemas.microsoft.com/office/drawing/2014/main" id="{4448C610-44A2-C2BC-EA86-3F67BA8DBE8E}"/>
                </a:ext>
              </a:extLst>
            </p:cNvPr>
            <p:cNvSpPr/>
            <p:nvPr/>
          </p:nvSpPr>
          <p:spPr>
            <a:xfrm>
              <a:off x="944029" y="3520575"/>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159EFA5F-1B56-4675-E1F5-49713A2F7811}"/>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chemeClr val="accent2"/>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C5867B75-2CA5-BC09-5926-9E7FB642ACA4}"/>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chemeClr val="accent2"/>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6" name="Content Placeholder 1">
              <a:extLst>
                <a:ext uri="{FF2B5EF4-FFF2-40B4-BE49-F238E27FC236}">
                  <a16:creationId xmlns:a16="http://schemas.microsoft.com/office/drawing/2014/main" id="{A82D2E16-5CE6-5A52-B8D9-A24314DD4D95}"/>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chemeClr val="tx2"/>
                  </a:solidFill>
                  <a:latin typeface="+mj-lt"/>
                  <a:cs typeface="Arial" panose="020B0604020202020204" pitchFamily="34" charset="0"/>
                </a:rPr>
                <a:t>Financial Planning &amp; Budgeting </a:t>
              </a:r>
            </a:p>
          </p:txBody>
        </p:sp>
        <p:sp>
          <p:nvSpPr>
            <p:cNvPr id="27" name="Content Placeholder 1">
              <a:extLst>
                <a:ext uri="{FF2B5EF4-FFF2-40B4-BE49-F238E27FC236}">
                  <a16:creationId xmlns:a16="http://schemas.microsoft.com/office/drawing/2014/main" id="{E771E081-088A-9DE5-5E9C-98CB6AC9646D}"/>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tx2"/>
                  </a:solidFill>
                  <a:latin typeface="+mj-lt"/>
                  <a:cs typeface="Arial" panose="020B0604020202020204" pitchFamily="34" charset="0"/>
                </a:rPr>
                <a:t>03</a:t>
              </a:r>
            </a:p>
          </p:txBody>
        </p:sp>
      </p:grpSp>
    </p:spTree>
    <p:extLst>
      <p:ext uri="{BB962C8B-B14F-4D97-AF65-F5344CB8AC3E}">
        <p14:creationId xmlns:p14="http://schemas.microsoft.com/office/powerpoint/2010/main" val="23825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19502-0032-1F4D-9268-A2A40B7ADCB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35998A-19F3-F964-582B-F6F5265EBE05}"/>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EDDDC0DE-752D-A044-73F7-E7ABE9EF0AA4}"/>
              </a:ext>
            </a:extLst>
          </p:cNvPr>
          <p:cNvSpPr>
            <a:spLocks noGrp="1"/>
          </p:cNvSpPr>
          <p:nvPr>
            <p:ph type="title"/>
          </p:nvPr>
        </p:nvSpPr>
        <p:spPr>
          <a:xfrm>
            <a:off x="6900493" y="609600"/>
            <a:ext cx="4538124" cy="970450"/>
          </a:xfrm>
        </p:spPr>
        <p:txBody>
          <a:bodyPr anchor="b">
            <a:normAutofit/>
          </a:bodyPr>
          <a:lstStyle/>
          <a:p>
            <a:pPr algn="l"/>
            <a:r>
              <a:rPr lang="en-US" sz="4000" dirty="0"/>
              <a:t>Module 02	</a:t>
            </a:r>
          </a:p>
        </p:txBody>
      </p:sp>
      <p:sp>
        <p:nvSpPr>
          <p:cNvPr id="24" name="Content Placeholder 2">
            <a:extLst>
              <a:ext uri="{FF2B5EF4-FFF2-40B4-BE49-F238E27FC236}">
                <a16:creationId xmlns:a16="http://schemas.microsoft.com/office/drawing/2014/main" id="{97D6FF87-6F63-F2D8-5851-B1358598CC34}"/>
              </a:ext>
            </a:extLst>
          </p:cNvPr>
          <p:cNvSpPr>
            <a:spLocks noGrp="1"/>
          </p:cNvSpPr>
          <p:nvPr>
            <p:ph idx="1"/>
          </p:nvPr>
        </p:nvSpPr>
        <p:spPr>
          <a:xfrm>
            <a:off x="6633793" y="2723049"/>
            <a:ext cx="4403596" cy="1172676"/>
          </a:xfrm>
        </p:spPr>
        <p:txBody>
          <a:bodyPr anchor="t">
            <a:normAutofit lnSpcReduction="10000"/>
          </a:bodyPr>
          <a:lstStyle/>
          <a:p>
            <a:pPr marL="36900" lvl="0" indent="0">
              <a:buNone/>
            </a:pPr>
            <a:r>
              <a:rPr lang="en-US" sz="3200" dirty="0"/>
              <a:t>Financial Performance Analysis</a:t>
            </a:r>
          </a:p>
          <a:p>
            <a:pPr marL="36900" indent="0" algn="ctr">
              <a:buNone/>
            </a:pPr>
            <a:endParaRPr lang="en-US" sz="2400" dirty="0"/>
          </a:p>
        </p:txBody>
      </p:sp>
    </p:spTree>
    <p:extLst>
      <p:ext uri="{BB962C8B-B14F-4D97-AF65-F5344CB8AC3E}">
        <p14:creationId xmlns:p14="http://schemas.microsoft.com/office/powerpoint/2010/main" val="121291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560B-E0E6-0C37-5796-3B4133BC9E06}"/>
              </a:ext>
            </a:extLst>
          </p:cNvPr>
          <p:cNvSpPr>
            <a:spLocks noGrp="1"/>
          </p:cNvSpPr>
          <p:nvPr>
            <p:ph type="title"/>
          </p:nvPr>
        </p:nvSpPr>
        <p:spPr>
          <a:xfrm>
            <a:off x="1295401" y="1"/>
            <a:ext cx="9590550" cy="819150"/>
          </a:xfrm>
        </p:spPr>
        <p:txBody>
          <a:bodyPr/>
          <a:lstStyle/>
          <a:p>
            <a:r>
              <a:rPr lang="en-US" dirty="0"/>
              <a:t>Financial Performance</a:t>
            </a:r>
            <a:endParaRPr lang="en-IN" dirty="0"/>
          </a:p>
        </p:txBody>
      </p:sp>
      <p:sp>
        <p:nvSpPr>
          <p:cNvPr id="3" name="Text Placeholder 2">
            <a:extLst>
              <a:ext uri="{FF2B5EF4-FFF2-40B4-BE49-F238E27FC236}">
                <a16:creationId xmlns:a16="http://schemas.microsoft.com/office/drawing/2014/main" id="{27D9F042-8B95-81CE-D541-D17B8D145288}"/>
              </a:ext>
            </a:extLst>
          </p:cNvPr>
          <p:cNvSpPr>
            <a:spLocks noGrp="1"/>
          </p:cNvSpPr>
          <p:nvPr>
            <p:ph type="body" idx="1"/>
          </p:nvPr>
        </p:nvSpPr>
        <p:spPr>
          <a:xfrm>
            <a:off x="1295401" y="914400"/>
            <a:ext cx="9590550" cy="5448300"/>
          </a:xfrm>
        </p:spPr>
        <p:txBody>
          <a:bodyPr/>
          <a:lstStyle/>
          <a:p>
            <a:pPr marL="342900" indent="-342900" algn="l">
              <a:buFont typeface="Wingdings" panose="05000000000000000000" pitchFamily="2" charset="2"/>
              <a:buChar char="q"/>
            </a:pPr>
            <a:r>
              <a:rPr lang="en-US" sz="2800" dirty="0">
                <a:solidFill>
                  <a:schemeClr val="tx2"/>
                </a:solidFill>
              </a:rPr>
              <a:t>Overall Sales, Gross Profit, EBITA, PAT, SKU</a:t>
            </a:r>
          </a:p>
          <a:p>
            <a:pPr marL="342900" indent="-342900" algn="l">
              <a:buFont typeface="Wingdings" panose="05000000000000000000" pitchFamily="2" charset="2"/>
              <a:buChar char="q"/>
            </a:pPr>
            <a:r>
              <a:rPr lang="en-US" sz="2800" dirty="0">
                <a:solidFill>
                  <a:schemeClr val="tx2"/>
                </a:solidFill>
              </a:rPr>
              <a:t>Show YOY sales of following ( Sales, Gross Profit, EBITA, PAT)</a:t>
            </a:r>
          </a:p>
          <a:p>
            <a:pPr marL="342900" indent="-342900" algn="l">
              <a:buFont typeface="Wingdings" panose="05000000000000000000" pitchFamily="2" charset="2"/>
              <a:buChar char="q"/>
            </a:pPr>
            <a:r>
              <a:rPr lang="en-US" sz="2800" dirty="0">
                <a:solidFill>
                  <a:schemeClr val="tx2"/>
                </a:solidFill>
              </a:rPr>
              <a:t>Trend of sales with PAT and PAT%</a:t>
            </a:r>
          </a:p>
          <a:p>
            <a:pPr marL="342900" indent="-342900" algn="l">
              <a:buFont typeface="Wingdings" panose="05000000000000000000" pitchFamily="2" charset="2"/>
              <a:buChar char="q"/>
            </a:pPr>
            <a:r>
              <a:rPr lang="en-US" sz="2800" dirty="0">
                <a:solidFill>
                  <a:schemeClr val="tx2"/>
                </a:solidFill>
              </a:rPr>
              <a:t>Show 100% stake column chart showing (Sales, Gross Profit, EBITA, PAT)</a:t>
            </a:r>
          </a:p>
          <a:p>
            <a:pPr marL="342900" indent="-342900" algn="l">
              <a:buFont typeface="Wingdings" panose="05000000000000000000" pitchFamily="2" charset="2"/>
              <a:buChar char="q"/>
            </a:pPr>
            <a:r>
              <a:rPr lang="en-US" sz="2800" dirty="0">
                <a:solidFill>
                  <a:schemeClr val="tx2"/>
                </a:solidFill>
              </a:rPr>
              <a:t>Show sales by Category and Location</a:t>
            </a:r>
          </a:p>
          <a:p>
            <a:pPr marL="342900" indent="-342900" algn="l">
              <a:buFont typeface="Wingdings" panose="05000000000000000000" pitchFamily="2" charset="2"/>
              <a:buChar char="q"/>
            </a:pPr>
            <a:r>
              <a:rPr lang="en-US" sz="2800" dirty="0">
                <a:solidFill>
                  <a:schemeClr val="tx2"/>
                </a:solidFill>
              </a:rPr>
              <a:t>Sales Bifurcation by Channel</a:t>
            </a:r>
          </a:p>
          <a:p>
            <a:pPr marL="342900" indent="-342900" algn="l">
              <a:buFont typeface="Wingdings" panose="05000000000000000000" pitchFamily="2" charset="2"/>
              <a:buChar char="q"/>
            </a:pPr>
            <a:r>
              <a:rPr lang="en-US" sz="2800" dirty="0">
                <a:solidFill>
                  <a:schemeClr val="tx2"/>
                </a:solidFill>
              </a:rPr>
              <a:t>Volume and Trend by Category</a:t>
            </a:r>
          </a:p>
          <a:p>
            <a:pPr marL="342900" indent="-342900" algn="l">
              <a:buFont typeface="Wingdings" panose="05000000000000000000" pitchFamily="2" charset="2"/>
              <a:buChar char="q"/>
            </a:pPr>
            <a:endParaRPr lang="en-US" dirty="0">
              <a:solidFill>
                <a:schemeClr val="tx2"/>
              </a:solidFill>
            </a:endParaRPr>
          </a:p>
          <a:p>
            <a:pPr marL="342900" indent="-342900" algn="l">
              <a:buFont typeface="Wingdings" panose="05000000000000000000" pitchFamily="2" charset="2"/>
              <a:buChar char="q"/>
            </a:pPr>
            <a:endParaRPr lang="en-US" dirty="0">
              <a:solidFill>
                <a:schemeClr val="tx2"/>
              </a:solidFill>
            </a:endParaRPr>
          </a:p>
        </p:txBody>
      </p:sp>
    </p:spTree>
    <p:extLst>
      <p:ext uri="{BB962C8B-B14F-4D97-AF65-F5344CB8AC3E}">
        <p14:creationId xmlns:p14="http://schemas.microsoft.com/office/powerpoint/2010/main" val="283305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15D7F-BF14-3486-85C8-F4702D49435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2DCC097-CE85-330C-24DE-ED0E720E8DB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DA48C6C7-8755-B0D4-AB84-F5E9A29D9408}"/>
              </a:ext>
            </a:extLst>
          </p:cNvPr>
          <p:cNvSpPr>
            <a:spLocks noGrp="1"/>
          </p:cNvSpPr>
          <p:nvPr>
            <p:ph type="title"/>
          </p:nvPr>
        </p:nvSpPr>
        <p:spPr>
          <a:xfrm>
            <a:off x="6900493" y="609600"/>
            <a:ext cx="4538124" cy="970450"/>
          </a:xfrm>
        </p:spPr>
        <p:txBody>
          <a:bodyPr anchor="b">
            <a:normAutofit/>
          </a:bodyPr>
          <a:lstStyle/>
          <a:p>
            <a:pPr algn="l"/>
            <a:r>
              <a:rPr lang="en-US" sz="4000" dirty="0"/>
              <a:t>Module 03	</a:t>
            </a:r>
          </a:p>
        </p:txBody>
      </p:sp>
      <p:sp>
        <p:nvSpPr>
          <p:cNvPr id="24" name="Content Placeholder 2">
            <a:extLst>
              <a:ext uri="{FF2B5EF4-FFF2-40B4-BE49-F238E27FC236}">
                <a16:creationId xmlns:a16="http://schemas.microsoft.com/office/drawing/2014/main" id="{65CCCB95-3DBC-F282-6989-B44C5A8D5C3A}"/>
              </a:ext>
            </a:extLst>
          </p:cNvPr>
          <p:cNvSpPr>
            <a:spLocks noGrp="1"/>
          </p:cNvSpPr>
          <p:nvPr>
            <p:ph idx="1"/>
          </p:nvPr>
        </p:nvSpPr>
        <p:spPr>
          <a:xfrm>
            <a:off x="6633793" y="2723049"/>
            <a:ext cx="4403596" cy="1172676"/>
          </a:xfrm>
        </p:spPr>
        <p:txBody>
          <a:bodyPr anchor="t">
            <a:normAutofit/>
          </a:bodyPr>
          <a:lstStyle/>
          <a:p>
            <a:pPr marL="36900" lvl="0" indent="0">
              <a:buNone/>
            </a:pPr>
            <a:r>
              <a:rPr lang="en-US" sz="3200" dirty="0"/>
              <a:t>Optimization of Business</a:t>
            </a:r>
          </a:p>
          <a:p>
            <a:pPr marL="36900" indent="0" algn="ctr">
              <a:buNone/>
            </a:pPr>
            <a:endParaRPr lang="en-US" sz="2400" dirty="0"/>
          </a:p>
        </p:txBody>
      </p:sp>
    </p:spTree>
    <p:extLst>
      <p:ext uri="{BB962C8B-B14F-4D97-AF65-F5344CB8AC3E}">
        <p14:creationId xmlns:p14="http://schemas.microsoft.com/office/powerpoint/2010/main" val="34685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50713-536F-D7C4-6ED7-8A3250457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4DF56A-18C2-5A8B-892F-69E94DF1A553}"/>
              </a:ext>
            </a:extLst>
          </p:cNvPr>
          <p:cNvSpPr>
            <a:spLocks noGrp="1"/>
          </p:cNvSpPr>
          <p:nvPr>
            <p:ph type="title"/>
          </p:nvPr>
        </p:nvSpPr>
        <p:spPr>
          <a:xfrm>
            <a:off x="1295401" y="1"/>
            <a:ext cx="9590550" cy="819150"/>
          </a:xfrm>
        </p:spPr>
        <p:txBody>
          <a:bodyPr/>
          <a:lstStyle/>
          <a:p>
            <a:r>
              <a:rPr lang="en-US" dirty="0"/>
              <a:t>Optimization of Business</a:t>
            </a:r>
            <a:endParaRPr lang="en-IN" dirty="0"/>
          </a:p>
        </p:txBody>
      </p:sp>
      <p:sp>
        <p:nvSpPr>
          <p:cNvPr id="3" name="Text Placeholder 2">
            <a:extLst>
              <a:ext uri="{FF2B5EF4-FFF2-40B4-BE49-F238E27FC236}">
                <a16:creationId xmlns:a16="http://schemas.microsoft.com/office/drawing/2014/main" id="{0514C9D2-8429-0285-EC0A-02A1F08527AD}"/>
              </a:ext>
            </a:extLst>
          </p:cNvPr>
          <p:cNvSpPr>
            <a:spLocks noGrp="1"/>
          </p:cNvSpPr>
          <p:nvPr>
            <p:ph type="body" idx="1"/>
          </p:nvPr>
        </p:nvSpPr>
        <p:spPr>
          <a:xfrm>
            <a:off x="1295401" y="1219200"/>
            <a:ext cx="9590550" cy="5143500"/>
          </a:xfrm>
        </p:spPr>
        <p:txBody>
          <a:bodyPr/>
          <a:lstStyle/>
          <a:p>
            <a:pPr marL="342900" indent="-342900" algn="l">
              <a:buFont typeface="Wingdings" panose="05000000000000000000" pitchFamily="2" charset="2"/>
              <a:buChar char="q"/>
            </a:pPr>
            <a:r>
              <a:rPr lang="en-US" sz="2800" dirty="0">
                <a:solidFill>
                  <a:schemeClr val="tx2"/>
                </a:solidFill>
              </a:rPr>
              <a:t>Top category by Gross Profit &amp; Net revenue ( Scatter plot)</a:t>
            </a:r>
          </a:p>
          <a:p>
            <a:pPr marL="342900" indent="-342900" algn="l">
              <a:buFont typeface="Wingdings" panose="05000000000000000000" pitchFamily="2" charset="2"/>
              <a:buChar char="q"/>
            </a:pPr>
            <a:r>
              <a:rPr lang="en-US" sz="2800" dirty="0">
                <a:solidFill>
                  <a:schemeClr val="tx2"/>
                </a:solidFill>
              </a:rPr>
              <a:t>Gross Profit and Volume comparison with Average (Dynamic)</a:t>
            </a:r>
          </a:p>
          <a:p>
            <a:pPr marL="342900" indent="-342900" algn="l">
              <a:buFont typeface="Wingdings" panose="05000000000000000000" pitchFamily="2" charset="2"/>
              <a:buChar char="q"/>
            </a:pPr>
            <a:r>
              <a:rPr lang="en-US" sz="2800" dirty="0" err="1">
                <a:solidFill>
                  <a:schemeClr val="tx2"/>
                </a:solidFill>
              </a:rPr>
              <a:t>Patero</a:t>
            </a:r>
            <a:r>
              <a:rPr lang="en-US" sz="2800" dirty="0">
                <a:solidFill>
                  <a:schemeClr val="tx2"/>
                </a:solidFill>
              </a:rPr>
              <a:t> analysis (Level 1,2,3)</a:t>
            </a:r>
          </a:p>
          <a:p>
            <a:pPr marL="342900" indent="-342900" algn="l">
              <a:buFont typeface="Wingdings" panose="05000000000000000000" pitchFamily="2" charset="2"/>
              <a:buChar char="q"/>
            </a:pPr>
            <a:r>
              <a:rPr lang="en-US" sz="2800" dirty="0">
                <a:solidFill>
                  <a:schemeClr val="tx2"/>
                </a:solidFill>
              </a:rPr>
              <a:t>Show highest sales by category and % of SKU Contribution (Mekko Chart)</a:t>
            </a:r>
          </a:p>
          <a:p>
            <a:pPr algn="l"/>
            <a:endParaRPr lang="en-US" dirty="0">
              <a:solidFill>
                <a:schemeClr val="tx2"/>
              </a:solidFill>
            </a:endParaRPr>
          </a:p>
          <a:p>
            <a:pPr marL="342900" indent="-342900" algn="l">
              <a:buFont typeface="Wingdings" panose="05000000000000000000" pitchFamily="2" charset="2"/>
              <a:buChar char="q"/>
            </a:pPr>
            <a:endParaRPr lang="en-US" dirty="0">
              <a:solidFill>
                <a:schemeClr val="tx2"/>
              </a:solidFill>
            </a:endParaRPr>
          </a:p>
        </p:txBody>
      </p:sp>
    </p:spTree>
    <p:extLst>
      <p:ext uri="{BB962C8B-B14F-4D97-AF65-F5344CB8AC3E}">
        <p14:creationId xmlns:p14="http://schemas.microsoft.com/office/powerpoint/2010/main" val="294940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83AB-A756-71EB-CAF5-AC1DCEB8891D}"/>
              </a:ext>
            </a:extLst>
          </p:cNvPr>
          <p:cNvSpPr>
            <a:spLocks noGrp="1"/>
          </p:cNvSpPr>
          <p:nvPr>
            <p:ph type="ctrTitle"/>
          </p:nvPr>
        </p:nvSpPr>
        <p:spPr>
          <a:xfrm>
            <a:off x="1370693" y="35990"/>
            <a:ext cx="9440034" cy="821260"/>
          </a:xfrm>
        </p:spPr>
        <p:txBody>
          <a:bodyPr>
            <a:normAutofit/>
          </a:bodyPr>
          <a:lstStyle/>
          <a:p>
            <a:r>
              <a:rPr lang="en-US" sz="4000" b="1" dirty="0"/>
              <a:t>Optimization Steps</a:t>
            </a:r>
            <a:endParaRPr lang="en-IN" sz="4000" b="1" dirty="0"/>
          </a:p>
        </p:txBody>
      </p:sp>
      <p:sp>
        <p:nvSpPr>
          <p:cNvPr id="3" name="Subtitle 2">
            <a:extLst>
              <a:ext uri="{FF2B5EF4-FFF2-40B4-BE49-F238E27FC236}">
                <a16:creationId xmlns:a16="http://schemas.microsoft.com/office/drawing/2014/main" id="{18CE8DC4-6E5F-1A96-2FAC-D34786ED399C}"/>
              </a:ext>
            </a:extLst>
          </p:cNvPr>
          <p:cNvSpPr>
            <a:spLocks noGrp="1"/>
          </p:cNvSpPr>
          <p:nvPr>
            <p:ph type="subTitle" idx="1"/>
          </p:nvPr>
        </p:nvSpPr>
        <p:spPr>
          <a:xfrm>
            <a:off x="1370693" y="1162050"/>
            <a:ext cx="9440034" cy="5429249"/>
          </a:xfrm>
        </p:spPr>
        <p:txBody>
          <a:bodyPr>
            <a:normAutofit lnSpcReduction="10000"/>
          </a:bodyPr>
          <a:lstStyle/>
          <a:p>
            <a:pPr algn="l"/>
            <a:r>
              <a:rPr lang="en-US" sz="3600" b="1" dirty="0">
                <a:solidFill>
                  <a:schemeClr val="tx2"/>
                </a:solidFill>
              </a:rPr>
              <a:t>Quadrant Analysis</a:t>
            </a:r>
          </a:p>
          <a:p>
            <a:pPr algn="l"/>
            <a:r>
              <a:rPr lang="en-US" sz="2400" b="1" dirty="0">
                <a:solidFill>
                  <a:schemeClr val="tx2"/>
                </a:solidFill>
              </a:rPr>
              <a:t>Quadrant Analysis to Identify Category, Sub Category high Contribution by sales &amp; Gross Profit.</a:t>
            </a:r>
          </a:p>
          <a:p>
            <a:pPr algn="l"/>
            <a:r>
              <a:rPr lang="en-US" sz="2400" b="1" dirty="0">
                <a:solidFill>
                  <a:schemeClr val="tx2"/>
                </a:solidFill>
              </a:rPr>
              <a:t>Quadrant Analysis to Identify Location high Contribution by sales and Gross profit</a:t>
            </a:r>
          </a:p>
          <a:p>
            <a:pPr algn="l"/>
            <a:endParaRPr lang="en-US" sz="2000" dirty="0">
              <a:solidFill>
                <a:schemeClr val="tx2"/>
              </a:solidFill>
            </a:endParaRPr>
          </a:p>
          <a:p>
            <a:pPr algn="l"/>
            <a:r>
              <a:rPr lang="en-US" sz="2800" b="1" dirty="0">
                <a:solidFill>
                  <a:schemeClr val="tx2"/>
                </a:solidFill>
              </a:rPr>
              <a:t>Step 1</a:t>
            </a:r>
          </a:p>
          <a:p>
            <a:pPr algn="l"/>
            <a:r>
              <a:rPr lang="en-US" sz="2000" dirty="0">
                <a:solidFill>
                  <a:schemeClr val="tx2"/>
                </a:solidFill>
              </a:rPr>
              <a:t>Calculate Gross Profit Margin</a:t>
            </a:r>
          </a:p>
          <a:p>
            <a:pPr algn="l"/>
            <a:r>
              <a:rPr lang="en-US" sz="2000" b="1" dirty="0">
                <a:solidFill>
                  <a:schemeClr val="tx2"/>
                </a:solidFill>
              </a:rPr>
              <a:t>	</a:t>
            </a:r>
            <a:r>
              <a:rPr lang="en-US" sz="2000" b="1" dirty="0">
                <a:solidFill>
                  <a:srgbClr val="FF0000"/>
                </a:solidFill>
              </a:rPr>
              <a:t>Dax</a:t>
            </a:r>
          </a:p>
          <a:p>
            <a:pPr algn="l"/>
            <a:r>
              <a:rPr lang="en-US" sz="2000" b="1" dirty="0">
                <a:solidFill>
                  <a:schemeClr val="tx2"/>
                </a:solidFill>
              </a:rPr>
              <a:t>	</a:t>
            </a:r>
            <a:r>
              <a:rPr lang="en-US" sz="2000" dirty="0">
                <a:solidFill>
                  <a:schemeClr val="tx2"/>
                </a:solidFill>
              </a:rPr>
              <a:t>Gross Profit = sum(Actual(Gross Profit))</a:t>
            </a:r>
            <a:endParaRPr lang="en-US" sz="2000" b="1" dirty="0">
              <a:solidFill>
                <a:schemeClr val="tx2"/>
              </a:solidFill>
            </a:endParaRPr>
          </a:p>
          <a:p>
            <a:pPr algn="l"/>
            <a:r>
              <a:rPr lang="en-US" sz="2000" b="1" dirty="0">
                <a:solidFill>
                  <a:schemeClr val="tx2"/>
                </a:solidFill>
              </a:rPr>
              <a:t>	</a:t>
            </a:r>
          </a:p>
          <a:p>
            <a:pPr algn="l"/>
            <a:endParaRPr lang="en-IN" sz="2800" b="1" dirty="0">
              <a:solidFill>
                <a:schemeClr val="tx2"/>
              </a:solidFill>
            </a:endParaRPr>
          </a:p>
        </p:txBody>
      </p:sp>
    </p:spTree>
    <p:extLst>
      <p:ext uri="{BB962C8B-B14F-4D97-AF65-F5344CB8AC3E}">
        <p14:creationId xmlns:p14="http://schemas.microsoft.com/office/powerpoint/2010/main" val="3192179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{9CB0A69C-92CB-44B3-BF7C-9E6873C2124B}tf55705232_win32</Template>
  <TotalTime>520</TotalTime>
  <Words>1116</Words>
  <Application>Microsoft Office PowerPoint</Application>
  <PresentationFormat>Widescreen</PresentationFormat>
  <Paragraphs>163</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Goudy Old Style</vt:lpstr>
      <vt:lpstr>Wingdings</vt:lpstr>
      <vt:lpstr>Wingdings 2</vt:lpstr>
      <vt:lpstr>SlateVTI</vt:lpstr>
      <vt:lpstr>Crunchy Corner Business Optimization &amp; Budgeting</vt:lpstr>
      <vt:lpstr>Module 01 </vt:lpstr>
      <vt:lpstr>About Company</vt:lpstr>
      <vt:lpstr>Client Requirements</vt:lpstr>
      <vt:lpstr>Module 02 </vt:lpstr>
      <vt:lpstr>Financial Performance</vt:lpstr>
      <vt:lpstr>Module 03 </vt:lpstr>
      <vt:lpstr>Optimization of Business</vt:lpstr>
      <vt:lpstr>Optimization Steps</vt:lpstr>
      <vt:lpstr>PowerPoint Presentation</vt:lpstr>
      <vt:lpstr>PowerPoint Presentation</vt:lpstr>
      <vt:lpstr>PowerPoint Presentation</vt:lpstr>
      <vt:lpstr>PowerPoint Presentation</vt:lpstr>
      <vt:lpstr>Module 04 </vt:lpstr>
      <vt:lpstr>PowerPoint Presentation</vt:lpstr>
      <vt:lpstr>Budgeting Steps</vt:lpstr>
      <vt:lpstr>Module 4.1 </vt:lpstr>
      <vt:lpstr>Advanced Dax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S Rashmi Rout</dc:creator>
  <cp:lastModifiedBy>S S Rashmi Rout</cp:lastModifiedBy>
  <cp:revision>21</cp:revision>
  <dcterms:created xsi:type="dcterms:W3CDTF">2025-01-04T04:20:39Z</dcterms:created>
  <dcterms:modified xsi:type="dcterms:W3CDTF">2025-01-06T14:00:10Z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