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7536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presProps" Target="presProps.xml"  /><Relationship Id="rId46" Type="http://schemas.openxmlformats.org/officeDocument/2006/relationships/viewProps" Target="viewProps.xml"  /><Relationship Id="rId47" Type="http://schemas.openxmlformats.org/officeDocument/2006/relationships/theme" Target="theme/theme1.xml"  /><Relationship Id="rId48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7268E1E-0E44-426D-905E-8AD9B19D2182}" type="datetime1">
              <a:rPr lang="cs-CZ"/>
              <a:pPr lvl="0">
                <a:defRPr/>
              </a:pPr>
              <a:t>2025-01-02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71B2431-D351-4C6E-A3CF-9DFAC0E3E050}" type="slidenum">
              <a:rPr lang="cs-CZ"/>
              <a:pPr lvl="0"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26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27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27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28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28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28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31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33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34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34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34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34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3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34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4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34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4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34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4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36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3.png"  /><Relationship Id="rId6" Type="http://schemas.openxmlformats.org/officeDocument/2006/relationships/image" Target="../media/image4.svg"  /><Relationship Id="rId7" Type="http://schemas.openxmlformats.org/officeDocument/2006/relationships/image" Target="../media/image5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1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1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1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1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14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9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1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0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1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3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16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1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18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6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8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21.png"  /><Relationship Id="rId6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1667" y="3158067"/>
            <a:ext cx="9184640" cy="215053"/>
          </a:xfrm>
          <a:custGeom>
            <a:avLst/>
            <a:gdLst/>
            <a:ahLst/>
            <a:cxnLst/>
            <a:rect r="r" b="b" t="t" l="l"/>
            <a:pathLst>
              <a:path h="215053" w="9184640">
                <a:moveTo>
                  <a:pt x="0" y="0"/>
                </a:moveTo>
                <a:lnTo>
                  <a:pt x="9184640" y="0"/>
                </a:lnTo>
                <a:lnTo>
                  <a:pt x="9184640" y="215053"/>
                </a:lnTo>
                <a:lnTo>
                  <a:pt x="0" y="215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33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Freeform 17" id="17" descr="dino_4"/>
          <p:cNvSpPr/>
          <p:nvPr/>
        </p:nvSpPr>
        <p:spPr>
          <a:xfrm flipH="false" flipV="false" rot="0">
            <a:off x="3544147" y="4394201"/>
            <a:ext cx="2280919" cy="1781387"/>
          </a:xfrm>
          <a:custGeom>
            <a:avLst/>
            <a:gdLst/>
            <a:ahLst/>
            <a:cxnLst/>
            <a:rect r="r" b="b" t="t" l="l"/>
            <a:pathLst>
              <a:path h="1781387" w="2280919">
                <a:moveTo>
                  <a:pt x="0" y="0"/>
                </a:moveTo>
                <a:lnTo>
                  <a:pt x="2280920" y="0"/>
                </a:lnTo>
                <a:lnTo>
                  <a:pt x="2280920" y="1781386"/>
                </a:lnTo>
                <a:lnTo>
                  <a:pt x="0" y="17813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111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3408681" y="4243493"/>
            <a:ext cx="2553547" cy="2074334"/>
            <a:chOff x="0" y="0"/>
            <a:chExt cx="3404729" cy="276577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404743" cy="2765806"/>
            </a:xfrm>
            <a:custGeom>
              <a:avLst/>
              <a:gdLst/>
              <a:ahLst/>
              <a:cxnLst/>
              <a:rect r="r" b="b" t="t" l="l"/>
              <a:pathLst>
                <a:path h="2765806" w="3404743">
                  <a:moveTo>
                    <a:pt x="40640" y="0"/>
                  </a:moveTo>
                  <a:lnTo>
                    <a:pt x="3364103" y="0"/>
                  </a:lnTo>
                  <a:cubicBezTo>
                    <a:pt x="3386582" y="0"/>
                    <a:pt x="3404743" y="18161"/>
                    <a:pt x="3404743" y="40640"/>
                  </a:cubicBezTo>
                  <a:lnTo>
                    <a:pt x="3404743" y="2725166"/>
                  </a:lnTo>
                  <a:cubicBezTo>
                    <a:pt x="3404743" y="2747645"/>
                    <a:pt x="3386582" y="2765806"/>
                    <a:pt x="3364103" y="2765806"/>
                  </a:cubicBezTo>
                  <a:lnTo>
                    <a:pt x="40640" y="2765806"/>
                  </a:lnTo>
                  <a:cubicBezTo>
                    <a:pt x="18161" y="2765806"/>
                    <a:pt x="0" y="2747645"/>
                    <a:pt x="0" y="2725166"/>
                  </a:cubicBezTo>
                  <a:lnTo>
                    <a:pt x="0" y="40640"/>
                  </a:lnTo>
                  <a:cubicBezTo>
                    <a:pt x="0" y="18161"/>
                    <a:pt x="18161" y="0"/>
                    <a:pt x="40640" y="0"/>
                  </a:cubicBezTo>
                  <a:moveTo>
                    <a:pt x="40640" y="81280"/>
                  </a:moveTo>
                  <a:lnTo>
                    <a:pt x="40640" y="40640"/>
                  </a:lnTo>
                  <a:lnTo>
                    <a:pt x="81280" y="40640"/>
                  </a:lnTo>
                  <a:lnTo>
                    <a:pt x="81280" y="2725166"/>
                  </a:lnTo>
                  <a:lnTo>
                    <a:pt x="40640" y="2725166"/>
                  </a:lnTo>
                  <a:lnTo>
                    <a:pt x="40640" y="2684526"/>
                  </a:lnTo>
                  <a:lnTo>
                    <a:pt x="3364103" y="2684526"/>
                  </a:lnTo>
                  <a:lnTo>
                    <a:pt x="3364103" y="2725166"/>
                  </a:lnTo>
                  <a:lnTo>
                    <a:pt x="3323463" y="2725166"/>
                  </a:lnTo>
                  <a:lnTo>
                    <a:pt x="3323463" y="40640"/>
                  </a:lnTo>
                  <a:lnTo>
                    <a:pt x="3364103" y="40640"/>
                  </a:lnTo>
                  <a:lnTo>
                    <a:pt x="3364103" y="81280"/>
                  </a:lnTo>
                  <a:lnTo>
                    <a:pt x="40640" y="81280"/>
                  </a:lnTo>
                  <a:close/>
                </a:path>
              </a:pathLst>
            </a:custGeom>
            <a:solidFill>
              <a:srgbClr val="66CCFF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822960" y="1663277"/>
            <a:ext cx="810768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3"/>
              </a:lnSpc>
            </a:pPr>
            <a:r>
              <a:rPr lang="en-US" sz="4586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Chapter 13:  </a:t>
            </a:r>
          </a:p>
          <a:p>
            <a:pPr algn="ctr">
              <a:lnSpc>
                <a:spcPts val="5503"/>
              </a:lnSpc>
            </a:pPr>
            <a:r>
              <a:rPr lang="en-US" sz="4586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19876" y="207645"/>
            <a:ext cx="85953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 File Locking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1279" y="938937"/>
            <a:ext cx="7574242" cy="3662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3364" indent="-116682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일부 OS 및 파일 시스템에서 제공하는 기능</a:t>
            </a:r>
          </a:p>
          <a:p>
            <a:pPr algn="l" marL="721044" indent="-240348" lvl="2">
              <a:lnSpc>
                <a:spcPts val="3263"/>
              </a:lnSpc>
              <a:buFont typeface="Arial"/>
              <a:buChar char="⚬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하나의 프로세스가 파일을 잠그고,</a:t>
            </a:r>
          </a:p>
          <a:p>
            <a:pPr algn="l" marL="721044" indent="-240348" lvl="2">
              <a:lnSpc>
                <a:spcPts val="3263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다른 프로세스가 접근하는 것을 막는 데 사용</a:t>
            </a:r>
          </a:p>
          <a:p>
            <a:pPr algn="l" marL="720819" indent="-240273" lvl="2">
              <a:lnSpc>
                <a:spcPts val="3264"/>
              </a:lnSpc>
              <a:buFont typeface="Arial"/>
              <a:buChar char="⚬"/>
            </a:pPr>
            <a:r>
              <a:rPr lang="en-US" b="true" sz="1813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Shared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b="true" sz="1813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lock: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reader lock과 유사</a:t>
            </a:r>
          </a:p>
          <a:p>
            <a:pPr algn="l" marL="1174496" indent="-293624" lvl="3">
              <a:lnSpc>
                <a:spcPts val="3263"/>
              </a:lnSpc>
              <a:buFont typeface="Arial"/>
              <a:buChar char="￭"/>
            </a:pPr>
            <a:r>
              <a:rPr lang="en-US" b="true" sz="1813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여러 프로세스가 동시에 lock 획득 가능</a:t>
            </a:r>
          </a:p>
          <a:p>
            <a:pPr algn="l" marL="720819" indent="-240273" lvl="2">
              <a:lnSpc>
                <a:spcPts val="3264"/>
              </a:lnSpc>
              <a:buFont typeface="Arial"/>
              <a:buChar char="⚬"/>
            </a:pPr>
            <a:r>
              <a:rPr lang="en-US" b="true" sz="1813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Exclusive lock:</a:t>
            </a:r>
            <a:r>
              <a:rPr lang="en-US" b="true" sz="1813">
                <a:solidFill>
                  <a:srgbClr val="3366F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writer lock과 유사</a:t>
            </a:r>
          </a:p>
          <a:p>
            <a:pPr algn="l" marL="1174496" indent="-293624" lvl="3">
              <a:lnSpc>
                <a:spcPts val="3263"/>
              </a:lnSpc>
              <a:buFont typeface="Arial"/>
              <a:buChar char="￭"/>
            </a:pPr>
            <a:r>
              <a:rPr lang="en-US" b="true" sz="1813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한 번에 한 프로세스만 lock 획득 가능</a:t>
            </a:r>
          </a:p>
          <a:p>
            <a:pPr algn="l" marL="721044" indent="-240348" lvl="2">
              <a:lnSpc>
                <a:spcPts val="3263"/>
              </a:lnSpc>
              <a:buFont typeface="Arial"/>
              <a:buChar char="⚬"/>
            </a:pPr>
            <a:r>
              <a:rPr lang="en-US" b="true" sz="1813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Mandatory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– lock 또는 요청에 따라 접근을 제한</a:t>
            </a:r>
          </a:p>
          <a:p>
            <a:pPr algn="l" marL="721044" indent="-240348" lvl="2">
              <a:lnSpc>
                <a:spcPts val="3263"/>
              </a:lnSpc>
              <a:buFont typeface="Arial"/>
              <a:buChar char="⚬"/>
            </a:pPr>
            <a:r>
              <a:rPr lang="en-US" b="true" sz="1813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Advisory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– lock 상황에 따라 접근 제한 결정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77520" y="183727"/>
            <a:ext cx="892203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파일 유형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2543387" y="1868567"/>
            <a:ext cx="4666827" cy="4981787"/>
          </a:xfrm>
          <a:custGeom>
            <a:avLst/>
            <a:gdLst/>
            <a:ahLst/>
            <a:cxnLst/>
            <a:rect r="r" b="b" t="t" l="l"/>
            <a:pathLst>
              <a:path h="4981787" w="4666827">
                <a:moveTo>
                  <a:pt x="0" y="0"/>
                </a:moveTo>
                <a:lnTo>
                  <a:pt x="4666826" y="0"/>
                </a:lnTo>
                <a:lnTo>
                  <a:pt x="4666826" y="4981787"/>
                </a:lnTo>
                <a:lnTo>
                  <a:pt x="0" y="49817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918" t="-1215" r="-22918" b="-1246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97374" y="949468"/>
            <a:ext cx="7043250" cy="795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1499" indent="-195750" lvl="1">
              <a:lnSpc>
                <a:spcPts val="3264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test.txt =&gt; 파일 이름: test, 확장자: txt</a:t>
            </a:r>
          </a:p>
          <a:p>
            <a:pPr algn="l" marL="391499" indent="-195749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확장자는 파일 유형에 대한 힌트. (필수적이지 않음)</a:t>
            </a: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Freeform 12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997374" y="949468"/>
            <a:ext cx="8299026" cy="41845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33287" lvl="1" indent="-116644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파일은 파일을 다루는 프로그램에 의해, 인식 가능한 내부 구조를 일정한 형태로 가진다.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운영체제가 구조에 관대할수록, 시스템 차원에서 지원하는 파일 유형은 적어진다.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저장 장치: 여러 개의 물리 레코드로 구성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하나의 물리 레코드에 여러 논리 레코드를 팩킹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파일의 크기에 따라 여러 개의 논리 레코드를 할당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논리 레코드와 물리 레코드의 크기는 고정적이므로, 파일에게 할당된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3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마지막 블록의 일부는 항상 낭비 (</a:t>
            </a: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내부 단편화</a:t>
            </a:r>
            <a:r>
              <a:rPr lang="en-US" sz="1812" b="1">
                <a:solidFill>
                  <a:srgbClr val="00b0f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발생)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721044" lvl="2" indent="-240348" algn="l">
              <a:lnSpc>
                <a:spcPts val="3263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32335" y="205741"/>
            <a:ext cx="8112759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파일 구조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2472463" y="5625285"/>
            <a:ext cx="480867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AutoShape 18"/>
          <p:cNvSpPr/>
          <p:nvPr/>
        </p:nvSpPr>
        <p:spPr>
          <a:xfrm>
            <a:off x="2472463" y="6020801"/>
            <a:ext cx="480867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AutoShape 19"/>
          <p:cNvSpPr/>
          <p:nvPr/>
        </p:nvSpPr>
        <p:spPr>
          <a:xfrm flipV="1">
            <a:off x="2481988" y="5625285"/>
            <a:ext cx="0" cy="395515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AutoShape 20"/>
          <p:cNvSpPr/>
          <p:nvPr/>
        </p:nvSpPr>
        <p:spPr>
          <a:xfrm flipV="1">
            <a:off x="7271612" y="5625285"/>
            <a:ext cx="0" cy="395515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21" name="AutoShape 21"/>
          <p:cNvSpPr/>
          <p:nvPr/>
        </p:nvSpPr>
        <p:spPr>
          <a:xfrm>
            <a:off x="4081704" y="5610998"/>
            <a:ext cx="0" cy="418181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AutoShape 22"/>
          <p:cNvSpPr/>
          <p:nvPr/>
        </p:nvSpPr>
        <p:spPr>
          <a:xfrm>
            <a:off x="5671896" y="5616907"/>
            <a:ext cx="0" cy="418181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AutoShape 23"/>
          <p:cNvSpPr/>
          <p:nvPr/>
        </p:nvSpPr>
        <p:spPr>
          <a:xfrm flipV="1">
            <a:off x="2472463" y="5460979"/>
            <a:ext cx="3572742" cy="1905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24" name="TextBox 24"/>
          <p:cNvSpPr txBox="1"/>
          <p:nvPr/>
        </p:nvSpPr>
        <p:spPr>
          <a:xfrm>
            <a:off x="4179614" y="5251429"/>
            <a:ext cx="1154386" cy="1778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439"/>
              </a:lnSpc>
              <a:spcBef>
                <a:spcPct val="0"/>
              </a:spcBef>
              <a:defRPr/>
            </a:pPr>
            <a:r>
              <a:rPr lang="en-US" sz="1200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파일 크기: 35</a:t>
            </a:r>
            <a:endParaRPr lang="en-US" sz="1200" b="1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25" name="AutoShape 25"/>
          <p:cNvSpPr/>
          <p:nvPr/>
        </p:nvSpPr>
        <p:spPr>
          <a:xfrm>
            <a:off x="6024416" y="5460979"/>
            <a:ext cx="1247196" cy="0"/>
          </a:xfrm>
          <a:prstGeom prst="line">
            <a:avLst/>
          </a:prstGeom>
          <a:ln w="19050" cap="flat">
            <a:solidFill>
              <a:srgbClr val="006699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26" name="TextBox 26"/>
          <p:cNvSpPr txBox="1"/>
          <p:nvPr/>
        </p:nvSpPr>
        <p:spPr>
          <a:xfrm>
            <a:off x="3179899" y="5669373"/>
            <a:ext cx="213420" cy="25971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96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16</a:t>
            </a:r>
            <a:endParaRPr lang="en-US" sz="1400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770090" y="5669373"/>
            <a:ext cx="213420" cy="25971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96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16</a:t>
            </a:r>
            <a:endParaRPr lang="en-US" sz="1400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364393" y="5669373"/>
            <a:ext cx="213420" cy="25971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96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16</a:t>
            </a:r>
            <a:endParaRPr lang="en-US" sz="1400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29" name="AutoShape 29"/>
          <p:cNvSpPr/>
          <p:nvPr/>
        </p:nvSpPr>
        <p:spPr>
          <a:xfrm>
            <a:off x="2472445" y="6163676"/>
            <a:ext cx="1609342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TextBox 30"/>
          <p:cNvSpPr txBox="1"/>
          <p:nvPr/>
        </p:nvSpPr>
        <p:spPr>
          <a:xfrm>
            <a:off x="2617552" y="6221665"/>
            <a:ext cx="1421048" cy="1791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439"/>
              </a:lnSpc>
              <a:spcBef>
                <a:spcPct val="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하나의 논리 레코드</a:t>
            </a:r>
            <a:endParaRPr lang="en-US" sz="1200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258605" y="5251429"/>
            <a:ext cx="1056595" cy="1778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439"/>
              </a:lnSpc>
              <a:spcBef>
                <a:spcPct val="0"/>
              </a:spcBef>
              <a:defRPr/>
            </a:pPr>
            <a:r>
              <a:rPr lang="en-US" sz="1200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13만큼 낭비</a:t>
            </a:r>
            <a:endParaRPr lang="en-US" sz="1200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4419600" y="6395720"/>
            <a:ext cx="1143000" cy="2241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800"/>
              </a:lnSpc>
              <a:spcBef>
                <a:spcPct val="0"/>
              </a:spcBef>
              <a:defRPr/>
            </a:pPr>
            <a:r>
              <a:rPr lang="en-US" sz="1500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내부 단편화</a:t>
            </a:r>
            <a:endParaRPr lang="en-US" sz="1500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71728" y="181986"/>
            <a:ext cx="81889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접근 방법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1296" y="987640"/>
            <a:ext cx="8188959" cy="407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3363" indent="-116682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파일은 고정 길이 논리 레코드로 정의되어야 함</a:t>
            </a:r>
          </a:p>
          <a:p>
            <a:pPr algn="l" marL="233363" indent="-116682" lvl="1">
              <a:lnSpc>
                <a:spcPts val="3263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파일을 번호를 가지는 일련의 블록 또는 레코드로 간주</a:t>
            </a:r>
          </a:p>
          <a:p>
            <a:pPr algn="l" marL="233363" indent="-116682" lvl="1">
              <a:lnSpc>
                <a:spcPts val="3263"/>
              </a:lnSpc>
            </a:pPr>
          </a:p>
          <a:p>
            <a:pPr algn="l" marL="233363" indent="-116682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Sequential Access (순차 접근)</a:t>
            </a:r>
          </a:p>
          <a:p>
            <a:pPr algn="l" marL="233286" indent="-116643" lvl="1">
              <a:lnSpc>
                <a:spcPts val="3263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저장되어 있는 레코드 순서로 접근</a:t>
            </a:r>
          </a:p>
          <a:p>
            <a:pPr algn="l" marL="233363" indent="-116682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Direct Access (직접 접근)(상대 접근)</a:t>
            </a:r>
          </a:p>
          <a:p>
            <a:pPr algn="l">
              <a:lnSpc>
                <a:spcPts val="3263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파일에 저장된 논리 레코드들을 특별한 </a:t>
            </a:r>
            <a:r>
              <a:rPr lang="en-US" sz="1813" u="sng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순서 없이 빠르게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읽고 쓰기 가능</a:t>
            </a:r>
          </a:p>
          <a:p>
            <a:pPr algn="l">
              <a:lnSpc>
                <a:spcPts val="3263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-&gt; 어떤 블록이라도 직접 접근 가능</a:t>
            </a:r>
          </a:p>
          <a:p>
            <a:pPr algn="l" marL="233286" indent="-116643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Other Access Methods (etc..)</a:t>
            </a:r>
          </a:p>
          <a:p>
            <a:pPr algn="l">
              <a:lnSpc>
                <a:spcPts val="3263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: 색인 접근</a:t>
            </a: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4" name="Freeform 14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1011296" y="976920"/>
            <a:ext cx="8513704" cy="41856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연산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721044" lvl="2" indent="-240348" algn="l">
              <a:lnSpc>
                <a:spcPts val="3263"/>
              </a:lnSpc>
              <a:buFont typeface="Arial"/>
              <a:buChar char="⚬"/>
              <a:defRPr/>
            </a:pP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read next</a:t>
            </a:r>
            <a:endParaRPr lang="en-US" sz="1812" b="1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721044" lvl="2" indent="-240348" algn="l">
              <a:lnSpc>
                <a:spcPts val="3263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읽고 다음 위치로 이동 -&gt; offset이 자동으로 1 증가</a:t>
            </a: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	</a:t>
            </a:r>
            <a:endParaRPr lang="en-US" sz="1812" b="1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721044" lvl="2" indent="-240348" algn="l">
              <a:lnSpc>
                <a:spcPts val="3263"/>
              </a:lnSpc>
              <a:buFont typeface="Arial"/>
              <a:buChar char="⚬"/>
              <a:defRPr/>
            </a:pP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write next </a:t>
            </a:r>
            <a:endParaRPr lang="en-US" sz="1812" b="1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721044" lvl="2" indent="-240348" algn="l">
              <a:lnSpc>
                <a:spcPts val="3263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쓰고 다음 위치로 이동 -&gt; 파일의 끝에 추가, offset 새로운 파일의 끝으로 이동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720819" lvl="2" indent="-240273" algn="l">
              <a:lnSpc>
                <a:spcPts val="3264"/>
              </a:lnSpc>
              <a:buFont typeface="Arial"/>
              <a:buChar char="⚬"/>
              <a:defRPr/>
            </a:pP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Reset</a:t>
            </a:r>
            <a:endParaRPr lang="en-US" sz="1812" b="1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           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포인터(offset) 초기화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offset은 임의 조정 가능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Figure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250886" y="5172619"/>
            <a:ext cx="4598416" cy="1470609"/>
          </a:xfrm>
          <a:custGeom>
            <a:avLst/>
            <a:gdLst/>
            <a:rect l="l" t="t" r="r" b="b"/>
            <a:pathLst>
              <a:path w="4598416" h="1470609">
                <a:moveTo>
                  <a:pt x="0" y="0"/>
                </a:moveTo>
                <a:lnTo>
                  <a:pt x="4598416" y="0"/>
                </a:lnTo>
                <a:lnTo>
                  <a:pt x="4598416" y="1470609"/>
                </a:lnTo>
                <a:lnTo>
                  <a:pt x="0" y="1470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TextBox 17"/>
          <p:cNvSpPr txBox="1"/>
          <p:nvPr/>
        </p:nvSpPr>
        <p:spPr>
          <a:xfrm>
            <a:off x="871728" y="181986"/>
            <a:ext cx="8188960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순차 접근</a:t>
            </a:r>
            <a:endParaRPr lang="en-US" sz="3413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71728" y="181986"/>
            <a:ext cx="81889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직접 접근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1296" y="960373"/>
            <a:ext cx="8049392" cy="5855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3364" indent="-116682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연산</a:t>
            </a:r>
          </a:p>
          <a:p>
            <a:pPr algn="l" marL="721044" indent="-240348" lvl="2">
              <a:lnSpc>
                <a:spcPts val="3263"/>
              </a:lnSpc>
              <a:buFont typeface="Arial"/>
              <a:buChar char="⚬"/>
            </a:pPr>
            <a:r>
              <a:rPr lang="en-US" b="true" sz="1813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read(n)</a:t>
            </a:r>
          </a:p>
          <a:p>
            <a:pPr algn="l" marL="721044" indent="-240348" lvl="2">
              <a:lnSpc>
                <a:spcPts val="3263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레코드 번호 n을 읽기</a:t>
            </a:r>
          </a:p>
          <a:p>
            <a:pPr algn="l" marL="721044" indent="-240348" lvl="2">
              <a:lnSpc>
                <a:spcPts val="3263"/>
              </a:lnSpc>
              <a:buFont typeface="Arial"/>
              <a:buChar char="⚬"/>
            </a:pPr>
            <a:r>
              <a:rPr lang="en-US" b="true" sz="1813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write(n)</a:t>
            </a:r>
          </a:p>
          <a:p>
            <a:pPr algn="l" marL="721044" indent="-240348" lvl="2">
              <a:lnSpc>
                <a:spcPts val="3263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레코드 번호 n을 쓰기</a:t>
            </a:r>
          </a:p>
          <a:p>
            <a:pPr algn="l" marL="721044" indent="-240348" lvl="2">
              <a:lnSpc>
                <a:spcPts val="3263"/>
              </a:lnSpc>
              <a:buFont typeface="Arial"/>
              <a:buChar char="⚬"/>
            </a:pPr>
            <a:r>
              <a:rPr lang="en-US" b="true" sz="1813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position_file(</a:t>
            </a:r>
            <a:r>
              <a:rPr lang="en-US" b="true" sz="1813" i="true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n)</a:t>
            </a:r>
          </a:p>
          <a:p>
            <a:pPr algn="l" marL="721044" indent="-240348" lvl="2">
              <a:lnSpc>
                <a:spcPts val="3263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레코드 번호 n으로 이동 후 연산</a:t>
            </a:r>
          </a:p>
          <a:p>
            <a:pPr algn="l" marL="1147764" indent="-286941" lvl="3">
              <a:lnSpc>
                <a:spcPts val="3263"/>
              </a:lnSpc>
              <a:buFont typeface="Arial"/>
              <a:buChar char="￭"/>
            </a:pPr>
            <a:r>
              <a:rPr lang="en-US" b="true" sz="1813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read next</a:t>
            </a:r>
          </a:p>
          <a:p>
            <a:pPr algn="l" marL="1147552" indent="-286888" lvl="3">
              <a:lnSpc>
                <a:spcPts val="3263"/>
              </a:lnSpc>
              <a:buFont typeface="Arial"/>
              <a:buChar char="￭"/>
            </a:pPr>
            <a:r>
              <a:rPr lang="en-US" b="true" sz="1813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write next </a:t>
            </a:r>
          </a:p>
          <a:p>
            <a:pPr algn="l">
              <a:lnSpc>
                <a:spcPts val="3263"/>
              </a:lnSpc>
            </a:pPr>
            <a:r>
              <a:rPr lang="en-US" b="true" sz="1813" i="true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                   </a:t>
            </a:r>
            <a:r>
              <a:rPr lang="en-US" sz="1813" i="true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n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= </a:t>
            </a:r>
            <a:r>
              <a:rPr lang="en-US" sz="1813" b="true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relative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13" b="true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block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13" b="true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number </a:t>
            </a:r>
          </a:p>
          <a:p>
            <a:pPr algn="l">
              <a:lnSpc>
                <a:spcPts val="3263"/>
              </a:lnSpc>
            </a:pPr>
            <a:r>
              <a:rPr lang="en-US" b="true" sz="1813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                   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-&gt; 통상 파일의 시작을 0으로 보고 계산한 레코드의 위치 </a:t>
            </a:r>
          </a:p>
          <a:p>
            <a:pPr algn="l" marL="540124" indent="-135031" lvl="3">
              <a:lnSpc>
                <a:spcPts val="1535"/>
              </a:lnSpc>
            </a:pPr>
            <a:r>
              <a:rPr lang="en-US" sz="85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</a:p>
          <a:p>
            <a:pPr algn="l" marL="233364" indent="-116682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상대적 블록 번호를 통해 OS가 파일을 배치할 위치 결정 가능</a:t>
            </a:r>
          </a:p>
          <a:p>
            <a:pPr algn="l">
              <a:lnSpc>
                <a:spcPts val="3263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-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&gt; 상대 접근이라고도 불리는 이유</a:t>
            </a:r>
          </a:p>
          <a:p>
            <a:pPr algn="l" marL="233364" indent="-116682" lvl="1">
              <a:lnSpc>
                <a:spcPts val="3263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-&gt; L: 레코드의 길이일 때, L * N 위치로부터 L byte에 대한 요청 처리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32495" y="279506"/>
            <a:ext cx="7861935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5"/>
              </a:lnSpc>
            </a:pPr>
            <a:r>
              <a:rPr lang="en-US" sz="2346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직접 접근 파일에 대한 순차 접근 방법 시뮬레이션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343969" y="1420736"/>
            <a:ext cx="7065661" cy="2606926"/>
          </a:xfrm>
          <a:custGeom>
            <a:avLst/>
            <a:gdLst/>
            <a:ahLst/>
            <a:cxnLst/>
            <a:rect r="r" b="b" t="t" l="l"/>
            <a:pathLst>
              <a:path h="2606926" w="7065661">
                <a:moveTo>
                  <a:pt x="0" y="0"/>
                </a:moveTo>
                <a:lnTo>
                  <a:pt x="7065661" y="0"/>
                </a:lnTo>
                <a:lnTo>
                  <a:pt x="7065661" y="2606926"/>
                </a:lnTo>
                <a:lnTo>
                  <a:pt x="0" y="26069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7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43969" y="3681476"/>
            <a:ext cx="8049392" cy="788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3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</a:p>
          <a:p>
            <a:pPr algn="l" marL="391499" indent="-195749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cp : 현재 위치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Freeform 12" id="12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11296" y="960373"/>
            <a:ext cx="8049392" cy="3633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3364" indent="-116682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색인 (index)</a:t>
            </a:r>
          </a:p>
          <a:p>
            <a:pPr algn="l" marL="720818" indent="-240273" lvl="2">
              <a:lnSpc>
                <a:spcPts val="3263"/>
              </a:lnSpc>
              <a:buFont typeface="Arial"/>
              <a:buChar char="⚬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찾고자 하는 레코드의 index를 찾아 그에 대응하는 pointer 얻음</a:t>
            </a:r>
          </a:p>
          <a:p>
            <a:pPr algn="l" marL="720818" indent="-240273" lvl="2">
              <a:lnSpc>
                <a:spcPts val="3263"/>
              </a:lnSpc>
              <a:buFont typeface="Arial"/>
              <a:buChar char="⚬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해당 포인터를 사용하여 파일에 직접 접근</a:t>
            </a:r>
          </a:p>
          <a:p>
            <a:pPr algn="l" marL="1174496" indent="-293624" lvl="3">
              <a:lnSpc>
                <a:spcPts val="3263"/>
              </a:lnSpc>
              <a:buFont typeface="Arial"/>
              <a:buChar char="￭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원하는 레코드 획득</a:t>
            </a:r>
          </a:p>
          <a:p>
            <a:pPr algn="l" marL="782997" indent="-260999" lvl="2">
              <a:lnSpc>
                <a:spcPts val="3263"/>
              </a:lnSpc>
              <a:buFont typeface="Arial"/>
              <a:buChar char="⚬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보통 인덱스는 메모리에 유지 가능</a:t>
            </a:r>
          </a:p>
          <a:p>
            <a:pPr algn="l" marL="1174496" indent="-293624" lvl="3">
              <a:lnSpc>
                <a:spcPts val="3263"/>
              </a:lnSpc>
              <a:buFont typeface="Arial"/>
              <a:buChar char="￭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파일이 아주 큰 경우 인덱스도 커져 인덱스 파일을 따로 만듦</a:t>
            </a:r>
          </a:p>
          <a:p>
            <a:pPr algn="l" marL="1174496" indent="-293624" lvl="3">
              <a:lnSpc>
                <a:spcPts val="3263"/>
              </a:lnSpc>
              <a:buFont typeface="Arial"/>
              <a:buChar char="￭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인덱스 파일이 아주 커질 경우 2차 인덱스 파일 생성</a:t>
            </a:r>
          </a:p>
          <a:p>
            <a:pPr algn="l">
              <a:lnSpc>
                <a:spcPts val="3263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          : 1차 인덱스 파일 - 2차 인덱스 파일의 포인터</a:t>
            </a:r>
          </a:p>
          <a:p>
            <a:pPr algn="l">
              <a:lnSpc>
                <a:spcPts val="3263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          : 2차 인덱스 파일 - 실제 자료 항목 포인터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1728" y="181986"/>
            <a:ext cx="81889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기타 접근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32495" y="127106"/>
            <a:ext cx="7861935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2"/>
              </a:lnSpc>
            </a:pPr>
            <a:r>
              <a:rPr lang="en-US" sz="3410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색인과 상대 파일의 예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579877" y="1250185"/>
            <a:ext cx="6593846" cy="3626615"/>
          </a:xfrm>
          <a:custGeom>
            <a:avLst/>
            <a:gdLst/>
            <a:ahLst/>
            <a:cxnLst/>
            <a:rect r="r" b="b" t="t" l="l"/>
            <a:pathLst>
              <a:path h="3626615" w="6593846">
                <a:moveTo>
                  <a:pt x="0" y="0"/>
                </a:moveTo>
                <a:lnTo>
                  <a:pt x="6593846" y="0"/>
                </a:lnTo>
                <a:lnTo>
                  <a:pt x="6593846" y="3626615"/>
                </a:lnTo>
                <a:lnTo>
                  <a:pt x="0" y="36266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39308" y="162603"/>
            <a:ext cx="85953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디렉터리 구조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6895" y="938937"/>
            <a:ext cx="8203446" cy="2433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3287" indent="-116644" lvl="1">
              <a:lnSpc>
                <a:spcPts val="3264"/>
              </a:lnSpc>
              <a:buFont typeface="Arial"/>
              <a:buChar char="•"/>
            </a:pPr>
            <a:r>
              <a:rPr lang="en-US" b="true" sz="1813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노드: 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모든 파일에 대한 정보 포함</a:t>
            </a:r>
          </a:p>
          <a:p>
            <a:pPr algn="l" marL="233364" indent="-116682" lvl="1">
              <a:lnSpc>
                <a:spcPts val="3264"/>
              </a:lnSpc>
              <a:buFont typeface="Arial"/>
              <a:buChar char="•"/>
            </a:pPr>
            <a:r>
              <a:rPr lang="en-US" b="true" sz="1813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디렉터리: 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 이름을 상응하는 파일 제어 블록으로 바꾸어 주는 심볼 테이블</a:t>
            </a:r>
          </a:p>
          <a:p>
            <a:pPr algn="l">
              <a:lnSpc>
                <a:spcPts val="3264"/>
              </a:lnSpc>
            </a:pPr>
          </a:p>
          <a:p>
            <a:pPr algn="l">
              <a:lnSpc>
                <a:spcPts val="3263"/>
              </a:lnSpc>
            </a:pPr>
          </a:p>
          <a:p>
            <a:pPr algn="l" marL="233364" indent="-116682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디렉터리 구조 &amp; 파일은 모두 디스크에 존재</a:t>
            </a:r>
          </a:p>
          <a:p>
            <a:pPr algn="l" marL="233364" indent="-116682" lvl="1">
              <a:lnSpc>
                <a:spcPts val="3263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25802" y="207645"/>
            <a:ext cx="827532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개요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3413" y="1190854"/>
            <a:ext cx="8050107" cy="2885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546" indent="-137273" lvl="1">
              <a:lnSpc>
                <a:spcPts val="3840"/>
              </a:lnSpc>
              <a:buFont typeface="Arial"/>
              <a:buChar char="•"/>
            </a:pPr>
            <a:r>
              <a:rPr lang="en-US" sz="213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13.1 파일 개념</a:t>
            </a:r>
          </a:p>
          <a:p>
            <a:pPr algn="l" marL="274546" indent="-137273" lvl="1">
              <a:lnSpc>
                <a:spcPts val="3840"/>
              </a:lnSpc>
              <a:buFont typeface="Arial"/>
              <a:buChar char="•"/>
            </a:pPr>
            <a:r>
              <a:rPr lang="en-US" sz="213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13.2 접근 방법</a:t>
            </a:r>
          </a:p>
          <a:p>
            <a:pPr algn="l" marL="274546" indent="-137273" lvl="1">
              <a:lnSpc>
                <a:spcPts val="3840"/>
              </a:lnSpc>
              <a:buFont typeface="Arial"/>
              <a:buChar char="•"/>
            </a:pPr>
            <a:r>
              <a:rPr lang="en-US" sz="213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13.3 디렉터리 구조</a:t>
            </a:r>
          </a:p>
          <a:p>
            <a:pPr algn="l" marL="274546" indent="-137273" lvl="1">
              <a:lnSpc>
                <a:spcPts val="3840"/>
              </a:lnSpc>
              <a:buFont typeface="Arial"/>
              <a:buChar char="•"/>
            </a:pPr>
            <a:r>
              <a:rPr lang="en-US" sz="213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13.4 보호</a:t>
            </a:r>
          </a:p>
          <a:p>
            <a:pPr algn="l" marL="274546" indent="-137273" lvl="1">
              <a:lnSpc>
                <a:spcPts val="3840"/>
              </a:lnSpc>
              <a:buFont typeface="Arial"/>
              <a:buChar char="•"/>
            </a:pPr>
            <a:r>
              <a:rPr lang="en-US" sz="213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13.5 메모리 사상 파일</a:t>
            </a:r>
          </a:p>
          <a:p>
            <a:pPr algn="l" marL="274546" indent="-137273" lvl="1">
              <a:lnSpc>
                <a:spcPts val="3840"/>
              </a:lnSpc>
              <a:buFont typeface="Arial"/>
              <a:buChar char="•"/>
            </a:pPr>
            <a:r>
              <a:rPr lang="en-US" sz="213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13.6 요약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15027" y="183561"/>
            <a:ext cx="85953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디렉터리에서 수행하는 작업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7150" y="1016808"/>
            <a:ext cx="8007946" cy="489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3287" indent="-116644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Search for a file</a:t>
            </a:r>
          </a:p>
          <a:p>
            <a:pPr algn="l" marL="233364" indent="-116682" lvl="1">
              <a:lnSpc>
                <a:spcPts val="3263"/>
              </a:lnSpc>
            </a:pPr>
          </a:p>
          <a:p>
            <a:pPr algn="l" marL="233364" indent="-116682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Create a file</a:t>
            </a:r>
          </a:p>
          <a:p>
            <a:pPr algn="l" marL="233364" indent="-116682" lvl="1">
              <a:lnSpc>
                <a:spcPts val="3263"/>
              </a:lnSpc>
            </a:pPr>
          </a:p>
          <a:p>
            <a:pPr algn="l" marL="233364" indent="-116682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Delete a file</a:t>
            </a:r>
          </a:p>
          <a:p>
            <a:pPr algn="l" marL="233364" indent="-116682" lvl="1">
              <a:lnSpc>
                <a:spcPts val="3263"/>
              </a:lnSpc>
            </a:pPr>
          </a:p>
          <a:p>
            <a:pPr algn="l" marL="233364" indent="-116682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List a directory</a:t>
            </a:r>
          </a:p>
          <a:p>
            <a:pPr algn="l" marL="233364" indent="-116682" lvl="1">
              <a:lnSpc>
                <a:spcPts val="3263"/>
              </a:lnSpc>
            </a:pPr>
          </a:p>
          <a:p>
            <a:pPr algn="l" marL="233364" indent="-116682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Rename a file</a:t>
            </a:r>
          </a:p>
          <a:p>
            <a:pPr algn="l" marL="233364" indent="-116682" lvl="1">
              <a:lnSpc>
                <a:spcPts val="3263"/>
              </a:lnSpc>
            </a:pPr>
          </a:p>
          <a:p>
            <a:pPr algn="l" marL="233287" indent="-116644" lvl="1">
              <a:lnSpc>
                <a:spcPts val="3264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Traverse the file system</a:t>
            </a:r>
          </a:p>
          <a:p>
            <a:pPr algn="l">
              <a:lnSpc>
                <a:spcPts val="3263"/>
              </a:lnSpc>
            </a:pPr>
            <a:r>
              <a:rPr lang="en-US" sz="1813">
                <a:solidFill>
                  <a:srgbClr val="993300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4" name="Freeform 14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921621" y="123111"/>
            <a:ext cx="8077200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디렉터리 구성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71600" y="1314078"/>
            <a:ext cx="7162800" cy="20863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Efficiency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– 빠른 파일 검색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Naming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– 사용자 편의성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721044" lvl="2" indent="-240348" algn="l">
              <a:lnSpc>
                <a:spcPts val="3263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2명의 사용자가 서로 다른 파일에 대해, 동일한 이름 지정 가능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721044" lvl="2" indent="-240348" algn="l">
              <a:lnSpc>
                <a:spcPts val="3263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동일 파일에 여러 개의 이름 지정 가능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Grouping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– 속성별로 파일을 논리적으로 그룹화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51561" y="1031638"/>
            <a:ext cx="7484533" cy="285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175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디렉터리는 논리적으로 다음과 같이 구성된다.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93712" y="7023947"/>
            <a:ext cx="369750" cy="47117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92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3787" y="6996853"/>
            <a:ext cx="2711027" cy="23304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92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561" y="7032414"/>
            <a:ext cx="2729653" cy="23304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92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4" name="Freeform 14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579120" y="-14185"/>
            <a:ext cx="8595360" cy="72097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6143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1단계 디렉터리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04147" y="978111"/>
            <a:ext cx="8292253" cy="46035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모든 파일이 다 같이 한 개의 디렉터리 밑에 있는 구조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3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3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Naming 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problem: 각  파일이 유일한 이름을 가져야 함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Grouping 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problem: 시스템에 디렉터리가 1개만 존재하므로, grouping이 불가능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533204" y="1696785"/>
            <a:ext cx="6490767" cy="1579201"/>
          </a:xfrm>
          <a:custGeom>
            <a:avLst/>
            <a:gdLst/>
            <a:rect l="l" t="t" r="r" b="b"/>
            <a:pathLst>
              <a:path w="6490767" h="1579201">
                <a:moveTo>
                  <a:pt x="0" y="0"/>
                </a:moveTo>
                <a:lnTo>
                  <a:pt x="6490767" y="0"/>
                </a:lnTo>
                <a:lnTo>
                  <a:pt x="6490767" y="1579201"/>
                </a:lnTo>
                <a:lnTo>
                  <a:pt x="0" y="15792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 b="-4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49261" y="166770"/>
            <a:ext cx="85953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2단계 디렉토리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7374" y="933991"/>
            <a:ext cx="8210973" cy="3662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3287" indent="-116644" lvl="1">
              <a:lnSpc>
                <a:spcPts val="3264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각 사용자에게는 고유한 디렉터리 공간이 제공된다. -&gt; UFD</a:t>
            </a:r>
          </a:p>
          <a:p>
            <a:pPr algn="l">
              <a:lnSpc>
                <a:spcPts val="3263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: UFD에는 오직 한 사람의 파일만을 저장함</a:t>
            </a:r>
          </a:p>
          <a:p>
            <a:pPr algn="l" marL="233287" indent="-116644" lvl="1">
              <a:lnSpc>
                <a:spcPts val="3264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 이름은 특정 사용자의 </a:t>
            </a:r>
            <a:r>
              <a:rPr lang="en-US" b="true" sz="1813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UFD에서만 고유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하면 된다.</a:t>
            </a:r>
          </a:p>
          <a:p>
            <a:pPr algn="l">
              <a:lnSpc>
                <a:spcPts val="3263"/>
              </a:lnSpc>
            </a:pPr>
            <a:r>
              <a:rPr lang="en-US" sz="1813">
                <a:solidFill>
                  <a:srgbClr val="993300"/>
                </a:solidFill>
                <a:latin typeface="Nanum Square"/>
                <a:ea typeface="Nanum Square"/>
                <a:cs typeface="Nanum Square"/>
                <a:sym typeface="Nanum Square"/>
              </a:rPr>
              <a:t>    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다른 UFD에 동명의 파일 존재 가능</a:t>
            </a:r>
          </a:p>
          <a:p>
            <a:pPr algn="l" marL="233287" indent="-116644" lvl="1">
              <a:lnSpc>
                <a:spcPts val="3264"/>
              </a:lnSpc>
              <a:buFont typeface="Arial"/>
              <a:buChar char="•"/>
            </a:pPr>
            <a:r>
              <a:rPr lang="en-US" b="true" sz="1813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마스터 파일 디렉터리(MFD)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는 각 사용자 디렉토리를 추적하는 데 사용된다.</a:t>
            </a:r>
          </a:p>
          <a:p>
            <a:pPr algn="l">
              <a:lnSpc>
                <a:spcPts val="3263"/>
              </a:lnSpc>
            </a:pPr>
            <a:r>
              <a:rPr lang="en-US" sz="1813">
                <a:solidFill>
                  <a:srgbClr val="993300"/>
                </a:solidFill>
                <a:latin typeface="Nanum Square"/>
                <a:ea typeface="Nanum Square"/>
                <a:cs typeface="Nanum Square"/>
                <a:sym typeface="Nanum Square"/>
              </a:rPr>
              <a:t>    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MFD는 사용자 이름 혹은 계정 번호로 인덱싱 되어 있음.</a:t>
            </a:r>
          </a:p>
          <a:p>
            <a:pPr algn="l" marL="233287" indent="-116644" lvl="1">
              <a:lnSpc>
                <a:spcPts val="3264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시스템에서는</a:t>
            </a:r>
            <a:r>
              <a:rPr lang="en-US" b="true" sz="1813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디렉터리에 대한 접근 권한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을 수정할 수 있다.</a:t>
            </a:r>
          </a:p>
          <a:p>
            <a:pPr algn="l">
              <a:lnSpc>
                <a:spcPts val="3264"/>
              </a:lnSpc>
            </a:pPr>
          </a:p>
          <a:p>
            <a:pPr algn="l" marL="233287" indent="-116644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파일의 공유가 불가능함 </a:t>
            </a:r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4" name="Freeform 14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549261" y="166770"/>
            <a:ext cx="8595360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Two-Level Directory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97374" y="1038766"/>
            <a:ext cx="8210973" cy="285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233364" lvl="1" indent="-116682" algn="l">
              <a:lnSpc>
                <a:spcPts val="2175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Separate directory for each user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02453" y="3920581"/>
            <a:ext cx="7760547" cy="208969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Path name - 명령이 주어질 때마다 일정하게 디렉터리를 탐색하는 순서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Can have the same file name for different user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Efficient searching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3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: 해당 사용자의 UFD 내에서만 탐색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No grouping capability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929287" y="1564862"/>
            <a:ext cx="6297284" cy="2173143"/>
          </a:xfrm>
          <a:custGeom>
            <a:avLst/>
            <a:gdLst/>
            <a:rect l="l" t="t" r="r" b="b"/>
            <a:pathLst>
              <a:path w="6297284" h="2173143">
                <a:moveTo>
                  <a:pt x="0" y="0"/>
                </a:moveTo>
                <a:lnTo>
                  <a:pt x="6297285" y="0"/>
                </a:lnTo>
                <a:lnTo>
                  <a:pt x="6297285" y="2173143"/>
                </a:lnTo>
                <a:lnTo>
                  <a:pt x="0" y="21731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 r="-11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4" name="Freeform 14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608979" y="198924"/>
            <a:ext cx="8595360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Tree-Structured Directories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92574" y="933720"/>
            <a:ext cx="8603826" cy="54480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2단계 디렉터리 구조의 확장, 가장 일반적인 구조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일반 사용자에게 자신의 서브 디렉터리를 얼마든지 만들 수 있도록 함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각 사용자/프로세스에는 검색이 이루어지는</a:t>
            </a: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현재 디렉터리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라는 개념이 있다.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3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: 파일 참조 시 가장 먼저 검색하는 디렉터리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파일은 </a:t>
            </a: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절대 경로/상대 경로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를 사용하여 액세스 가능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3"/>
              </a:lnSpc>
              <a:defRPr/>
            </a:pPr>
            <a:r>
              <a:rPr lang="en-US" sz="1812">
                <a:solidFill>
                  <a:srgbClr val="993300"/>
                </a:solidFill>
                <a:latin typeface="Nanum Square"/>
                <a:ea typeface="Nanum Square"/>
                <a:cs typeface="Nanum Square"/>
                <a:sym typeface="Nanum Square"/>
              </a:rPr>
              <a:t>    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다른 사용자의 파일 경로명을 지칭하여 다른 사용자의 파일도 접근 가능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디렉터리는 파일과 동일하게 저장되지만, </a:t>
            </a: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디렉터리임을 식별하는 비트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가 존재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비어 있지 않은 디렉터리의 제거 문제</a:t>
            </a:r>
            <a:endParaRPr lang="en-US" sz="1812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 b="1">
                <a:solidFill>
                  <a:srgbClr val="9933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   </a:t>
            </a: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: 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서브 디렉터리가 존재하는 경우, 디렉터리 삭제 절차가 재귀적으로 진행될 수 있음. 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>
                <a:solidFill>
                  <a:srgbClr val="9933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-&gt; Windows에서는 디렉터리를 먼저 비워야 하며, UNIX에서는 전체 하위 트리를 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삭제할 수 있는 옵션을 제공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3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08979" y="198924"/>
            <a:ext cx="85953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Tree-Structured Directories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704203" y="1211168"/>
            <a:ext cx="6846835" cy="4379909"/>
          </a:xfrm>
          <a:custGeom>
            <a:avLst/>
            <a:gdLst/>
            <a:ahLst/>
            <a:cxnLst/>
            <a:rect r="r" b="b" t="t" l="l"/>
            <a:pathLst>
              <a:path h="4379909" w="6846835">
                <a:moveTo>
                  <a:pt x="0" y="0"/>
                </a:moveTo>
                <a:lnTo>
                  <a:pt x="6846835" y="0"/>
                </a:lnTo>
                <a:lnTo>
                  <a:pt x="6846835" y="4379909"/>
                </a:lnTo>
                <a:lnTo>
                  <a:pt x="0" y="43799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75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38838" y="195754"/>
            <a:ext cx="85953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비순환 그래프 디렉터리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6498" y="1098127"/>
            <a:ext cx="7556123" cy="155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3287" indent="-116644" lvl="1">
              <a:lnSpc>
                <a:spcPts val="3264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트리 구조 디렉터리를 일반화 한 방식.</a:t>
            </a:r>
          </a:p>
          <a:p>
            <a:pPr algn="l" marL="233364" indent="-116682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디렉터리 구조에서 동일한 파일을 2개 이상의 위치에서 액세스해야 하는 경우 </a:t>
            </a:r>
            <a:r>
              <a:rPr lang="en-US" b="true" sz="1813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비순환 그래프 디렉터리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를 제공하는 것이 유용. -&gt; 파일의 공유 가능</a:t>
            </a:r>
          </a:p>
          <a:p>
            <a:pPr algn="l">
              <a:lnSpc>
                <a:spcPts val="2687"/>
              </a:lnSpc>
            </a:pPr>
            <a:r>
              <a:rPr lang="en-US" sz="1493" i="true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ex) 2명/2개 이상의 사용자/프로세스가 파일을 공유하는 경우</a:t>
            </a:r>
          </a:p>
        </p:txBody>
      </p:sp>
      <p:sp>
        <p:nvSpPr>
          <p:cNvPr name="Freeform 17" id="17" descr="10"/>
          <p:cNvSpPr/>
          <p:nvPr/>
        </p:nvSpPr>
        <p:spPr>
          <a:xfrm flipH="false" flipV="false" rot="0">
            <a:off x="2619289" y="2934293"/>
            <a:ext cx="4515023" cy="3648139"/>
          </a:xfrm>
          <a:custGeom>
            <a:avLst/>
            <a:gdLst/>
            <a:ahLst/>
            <a:cxnLst/>
            <a:rect r="r" b="b" t="t" l="l"/>
            <a:pathLst>
              <a:path h="3648139" w="4515023">
                <a:moveTo>
                  <a:pt x="0" y="0"/>
                </a:moveTo>
                <a:lnTo>
                  <a:pt x="4515022" y="0"/>
                </a:lnTo>
                <a:lnTo>
                  <a:pt x="4515022" y="3648139"/>
                </a:lnTo>
                <a:lnTo>
                  <a:pt x="0" y="36481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27"/>
            </a:stretch>
          </a:blipFill>
        </p:spPr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4" name="Freeform 14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638838" y="195754"/>
            <a:ext cx="8595360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비순환 그래프 디렉터리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00526" y="605329"/>
            <a:ext cx="7556123" cy="46048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264"/>
              </a:lnSpc>
              <a:defRPr/>
            </a:pPr>
            <a:endParaRPr lang="ko-KR" altLang="en-US" i="0"/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공유 파일 구현 방법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[1] 링크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: </a:t>
            </a:r>
            <a:r>
              <a:rPr lang="en-US" sz="1812">
                <a:solidFill>
                  <a:srgbClr val="006699"/>
                </a:solidFill>
                <a:latin typeface="Nanum Square"/>
                <a:ea typeface="Nanum Square"/>
                <a:cs typeface="Nanum Square"/>
                <a:sym typeface="Nanum Square"/>
              </a:rPr>
              <a:t>링크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라고 불리는 새로운 디렉터리 항목을 생성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-&gt; 다른 파일이나 서브 디렉터리를 가리키는 포인터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: 링크를 해석하여 실제 파일에 대한 경로 이름을 사용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- OS가 디렉터리 트리 순회 시, 시스템의 비순환 구조 유지 위해 링크를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무시하기도 함.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[2] 파일 복사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: 파일을 공유하는 디렉터리들이 동일한 항목 내용을 복사해서 가짐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3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- 일관성 문제 발생 -&gt; 파일의 내용이 달라질 수 있음.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9525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Freeform 12" id="12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79881" y="2907932"/>
            <a:ext cx="3880375" cy="2638292"/>
          </a:xfrm>
          <a:custGeom>
            <a:avLst/>
            <a:gdLst/>
            <a:ahLst/>
            <a:cxnLst/>
            <a:rect r="r" b="b" t="t" l="l"/>
            <a:pathLst>
              <a:path h="2638292" w="3880375">
                <a:moveTo>
                  <a:pt x="0" y="0"/>
                </a:moveTo>
                <a:lnTo>
                  <a:pt x="3880374" y="0"/>
                </a:lnTo>
                <a:lnTo>
                  <a:pt x="3880374" y="2638292"/>
                </a:lnTo>
                <a:lnTo>
                  <a:pt x="0" y="26382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8838" y="195754"/>
            <a:ext cx="85953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비순환 그래프 디렉터리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6498" y="1098127"/>
            <a:ext cx="8015582" cy="5056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3287" indent="-116644" lvl="1">
              <a:lnSpc>
                <a:spcPts val="3264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주요 문제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[1] 파일 경로명에 대한 문제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: 파일은 여러 개의 절대 경로명을 가질 수 있음.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-&gt; 다른 파일 이름이 같은 파일을 가리킬 수 있음. (aliasing problem과 유사)</a:t>
            </a:r>
          </a:p>
          <a:p>
            <a:pPr algn="l">
              <a:lnSpc>
                <a:spcPts val="3264"/>
              </a:lnSpc>
            </a:pPr>
          </a:p>
          <a:p>
            <a:pPr algn="l">
              <a:lnSpc>
                <a:spcPts val="3264"/>
              </a:lnSpc>
            </a:pPr>
          </a:p>
          <a:p>
            <a:pPr algn="l">
              <a:lnSpc>
                <a:spcPts val="3264"/>
              </a:lnSpc>
            </a:pPr>
          </a:p>
          <a:p>
            <a:pPr algn="l">
              <a:lnSpc>
                <a:spcPts val="3264"/>
              </a:lnSpc>
            </a:pPr>
          </a:p>
          <a:p>
            <a:pPr algn="l">
              <a:lnSpc>
                <a:spcPts val="3264"/>
              </a:lnSpc>
            </a:pPr>
          </a:p>
          <a:p>
            <a:pPr algn="l">
              <a:lnSpc>
                <a:spcPts val="3264"/>
              </a:lnSpc>
            </a:pPr>
          </a:p>
          <a:p>
            <a:pPr algn="l">
              <a:lnSpc>
                <a:spcPts val="3264"/>
              </a:lnSpc>
            </a:pPr>
          </a:p>
          <a:p>
            <a:pPr algn="l">
              <a:lnSpc>
                <a:spcPts val="2184"/>
              </a:lnSpc>
            </a:pPr>
            <a:r>
              <a:rPr lang="en-US" sz="1213">
                <a:solidFill>
                  <a:srgbClr val="9933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        </a:t>
            </a:r>
            <a:r>
              <a:rPr lang="en-US" sz="12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- Language Aliasing Problem</a:t>
            </a:r>
          </a:p>
          <a:p>
            <a:pPr algn="l">
              <a:lnSpc>
                <a:spcPts val="218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4" name="Freeform 14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665782" y="207645"/>
            <a:ext cx="8595360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목표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56849" y="1171892"/>
            <a:ext cx="7401351" cy="24095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74546" lvl="1" indent="-137273" algn="l">
              <a:lnSpc>
                <a:spcPts val="3840"/>
              </a:lnSpc>
              <a:buFont typeface="Arial"/>
              <a:buChar char="•"/>
              <a:defRPr/>
            </a:pPr>
            <a:r>
              <a:rPr lang="en-US" sz="213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 시스템의 기능을 설명한다.</a:t>
            </a:r>
            <a:endParaRPr lang="en-US" sz="2133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74546" lvl="1" indent="-137273" algn="l">
              <a:lnSpc>
                <a:spcPts val="3840"/>
              </a:lnSpc>
              <a:buFont typeface="Arial"/>
              <a:buChar char="•"/>
              <a:defRPr/>
            </a:pPr>
            <a:r>
              <a:rPr lang="en-US" sz="213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 시스템 인터페이스의 특징을 기술한다.</a:t>
            </a:r>
            <a:endParaRPr lang="en-US" sz="2133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74546" lvl="1" indent="-137273" algn="l">
              <a:lnSpc>
                <a:spcPts val="3840"/>
              </a:lnSpc>
              <a:buFont typeface="Arial"/>
              <a:buChar char="•"/>
              <a:defRPr/>
            </a:pPr>
            <a:r>
              <a:rPr lang="en-US" sz="213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접근 방법, 파일 공유, 파일 락, 디렉터리 구조를 포함하는</a:t>
            </a:r>
            <a:endParaRPr lang="en-US" sz="2133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74546" lvl="1" indent="-137273" algn="l">
              <a:lnSpc>
                <a:spcPts val="3840"/>
              </a:lnSpc>
              <a:defRPr/>
            </a:pPr>
            <a:r>
              <a:rPr lang="ko-KR" altLang="en-US" sz="213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</a:t>
            </a:r>
            <a:r>
              <a:rPr lang="en-US" sz="213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 시스템 설계 절충에 관해서 논한다.</a:t>
            </a:r>
            <a:endParaRPr lang="en-US" sz="2133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74546" lvl="1" indent="-137273" algn="l">
              <a:lnSpc>
                <a:spcPts val="3840"/>
              </a:lnSpc>
              <a:buFont typeface="Arial"/>
              <a:buChar char="•"/>
              <a:defRPr/>
            </a:pPr>
            <a:r>
              <a:rPr lang="en-US" sz="213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 시스템 보호에 대해서 고려해본다.</a:t>
            </a:r>
            <a:endParaRPr lang="en-US" sz="2133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9525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Freeform 12" id="12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9313" y="195754"/>
            <a:ext cx="85953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비순환 그래프 디렉터리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6498" y="1098127"/>
            <a:ext cx="8015582" cy="5300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3287" indent="-116644" lvl="1">
              <a:lnSpc>
                <a:spcPts val="3264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주요 문제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[2] 삭제에 대한 문제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- 해결 방안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1) 누구든지 삭제할 경우 해당 파일을 제거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 -&gt; 존재하지 않는 파일을 가리키는 포인터 존재 가능성 발생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2) 심볼릭 링크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- 링크 삭제 시 문제 x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- 링크는 존재 하나 파일이 삭제 되었을 경우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   -&gt; 링크 탐색 후 삭제 가능하나, 파일마다 연관된 링크 목록 유지를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        하지 않았을 경우 비용이 커짐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   -&gt; 링크를 내버려 둘 경우, 잘못된 파일 접근처럼 실패로 처리됨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   = 처리 방법은 사용자 책임</a:t>
            </a:r>
          </a:p>
          <a:p>
            <a:pPr algn="l">
              <a:lnSpc>
                <a:spcPts val="3264"/>
              </a:lnSpc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9525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Freeform 12" id="12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8838" y="195754"/>
            <a:ext cx="85953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비순환 그래프 디렉터리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6498" y="1098127"/>
            <a:ext cx="8015582" cy="4481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3287" indent="-116644" lvl="1">
              <a:lnSpc>
                <a:spcPts val="3264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주요 문제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[2] 삭제에 대한 문제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- 해결 방안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3) 모든 참조가 지워질 때까지 원본 파일 보존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- 파일 참조 리스트 구현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  -&gt; 디렉터리 항목의 링크나 복사 형성 시, 새로운 항목을 리스트에 추가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  -&gt; 리스트가 빌 경우, 원본 파일 삭제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  - 문제점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     - 파일 참조 리스트의 사이즈가 가변적이며 매우 커질 수 있음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        -&gt; 계수만 유지하여 해결 </a:t>
            </a:r>
          </a:p>
          <a:p>
            <a:pPr algn="l">
              <a:lnSpc>
                <a:spcPts val="3264"/>
              </a:lnSpc>
            </a:pPr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4" name="Freeform 14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638838" y="195754"/>
            <a:ext cx="8595360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일반 그래프 디렉터리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06498" y="1098127"/>
            <a:ext cx="8518502" cy="58646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기존 트리 구조에 링크를 추가한 것 -&gt; 트리 구조가 파괴됨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문제점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3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[1] 검색 알고리즘이 </a:t>
            </a: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무한 루프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에 빠질 수 있음.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- 해결책: 검색 알고리즘에서 링크는 검색하지 않는 것.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   : 한 번에 검색할 수 있는 디렉터리의 숫자를 임의로 제한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3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[2] 하위 트리는 나머지 트리와 연결이 끊어져도</a:t>
            </a: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</a:t>
            </a: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참조 계수가 0으로 줄어들지 않을 수 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있음.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- 주기적인 garbage 수집이 필요.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-&gt; 디스크 기반 파일 시스템에서는 시간을 매우 많이 소모하게 되어 잘 사용 안 함.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&gt; 모든 문제는 순환이 존재할 경우 발생하므로, 디렉터리 탐색 도중 링크를 검색하지 않으면 순환을 피할 수 있음.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3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3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30695" y="134617"/>
            <a:ext cx="798406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General Graph Directory</a:t>
            </a:r>
          </a:p>
        </p:txBody>
      </p:sp>
      <p:sp>
        <p:nvSpPr>
          <p:cNvPr name="Freeform 16" id="16" descr="10"/>
          <p:cNvSpPr/>
          <p:nvPr/>
        </p:nvSpPr>
        <p:spPr>
          <a:xfrm flipH="false" flipV="false" rot="0">
            <a:off x="2359344" y="1307630"/>
            <a:ext cx="5746924" cy="3404307"/>
          </a:xfrm>
          <a:custGeom>
            <a:avLst/>
            <a:gdLst/>
            <a:ahLst/>
            <a:cxnLst/>
            <a:rect r="r" b="b" t="t" l="l"/>
            <a:pathLst>
              <a:path h="3404307" w="5746924">
                <a:moveTo>
                  <a:pt x="0" y="0"/>
                </a:moveTo>
                <a:lnTo>
                  <a:pt x="5746924" y="0"/>
                </a:lnTo>
                <a:lnTo>
                  <a:pt x="5746924" y="3404307"/>
                </a:lnTo>
                <a:lnTo>
                  <a:pt x="0" y="34043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9" b="0"/>
            </a:stretch>
          </a:blipFill>
        </p:spPr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Freeform 12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>
            <a:off x="3904879" y="2971800"/>
            <a:ext cx="4999817" cy="2737400"/>
          </a:xfrm>
          <a:custGeom>
            <a:avLst/>
            <a:gdLst/>
            <a:rect l="l" t="t" r="r" b="b"/>
            <a:pathLst>
              <a:path w="4999817" h="2737400">
                <a:moveTo>
                  <a:pt x="0" y="0"/>
                </a:moveTo>
                <a:lnTo>
                  <a:pt x="4999818" y="0"/>
                </a:lnTo>
                <a:lnTo>
                  <a:pt x="4999818" y="2737400"/>
                </a:lnTo>
                <a:lnTo>
                  <a:pt x="0" y="273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89542" y="188850"/>
            <a:ext cx="8595360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보호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33287" y="2324100"/>
            <a:ext cx="2325423" cy="36622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264"/>
              </a:lnSpc>
              <a:defRPr/>
            </a:pPr>
            <a:endParaRPr lang="ko-KR" altLang="en-US"/>
          </a:p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제어 유형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721044" lvl="2" indent="-240348" algn="l">
              <a:lnSpc>
                <a:spcPts val="3263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읽기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721044" lvl="2" indent="-240348" algn="l">
              <a:lnSpc>
                <a:spcPts val="3263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쓰기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721044" lvl="2" indent="-240348" algn="l">
              <a:lnSpc>
                <a:spcPts val="3263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실행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721044" lvl="2" indent="-240348" algn="l">
              <a:lnSpc>
                <a:spcPts val="3263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추가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721044" lvl="2" indent="-240348" algn="l">
              <a:lnSpc>
                <a:spcPts val="3263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삭제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720819" lvl="2" indent="-240273" algn="l">
              <a:lnSpc>
                <a:spcPts val="3264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리스트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721044" lvl="2" indent="-240348" algn="l">
              <a:lnSpc>
                <a:spcPts val="3263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속성 변경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95774" y="1385951"/>
            <a:ext cx="8248226" cy="8333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264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 시스템이 사고로 파괴될 경우를 대비하여 복사본을 유지하기 위해 규칙적인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간격으로 디스크 파일을 테이프에 자동으로 복사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4" name="Freeform 14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1240522" y="201749"/>
            <a:ext cx="7969172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UNIX의 액세스 목록/그룹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579881" y="4340002"/>
            <a:ext cx="2170545" cy="809598"/>
          </a:xfrm>
          <a:custGeom>
            <a:avLst/>
            <a:gdLst/>
            <a:rect l="l" t="t" r="r" b="b"/>
            <a:pathLst>
              <a:path w="2170545" h="809598">
                <a:moveTo>
                  <a:pt x="0" y="0"/>
                </a:moveTo>
                <a:lnTo>
                  <a:pt x="2170545" y="0"/>
                </a:lnTo>
                <a:lnTo>
                  <a:pt x="2170545" y="809598"/>
                </a:lnTo>
                <a:lnTo>
                  <a:pt x="0" y="8095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 b="-17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TextBox 17"/>
          <p:cNvSpPr txBox="1"/>
          <p:nvPr/>
        </p:nvSpPr>
        <p:spPr>
          <a:xfrm>
            <a:off x="731520" y="5620755"/>
            <a:ext cx="7407660" cy="26576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391499" lvl="1" indent="-195750" algn="l">
              <a:lnSpc>
                <a:spcPts val="1958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액세스 모드:  read, write, execute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14554" y="1438210"/>
            <a:ext cx="8381846" cy="4763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1958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각 파일에 접근해서 읽거나 쓰거나 실행할 권리를 사용자 / 그룹 / 기타로 나눠서 관리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19637" lvl="1" indent="-109818" algn="l">
              <a:lnSpc>
                <a:spcPts val="1843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14400" y="1873957"/>
            <a:ext cx="9046478" cy="1250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264"/>
              </a:lnSpc>
              <a:defRPr/>
            </a:pPr>
            <a:r>
              <a:rPr lang="en-US" sz="1812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소유자 (User)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: 파일을 생성한 사용자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그룹 (Group)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: 파일을 공유하여 파일에 대한 유사한 접근을 해야 하는 사용자들의 집합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r>
              <a:rPr lang="en-US" sz="1812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기타 (Other)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: 시스템에 있는 모든 다른 사용자들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222596" y="4090716"/>
            <a:ext cx="1280683" cy="21431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390778" lvl="1" indent="-195389" algn="l">
              <a:lnSpc>
                <a:spcPts val="2171"/>
              </a:lnSpc>
              <a:buFont typeface="Arial"/>
              <a:buChar char="•"/>
              <a:defRPr/>
            </a:pPr>
            <a:r>
              <a:rPr lang="en-US" sz="1809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7 : rwx</a:t>
            </a:r>
            <a:endParaRPr lang="en-US" sz="1809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390778" lvl="1" indent="-195389" algn="l">
              <a:lnSpc>
                <a:spcPts val="2171"/>
              </a:lnSpc>
              <a:buFont typeface="Arial"/>
              <a:buChar char="•"/>
              <a:defRPr/>
            </a:pPr>
            <a:r>
              <a:rPr lang="en-US" sz="1809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6 : rw-</a:t>
            </a:r>
            <a:endParaRPr lang="en-US" sz="1809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390778" lvl="1" indent="-195389" algn="l">
              <a:lnSpc>
                <a:spcPts val="2171"/>
              </a:lnSpc>
              <a:buFont typeface="Arial"/>
              <a:buChar char="•"/>
              <a:defRPr/>
            </a:pPr>
            <a:r>
              <a:rPr lang="en-US" sz="1809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5 : r-x</a:t>
            </a:r>
            <a:endParaRPr lang="en-US" sz="1809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390778" lvl="1" indent="-195389" algn="l">
              <a:lnSpc>
                <a:spcPts val="2171"/>
              </a:lnSpc>
              <a:buFont typeface="Arial"/>
              <a:buChar char="•"/>
              <a:defRPr/>
            </a:pPr>
            <a:r>
              <a:rPr lang="en-US" sz="1809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4 : r--</a:t>
            </a:r>
            <a:endParaRPr lang="en-US" sz="1809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390778" lvl="1" indent="-195389" algn="l">
              <a:lnSpc>
                <a:spcPts val="2171"/>
              </a:lnSpc>
              <a:buFont typeface="Arial"/>
              <a:buChar char="•"/>
              <a:defRPr/>
            </a:pPr>
            <a:r>
              <a:rPr lang="en-US" sz="1809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3 : -wx</a:t>
            </a:r>
            <a:endParaRPr lang="en-US" sz="1809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390778" lvl="1" indent="-195389" algn="l">
              <a:lnSpc>
                <a:spcPts val="2171"/>
              </a:lnSpc>
              <a:buFont typeface="Arial"/>
              <a:buChar char="•"/>
              <a:defRPr/>
            </a:pPr>
            <a:r>
              <a:rPr lang="en-US" sz="1809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2 : -w-</a:t>
            </a:r>
            <a:endParaRPr lang="en-US" sz="1809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390778" lvl="1" indent="-195389" algn="l">
              <a:lnSpc>
                <a:spcPts val="2171"/>
              </a:lnSpc>
              <a:buFont typeface="Arial"/>
              <a:buChar char="•"/>
              <a:defRPr/>
            </a:pPr>
            <a:r>
              <a:rPr lang="en-US" sz="1809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1 : --x</a:t>
            </a:r>
            <a:endParaRPr lang="en-US" sz="1809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390778" lvl="1" indent="-195389" algn="l">
              <a:lnSpc>
                <a:spcPts val="2171"/>
              </a:lnSpc>
              <a:buFont typeface="Arial"/>
              <a:buChar char="•"/>
              <a:defRPr/>
            </a:pPr>
            <a:r>
              <a:rPr lang="en-US" sz="1809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0 : ---</a:t>
            </a:r>
            <a:endParaRPr lang="en-US" sz="1809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95774" y="2945456"/>
            <a:ext cx="7765627" cy="79527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264"/>
              </a:lnSpc>
              <a:defRPr/>
            </a:pPr>
            <a:endParaRPr lang="ko-KR" altLang="en-US"/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 또는 디렉터리 보호는 각 세 개의 필드로 나뉨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40522" y="201749"/>
            <a:ext cx="796917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ACL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6415" y="1344032"/>
            <a:ext cx="7648787" cy="386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2506" indent="-116253" lvl="1">
              <a:lnSpc>
                <a:spcPts val="3252"/>
              </a:lnSpc>
            </a:pPr>
            <a:r>
              <a:rPr lang="en-US" b="true" sz="1806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Access Control List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7857" y="1787900"/>
            <a:ext cx="8062653" cy="79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0060" indent="-195030" lvl="1">
              <a:lnSpc>
                <a:spcPts val="3252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파일과 디렉터리의 확장 속성 중 하나로, chmod 명령어보다 더 다양한 권한에 대해 수행이 가능함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9884" y="3052429"/>
            <a:ext cx="7648787" cy="1614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2"/>
              </a:lnSpc>
            </a:pPr>
            <a:r>
              <a:rPr lang="en-US" sz="1806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chmod와 ACL</a:t>
            </a:r>
          </a:p>
          <a:p>
            <a:pPr algn="l" marL="390060" indent="-195030" lvl="1">
              <a:lnSpc>
                <a:spcPts val="3252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chmod : user, group, other의 한정된 영역에 권한 부여 가능</a:t>
            </a:r>
          </a:p>
          <a:p>
            <a:pPr algn="l" marL="390060" indent="-195030" lvl="1">
              <a:lnSpc>
                <a:spcPts val="3252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ACL : user, group, other 권한을 건드리지 않고 특정 사용자에게 권한을</a:t>
            </a:r>
          </a:p>
          <a:p>
            <a:pPr algn="l">
              <a:lnSpc>
                <a:spcPts val="3252"/>
              </a:lnSpc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      부여할 수 있음</a:t>
            </a:r>
          </a:p>
        </p:txBody>
      </p:sp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4" name="Freeform 14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1240522" y="201749"/>
            <a:ext cx="7969172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ACL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52406" y="1281162"/>
            <a:ext cx="7648787" cy="79578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252"/>
              </a:lnSpc>
              <a:defRPr/>
            </a:pPr>
            <a:r>
              <a:rPr lang="en-US" sz="1806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getfacl [옵션] [파일/디렉터리]</a:t>
            </a:r>
            <a:endParaRPr lang="en-US" sz="1806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  <a:p>
            <a:pPr marL="390060" lvl="1" indent="-195030" algn="l">
              <a:lnSpc>
                <a:spcPts val="3252"/>
              </a:lnSpc>
              <a:buFont typeface="Arial"/>
              <a:buChar char="•"/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파일/디렉터리의 추가적인 권한을 확인할 때 사용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52406" y="3617101"/>
            <a:ext cx="7648787" cy="79578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252"/>
              </a:lnSpc>
              <a:defRPr/>
            </a:pPr>
            <a:r>
              <a:rPr lang="en-US" sz="1806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setfacl [옵션] [권한] [파일/디렉터리]</a:t>
            </a:r>
            <a:endParaRPr lang="en-US" sz="1806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  <a:p>
            <a:pPr marL="390060" lvl="1" indent="-195030" algn="l">
              <a:lnSpc>
                <a:spcPts val="3252"/>
              </a:lnSpc>
              <a:buFont typeface="Arial"/>
              <a:buChar char="•"/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파일/디렉터리의 추가적인 권한을 수정할 때 사용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617211" y="2162669"/>
            <a:ext cx="5774189" cy="7329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2879"/>
              </a:lnSpc>
              <a:spcBef>
                <a:spcPct val="0"/>
              </a:spcBef>
              <a:defRPr/>
            </a:pPr>
            <a:r>
              <a:rPr lang="en-US" sz="1599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-d : 기본 정보에 대한 확인</a:t>
            </a:r>
            <a:endParaRPr lang="en-US" sz="1599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2879"/>
              </a:lnSpc>
              <a:spcBef>
                <a:spcPct val="0"/>
              </a:spcBef>
              <a:defRPr/>
            </a:pPr>
            <a:r>
              <a:rPr lang="en-US" sz="1599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-R : 디렉터리인 경우 하위 디렉터리 내용까지 확인 가능</a:t>
            </a:r>
            <a:endParaRPr lang="en-US" sz="1599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705110" y="4498607"/>
            <a:ext cx="5610090" cy="147356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2879"/>
              </a:lnSpc>
              <a:spcBef>
                <a:spcPct val="0"/>
              </a:spcBef>
              <a:defRPr/>
            </a:pPr>
            <a:r>
              <a:rPr lang="en-US" sz="1599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-m : ACL 설정 (수정)</a:t>
            </a:r>
            <a:endParaRPr lang="en-US" sz="1599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2879"/>
              </a:lnSpc>
              <a:spcBef>
                <a:spcPct val="0"/>
              </a:spcBef>
              <a:defRPr/>
            </a:pPr>
            <a:r>
              <a:rPr lang="en-US" sz="1599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-x : ACL 삭제</a:t>
            </a:r>
            <a:endParaRPr lang="en-US" sz="1599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2879"/>
              </a:lnSpc>
              <a:spcBef>
                <a:spcPct val="0"/>
              </a:spcBef>
              <a:defRPr/>
            </a:pPr>
            <a:r>
              <a:rPr lang="en-US" sz="1599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-R : 디렉터리인 경우 하위 디렉터리 내용까지 권한 변경</a:t>
            </a:r>
            <a:endParaRPr lang="en-US" sz="1599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2879"/>
              </a:lnSpc>
              <a:spcBef>
                <a:spcPct val="0"/>
              </a:spcBef>
              <a:defRPr/>
            </a:pPr>
            <a:r>
              <a:rPr lang="en-US" sz="1599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-b : 모든 ACL 삭제 (mask 포함)</a:t>
            </a:r>
            <a:endParaRPr lang="en-US" sz="1599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40522" y="201749"/>
            <a:ext cx="796917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ACL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6947" y="1468138"/>
            <a:ext cx="7648787" cy="1614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2"/>
              </a:lnSpc>
            </a:pPr>
            <a:r>
              <a:rPr lang="en-US" sz="1806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ex) setfa</a:t>
            </a:r>
            <a:r>
              <a:rPr lang="en-US" sz="1806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cl -m u:testuser:rx /test</a:t>
            </a:r>
          </a:p>
          <a:p>
            <a:pPr algn="l" marL="390060" indent="-195030" lvl="1">
              <a:lnSpc>
                <a:spcPts val="3252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유저 권한 부여 -</a:t>
            </a: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u:[유저명]:[rwx or 숫자]</a:t>
            </a:r>
          </a:p>
          <a:p>
            <a:pPr algn="l" marL="390060" indent="-195030" lvl="1">
              <a:lnSpc>
                <a:spcPts val="3252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그룹 권한 부여 - g:[그룹명]:[rwx or 숫자]</a:t>
            </a:r>
          </a:p>
          <a:p>
            <a:pPr algn="l" marL="390060" indent="-195030" lvl="1">
              <a:lnSpc>
                <a:spcPts val="3252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마스크 값 설정 - m::[rx or 숫자]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7866" y="3778395"/>
            <a:ext cx="7648787" cy="79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2"/>
              </a:lnSpc>
            </a:pPr>
            <a:r>
              <a:rPr lang="en-US" sz="1806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마스크</a:t>
            </a: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: 유저와 그룹에 어떤 ACL 권한을 줘도 mask가 설정한 권한을 넘기지</a:t>
            </a:r>
          </a:p>
          <a:p>
            <a:pPr algn="l">
              <a:lnSpc>
                <a:spcPts val="3252"/>
              </a:lnSpc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못하게 하는 것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7866" y="4936980"/>
            <a:ext cx="7648787" cy="79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2"/>
              </a:lnSpc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macOS 환경에서는 getfacl, setfacl 명령어가 따로 존재하지 않아, ls -le로 확인, chmod +a “[유저명] allow [read,write,execute] [파일명]” 으로 사용한다.</a:t>
            </a:r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Freeform 12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>
            <a:off x="1267105" y="4110715"/>
            <a:ext cx="3115547" cy="2472965"/>
          </a:xfrm>
          <a:custGeom>
            <a:avLst/>
            <a:gdLst/>
            <a:rect l="l" t="t" r="r" b="b"/>
            <a:pathLst>
              <a:path w="3115547" h="2472965">
                <a:moveTo>
                  <a:pt x="0" y="0"/>
                </a:moveTo>
                <a:lnTo>
                  <a:pt x="3115547" y="0"/>
                </a:lnTo>
                <a:lnTo>
                  <a:pt x="3115547" y="2472965"/>
                </a:lnTo>
                <a:lnTo>
                  <a:pt x="0" y="24729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Freeform 14"/>
          <p:cNvSpPr/>
          <p:nvPr/>
        </p:nvSpPr>
        <p:spPr>
          <a:xfrm>
            <a:off x="5800544" y="4210122"/>
            <a:ext cx="2479651" cy="2199009"/>
          </a:xfrm>
          <a:custGeom>
            <a:avLst/>
            <a:gdLst/>
            <a:rect l="l" t="t" r="r" b="b"/>
            <a:pathLst>
              <a:path w="2479651" h="2199009">
                <a:moveTo>
                  <a:pt x="0" y="0"/>
                </a:moveTo>
                <a:lnTo>
                  <a:pt x="2479652" y="0"/>
                </a:lnTo>
                <a:lnTo>
                  <a:pt x="2479652" y="2199009"/>
                </a:lnTo>
                <a:lnTo>
                  <a:pt x="0" y="2199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40522" y="201749"/>
            <a:ext cx="7969172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메모리 사상 파일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52406" y="1746503"/>
            <a:ext cx="7648788" cy="41567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90060" lvl="1" indent="-195030" algn="l">
              <a:lnSpc>
                <a:spcPts val="3252"/>
              </a:lnSpc>
              <a:buFont typeface="Arial"/>
              <a:buChar char="•"/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open(), read(), write() 와 같은 시스템 콜을 사용하여 파일에 액세스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52406" y="2313686"/>
            <a:ext cx="8439258" cy="8295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390060" lvl="1" indent="-195030" algn="l">
              <a:lnSpc>
                <a:spcPts val="3252"/>
              </a:lnSpc>
              <a:buFont typeface="Arial"/>
              <a:buChar char="•"/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디스크에 있는 파일을 순차적으로 읽는다고 가정한다면, 파일이 매번</a:t>
            </a:r>
            <a:r>
              <a:rPr lang="ko-KR" alt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액세스 될 때마다 시스템 콜을 해야 하고, 디스크 입출력을 유발하므로 오버헤드가 큼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52406" y="3242818"/>
            <a:ext cx="7648788" cy="4147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90060" lvl="1" indent="-195030" algn="l">
              <a:lnSpc>
                <a:spcPts val="3252"/>
              </a:lnSpc>
              <a:buFont typeface="Arial"/>
              <a:buChar char="•"/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이때 디스크 입출력을 메모리 참조 방식으로 바꾼다면 성능이 크게 향상됨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27610" y="1285139"/>
            <a:ext cx="4236374" cy="3862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252"/>
              </a:lnSpc>
              <a:defRPr/>
            </a:pPr>
            <a:r>
              <a:rPr lang="en-US" sz="1806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메모리 사상 방식</a:t>
            </a:r>
            <a:endParaRPr lang="en-US" sz="1806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69636" y="204977"/>
            <a:ext cx="85953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13.1 파일 개념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9871" y="924039"/>
            <a:ext cx="7975600" cy="5710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3287" indent="-116644" lvl="1">
              <a:lnSpc>
                <a:spcPts val="3264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파일: 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논리적 저장 단위. 보조저장장치에 기록된 관련 정보의 집합.</a:t>
            </a:r>
          </a:p>
          <a:p>
            <a:pPr algn="l">
              <a:lnSpc>
                <a:spcPts val="3264"/>
              </a:lnSpc>
            </a:pPr>
            <a:r>
              <a:rPr lang="en-US" sz="1813">
                <a:solidFill>
                  <a:srgbClr val="9933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      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물리 장치에 저장됨. =&gt; </a:t>
            </a:r>
            <a:r>
              <a:rPr lang="en-US" sz="1813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비휘발적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.</a:t>
            </a:r>
          </a:p>
          <a:p>
            <a:pPr algn="l" marL="233364" indent="-116682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유형</a:t>
            </a:r>
          </a:p>
          <a:p>
            <a:pPr algn="l" marL="721044" indent="-240348" lvl="2">
              <a:lnSpc>
                <a:spcPts val="3263"/>
              </a:lnSpc>
              <a:buFont typeface="Arial"/>
              <a:buChar char="⚬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Data File</a:t>
            </a:r>
          </a:p>
          <a:p>
            <a:pPr algn="l" marL="1147764" indent="-286941" lvl="3">
              <a:lnSpc>
                <a:spcPts val="3263"/>
              </a:lnSpc>
              <a:buFont typeface="Arial"/>
              <a:buChar char="￭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Numeric</a:t>
            </a:r>
          </a:p>
          <a:p>
            <a:pPr algn="l" marL="1147764" indent="-286941" lvl="3">
              <a:lnSpc>
                <a:spcPts val="3263"/>
              </a:lnSpc>
              <a:buFont typeface="Arial"/>
              <a:buChar char="￭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Character</a:t>
            </a:r>
          </a:p>
          <a:p>
            <a:pPr algn="l" marL="1147764" indent="-286941" lvl="3">
              <a:lnSpc>
                <a:spcPts val="3263"/>
              </a:lnSpc>
              <a:buFont typeface="Arial"/>
              <a:buChar char="￭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Binary</a:t>
            </a:r>
          </a:p>
          <a:p>
            <a:pPr algn="l" marL="721044" indent="-240348" lvl="2">
              <a:lnSpc>
                <a:spcPts val="3263"/>
              </a:lnSpc>
              <a:buFont typeface="Arial"/>
              <a:buChar char="⚬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Program File (소스 프로그램 &amp; 목적 프로그램)</a:t>
            </a:r>
          </a:p>
          <a:p>
            <a:pPr algn="l" marL="721044" indent="-240348" lvl="2">
              <a:lnSpc>
                <a:spcPts val="3263"/>
              </a:lnSpc>
            </a:pPr>
          </a:p>
          <a:p>
            <a:pPr algn="l" marL="233364" indent="-116682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작성자에 의해 정의되는 파일 내의 정보</a:t>
            </a:r>
          </a:p>
          <a:p>
            <a:pPr algn="l" marL="721044" indent="-240348" lvl="2">
              <a:lnSpc>
                <a:spcPts val="3263"/>
              </a:lnSpc>
              <a:buFont typeface="Arial"/>
              <a:buChar char="⚬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다양한 유형 존재</a:t>
            </a:r>
          </a:p>
          <a:p>
            <a:pPr algn="l" marL="1147764" indent="-286941" lvl="3">
              <a:lnSpc>
                <a:spcPts val="3263"/>
              </a:lnSpc>
              <a:buFont typeface="Arial"/>
              <a:buChar char="￭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텍스트 파일: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행들로 구성되는 연속된 문자열</a:t>
            </a:r>
          </a:p>
          <a:p>
            <a:pPr algn="l" marL="1147764" indent="-286941" lvl="3">
              <a:lnSpc>
                <a:spcPts val="3263"/>
              </a:lnSpc>
              <a:buFont typeface="Arial"/>
              <a:buChar char="￭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소스 파일: 함수들의 연속</a:t>
            </a:r>
          </a:p>
          <a:p>
            <a:pPr algn="l" marL="1147764" indent="-286941" lvl="3">
              <a:lnSpc>
                <a:spcPts val="3263"/>
              </a:lnSpc>
              <a:buFont typeface="Arial"/>
              <a:buChar char="￭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실행 파일 (executable file): 실행시킬 수 있는 연속된 코드 부분들</a:t>
            </a:r>
          </a:p>
        </p:txBody>
      </p:sp>
    </p:spTree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Freeform 12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40522" y="201749"/>
            <a:ext cx="7969172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메모리 사상 파일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52406" y="1388791"/>
            <a:ext cx="8167794" cy="83053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252"/>
              </a:lnSpc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파일의 메모리 사상은 프로세스의 가상 주소 공간 중 일부를 관련된 파일에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52"/>
              </a:lnSpc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할애함으로써 이루어짐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39069" y="2991575"/>
            <a:ext cx="7648787" cy="3862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390060" lvl="1" indent="-195030" algn="l">
              <a:lnSpc>
                <a:spcPts val="3252"/>
              </a:lnSpc>
              <a:buFont typeface="Arial"/>
              <a:buChar char="•"/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첫 번째 접근은 페이지 폴트가 발생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39069" y="3444457"/>
            <a:ext cx="7394229" cy="79578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390060" lvl="1" indent="-195030" algn="l">
              <a:lnSpc>
                <a:spcPts val="3252"/>
              </a:lnSpc>
              <a:buFont typeface="Arial"/>
              <a:buChar char="•"/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 내용 중 페이지 크기, 혹은 그 크기보다 더 큰 크기만큼의 부분이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52"/>
              </a:lnSpc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파일 시스템으로부터 메모리 페이지로 읽혀 들어오게 된다.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39069" y="4306914"/>
            <a:ext cx="7394229" cy="79578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390060" lvl="1" indent="-195030" algn="l">
              <a:lnSpc>
                <a:spcPts val="3252"/>
              </a:lnSpc>
              <a:buFont typeface="Arial"/>
              <a:buChar char="•"/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이후 파일 read/write는 일반적인 메모리 액세스와 같이 처리되어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52"/>
              </a:lnSpc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불필요한 디스크 입출력 시간을 줄일 수 있다.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39069" y="2581682"/>
            <a:ext cx="7648787" cy="3862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252"/>
              </a:lnSpc>
              <a:defRPr/>
            </a:pPr>
            <a:r>
              <a:rPr lang="en-US" sz="1806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접근</a:t>
            </a:r>
            <a:endParaRPr lang="en-US" sz="1806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Freeform 12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40522" y="201749"/>
            <a:ext cx="7969172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메모리 사상 쓰임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42340" y="1245975"/>
            <a:ext cx="7648787" cy="3862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252"/>
              </a:lnSpc>
              <a:defRPr/>
            </a:pPr>
            <a:r>
              <a:rPr lang="en-US" sz="1806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1. 파일 공유</a:t>
            </a:r>
            <a:endParaRPr lang="en-US" sz="1806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42340" y="4994952"/>
            <a:ext cx="7648787" cy="3862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252"/>
              </a:lnSpc>
              <a:defRPr/>
            </a:pPr>
            <a:r>
              <a:rPr lang="en-US" sz="1806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2. 메모리 공유</a:t>
            </a:r>
            <a:endParaRPr lang="en-US" sz="1806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56651" y="3789595"/>
            <a:ext cx="7434477" cy="79578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390060" lvl="1" indent="-195030" algn="l">
              <a:lnSpc>
                <a:spcPts val="3252"/>
              </a:lnSpc>
              <a:buFont typeface="Arial"/>
              <a:buChar char="•"/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한 프로세스가 공유 중인 메모리 사상 파일에 write를 하면 그 write는 즉시 다른 모든 프로세스도 볼 수 있게 함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56651" y="1651232"/>
            <a:ext cx="7648787" cy="3862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390060" lvl="1" indent="-195030" algn="l">
              <a:lnSpc>
                <a:spcPts val="3252"/>
              </a:lnSpc>
              <a:buFont typeface="Arial"/>
              <a:buChar char="•"/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메모리 사상 관련 시스템 콜들이 copy-on-write 기능을 지원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39068" y="2170789"/>
            <a:ext cx="8385932" cy="12486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90060" lvl="1" indent="-195030" algn="l">
              <a:lnSpc>
                <a:spcPts val="3252"/>
              </a:lnSpc>
              <a:buFont typeface="Arial"/>
              <a:buChar char="•"/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파일을 read-only로 공유할 때는 모든 프로세스가 한 개의 페이지를 공유하다가, 어떤 프로세스가 그것을 수정하기 시작하면 그 시점에 그 프로세스를 위해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52"/>
              </a:lnSpc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별도의 페이지 복사본을 만듦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56651" y="3393863"/>
            <a:ext cx="7648787" cy="3862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390060" lvl="1" indent="-195030" algn="l">
              <a:lnSpc>
                <a:spcPts val="3252"/>
              </a:lnSpc>
              <a:buFont typeface="Arial"/>
              <a:buChar char="•"/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상호 배제 기법을 사용하여 동기화까지 진행이 가능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40522" y="5510985"/>
            <a:ext cx="7350606" cy="79578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390060" lvl="1" indent="-195030" algn="l">
              <a:lnSpc>
                <a:spcPts val="3252"/>
              </a:lnSpc>
              <a:buFont typeface="Arial"/>
              <a:buChar char="•"/>
              <a:defRPr/>
            </a:pPr>
            <a:r>
              <a:rPr lang="en-US" sz="1806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동일한 파일을 프로세스들의 가상 주소 공간에 메모리 사상하게 함으로써 공유 메모리 사용 가능</a:t>
            </a:r>
            <a:endParaRPr lang="en-US" sz="1806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4" name="Freeform 14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Freeform 15"/>
          <p:cNvSpPr/>
          <p:nvPr/>
        </p:nvSpPr>
        <p:spPr>
          <a:xfrm>
            <a:off x="211667" y="3158067"/>
            <a:ext cx="9184640" cy="215053"/>
          </a:xfrm>
          <a:custGeom>
            <a:avLst/>
            <a:gdLst/>
            <a:rect l="l" t="t" r="r" b="b"/>
            <a:pathLst>
              <a:path w="9184640" h="215053">
                <a:moveTo>
                  <a:pt x="0" y="0"/>
                </a:moveTo>
                <a:lnTo>
                  <a:pt x="9184640" y="0"/>
                </a:lnTo>
                <a:lnTo>
                  <a:pt x="9184640" y="215053"/>
                </a:lnTo>
                <a:lnTo>
                  <a:pt x="0" y="2150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33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33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8" name="Freeform 18" descr="dino_4"/>
          <p:cNvSpPr/>
          <p:nvPr/>
        </p:nvSpPr>
        <p:spPr>
          <a:xfrm>
            <a:off x="3544147" y="4394201"/>
            <a:ext cx="2280919" cy="1781387"/>
          </a:xfrm>
          <a:custGeom>
            <a:avLst/>
            <a:gdLst/>
            <a:rect l="l" t="t" r="r" b="b"/>
            <a:pathLst>
              <a:path w="2280919" h="1781387">
                <a:moveTo>
                  <a:pt x="0" y="0"/>
                </a:moveTo>
                <a:lnTo>
                  <a:pt x="2280920" y="0"/>
                </a:lnTo>
                <a:lnTo>
                  <a:pt x="2280920" y="1781386"/>
                </a:lnTo>
                <a:lnTo>
                  <a:pt x="0" y="17813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r="-111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19" name="Group 19"/>
          <p:cNvGrpSpPr/>
          <p:nvPr/>
        </p:nvGrpSpPr>
        <p:grpSpPr>
          <a:xfrm rot="0">
            <a:off x="3408681" y="4243493"/>
            <a:ext cx="2553547" cy="2074334"/>
            <a:chOff x="0" y="0"/>
            <a:chExt cx="3404729" cy="276577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404743" cy="2765806"/>
            </a:xfrm>
            <a:custGeom>
              <a:avLst/>
              <a:gdLst/>
              <a:rect l="l" t="t" r="r" b="b"/>
              <a:pathLst>
                <a:path w="3404743" h="2765806">
                  <a:moveTo>
                    <a:pt x="40640" y="0"/>
                  </a:moveTo>
                  <a:lnTo>
                    <a:pt x="3364103" y="0"/>
                  </a:lnTo>
                  <a:cubicBezTo>
                    <a:pt x="3386582" y="0"/>
                    <a:pt x="3404743" y="18161"/>
                    <a:pt x="3404743" y="40640"/>
                  </a:cubicBezTo>
                  <a:lnTo>
                    <a:pt x="3404743" y="2725166"/>
                  </a:lnTo>
                  <a:cubicBezTo>
                    <a:pt x="3404743" y="2747645"/>
                    <a:pt x="3386582" y="2765806"/>
                    <a:pt x="3364103" y="2765806"/>
                  </a:cubicBezTo>
                  <a:lnTo>
                    <a:pt x="40640" y="2765806"/>
                  </a:lnTo>
                  <a:cubicBezTo>
                    <a:pt x="18161" y="2765806"/>
                    <a:pt x="0" y="2747645"/>
                    <a:pt x="0" y="2725166"/>
                  </a:cubicBezTo>
                  <a:lnTo>
                    <a:pt x="0" y="40640"/>
                  </a:lnTo>
                  <a:cubicBezTo>
                    <a:pt x="0" y="18161"/>
                    <a:pt x="18161" y="0"/>
                    <a:pt x="40640" y="0"/>
                  </a:cubicBezTo>
                  <a:moveTo>
                    <a:pt x="40640" y="81280"/>
                  </a:moveTo>
                  <a:lnTo>
                    <a:pt x="40640" y="40640"/>
                  </a:lnTo>
                  <a:lnTo>
                    <a:pt x="81280" y="40640"/>
                  </a:lnTo>
                  <a:lnTo>
                    <a:pt x="81280" y="2725166"/>
                  </a:lnTo>
                  <a:lnTo>
                    <a:pt x="40640" y="2725166"/>
                  </a:lnTo>
                  <a:lnTo>
                    <a:pt x="40640" y="2684526"/>
                  </a:lnTo>
                  <a:lnTo>
                    <a:pt x="3364103" y="2684526"/>
                  </a:lnTo>
                  <a:lnTo>
                    <a:pt x="3364103" y="2725166"/>
                  </a:lnTo>
                  <a:lnTo>
                    <a:pt x="3323463" y="2725166"/>
                  </a:lnTo>
                  <a:lnTo>
                    <a:pt x="3323463" y="40640"/>
                  </a:lnTo>
                  <a:lnTo>
                    <a:pt x="3364103" y="40640"/>
                  </a:lnTo>
                  <a:lnTo>
                    <a:pt x="3364103" y="81280"/>
                  </a:lnTo>
                  <a:lnTo>
                    <a:pt x="40640" y="8128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822960" y="1704975"/>
            <a:ext cx="8107680" cy="733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03"/>
              </a:lnSpc>
              <a:defRPr/>
            </a:pPr>
            <a:r>
              <a:rPr lang="en-US" sz="4586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End of Chapter 13</a:t>
            </a:r>
            <a:endParaRPr lang="en-US" sz="4586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4" name="Freeform 14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479593" y="211427"/>
            <a:ext cx="8595360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파일 속성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56845" y="938939"/>
            <a:ext cx="8391955" cy="502371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Name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사람이 읽을 수 있는 형태로 유지된 유일한 정보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Identifier(식별자)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시스템에서 파일을 확인하는 사람이 읽을 수 없는 이름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Type(유형)</a:t>
            </a: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: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여러 유형을 제공하는 시스템을 위해 필요한 정보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Location(위치)</a:t>
            </a: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: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파일이 존재하는 장치와, 장치 내의 위치에 대한 포인터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Size</a:t>
            </a: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: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파일의 현재 크기 &amp; 최대 허용 가능한 크기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Protection(보호)</a:t>
            </a: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: 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접근 제어 정보 (누가 읽기, 쓰기, 실행 등을 할 수 있는지)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Time, date, and user identification</a:t>
            </a: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: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생성, 최근 변경, 최근 사용 등을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3"/>
              </a:lnSpc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    유지하고, 이 정보는 보호, 보안 &amp; 사용자 감시를 위해 사용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모든 파일에 대한 정보는 </a:t>
            </a: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디렉터리 구조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에 의해 유지.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디렉터리는 파일명과 식별자로 구성되며, 식별자는 다른 파일 속성을 찾는데 사용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364" lvl="1" indent="-116682" algn="l">
              <a:lnSpc>
                <a:spcPts val="3263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디렉터리도 장치에 저장, 비휘발적.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78647" y="196824"/>
            <a:ext cx="85953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File info Window on Mac OS X</a:t>
            </a:r>
          </a:p>
        </p:txBody>
      </p:sp>
      <p:sp>
        <p:nvSpPr>
          <p:cNvPr name="Freeform 16" id="16" descr="11_01.pdf"/>
          <p:cNvSpPr/>
          <p:nvPr/>
        </p:nvSpPr>
        <p:spPr>
          <a:xfrm flipH="false" flipV="false" rot="0">
            <a:off x="3879427" y="1110827"/>
            <a:ext cx="2048933" cy="5503333"/>
          </a:xfrm>
          <a:custGeom>
            <a:avLst/>
            <a:gdLst/>
            <a:ahLst/>
            <a:cxnLst/>
            <a:rect r="r" b="b" t="t" l="l"/>
            <a:pathLst>
              <a:path h="5503333" w="2048933">
                <a:moveTo>
                  <a:pt x="0" y="0"/>
                </a:moveTo>
                <a:lnTo>
                  <a:pt x="2048934" y="0"/>
                </a:lnTo>
                <a:lnTo>
                  <a:pt x="2048934" y="5503333"/>
                </a:lnTo>
                <a:lnTo>
                  <a:pt x="0" y="55033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5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4" name="Freeform 14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419876" y="178897"/>
            <a:ext cx="8595360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파일 연산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46893" y="928219"/>
            <a:ext cx="7383876" cy="36622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운영체제가 파일 연산을 위한 시스템 콜 제공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4"/>
              </a:lnSpc>
              <a:defRPr/>
            </a:pP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Create(생성)</a:t>
            </a:r>
            <a:endParaRPr lang="en-US" sz="1812" b="1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782998" lvl="2" indent="-260999" algn="l">
              <a:lnSpc>
                <a:spcPts val="3264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1. 저장할 수 있는 공간 찾기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782998" lvl="2" indent="-260999" algn="l">
              <a:lnSpc>
                <a:spcPts val="3264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2. 디렉터리에 새로 생성된 파일 항목 추가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Delete(삭제)</a:t>
            </a:r>
            <a:endParaRPr lang="en-US" sz="1812" b="1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782998" lvl="2" indent="-260999" algn="l">
              <a:lnSpc>
                <a:spcPts val="3264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1. 지정된 파일을 디렉터리에서 찾음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782998" lvl="2" indent="-260999" algn="l">
              <a:lnSpc>
                <a:spcPts val="3264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2. 모든 파일 공간을 해제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782998" lvl="2" indent="-260999" algn="l">
              <a:lnSpc>
                <a:spcPts val="3264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일부 시스템 </a:t>
            </a: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하드 링크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허용 =&gt; 마지막 링크 삭제시 파일 내용 삭제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ino_3"/>
          <p:cNvSpPr/>
          <p:nvPr/>
        </p:nvSpPr>
        <p:spPr>
          <a:xfrm>
            <a:off x="304800" y="0"/>
            <a:ext cx="1275081" cy="968587"/>
          </a:xfrm>
          <a:custGeom>
            <a:avLst/>
            <a:gdLst/>
            <a:rect l="l" t="t" r="r" b="b"/>
            <a:pathLst>
              <a:path w="1275081" h="968587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b="-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id="6" name="Freeform 6"/>
            <p:cNvSpPr/>
            <p:nvPr/>
          </p:nvSpPr>
          <p:spPr>
            <a:xfrm>
              <a:off x="13589" y="0"/>
              <a:ext cx="11487531" cy="27051"/>
            </a:xfrm>
            <a:custGeom>
              <a:avLst/>
              <a:gdLst/>
              <a:rect l="l" t="t" r="r" b="b"/>
              <a:pathLst>
                <a:path w="11487531" h="2705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5120" cy="3251200"/>
            </a:xfrm>
            <a:custGeom>
              <a:avLst/>
              <a:gdLst/>
              <a:rect l="l" t="t" r="r" b="b"/>
              <a:pathLst>
                <a:path w="325120" h="325120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93712" y="7090622"/>
            <a:ext cx="369750" cy="333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3787" y="7063528"/>
            <a:ext cx="2711027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561" y="7099089"/>
            <a:ext cx="2729653" cy="171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80"/>
              </a:lnSpc>
              <a:defRPr/>
            </a:pPr>
            <a:r>
              <a:rPr lang="en-US" sz="1066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  <a:endParaRPr lang="en-US" sz="1066" b="1"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4" name="Freeform 14" descr="dino_6"/>
          <p:cNvSpPr/>
          <p:nvPr/>
        </p:nvSpPr>
        <p:spPr>
          <a:xfrm>
            <a:off x="8292254" y="6239934"/>
            <a:ext cx="1369906" cy="844973"/>
          </a:xfrm>
          <a:custGeom>
            <a:avLst/>
            <a:gdLst/>
            <a:rect l="l" t="t" r="r" b="b"/>
            <a:pathLst>
              <a:path w="1369906" h="844973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r="-5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419876" y="178897"/>
            <a:ext cx="8595360" cy="523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95"/>
              </a:lnSpc>
              <a:defRPr/>
            </a:pPr>
            <a:r>
              <a:rPr lang="en-US" sz="3413"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파일 연산</a:t>
            </a:r>
            <a:endParaRPr lang="en-US" sz="3413" b="1">
              <a:solidFill>
                <a:srgbClr val="006699"/>
              </a:solidFill>
              <a:latin typeface="Nanum Square Ultra-Bold"/>
              <a:ea typeface="Nanum Square Ultra-Bold"/>
              <a:cs typeface="Nanum Square Ultra-Bold"/>
              <a:sym typeface="Nanum Square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46893" y="928219"/>
            <a:ext cx="8097107" cy="50249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Open(열기) open(*pathname, flag)</a:t>
            </a:r>
            <a:endParaRPr lang="en-US" sz="1812" b="1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782998" lvl="2" indent="-260999" algn="l">
              <a:lnSpc>
                <a:spcPts val="3264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생성과 삭제를 제외한 모든 </a:t>
            </a: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연산을 하기 전에는 open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해야함. 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782997" lvl="2" indent="-260999" algn="l">
              <a:lnSpc>
                <a:spcPts val="3263"/>
              </a:lnSpc>
              <a:buFont typeface="Arial"/>
              <a:buChar char="⚬"/>
              <a:defRPr/>
            </a:pP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파일 핸들(file descriptor) 반환</a:t>
            </a:r>
            <a:r>
              <a:rPr lang="en-US" sz="1812" b="1">
                <a:solidFill>
                  <a:srgbClr val="00b0f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=&gt; 다른 </a:t>
            </a: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파일 연산의 매개 변수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로 사용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Write(쓰기)</a:t>
            </a:r>
            <a:endParaRPr lang="en-US" sz="1812" b="1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782997" lvl="2" indent="-260999" algn="l">
              <a:lnSpc>
                <a:spcPts val="3263"/>
              </a:lnSpc>
              <a:buFont typeface="Arial"/>
              <a:buChar char="⚬"/>
              <a:defRPr/>
            </a:pP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쓰기 포인터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쓰기가 일어날 위치를 가리킴 (쓰기가 일어날 때마다 갱신)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Read(읽기)</a:t>
            </a:r>
            <a:endParaRPr lang="en-US" sz="1812" b="1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782998" lvl="2" indent="-260999" algn="l">
              <a:lnSpc>
                <a:spcPts val="3264"/>
              </a:lnSpc>
              <a:buFont typeface="Arial"/>
              <a:buChar char="⚬"/>
              <a:defRPr/>
            </a:pP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읽기 포인터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읽기가 일어날 위치를 가리킴 (읽기가 발생할 때마다 갱신)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3263"/>
              </a:lnSpc>
              <a:defRPr/>
            </a:pP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=&gt;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 하나의 </a:t>
            </a:r>
            <a:r>
              <a:rPr lang="en-US" sz="1812" b="1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현재 파일 위치 포인터</a:t>
            </a: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가 읽기 포인터, 쓰기 포인터로 사용됨.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Reposition within file(파일 안에서의 위치 재설정) </a:t>
            </a:r>
            <a:endParaRPr lang="en-US" sz="1812" b="1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782998" lvl="2" indent="-260999" algn="l">
              <a:lnSpc>
                <a:spcPts val="3264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탐색(seek). 현재 파일 위치를 주어진 값으로 설정.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33287" lvl="1" indent="-116644" algn="l">
              <a:lnSpc>
                <a:spcPts val="3264"/>
              </a:lnSpc>
              <a:buFont typeface="Arial"/>
              <a:buChar char="•"/>
              <a:defRPr/>
            </a:pPr>
            <a:r>
              <a:rPr lang="en-US" sz="1812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Truncate(절단)</a:t>
            </a:r>
            <a:endParaRPr lang="en-US" sz="1812" b="1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782997" lvl="2" indent="-260999" algn="l">
              <a:lnSpc>
                <a:spcPts val="3263"/>
              </a:lnSpc>
              <a:buFont typeface="Arial"/>
              <a:buChar char="⚬"/>
              <a:defRPr/>
            </a:pPr>
            <a:r>
              <a:rPr lang="en-US" sz="1812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파일의 길이는 0으로 만들고, 속성은 유지.</a:t>
            </a:r>
            <a:endParaRPr lang="en-US" sz="1812">
              <a:solidFill>
                <a:srgbClr val="000000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ino_3"/>
          <p:cNvSpPr/>
          <p:nvPr/>
        </p:nvSpPr>
        <p:spPr>
          <a:xfrm flipH="false" flipV="false" rot="0">
            <a:off x="304800" y="0"/>
            <a:ext cx="1275081" cy="968587"/>
          </a:xfrm>
          <a:custGeom>
            <a:avLst/>
            <a:gdLst/>
            <a:ahLst/>
            <a:cxnLst/>
            <a:rect r="r" b="b" t="t" l="l"/>
            <a:pathLst>
              <a:path h="968587" w="1275081">
                <a:moveTo>
                  <a:pt x="0" y="0"/>
                </a:moveTo>
                <a:lnTo>
                  <a:pt x="1275081" y="0"/>
                </a:lnTo>
                <a:lnTo>
                  <a:pt x="1275081" y="968587"/>
                </a:lnTo>
                <a:lnTo>
                  <a:pt x="0" y="96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43840" cy="2438400"/>
            <a:chOff x="0" y="0"/>
            <a:chExt cx="325120" cy="325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7520" y="907627"/>
            <a:ext cx="8636000" cy="20320"/>
            <a:chOff x="0" y="0"/>
            <a:chExt cx="11514667" cy="27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589" y="0"/>
              <a:ext cx="11487531" cy="27051"/>
            </a:xfrm>
            <a:custGeom>
              <a:avLst/>
              <a:gdLst/>
              <a:ahLst/>
              <a:cxnLst/>
              <a:rect r="r" b="b" t="t" l="l"/>
              <a:pathLst>
                <a:path h="27051" w="11487531">
                  <a:moveTo>
                    <a:pt x="0" y="0"/>
                  </a:moveTo>
                  <a:lnTo>
                    <a:pt x="11487531" y="0"/>
                  </a:lnTo>
                  <a:lnTo>
                    <a:pt x="11487531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2438400"/>
            <a:ext cx="243840" cy="2438400"/>
            <a:chOff x="0" y="0"/>
            <a:chExt cx="32512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99CC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76800"/>
            <a:ext cx="243840" cy="2438400"/>
            <a:chOff x="0" y="0"/>
            <a:chExt cx="325120" cy="325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12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">
                  <a:moveTo>
                    <a:pt x="0" y="0"/>
                  </a:moveTo>
                  <a:lnTo>
                    <a:pt x="325120" y="0"/>
                  </a:lnTo>
                  <a:lnTo>
                    <a:pt x="325120" y="32512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33669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93712" y="7090622"/>
            <a:ext cx="36975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13.‹#›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13787" y="7063528"/>
            <a:ext cx="271102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Silberschatz, Galvin and Gagne ©2018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561" y="7099089"/>
            <a:ext cx="272965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"/>
              </a:lnSpc>
            </a:pPr>
            <a:r>
              <a:rPr lang="en-US" sz="1066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Operating System Concepts – 10ᵗʰ Edition</a:t>
            </a:r>
          </a:p>
        </p:txBody>
      </p:sp>
      <p:sp>
        <p:nvSpPr>
          <p:cNvPr name="Freeform 14" id="14" descr="dino_6"/>
          <p:cNvSpPr/>
          <p:nvPr/>
        </p:nvSpPr>
        <p:spPr>
          <a:xfrm flipH="false" flipV="false" rot="0">
            <a:off x="8292254" y="6239934"/>
            <a:ext cx="1369906" cy="844973"/>
          </a:xfrm>
          <a:custGeom>
            <a:avLst/>
            <a:gdLst/>
            <a:ahLst/>
            <a:cxnLst/>
            <a:rect r="r" b="b" t="t" l="l"/>
            <a:pathLst>
              <a:path h="844973" w="1369906">
                <a:moveTo>
                  <a:pt x="0" y="0"/>
                </a:moveTo>
                <a:lnTo>
                  <a:pt x="1369906" y="0"/>
                </a:lnTo>
                <a:lnTo>
                  <a:pt x="1369906" y="844973"/>
                </a:lnTo>
                <a:lnTo>
                  <a:pt x="0" y="844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19876" y="186422"/>
            <a:ext cx="85953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b="true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Open Files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1852" y="946704"/>
            <a:ext cx="7516330" cy="3662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3364" indent="-116682" lvl="1">
              <a:lnSpc>
                <a:spcPts val="3263"/>
              </a:lnSpc>
              <a:buFont typeface="Arial"/>
              <a:buChar char="•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Open된 파일을 관리하기 위해 필요한 데이터</a:t>
            </a:r>
          </a:p>
          <a:p>
            <a:pPr algn="l" marL="720819" indent="-240273" lvl="2">
              <a:lnSpc>
                <a:spcPts val="3264"/>
              </a:lnSpc>
              <a:buFont typeface="Arial"/>
              <a:buChar char="⚬"/>
            </a:pPr>
            <a:r>
              <a:rPr lang="en-US" b="true" sz="1813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Open-file table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open된 파일에 대한 정보가 저장된 테이블</a:t>
            </a:r>
          </a:p>
          <a:p>
            <a:pPr algn="l" marL="1174496" indent="-293624" lvl="3">
              <a:lnSpc>
                <a:spcPts val="3263"/>
              </a:lnSpc>
              <a:buFont typeface="Arial"/>
              <a:buChar char="￭"/>
            </a:pP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다중 프로세스 환경: 프로세스 별 테이블, 범 시스템 테이블 사용</a:t>
            </a:r>
          </a:p>
          <a:p>
            <a:pPr algn="l" marL="721044" indent="-240348" lvl="2">
              <a:lnSpc>
                <a:spcPts val="3263"/>
              </a:lnSpc>
              <a:buFont typeface="Arial"/>
              <a:buChar char="⚬"/>
            </a:pPr>
            <a:r>
              <a:rPr lang="en-US" b="true" sz="1813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File pointer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마지막 읽기/쓰기 위치에 대한 포인터</a:t>
            </a:r>
          </a:p>
          <a:p>
            <a:pPr algn="l" marL="720819" indent="-240273" lvl="2">
              <a:lnSpc>
                <a:spcPts val="3264"/>
              </a:lnSpc>
              <a:buFont typeface="Arial"/>
              <a:buChar char="⚬"/>
            </a:pPr>
            <a:r>
              <a:rPr lang="en-US" b="true" sz="1813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File-open count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: 파일이 open된 횟수</a:t>
            </a:r>
          </a:p>
          <a:p>
            <a:pPr algn="l" marL="1174497" indent="-293624" lvl="3">
              <a:lnSpc>
                <a:spcPts val="3264"/>
              </a:lnSpc>
              <a:buFont typeface="Arial"/>
              <a:buChar char="￭"/>
            </a:pPr>
            <a:r>
              <a:rPr lang="en-US" b="true" sz="1813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마지막 프로세스가 파일을 닫을 때(계수가 0이 될 때), </a:t>
            </a:r>
          </a:p>
          <a:p>
            <a:pPr algn="l">
              <a:lnSpc>
                <a:spcPts val="3263"/>
              </a:lnSpc>
            </a:pPr>
            <a:r>
              <a:rPr lang="en-US" sz="1813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                   </a:t>
            </a:r>
            <a:r>
              <a:rPr lang="en-US" sz="1813" b="true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Open-file table에서 데이터 제거</a:t>
            </a:r>
          </a:p>
          <a:p>
            <a:pPr algn="l" marL="721044" indent="-240348" lvl="2">
              <a:lnSpc>
                <a:spcPts val="3263"/>
              </a:lnSpc>
              <a:buFont typeface="Arial"/>
              <a:buChar char="⚬"/>
            </a:pPr>
            <a:r>
              <a:rPr lang="en-US" b="true" sz="1813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Disk location of the file</a:t>
            </a:r>
          </a:p>
          <a:p>
            <a:pPr algn="l" marL="721044" indent="-240348" lvl="2">
              <a:lnSpc>
                <a:spcPts val="3263"/>
              </a:lnSpc>
              <a:buFont typeface="Arial"/>
              <a:buChar char="⚬"/>
            </a:pPr>
            <a:r>
              <a:rPr lang="en-US" b="true" sz="1813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Access rights:</a:t>
            </a:r>
            <a:r>
              <a:rPr lang="en-US" b="true" sz="1813">
                <a:solidFill>
                  <a:srgbClr val="33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</a:t>
            </a:r>
            <a:r>
              <a:rPr lang="en-US" sz="1813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후속 요구 허용/불허 여부 판단에 사용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2307</ep:Words>
  <ep:PresentationFormat>On-screen Show (4:3)</ep:PresentationFormat>
  <ep:Paragraphs>465</ep:Paragraphs>
  <ep:Slides>42</ep:Slides>
  <ep:Notes>42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ep:HeadingPairs>
  <ep:TitlesOfParts>
    <vt:vector size="43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ajung</cp:lastModifiedBy>
  <dcterms:modified xsi:type="dcterms:W3CDTF">2025-01-02T03:52:32.777</dcterms:modified>
  <cp:revision>3</cp:revision>
  <dc:title>운영체제 ch13 : 파일 시스템 인터페이스</dc:title>
  <cp:version/>
</cp:coreProperties>
</file>