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4.jpeg" ContentType="image/jpeg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5.jpeg" ContentType="image/jpeg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media/image6.jpeg" ContentType="image/jpeg"/>
  <Override PartName="/ppt/notesSlides/notesSlide35.xml" ContentType="application/vnd.openxmlformats-officedocument.presentationml.notesSlide+xml"/>
  <Override PartName="/ppt/media/image7.jpeg" ContentType="image/jpeg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media/image8.jpeg" ContentType="image/jpeg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media/image9.jpeg" ContentType="image/jpeg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97536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/Relationships>
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/Relationships>
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</Relationships>
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/Relationships>
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</Relationships>
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</Relationships>
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</Relationships>
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</Relationships>
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6" name="Shape 3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2" name="Shape 3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7" name="Shape 3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2" name="Shape 3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0" name="Shape 3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8" name="Shape 3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8" name="Shape 4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3" name="Shape 4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8" name="Shape 4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8" name="Shape 4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5" name="Shape 4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0" name="Shape 5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9" name="Shape 5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5" name="Shape 5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1" name="Shape 5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5" name="Shape 5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9" name="Shape 5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7" name="Shape 5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1" name="Shape 6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14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6" name="Shape 6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14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0" name="Shape 6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14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8" name="Shape 7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15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3" name="Shape 7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16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7" name="Shape 7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16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3" name="Shape 7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17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9" name="Shape 7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18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3" name="Shape 7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18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7" name="Shape 7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19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8" name="Shape 8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6" name="Shape 8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23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7" name="Shape 9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24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3" name="Shape 9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25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7" name="Shape 9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26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1" name="Shape 9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27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5" name="Shape 9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28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9" name="Shape 9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29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3" name="Shape 10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30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7" name="Shape 10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30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1" name="Shape 10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30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5" name="Shape 10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9" name="Shape 10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30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4" name="Shape 10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30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8" name="Shape 10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30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2" name="Shape 1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30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6" name="Shape 1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30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2" name="Shape 1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4" name="Shape 2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1.png"/><Relationship Id="rId6" Type="http://schemas.openxmlformats.org/officeDocument/2006/relationships/image" Target="../media/image3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4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5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6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7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8.jpe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9.jpe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5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6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1.png"/><Relationship Id="rId6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TextBox 11"/>
          <p:cNvSpPr txBox="1"/>
          <p:nvPr/>
        </p:nvSpPr>
        <p:spPr>
          <a:xfrm>
            <a:off x="4593711" y="7090622"/>
            <a:ext cx="36975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100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01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02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Freeform 15"/>
          <p:cNvSpPr/>
          <p:nvPr/>
        </p:nvSpPr>
        <p:spPr>
          <a:xfrm>
            <a:off x="211666" y="3158066"/>
            <a:ext cx="9184642" cy="21505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Freeform 16"/>
          <p:cNvSpPr/>
          <p:nvPr/>
        </p:nvSpPr>
        <p:spPr>
          <a:xfrm>
            <a:off x="3544147" y="4394201"/>
            <a:ext cx="2280920" cy="178138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Freeform 18"/>
          <p:cNvSpPr/>
          <p:nvPr/>
        </p:nvSpPr>
        <p:spPr>
          <a:xfrm>
            <a:off x="3408681" y="4243492"/>
            <a:ext cx="2553558" cy="207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8" y="0"/>
                </a:moveTo>
                <a:lnTo>
                  <a:pt x="21342" y="0"/>
                </a:lnTo>
                <a:cubicBezTo>
                  <a:pt x="21485" y="0"/>
                  <a:pt x="21600" y="142"/>
                  <a:pt x="21600" y="317"/>
                </a:cubicBezTo>
                <a:lnTo>
                  <a:pt x="21600" y="21283"/>
                </a:lnTo>
                <a:cubicBezTo>
                  <a:pt x="21600" y="21458"/>
                  <a:pt x="21485" y="21600"/>
                  <a:pt x="21342" y="21600"/>
                </a:cubicBezTo>
                <a:lnTo>
                  <a:pt x="258" y="21600"/>
                </a:lnTo>
                <a:cubicBezTo>
                  <a:pt x="115" y="21600"/>
                  <a:pt x="0" y="21458"/>
                  <a:pt x="0" y="21283"/>
                </a:cubicBezTo>
                <a:lnTo>
                  <a:pt x="0" y="317"/>
                </a:lnTo>
                <a:cubicBezTo>
                  <a:pt x="0" y="142"/>
                  <a:pt x="115" y="0"/>
                  <a:pt x="258" y="0"/>
                </a:cubicBezTo>
                <a:moveTo>
                  <a:pt x="258" y="635"/>
                </a:moveTo>
                <a:lnTo>
                  <a:pt x="258" y="317"/>
                </a:lnTo>
                <a:lnTo>
                  <a:pt x="516" y="317"/>
                </a:lnTo>
                <a:lnTo>
                  <a:pt x="516" y="21283"/>
                </a:lnTo>
                <a:lnTo>
                  <a:pt x="258" y="21283"/>
                </a:lnTo>
                <a:lnTo>
                  <a:pt x="258" y="20965"/>
                </a:lnTo>
                <a:lnTo>
                  <a:pt x="21342" y="20965"/>
                </a:lnTo>
                <a:lnTo>
                  <a:pt x="21342" y="21283"/>
                </a:lnTo>
                <a:lnTo>
                  <a:pt x="21084" y="21283"/>
                </a:lnTo>
                <a:lnTo>
                  <a:pt x="21084" y="317"/>
                </a:lnTo>
                <a:lnTo>
                  <a:pt x="21342" y="317"/>
                </a:lnTo>
                <a:lnTo>
                  <a:pt x="21342" y="635"/>
                </a:lnTo>
                <a:lnTo>
                  <a:pt x="258" y="635"/>
                </a:ln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TextBox 19"/>
          <p:cNvSpPr txBox="1"/>
          <p:nvPr/>
        </p:nvSpPr>
        <p:spPr>
          <a:xfrm>
            <a:off x="822959" y="1680211"/>
            <a:ext cx="8107682" cy="138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b="1" sz="45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Chapter 14:  File System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0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1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303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305" name="TextBox 14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계층적 파일 시스템</a:t>
            </a:r>
          </a:p>
        </p:txBody>
      </p:sp>
      <p:sp>
        <p:nvSpPr>
          <p:cNvPr id="306" name="TextBox 15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307" name="TextBox 16"/>
          <p:cNvSpPr txBox="1"/>
          <p:nvPr/>
        </p:nvSpPr>
        <p:spPr>
          <a:xfrm>
            <a:off x="731520" y="1366498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5. 입출력 제어</a:t>
            </a:r>
          </a:p>
        </p:txBody>
      </p:sp>
      <p:sp>
        <p:nvSpPr>
          <p:cNvPr id="308" name="TextBox 17"/>
          <p:cNvSpPr txBox="1"/>
          <p:nvPr/>
        </p:nvSpPr>
        <p:spPr>
          <a:xfrm>
            <a:off x="942339" y="1811442"/>
            <a:ext cx="1698462" cy="33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46881" indent="-173439">
              <a:lnSpc>
                <a:spcPts val="2800"/>
              </a:lnSpc>
              <a:buSzPct val="100000"/>
              <a:buFont typeface="Arial"/>
              <a:buChar char="•"/>
              <a:defRPr sz="16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장치 드라이버</a:t>
            </a:r>
          </a:p>
        </p:txBody>
      </p:sp>
      <p:sp>
        <p:nvSpPr>
          <p:cNvPr id="309" name="TextBox 18"/>
          <p:cNvSpPr txBox="1"/>
          <p:nvPr/>
        </p:nvSpPr>
        <p:spPr>
          <a:xfrm>
            <a:off x="1417815" y="2155739"/>
            <a:ext cx="7648786" cy="104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명령을 출력으로 변환하는 번역기</a:t>
            </a:r>
          </a:p>
          <a:p>
            <a:pPr lvl="1" marL="346881" indent="-173439">
              <a:lnSpc>
                <a:spcPts val="2800"/>
              </a:lnSpc>
              <a:buSzPct val="100000"/>
              <a:buFont typeface="Arial"/>
              <a:buChar char="•"/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블록 123을 인출하라, 와 같은 명령을 특정 하드웨어에 맞는 저수준의 명령으로 출력함</a:t>
            </a:r>
          </a:p>
          <a:p>
            <a:pPr lvl="1" marL="346881" indent="-173439">
              <a:lnSpc>
                <a:spcPts val="2800"/>
              </a:lnSpc>
              <a:buSzPct val="100000"/>
              <a:buFont typeface="Arial"/>
              <a:buChar char="•"/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결과로 나온 명령어는 </a:t>
            </a:r>
            <a:r>
              <a:rPr>
                <a:solidFill>
                  <a:srgbClr val="006699"/>
                </a:solidFill>
              </a:rPr>
              <a:t>하드웨어 제어기</a:t>
            </a:r>
            <a:r>
              <a:t>    에 의해 사용됨</a:t>
            </a:r>
          </a:p>
        </p:txBody>
      </p:sp>
      <p:sp>
        <p:nvSpPr>
          <p:cNvPr id="310" name="TextBox 19"/>
          <p:cNvSpPr txBox="1"/>
          <p:nvPr/>
        </p:nvSpPr>
        <p:spPr>
          <a:xfrm>
            <a:off x="942339" y="3355445"/>
            <a:ext cx="1965492" cy="33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46881" indent="-173439">
              <a:lnSpc>
                <a:spcPts val="2800"/>
              </a:lnSpc>
              <a:buSzPct val="100000"/>
              <a:buFont typeface="Arial"/>
              <a:buChar char="•"/>
              <a:defRPr sz="16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인터럽트 핸들러</a:t>
            </a:r>
          </a:p>
        </p:txBody>
      </p:sp>
      <p:sp>
        <p:nvSpPr>
          <p:cNvPr id="311" name="TextBox 20"/>
          <p:cNvSpPr txBox="1"/>
          <p:nvPr/>
        </p:nvSpPr>
        <p:spPr>
          <a:xfrm>
            <a:off x="1417815" y="3699741"/>
            <a:ext cx="7648786" cy="691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  <a:lvl2pPr marL="346881" indent="-173439">
              <a:lnSpc>
                <a:spcPts val="2800"/>
              </a:lnSpc>
              <a:buSzPct val="100000"/>
              <a:buFont typeface="Arial"/>
              <a:buChar char="•"/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lvl2pPr>
          </a:lstStyle>
          <a:p>
            <a:pPr/>
            <a:r>
              <a:t>: 인터럽트가 발생했을 시 인터럽트를 처리하는 기계어 코드 루틴</a:t>
            </a:r>
          </a:p>
          <a:p>
            <a:pPr lvl="1"/>
            <a:r>
              <a:t>메타데이터에는 파일의 크기, 위치, 접근 권한 등의 정보가 포함되어 있음</a:t>
            </a:r>
          </a:p>
        </p:txBody>
      </p:sp>
      <p:sp>
        <p:nvSpPr>
          <p:cNvPr id="312" name="TextBox 21"/>
          <p:cNvSpPr txBox="1"/>
          <p:nvPr/>
        </p:nvSpPr>
        <p:spPr>
          <a:xfrm>
            <a:off x="4937595" y="2877373"/>
            <a:ext cx="230378" cy="201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700"/>
              </a:lnSpc>
              <a:defRPr sz="9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313" name="TextBox 22"/>
          <p:cNvSpPr txBox="1"/>
          <p:nvPr/>
        </p:nvSpPr>
        <p:spPr>
          <a:xfrm>
            <a:off x="942339" y="4539338"/>
            <a:ext cx="1965492" cy="33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46881" indent="-173439">
              <a:lnSpc>
                <a:spcPts val="2800"/>
              </a:lnSpc>
              <a:buSzPct val="100000"/>
              <a:buFont typeface="Arial"/>
              <a:buChar char="•"/>
              <a:defRPr sz="16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하드웨어 제어기</a:t>
            </a:r>
          </a:p>
        </p:txBody>
      </p:sp>
      <p:sp>
        <p:nvSpPr>
          <p:cNvPr id="314" name="TextBox 23"/>
          <p:cNvSpPr txBox="1"/>
          <p:nvPr/>
        </p:nvSpPr>
        <p:spPr>
          <a:xfrm>
            <a:off x="1417815" y="4883636"/>
            <a:ext cx="7648786" cy="691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  <a:lvl2pPr marL="346881" indent="-173439">
              <a:lnSpc>
                <a:spcPts val="2800"/>
              </a:lnSpc>
              <a:buSzPct val="100000"/>
              <a:buFont typeface="Arial"/>
              <a:buChar char="•"/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lvl2pPr>
          </a:lstStyle>
          <a:p>
            <a:pPr/>
            <a:r>
              <a:t>: 포트나 버스나 입출력 장치를 제어하는 전자회로의 집합체</a:t>
            </a:r>
          </a:p>
          <a:p>
            <a:pPr lvl="1"/>
            <a:r>
              <a:t>입출력 장치를 시스템의 다른 부분과 접속하도록 도움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324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326" name="TextBox 14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계층적 파일 시스템</a:t>
            </a:r>
          </a:p>
        </p:txBody>
      </p:sp>
      <p:sp>
        <p:nvSpPr>
          <p:cNvPr id="327" name="TextBox 15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328" name="TextBox 16"/>
          <p:cNvSpPr txBox="1"/>
          <p:nvPr/>
        </p:nvSpPr>
        <p:spPr>
          <a:xfrm>
            <a:off x="731520" y="1366498"/>
            <a:ext cx="9141547" cy="38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설계 시 고려 해야 할 사항</a:t>
            </a:r>
          </a:p>
        </p:txBody>
      </p:sp>
      <p:sp>
        <p:nvSpPr>
          <p:cNvPr id="329" name="TextBox 17"/>
          <p:cNvSpPr txBox="1"/>
          <p:nvPr/>
        </p:nvSpPr>
        <p:spPr>
          <a:xfrm>
            <a:off x="1061800" y="1790698"/>
            <a:ext cx="8051721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파일 시스템이 사용자에게 어떻게 보여야 할지를 정의</a:t>
            </a:r>
          </a:p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논리 파일 시스템과 물리적 저장장치 간 사상하는 알고리즘과 데이터 구조 설계 </a:t>
            </a:r>
          </a:p>
        </p:txBody>
      </p:sp>
      <p:sp>
        <p:nvSpPr>
          <p:cNvPr id="330" name="TextBox 18"/>
          <p:cNvSpPr txBox="1"/>
          <p:nvPr/>
        </p:nvSpPr>
        <p:spPr>
          <a:xfrm>
            <a:off x="723669" y="2986021"/>
            <a:ext cx="8143703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이들은 각각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논리적 파일 시스템 계층</a:t>
            </a:r>
            <a:r>
              <a:t>과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파일-구성 모듈</a:t>
            </a:r>
            <a:r>
              <a:t>,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기본 파일 시스템</a:t>
            </a:r>
            <a:r>
              <a:t>,</a:t>
            </a:r>
          </a:p>
          <a:p>
            <a:pPr>
              <a:lnSpc>
                <a:spcPts val="32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       </a:t>
            </a:r>
            <a:r>
              <a:rPr>
                <a:solidFill>
                  <a:srgbClr val="006699"/>
                </a:solidFill>
              </a:rPr>
              <a:t>장치 및 입출력 제어 계층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에서 처리됨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340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342" name="TextBox 14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다양한 파일 시스템</a:t>
            </a:r>
          </a:p>
        </p:txBody>
      </p:sp>
      <p:sp>
        <p:nvSpPr>
          <p:cNvPr id="343" name="TextBox 15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344" name="TextBox 16"/>
          <p:cNvSpPr txBox="1"/>
          <p:nvPr/>
        </p:nvSpPr>
        <p:spPr>
          <a:xfrm>
            <a:off x="731520" y="1366498"/>
            <a:ext cx="9141547" cy="38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각 운영체제는 하나 이상의 디스크 기반 파일 시스템을 가지고 있음</a:t>
            </a:r>
          </a:p>
        </p:txBody>
      </p:sp>
      <p:sp>
        <p:nvSpPr>
          <p:cNvPr id="345" name="TextBox 17"/>
          <p:cNvSpPr txBox="1"/>
          <p:nvPr/>
        </p:nvSpPr>
        <p:spPr>
          <a:xfrm>
            <a:off x="1167200" y="1897707"/>
            <a:ext cx="9141547" cy="160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CD-ROM : ISO 9660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UNIX : UFS (FFS에 기반을 둠)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Windows : FAT, FAT32, NTFS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Linux : extended file system (ext3, ext4)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355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357" name="TextBox 14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파일 시스템 구현</a:t>
            </a:r>
          </a:p>
        </p:txBody>
      </p:sp>
      <p:sp>
        <p:nvSpPr>
          <p:cNvPr id="358" name="TextBox 15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359" name="TextBox 16"/>
          <p:cNvSpPr txBox="1"/>
          <p:nvPr/>
        </p:nvSpPr>
        <p:spPr>
          <a:xfrm>
            <a:off x="731520" y="1366498"/>
            <a:ext cx="9141547" cy="78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 구현은 운영체제에 따라 다르게 나타날 수 있으나, 대개 다음과 같은 것들을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디스크 상에 가지고 있음</a:t>
            </a:r>
          </a:p>
        </p:txBody>
      </p:sp>
      <p:sp>
        <p:nvSpPr>
          <p:cNvPr id="360" name="TextBox 17"/>
          <p:cNvSpPr txBox="1"/>
          <p:nvPr/>
        </p:nvSpPr>
        <p:spPr>
          <a:xfrm>
            <a:off x="1167200" y="2305049"/>
            <a:ext cx="9141547" cy="160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저장장치에 저장된 운영체제 부트 방법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블록의 총 수, 가용 블록의 수와 위치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디렉터리 구조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개별 파일에 대한 정보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5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7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8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370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TextBox 13"/>
          <p:cNvSpPr txBox="1"/>
          <p:nvPr/>
        </p:nvSpPr>
        <p:spPr>
          <a:xfrm>
            <a:off x="1061800" y="3145248"/>
            <a:ext cx="8051721" cy="1196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디스크의 공간을 논리적인 별도의 데이터 영역으로 분할한 공간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하나의 물리적인 디스크 저장장치를 여러 독립적인 공간으로 구분해서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사용할 수 있게 함</a:t>
            </a:r>
          </a:p>
        </p:txBody>
      </p:sp>
      <p:sp>
        <p:nvSpPr>
          <p:cNvPr id="372" name="Freeform 14"/>
          <p:cNvSpPr/>
          <p:nvPr/>
        </p:nvSpPr>
        <p:spPr>
          <a:xfrm>
            <a:off x="1863131" y="4787732"/>
            <a:ext cx="6027339" cy="139382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TextBox 15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374" name="TextBox 16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디스크 구조</a:t>
            </a:r>
          </a:p>
        </p:txBody>
      </p:sp>
      <p:sp>
        <p:nvSpPr>
          <p:cNvPr id="375" name="TextBox 17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376" name="TextBox 18"/>
          <p:cNvSpPr txBox="1"/>
          <p:nvPr/>
        </p:nvSpPr>
        <p:spPr>
          <a:xfrm>
            <a:off x="731520" y="1366498"/>
            <a:ext cx="9141547" cy="38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디스크</a:t>
            </a:r>
          </a:p>
        </p:txBody>
      </p:sp>
      <p:sp>
        <p:nvSpPr>
          <p:cNvPr id="377" name="TextBox 19"/>
          <p:cNvSpPr txBox="1"/>
          <p:nvPr/>
        </p:nvSpPr>
        <p:spPr>
          <a:xfrm>
            <a:off x="1061800" y="1790698"/>
            <a:ext cx="8051721" cy="38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: 시스템에 장착되어 있는 물리적인 저장 장치 (자기 디스크)</a:t>
            </a:r>
          </a:p>
        </p:txBody>
      </p:sp>
      <p:sp>
        <p:nvSpPr>
          <p:cNvPr id="378" name="TextBox 20"/>
          <p:cNvSpPr txBox="1"/>
          <p:nvPr/>
        </p:nvSpPr>
        <p:spPr>
          <a:xfrm>
            <a:off x="731520" y="2721049"/>
            <a:ext cx="9141547" cy="38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?파티션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388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390" name="TextBox 14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디스크 구조</a:t>
            </a:r>
          </a:p>
        </p:txBody>
      </p:sp>
      <p:sp>
        <p:nvSpPr>
          <p:cNvPr id="391" name="TextBox 15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392" name="TextBox 16"/>
          <p:cNvSpPr txBox="1"/>
          <p:nvPr/>
        </p:nvSpPr>
        <p:spPr>
          <a:xfrm>
            <a:off x="731520" y="1366498"/>
            <a:ext cx="9141547" cy="38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볼륨</a:t>
            </a:r>
          </a:p>
        </p:txBody>
      </p:sp>
      <p:sp>
        <p:nvSpPr>
          <p:cNvPr id="393" name="TextBox 17"/>
          <p:cNvSpPr txBox="1"/>
          <p:nvPr/>
        </p:nvSpPr>
        <p:spPr>
          <a:xfrm>
            <a:off x="1061800" y="1790698"/>
            <a:ext cx="8051721" cy="1602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단일 파일 시스템을 사용해서 액세스 할 수 있는 저장 공간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하드디스크 전체의 볼륨이 파티션으로 나뉠 수 있으며, 나뉜 파티션 덩어리들도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각각의 볼륨으로 볼 수 있음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여러 물리 디스크를 하나의 파티션으로 구성하기도 함</a:t>
            </a:r>
          </a:p>
        </p:txBody>
      </p:sp>
      <p:grpSp>
        <p:nvGrpSpPr>
          <p:cNvPr id="396" name="Group 18"/>
          <p:cNvGrpSpPr/>
          <p:nvPr/>
        </p:nvGrpSpPr>
        <p:grpSpPr>
          <a:xfrm>
            <a:off x="2238375" y="3956129"/>
            <a:ext cx="5354644" cy="2283805"/>
            <a:chOff x="0" y="0"/>
            <a:chExt cx="5354642" cy="2283804"/>
          </a:xfrm>
        </p:grpSpPr>
        <p:sp>
          <p:nvSpPr>
            <p:cNvPr id="394" name="Freeform 19"/>
            <p:cNvSpPr/>
            <p:nvPr/>
          </p:nvSpPr>
          <p:spPr>
            <a:xfrm>
              <a:off x="1862179" y="0"/>
              <a:ext cx="3492464" cy="2283805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5" name="Freeform 20"/>
            <p:cNvSpPr/>
            <p:nvPr/>
          </p:nvSpPr>
          <p:spPr>
            <a:xfrm>
              <a:off x="0" y="42162"/>
              <a:ext cx="1862179" cy="1386252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5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406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7" name="Freeform 14"/>
          <p:cNvSpPr/>
          <p:nvPr/>
        </p:nvSpPr>
        <p:spPr>
          <a:xfrm>
            <a:off x="4688330" y="5254516"/>
            <a:ext cx="399332" cy="556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0" y="10428"/>
                </a:lnTo>
                <a:lnTo>
                  <a:pt x="7781" y="10428"/>
                </a:lnTo>
                <a:lnTo>
                  <a:pt x="7781" y="0"/>
                </a:lnTo>
                <a:lnTo>
                  <a:pt x="13819" y="0"/>
                </a:lnTo>
                <a:lnTo>
                  <a:pt x="13819" y="10428"/>
                </a:lnTo>
                <a:lnTo>
                  <a:pt x="21600" y="10428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TextBox 16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409" name="TextBox 17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디스크 구조</a:t>
            </a:r>
          </a:p>
        </p:txBody>
      </p:sp>
      <p:sp>
        <p:nvSpPr>
          <p:cNvPr id="410" name="TextBox 18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411" name="Freeform 20"/>
          <p:cNvSpPr/>
          <p:nvPr/>
        </p:nvSpPr>
        <p:spPr>
          <a:xfrm>
            <a:off x="3483776" y="2615802"/>
            <a:ext cx="2786048" cy="1754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1" y="0"/>
                </a:moveTo>
                <a:lnTo>
                  <a:pt x="21459" y="0"/>
                </a:lnTo>
                <a:cubicBezTo>
                  <a:pt x="21537" y="0"/>
                  <a:pt x="21600" y="100"/>
                  <a:pt x="21600" y="223"/>
                </a:cubicBezTo>
                <a:lnTo>
                  <a:pt x="21600" y="21377"/>
                </a:lnTo>
                <a:cubicBezTo>
                  <a:pt x="21600" y="21436"/>
                  <a:pt x="21585" y="21493"/>
                  <a:pt x="21559" y="21535"/>
                </a:cubicBezTo>
                <a:cubicBezTo>
                  <a:pt x="21532" y="21576"/>
                  <a:pt x="21497" y="21600"/>
                  <a:pt x="21459" y="21600"/>
                </a:cubicBezTo>
                <a:lnTo>
                  <a:pt x="141" y="21600"/>
                </a:lnTo>
                <a:cubicBezTo>
                  <a:pt x="63" y="21600"/>
                  <a:pt x="0" y="21500"/>
                  <a:pt x="0" y="21377"/>
                </a:cubicBezTo>
                <a:lnTo>
                  <a:pt x="0" y="223"/>
                </a:lnTo>
                <a:cubicBezTo>
                  <a:pt x="0" y="100"/>
                  <a:pt x="63" y="0"/>
                  <a:pt x="141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cap="sq">
            <a:solidFill>
              <a:srgbClr val="00669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TextBox 22"/>
          <p:cNvSpPr txBox="1"/>
          <p:nvPr/>
        </p:nvSpPr>
        <p:spPr>
          <a:xfrm>
            <a:off x="3744978" y="2745836"/>
            <a:ext cx="2263645" cy="1403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800"/>
              </a:lnSpc>
              <a:defRPr sz="16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하드 디스크 = 도서관</a:t>
            </a:r>
          </a:p>
          <a:p>
            <a:pPr algn="ctr">
              <a:lnSpc>
                <a:spcPts val="2800"/>
              </a:lnSpc>
              <a:defRPr sz="16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파일 시스템 = 도서검색대</a:t>
            </a:r>
          </a:p>
          <a:p>
            <a:pPr algn="ctr">
              <a:lnSpc>
                <a:spcPts val="2800"/>
              </a:lnSpc>
              <a:defRPr sz="16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파일 = 책</a:t>
            </a:r>
          </a:p>
          <a:p>
            <a:pPr algn="ctr">
              <a:lnSpc>
                <a:spcPts val="2800"/>
              </a:lnSpc>
              <a:defRPr sz="16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데이터 = 원하는 내용</a:t>
            </a:r>
          </a:p>
        </p:txBody>
      </p:sp>
      <p:sp>
        <p:nvSpPr>
          <p:cNvPr id="413" name="TextBox 23"/>
          <p:cNvSpPr txBox="1"/>
          <p:nvPr/>
        </p:nvSpPr>
        <p:spPr>
          <a:xfrm>
            <a:off x="1954896" y="4705120"/>
            <a:ext cx="5971702" cy="34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9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원하는 내용의 책을 찾기 위해 도서관에 있는 도서검색대를 이용</a:t>
            </a:r>
          </a:p>
        </p:txBody>
      </p:sp>
      <p:sp>
        <p:nvSpPr>
          <p:cNvPr id="414" name="TextBox 24"/>
          <p:cNvSpPr txBox="1"/>
          <p:nvPr/>
        </p:nvSpPr>
        <p:spPr>
          <a:xfrm>
            <a:off x="1132023" y="5915552"/>
            <a:ext cx="7489554" cy="34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9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원하는 데이터가 들어 있는 파일을 찾기 위해 하드디스크 안에 있는 파일시스템 이용</a:t>
            </a:r>
          </a:p>
        </p:txBody>
      </p:sp>
      <p:sp>
        <p:nvSpPr>
          <p:cNvPr id="415" name="TextBox 25"/>
          <p:cNvSpPr txBox="1"/>
          <p:nvPr/>
        </p:nvSpPr>
        <p:spPr>
          <a:xfrm>
            <a:off x="731520" y="1366498"/>
            <a:ext cx="9141547" cy="38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파일 시스템</a:t>
            </a:r>
          </a:p>
        </p:txBody>
      </p:sp>
      <p:sp>
        <p:nvSpPr>
          <p:cNvPr id="416" name="TextBox 26"/>
          <p:cNvSpPr txBox="1"/>
          <p:nvPr/>
        </p:nvSpPr>
        <p:spPr>
          <a:xfrm>
            <a:off x="1061800" y="1790698"/>
            <a:ext cx="8051721" cy="38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: 저장장치에 파일을 어떻게 쓰고, 관리하고, 찾고, 읽을 것인지에 대한 규칙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426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428" name="TextBox 14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디스크 구조</a:t>
            </a:r>
          </a:p>
        </p:txBody>
      </p:sp>
      <p:sp>
        <p:nvSpPr>
          <p:cNvPr id="429" name="TextBox 15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430" name="TextBox 16"/>
          <p:cNvSpPr txBox="1"/>
          <p:nvPr/>
        </p:nvSpPr>
        <p:spPr>
          <a:xfrm>
            <a:off x="731519" y="1366498"/>
            <a:ext cx="8051721" cy="78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디스크 구조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는 운영체제에서 데이터를 효율적으로 관리하고 접근하기 위해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메타데이터 및 기타 정보들을 포함함</a:t>
            </a:r>
          </a:p>
        </p:txBody>
      </p:sp>
      <p:sp>
        <p:nvSpPr>
          <p:cNvPr id="431" name="TextBox 17"/>
          <p:cNvSpPr txBox="1"/>
          <p:nvPr/>
        </p:nvSpPr>
        <p:spPr>
          <a:xfrm>
            <a:off x="1354216" y="2324099"/>
            <a:ext cx="8051721" cy="160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부트 제어 블록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볼륨 제어 블록</a:t>
            </a:r>
          </a:p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디렉터리 구조</a:t>
            </a:r>
          </a:p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파일 구조 (FCB)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441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443" name="TextBox 14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444" name="TextBox 15"/>
          <p:cNvSpPr txBox="1"/>
          <p:nvPr/>
        </p:nvSpPr>
        <p:spPr>
          <a:xfrm>
            <a:off x="731520" y="1366498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1. 부트 제어 블록</a:t>
            </a:r>
          </a:p>
        </p:txBody>
      </p:sp>
      <p:sp>
        <p:nvSpPr>
          <p:cNvPr id="445" name="TextBox 16"/>
          <p:cNvSpPr txBox="1"/>
          <p:nvPr/>
        </p:nvSpPr>
        <p:spPr>
          <a:xfrm>
            <a:off x="1061800" y="1790698"/>
            <a:ext cx="8453654" cy="2009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시스템이 그 파티션으로부터 운영체제를 부트시키는 데 필요한 정보를 가지고 있는 블록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일반적으로 한 파티션의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첫 번째 블록에 존재</a:t>
            </a:r>
            <a:endParaRPr>
              <a:solidFill>
                <a:srgbClr val="006699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파티션마다 부트 제어 블록 존재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만일 디스크가 운영체제를 가지고 있지 않다면 부트 제어 블록에 정보 존재 X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UFS에서는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부트 블록</a:t>
            </a:r>
            <a:r>
              <a:t>, NTFS에서는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파티션 부트 섹터</a:t>
            </a:r>
          </a:p>
        </p:txBody>
      </p:sp>
      <p:sp>
        <p:nvSpPr>
          <p:cNvPr id="446" name="TextBox 17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디스크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5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456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7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458" name="TextBox 14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459" name="TextBox 15"/>
          <p:cNvSpPr txBox="1"/>
          <p:nvPr/>
        </p:nvSpPr>
        <p:spPr>
          <a:xfrm>
            <a:off x="731520" y="1366498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2. 볼륨 제어 블록</a:t>
            </a:r>
          </a:p>
        </p:txBody>
      </p:sp>
      <p:sp>
        <p:nvSpPr>
          <p:cNvPr id="460" name="TextBox 16"/>
          <p:cNvSpPr txBox="1"/>
          <p:nvPr/>
        </p:nvSpPr>
        <p:spPr>
          <a:xfrm>
            <a:off x="1061800" y="1790698"/>
            <a:ext cx="8453654" cy="161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파일 시스템에 대한 메타데이터 저장하고 볼륨 및 파티션 관리를 해 주는 블록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볼륨의 블록 수, 블록의 크기, 가용 블록의 수와 포인터, 가용 FCB 수와 포인터 같은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볼륨 정보를 포함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UFS에서는 </a:t>
            </a:r>
            <a:r>
              <a: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슈퍼 블록</a:t>
            </a:r>
            <a:r>
              <a:t>, NTFS에서는 </a:t>
            </a:r>
            <a:r>
              <a: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마스터 파일 테이블</a:t>
            </a:r>
          </a:p>
        </p:txBody>
      </p:sp>
      <p:sp>
        <p:nvSpPr>
          <p:cNvPr id="461" name="TextBox 17"/>
          <p:cNvSpPr txBox="1"/>
          <p:nvPr/>
        </p:nvSpPr>
        <p:spPr>
          <a:xfrm>
            <a:off x="1061800" y="3682448"/>
            <a:ext cx="1698463" cy="38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0060" indent="-195030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사용</a:t>
            </a:r>
          </a:p>
        </p:txBody>
      </p:sp>
      <p:sp>
        <p:nvSpPr>
          <p:cNvPr id="462" name="TextBox 18"/>
          <p:cNvSpPr txBox="1"/>
          <p:nvPr/>
        </p:nvSpPr>
        <p:spPr>
          <a:xfrm>
            <a:off x="1537276" y="4026746"/>
            <a:ext cx="7648786" cy="119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0060" indent="-195030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시스템이 </a:t>
            </a:r>
            <a:r>
              <a: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마운트</a:t>
            </a:r>
            <a:r>
              <a:t>   될 때</a:t>
            </a:r>
          </a:p>
          <a:p>
            <a:pPr lvl="1" marL="390060" indent="-195030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 정보에 접근할 때</a:t>
            </a:r>
          </a:p>
          <a:p>
            <a:pPr lvl="1" marL="390060" indent="-195030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디스크 상태가 변경될 때</a:t>
            </a:r>
          </a:p>
        </p:txBody>
      </p:sp>
      <p:sp>
        <p:nvSpPr>
          <p:cNvPr id="463" name="TextBox 19"/>
          <p:cNvSpPr txBox="1"/>
          <p:nvPr/>
        </p:nvSpPr>
        <p:spPr>
          <a:xfrm>
            <a:off x="1061800" y="5509429"/>
            <a:ext cx="1698463" cy="38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0060" indent="-195030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마운트</a:t>
            </a:r>
          </a:p>
        </p:txBody>
      </p:sp>
      <p:sp>
        <p:nvSpPr>
          <p:cNvPr id="464" name="TextBox 20"/>
          <p:cNvSpPr txBox="1"/>
          <p:nvPr/>
        </p:nvSpPr>
        <p:spPr>
          <a:xfrm>
            <a:off x="1537276" y="5853727"/>
            <a:ext cx="7648786" cy="38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: 파일 시스템을 디렉터리 계층 구조의 특정 디렉터리와 연결하는 것</a:t>
            </a:r>
          </a:p>
        </p:txBody>
      </p:sp>
      <p:sp>
        <p:nvSpPr>
          <p:cNvPr id="465" name="TextBox 21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디스크 구조</a:t>
            </a:r>
          </a:p>
        </p:txBody>
      </p:sp>
      <p:sp>
        <p:nvSpPr>
          <p:cNvPr id="466" name="TextBox 22"/>
          <p:cNvSpPr txBox="1"/>
          <p:nvPr/>
        </p:nvSpPr>
        <p:spPr>
          <a:xfrm>
            <a:off x="3919363" y="4024245"/>
            <a:ext cx="239804" cy="201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700"/>
              </a:lnSpc>
              <a:defRPr sz="9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[1]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TextBox 11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116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17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18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TextBox 15"/>
          <p:cNvSpPr txBox="1"/>
          <p:nvPr/>
        </p:nvSpPr>
        <p:spPr>
          <a:xfrm>
            <a:off x="893049" y="1366498"/>
            <a:ext cx="7967503" cy="2415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 구조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 구현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디렉터리 구현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할당 방법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가용 공간 관리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복구</a:t>
            </a:r>
          </a:p>
        </p:txBody>
      </p:sp>
      <p:sp>
        <p:nvSpPr>
          <p:cNvPr id="120" name="TextBox 16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개요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5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476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7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478" name="TextBox 14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479" name="TextBox 15"/>
          <p:cNvSpPr txBox="1"/>
          <p:nvPr/>
        </p:nvSpPr>
        <p:spPr>
          <a:xfrm>
            <a:off x="731520" y="1366498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3. 디렉터리 구조</a:t>
            </a:r>
          </a:p>
        </p:txBody>
      </p:sp>
      <p:sp>
        <p:nvSpPr>
          <p:cNvPr id="480" name="TextBox 16"/>
          <p:cNvSpPr txBox="1"/>
          <p:nvPr/>
        </p:nvSpPr>
        <p:spPr>
          <a:xfrm>
            <a:off x="1061800" y="1790698"/>
            <a:ext cx="8453654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UFS : 디렉터리 구조에 파일 이름 및 해당 inode 번호 저장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NTFS : 마스터 파일 테이블에 파일 이름 및 해당 inode 번호 저장</a:t>
            </a:r>
          </a:p>
        </p:txBody>
      </p:sp>
      <p:sp>
        <p:nvSpPr>
          <p:cNvPr id="481" name="TextBox 17"/>
          <p:cNvSpPr txBox="1"/>
          <p:nvPr/>
        </p:nvSpPr>
        <p:spPr>
          <a:xfrm>
            <a:off x="753957" y="3054570"/>
            <a:ext cx="8245686" cy="78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UFS에서는 디렉터리 구조가 별도로 존재하지만 파일과 디렉터리를 동일하게 취급해 같은 방식으로 관리함</a:t>
            </a:r>
          </a:p>
        </p:txBody>
      </p:sp>
      <p:sp>
        <p:nvSpPr>
          <p:cNvPr id="482" name="TextBox 18"/>
          <p:cNvSpPr txBox="1"/>
          <p:nvPr/>
        </p:nvSpPr>
        <p:spPr>
          <a:xfrm>
            <a:off x="753957" y="4027985"/>
            <a:ext cx="8132106" cy="78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NTFS는 볼륨 제어 블록 (마스터 파일 테이블)에 디렉터리와 관련된 정보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(디렉터리 구조)도 함께 포함하지만 디렉터리와 파일은 다른 방식으로 관리됨</a:t>
            </a:r>
          </a:p>
        </p:txBody>
      </p:sp>
      <p:sp>
        <p:nvSpPr>
          <p:cNvPr id="483" name="TextBox 19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디스크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9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0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1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493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495" name="TextBox 14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496" name="TextBox 15"/>
          <p:cNvSpPr txBox="1"/>
          <p:nvPr/>
        </p:nvSpPr>
        <p:spPr>
          <a:xfrm>
            <a:off x="731520" y="1366498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4. 파일 구조 (FCB)</a:t>
            </a:r>
          </a:p>
        </p:txBody>
      </p:sp>
      <p:sp>
        <p:nvSpPr>
          <p:cNvPr id="497" name="TextBox 16"/>
          <p:cNvSpPr txBox="1"/>
          <p:nvPr/>
        </p:nvSpPr>
        <p:spPr>
          <a:xfrm>
            <a:off x="1061800" y="1790698"/>
            <a:ext cx="8453654" cy="119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각 파일에 대한 정보를 저장하는 구조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디렉터리와 연결을 위해 고유한 식별 번호를 가지고 있음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UFS에서는 inode로 FCB가 구현되어 있음</a:t>
            </a:r>
          </a:p>
        </p:txBody>
      </p:sp>
      <p:sp>
        <p:nvSpPr>
          <p:cNvPr id="498" name="TextBox 17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디스크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6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508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9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510" name="TextBox 14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511" name="TextBox 15"/>
          <p:cNvSpPr txBox="1"/>
          <p:nvPr/>
        </p:nvSpPr>
        <p:spPr>
          <a:xfrm>
            <a:off x="731520" y="1366498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1. 파티션 테이블</a:t>
            </a:r>
          </a:p>
        </p:txBody>
      </p:sp>
      <p:sp>
        <p:nvSpPr>
          <p:cNvPr id="512" name="TextBox 16"/>
          <p:cNvSpPr txBox="1"/>
          <p:nvPr/>
        </p:nvSpPr>
        <p:spPr>
          <a:xfrm>
            <a:off x="1061800" y="1790698"/>
            <a:ext cx="8453654" cy="38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: 마운트된 모든 파티션 정보를 포함하는 테이블</a:t>
            </a:r>
          </a:p>
        </p:txBody>
      </p:sp>
      <p:sp>
        <p:nvSpPr>
          <p:cNvPr id="513" name="TextBox 17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파일 시스템 자료구조</a:t>
            </a:r>
          </a:p>
        </p:txBody>
      </p:sp>
      <p:sp>
        <p:nvSpPr>
          <p:cNvPr id="514" name="TextBox 18"/>
          <p:cNvSpPr txBox="1"/>
          <p:nvPr/>
        </p:nvSpPr>
        <p:spPr>
          <a:xfrm>
            <a:off x="731520" y="2483540"/>
            <a:ext cx="914154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2. 디렉터리 구조</a:t>
            </a:r>
          </a:p>
        </p:txBody>
      </p:sp>
      <p:sp>
        <p:nvSpPr>
          <p:cNvPr id="515" name="TextBox 19"/>
          <p:cNvSpPr txBox="1"/>
          <p:nvPr/>
        </p:nvSpPr>
        <p:spPr>
          <a:xfrm>
            <a:off x="1061800" y="2907738"/>
            <a:ext cx="8453654" cy="78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최근 접근된 디렉터리의 디렉터리 정보를 가지며, 이미 파티션이 마운트된 경우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파티션 테이블에 대한 포인터도 함께 가짐</a:t>
            </a:r>
          </a:p>
        </p:txBody>
      </p:sp>
      <p:sp>
        <p:nvSpPr>
          <p:cNvPr id="516" name="TextBox 20"/>
          <p:cNvSpPr txBox="1"/>
          <p:nvPr/>
        </p:nvSpPr>
        <p:spPr>
          <a:xfrm>
            <a:off x="731520" y="4007813"/>
            <a:ext cx="914154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3. 범 시스템 오픈 파일 테이블 (system wide open file table)</a:t>
            </a:r>
          </a:p>
        </p:txBody>
      </p:sp>
      <p:sp>
        <p:nvSpPr>
          <p:cNvPr id="517" name="TextBox 21"/>
          <p:cNvSpPr txBox="1"/>
          <p:nvPr/>
        </p:nvSpPr>
        <p:spPr>
          <a:xfrm>
            <a:off x="1061800" y="4432012"/>
            <a:ext cx="8453654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시스템 당 하나만 존재하며, 열린 파일에 대한 모든 정보(각 파일의 메타데이터)가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이 테이블에 저장됨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2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3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4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5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6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527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8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529" name="TextBox 14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530" name="TextBox 15"/>
          <p:cNvSpPr txBox="1"/>
          <p:nvPr/>
        </p:nvSpPr>
        <p:spPr>
          <a:xfrm>
            <a:off x="731520" y="1366498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4. 프로세스별 오픈 파일 테이블 (per-process open file table)</a:t>
            </a:r>
          </a:p>
        </p:txBody>
      </p:sp>
      <p:sp>
        <p:nvSpPr>
          <p:cNvPr id="531" name="TextBox 16"/>
          <p:cNvSpPr txBox="1"/>
          <p:nvPr/>
        </p:nvSpPr>
        <p:spPr>
          <a:xfrm>
            <a:off x="1061800" y="1790698"/>
            <a:ext cx="8453654" cy="119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프로세스가 연 모든 파일에 대한 정보가 포함 (파일명 X)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프로세스 당 하나 존재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범 시스템 오픈 파일 테이블 내 해당 파일에 대한 포인터 포함</a:t>
            </a:r>
          </a:p>
        </p:txBody>
      </p:sp>
      <p:sp>
        <p:nvSpPr>
          <p:cNvPr id="532" name="TextBox 17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파일 시스템 자료구조</a:t>
            </a:r>
          </a:p>
        </p:txBody>
      </p:sp>
      <p:sp>
        <p:nvSpPr>
          <p:cNvPr id="533" name="TextBox 18"/>
          <p:cNvSpPr txBox="1"/>
          <p:nvPr/>
        </p:nvSpPr>
        <p:spPr>
          <a:xfrm>
            <a:off x="731520" y="3298168"/>
            <a:ext cx="914154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5. 버퍼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0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2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543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4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545" name="TextBox 14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546" name="TextBox 15"/>
          <p:cNvSpPr txBox="1"/>
          <p:nvPr/>
        </p:nvSpPr>
        <p:spPr>
          <a:xfrm>
            <a:off x="731520" y="1366498"/>
            <a:ext cx="9141547" cy="800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새 파일 생성을 위해서는 파일이 반드시 오픈되어야 하며, open() 또는 creat()와 같은</a:t>
            </a:r>
          </a:p>
          <a:p>
            <a:pPr>
              <a:lnSpc>
                <a:spcPts val="3200"/>
              </a:lnSpc>
              <a:def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pPr>
            <a:r>
              <a:t>시스템 호출</a:t>
            </a:r>
            <a:r>
              <a:rPr b="0"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을 사용해야 함</a:t>
            </a:r>
          </a:p>
        </p:txBody>
      </p:sp>
      <p:sp>
        <p:nvSpPr>
          <p:cNvPr id="547" name="TextBox 16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파일 오픈 (생성) 과정</a:t>
            </a:r>
          </a:p>
        </p:txBody>
      </p:sp>
      <p:sp>
        <p:nvSpPr>
          <p:cNvPr id="548" name="TextBox 17"/>
          <p:cNvSpPr txBox="1"/>
          <p:nvPr/>
        </p:nvSpPr>
        <p:spPr>
          <a:xfrm>
            <a:off x="731519" y="2599923"/>
            <a:ext cx="8565444" cy="282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1. open() 시스템 호출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2. 범 시스템 오픈 파일 테이블 검색</a:t>
            </a:r>
          </a:p>
          <a:p>
            <a:pPr>
              <a:lnSpc>
                <a:spcPts val="32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2.1 파일이 이미 열려 있다면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-&gt; 기존 범 시스템 오픈 파일 테이블을 가리키는 프로세스별 오픈 파일 테이블 항목 생성</a:t>
            </a:r>
          </a:p>
          <a:p>
            <a:pPr>
              <a:lnSpc>
                <a:spcPts val="32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2.2 파일이 열려있지 않다면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-&gt; 디렉터리 구조에서 찾고, 관련 정보를 범 시스템 오픈 파일 테이블에 추가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3. 프로세스별 오픈 파일 테이블의 항목에 대한 포인터를 open() 시스템 리턴 값으로 전달</a:t>
            </a:r>
          </a:p>
        </p:txBody>
      </p:sp>
      <p:sp>
        <p:nvSpPr>
          <p:cNvPr id="549" name="TextBox 18"/>
          <p:cNvSpPr txBox="1"/>
          <p:nvPr/>
        </p:nvSpPr>
        <p:spPr>
          <a:xfrm>
            <a:off x="731520" y="5881220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이때 리턴된 값을 </a:t>
            </a:r>
            <a:r>
              <a: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파일 디스크립터 (UNIX)</a:t>
            </a:r>
            <a:r>
              <a:t> 또는 </a:t>
            </a:r>
            <a:r>
              <a: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파일 핸들 (Windows)</a:t>
            </a:r>
            <a:r>
              <a:t> 이라고 부름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559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Freeform 13"/>
          <p:cNvSpPr/>
          <p:nvPr/>
        </p:nvSpPr>
        <p:spPr>
          <a:xfrm>
            <a:off x="1797825" y="1544812"/>
            <a:ext cx="6157950" cy="495201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1" name="TextBox 14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562" name="TextBox 15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563" name="TextBox 16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파일 오픈 (생성) 과정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8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9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0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1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2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573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4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575" name="TextBox 14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576" name="TextBox 15"/>
          <p:cNvSpPr txBox="1"/>
          <p:nvPr/>
        </p:nvSpPr>
        <p:spPr>
          <a:xfrm>
            <a:off x="609037" y="1366498"/>
            <a:ext cx="8565444" cy="241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프로세스별 테이블 항 삭제</a:t>
            </a:r>
          </a:p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범 시스템 항목 오픈 계수 감소</a:t>
            </a:r>
          </a:p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만일 범 시스템 항목 오픈 계수가 0이라면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 - 디스크 상의 디렉터리 구조에 파일 정보 업데이트 (수정 시간, 접근 시간 등)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 - 범 시스템 오픈 파일 테이블에서 항목 삭제</a:t>
            </a:r>
          </a:p>
        </p:txBody>
      </p:sp>
      <p:sp>
        <p:nvSpPr>
          <p:cNvPr id="577" name="TextBox 16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파일 close 과정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2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4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5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6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587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8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589" name="TextBox 14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590" name="TextBox 15"/>
          <p:cNvSpPr txBox="1"/>
          <p:nvPr/>
        </p:nvSpPr>
        <p:spPr>
          <a:xfrm>
            <a:off x="1096717" y="2474007"/>
            <a:ext cx="8565444" cy="78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  <a:lvl2pPr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2pPr>
          </a:lstStyle>
          <a:p>
            <a:pPr/>
            <a:r>
              <a:t>1. 선형 리스트</a:t>
            </a:r>
          </a:p>
          <a:p>
            <a:pPr lvl="1"/>
            <a:r>
              <a:t>간단하게 구현 가능하지만 실행 시간이 긺</a:t>
            </a:r>
          </a:p>
        </p:txBody>
      </p:sp>
      <p:sp>
        <p:nvSpPr>
          <p:cNvPr id="591" name="TextBox 16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디렉터리 구현</a:t>
            </a:r>
          </a:p>
        </p:txBody>
      </p:sp>
      <p:sp>
        <p:nvSpPr>
          <p:cNvPr id="592" name="TextBox 17"/>
          <p:cNvSpPr txBox="1"/>
          <p:nvPr/>
        </p:nvSpPr>
        <p:spPr>
          <a:xfrm>
            <a:off x="751012" y="1366498"/>
            <a:ext cx="8565444" cy="78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디렉터리에 공간을 어떻게 할당하고 관리하는가는 파일 시스템의 효율, 성능, 신뢰성에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큰 영향을 미침</a:t>
            </a:r>
          </a:p>
        </p:txBody>
      </p:sp>
      <p:sp>
        <p:nvSpPr>
          <p:cNvPr id="593" name="TextBox 18"/>
          <p:cNvSpPr txBox="1"/>
          <p:nvPr/>
        </p:nvSpPr>
        <p:spPr>
          <a:xfrm>
            <a:off x="751012" y="5005975"/>
            <a:ext cx="8565444" cy="1121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해시 테이블의 단점을 보완하기 위해 </a:t>
            </a:r>
            <a:r>
              <a: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체인 오버플로우 해시 테이블   </a:t>
            </a:r>
            <a:r>
              <a:t>을 사용하기도 함</a:t>
            </a:r>
          </a:p>
          <a:p>
            <a:pPr lvl="1" marL="348319" indent="-174159">
              <a:lnSpc>
                <a:spcPts val="2900"/>
              </a:lnSpc>
              <a:buSzPct val="100000"/>
              <a:buFont typeface="Arial"/>
              <a:buChar char="•"/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체인 오버플로우 해시 테이블</a:t>
            </a:r>
          </a:p>
          <a:p>
            <a:pPr>
              <a:lnSpc>
                <a:spcPts val="29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 : 각 해시 항목을 하나의 값이 아닌 연결 리스트로 구현함</a:t>
            </a:r>
          </a:p>
        </p:txBody>
      </p:sp>
      <p:sp>
        <p:nvSpPr>
          <p:cNvPr id="594" name="TextBox 19"/>
          <p:cNvSpPr txBox="1"/>
          <p:nvPr/>
        </p:nvSpPr>
        <p:spPr>
          <a:xfrm>
            <a:off x="6728496" y="5005975"/>
            <a:ext cx="205214" cy="201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700"/>
              </a:lnSpc>
              <a:defRPr sz="9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[1]</a:t>
            </a:r>
          </a:p>
        </p:txBody>
      </p:sp>
      <p:sp>
        <p:nvSpPr>
          <p:cNvPr id="595" name="TextBox 20"/>
          <p:cNvSpPr txBox="1"/>
          <p:nvPr/>
        </p:nvSpPr>
        <p:spPr>
          <a:xfrm>
            <a:off x="1096717" y="3415363"/>
            <a:ext cx="8565444" cy="1196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pPr>
            <a:r>
              <a:t>2. 해시 테이블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이름을 통해 해시로부터 값을 얻음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해시값을 포인터로 활용해 리스트 직접 접근이 가능함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0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1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3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4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605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606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7" name="TextBox 14"/>
          <p:cNvSpPr txBox="1"/>
          <p:nvPr/>
        </p:nvSpPr>
        <p:spPr>
          <a:xfrm>
            <a:off x="951651" y="1333500"/>
            <a:ext cx="8078207" cy="282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2858" indent="-11642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파일들을 어떻게 저장장치 공간에 배치할 것인지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효율적인 디스크 공간 사용, 빠른 파일 접근을 목표</a:t>
            </a:r>
          </a:p>
          <a:p>
            <a:pPr>
              <a:lnSpc>
                <a:spcPts val="3200"/>
              </a:lnSpc>
            </a:pPr>
          </a:p>
          <a:p>
            <a:pPr lvl="1" marL="232858" indent="-11642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저장장치 공간 할당 방법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연속 할당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연결 할당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색인(인덱스) 할당</a:t>
            </a:r>
          </a:p>
        </p:txBody>
      </p:sp>
      <p:sp>
        <p:nvSpPr>
          <p:cNvPr id="608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할당 방법</a:t>
            </a:r>
          </a:p>
        </p:txBody>
      </p:sp>
      <p:sp>
        <p:nvSpPr>
          <p:cNvPr id="609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4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5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6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7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8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619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620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1" name="TextBox 14"/>
          <p:cNvSpPr txBox="1"/>
          <p:nvPr/>
        </p:nvSpPr>
        <p:spPr>
          <a:xfrm>
            <a:off x="951651" y="1338072"/>
            <a:ext cx="8078207" cy="231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2858" indent="-11642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각 파일이 저장장치 내에서 연속적인 공간을 차지하는 할당 방법</a:t>
            </a:r>
          </a:p>
          <a:p>
            <a:pPr lvl="1" marL="232858" indent="-11642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첫 번째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블록의 주소와 길이</a:t>
            </a:r>
            <a:r>
              <a:t>로 정의</a:t>
            </a:r>
          </a:p>
          <a:p>
            <a:pPr lvl="1" marL="103598" indent="0">
              <a:lnSpc>
                <a:spcPts val="2800"/>
              </a:lnSpc>
              <a:defRPr sz="1600">
                <a:solidFill>
                  <a:srgbClr val="595959"/>
                </a:solidFill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ex) 파일의 길이: n / 시작 블록: b</a:t>
            </a:r>
          </a:p>
          <a:p>
            <a:pPr lvl="1" marL="103598" indent="0">
              <a:lnSpc>
                <a:spcPts val="2800"/>
              </a:lnSpc>
              <a:defRPr sz="1600">
                <a:solidFill>
                  <a:srgbClr val="595959"/>
                </a:solidFill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➤ 파일이 차지하는 블록: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b, b+1, b+2, …, b+n-1</a:t>
            </a:r>
            <a:endParaRPr>
              <a:solidFill>
                <a:srgbClr val="C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>
              <a:lnSpc>
                <a:spcPts val="3200"/>
              </a:lnSpc>
            </a:pPr>
            <a:endParaRPr>
              <a:solidFill>
                <a:srgbClr val="C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>
              <a:lnSpc>
                <a:spcPts val="32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➤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순차 접근, 직접 접근 모두 지원</a:t>
            </a:r>
          </a:p>
        </p:txBody>
      </p:sp>
      <p:sp>
        <p:nvSpPr>
          <p:cNvPr id="622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연속 할당</a:t>
            </a:r>
          </a:p>
        </p:txBody>
      </p:sp>
      <p:sp>
        <p:nvSpPr>
          <p:cNvPr id="623" name="Freeform 16"/>
          <p:cNvSpPr/>
          <p:nvPr/>
        </p:nvSpPr>
        <p:spPr>
          <a:xfrm>
            <a:off x="5676078" y="3067578"/>
            <a:ext cx="3986082" cy="400547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4" name="TextBox 17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30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31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TextBox 14"/>
          <p:cNvSpPr txBox="1"/>
          <p:nvPr/>
        </p:nvSpPr>
        <p:spPr>
          <a:xfrm>
            <a:off x="886050" y="1366498"/>
            <a:ext cx="7633549" cy="2009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로컬 파일 시스템 및 디렉토리 구조 구현의 세부 사항을 설명한다.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블록 할당과 가용 블록 알고리즘 및 그의 절충에 대해 논의한다.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시스템의 효율 및 성능 문제를 탐색한다.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 장애로부터의 복구를 살펴본다.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구체적인 예로 WAFL 파일 시스템을 설명한다.</a:t>
            </a:r>
          </a:p>
        </p:txBody>
      </p:sp>
      <p:sp>
        <p:nvSpPr>
          <p:cNvPr id="133" name="TextBox 15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목표</a:t>
            </a:r>
          </a:p>
        </p:txBody>
      </p:sp>
      <p:sp>
        <p:nvSpPr>
          <p:cNvPr id="134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9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0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1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2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3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634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635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6" name="TextBox 14"/>
          <p:cNvSpPr txBox="1"/>
          <p:nvPr/>
        </p:nvSpPr>
        <p:spPr>
          <a:xfrm>
            <a:off x="951651" y="1333499"/>
            <a:ext cx="8078207" cy="3228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&lt; 문제점 &gt;</a:t>
            </a:r>
          </a:p>
          <a:p>
            <a:pPr lvl="1" marL="116429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1) 가용 공간 관리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파일의 할당 &amp; 반납으로 인한 가용 디스크 공간이 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조각나는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외부 단편화</a:t>
            </a:r>
            <a:r>
              <a:t> 발생</a:t>
            </a:r>
          </a:p>
          <a:p>
            <a:pPr lvl="1" marL="116466" indent="1">
              <a:lnSpc>
                <a:spcPts val="3200"/>
              </a:lnSpc>
            </a:pPr>
          </a:p>
          <a:p>
            <a:pPr lvl="1" marL="116429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2) 할당 공간 결정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생성될/사용할 파일의 크기를 예측할 수 없기에, 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내부 단편화</a:t>
            </a:r>
            <a:r>
              <a:t> 발생</a:t>
            </a:r>
          </a:p>
        </p:txBody>
      </p:sp>
      <p:sp>
        <p:nvSpPr>
          <p:cNvPr id="637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연속 할당</a:t>
            </a:r>
          </a:p>
        </p:txBody>
      </p:sp>
      <p:sp>
        <p:nvSpPr>
          <p:cNvPr id="638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3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4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5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6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648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649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0" name="TextBox 14"/>
          <p:cNvSpPr txBox="1"/>
          <p:nvPr/>
        </p:nvSpPr>
        <p:spPr>
          <a:xfrm>
            <a:off x="943874" y="1297143"/>
            <a:ext cx="8078207" cy="282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2935" indent="-116466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외부 단편화</a:t>
            </a:r>
          </a:p>
          <a:p>
            <a:pPr lvl="1" marL="116466" indent="1"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</a:p>
          <a:p>
            <a:pPr lvl="1" marL="232858" indent="-116429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내부 단편화</a:t>
            </a:r>
          </a:p>
        </p:txBody>
      </p:sp>
      <p:sp>
        <p:nvSpPr>
          <p:cNvPr id="651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연속 할당</a:t>
            </a:r>
          </a:p>
        </p:txBody>
      </p:sp>
      <p:grpSp>
        <p:nvGrpSpPr>
          <p:cNvPr id="655" name="Group 16"/>
          <p:cNvGrpSpPr/>
          <p:nvPr/>
        </p:nvGrpSpPr>
        <p:grpSpPr>
          <a:xfrm>
            <a:off x="1307731" y="4332211"/>
            <a:ext cx="1516924" cy="470917"/>
            <a:chOff x="0" y="0"/>
            <a:chExt cx="1516923" cy="470915"/>
          </a:xfrm>
        </p:grpSpPr>
        <p:sp>
          <p:nvSpPr>
            <p:cNvPr id="652" name="Freeform 17"/>
            <p:cNvSpPr/>
            <p:nvPr/>
          </p:nvSpPr>
          <p:spPr>
            <a:xfrm>
              <a:off x="5048" y="5048"/>
              <a:ext cx="1506761" cy="460820"/>
            </a:xfrm>
            <a:prstGeom prst="rect">
              <a:avLst/>
            </a:prstGeom>
            <a:solidFill>
              <a:srgbClr val="E0E0A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3" name="Freeform 18"/>
            <p:cNvSpPr/>
            <p:nvPr/>
          </p:nvSpPr>
          <p:spPr>
            <a:xfrm>
              <a:off x="0" y="-1"/>
              <a:ext cx="1516857" cy="47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" y="0"/>
                  </a:moveTo>
                  <a:lnTo>
                    <a:pt x="21528" y="0"/>
                  </a:lnTo>
                  <a:cubicBezTo>
                    <a:pt x="21567" y="0"/>
                    <a:pt x="21600" y="105"/>
                    <a:pt x="21600" y="232"/>
                  </a:cubicBezTo>
                  <a:lnTo>
                    <a:pt x="21600" y="21368"/>
                  </a:lnTo>
                  <a:cubicBezTo>
                    <a:pt x="21600" y="21495"/>
                    <a:pt x="21567" y="21600"/>
                    <a:pt x="21528" y="21600"/>
                  </a:cubicBezTo>
                  <a:lnTo>
                    <a:pt x="72" y="21600"/>
                  </a:lnTo>
                  <a:cubicBezTo>
                    <a:pt x="33" y="21600"/>
                    <a:pt x="0" y="21495"/>
                    <a:pt x="0" y="21368"/>
                  </a:cubicBezTo>
                  <a:lnTo>
                    <a:pt x="0" y="232"/>
                  </a:lnTo>
                  <a:cubicBezTo>
                    <a:pt x="0" y="105"/>
                    <a:pt x="33" y="0"/>
                    <a:pt x="72" y="0"/>
                  </a:cubicBezTo>
                  <a:moveTo>
                    <a:pt x="72" y="467"/>
                  </a:moveTo>
                  <a:lnTo>
                    <a:pt x="72" y="232"/>
                  </a:lnTo>
                  <a:lnTo>
                    <a:pt x="144" y="232"/>
                  </a:lnTo>
                  <a:lnTo>
                    <a:pt x="144" y="21368"/>
                  </a:lnTo>
                  <a:lnTo>
                    <a:pt x="72" y="21368"/>
                  </a:lnTo>
                  <a:lnTo>
                    <a:pt x="72" y="21137"/>
                  </a:lnTo>
                  <a:lnTo>
                    <a:pt x="21528" y="21137"/>
                  </a:lnTo>
                  <a:lnTo>
                    <a:pt x="21528" y="21368"/>
                  </a:lnTo>
                  <a:lnTo>
                    <a:pt x="21456" y="21368"/>
                  </a:lnTo>
                  <a:lnTo>
                    <a:pt x="21456" y="232"/>
                  </a:lnTo>
                  <a:lnTo>
                    <a:pt x="21528" y="232"/>
                  </a:lnTo>
                  <a:lnTo>
                    <a:pt x="21528" y="463"/>
                  </a:lnTo>
                  <a:lnTo>
                    <a:pt x="72" y="463"/>
                  </a:lnTo>
                  <a:close/>
                </a:path>
              </a:pathLst>
            </a:custGeom>
            <a:solidFill>
              <a:srgbClr val="7373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4" name="TextBox 19"/>
            <p:cNvSpPr txBox="1"/>
            <p:nvPr/>
          </p:nvSpPr>
          <p:spPr>
            <a:xfrm>
              <a:off x="-1" y="81904"/>
              <a:ext cx="1516925" cy="292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ts val="1500"/>
                </a:lnSpc>
                <a:defRPr sz="12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lvl1pPr>
            </a:lstStyle>
            <a:p>
              <a:pPr/>
              <a:r>
                <a:t>Process</a:t>
              </a:r>
            </a:p>
          </p:txBody>
        </p:sp>
      </p:grpSp>
      <p:grpSp>
        <p:nvGrpSpPr>
          <p:cNvPr id="658" name="Group 20"/>
          <p:cNvGrpSpPr/>
          <p:nvPr/>
        </p:nvGrpSpPr>
        <p:grpSpPr>
          <a:xfrm>
            <a:off x="1307731" y="4910051"/>
            <a:ext cx="1516924" cy="487053"/>
            <a:chOff x="0" y="0"/>
            <a:chExt cx="1516923" cy="487052"/>
          </a:xfrm>
        </p:grpSpPr>
        <p:sp>
          <p:nvSpPr>
            <p:cNvPr id="656" name="Freeform 21"/>
            <p:cNvSpPr/>
            <p:nvPr/>
          </p:nvSpPr>
          <p:spPr>
            <a:xfrm>
              <a:off x="0" y="10552"/>
              <a:ext cx="1516857" cy="476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" y="0"/>
                  </a:moveTo>
                  <a:lnTo>
                    <a:pt x="21528" y="0"/>
                  </a:lnTo>
                  <a:cubicBezTo>
                    <a:pt x="21567" y="0"/>
                    <a:pt x="21600" y="105"/>
                    <a:pt x="21600" y="232"/>
                  </a:cubicBezTo>
                  <a:lnTo>
                    <a:pt x="21600" y="21368"/>
                  </a:lnTo>
                  <a:cubicBezTo>
                    <a:pt x="21600" y="21495"/>
                    <a:pt x="21567" y="21600"/>
                    <a:pt x="21528" y="21600"/>
                  </a:cubicBezTo>
                  <a:lnTo>
                    <a:pt x="72" y="21600"/>
                  </a:lnTo>
                  <a:cubicBezTo>
                    <a:pt x="33" y="21600"/>
                    <a:pt x="0" y="21495"/>
                    <a:pt x="0" y="21368"/>
                  </a:cubicBezTo>
                  <a:lnTo>
                    <a:pt x="0" y="232"/>
                  </a:lnTo>
                  <a:cubicBezTo>
                    <a:pt x="0" y="105"/>
                    <a:pt x="33" y="0"/>
                    <a:pt x="72" y="0"/>
                  </a:cubicBezTo>
                  <a:moveTo>
                    <a:pt x="72" y="467"/>
                  </a:moveTo>
                  <a:lnTo>
                    <a:pt x="72" y="232"/>
                  </a:lnTo>
                  <a:lnTo>
                    <a:pt x="144" y="232"/>
                  </a:lnTo>
                  <a:lnTo>
                    <a:pt x="144" y="21368"/>
                  </a:lnTo>
                  <a:lnTo>
                    <a:pt x="72" y="21368"/>
                  </a:lnTo>
                  <a:lnTo>
                    <a:pt x="72" y="21137"/>
                  </a:lnTo>
                  <a:lnTo>
                    <a:pt x="21528" y="21137"/>
                  </a:lnTo>
                  <a:lnTo>
                    <a:pt x="21528" y="21368"/>
                  </a:lnTo>
                  <a:lnTo>
                    <a:pt x="21456" y="21368"/>
                  </a:lnTo>
                  <a:lnTo>
                    <a:pt x="21456" y="232"/>
                  </a:lnTo>
                  <a:lnTo>
                    <a:pt x="21528" y="232"/>
                  </a:lnTo>
                  <a:lnTo>
                    <a:pt x="21528" y="463"/>
                  </a:lnTo>
                  <a:lnTo>
                    <a:pt x="72" y="463"/>
                  </a:lnTo>
                  <a:close/>
                </a:path>
              </a:pathLst>
            </a:custGeom>
            <a:solidFill>
              <a:srgbClr val="7373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7" name="TextBox 22"/>
            <p:cNvSpPr txBox="1"/>
            <p:nvPr/>
          </p:nvSpPr>
          <p:spPr>
            <a:xfrm>
              <a:off x="0" y="0"/>
              <a:ext cx="1516924" cy="483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ts val="1500"/>
                </a:lnSpc>
                <a:defRPr sz="1200">
                  <a:solidFill>
                    <a:srgbClr val="C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Empty</a:t>
              </a:r>
            </a:p>
            <a:p>
              <a:pPr algn="ctr">
                <a:lnSpc>
                  <a:spcPts val="1500"/>
                </a:lnSpc>
                <a:defRPr sz="12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(100MB)</a:t>
              </a:r>
            </a:p>
          </p:txBody>
        </p:sp>
      </p:grpSp>
      <p:grpSp>
        <p:nvGrpSpPr>
          <p:cNvPr id="662" name="Group 23"/>
          <p:cNvGrpSpPr/>
          <p:nvPr/>
        </p:nvGrpSpPr>
        <p:grpSpPr>
          <a:xfrm>
            <a:off x="1307731" y="5508997"/>
            <a:ext cx="1516924" cy="470916"/>
            <a:chOff x="0" y="0"/>
            <a:chExt cx="1516923" cy="470915"/>
          </a:xfrm>
        </p:grpSpPr>
        <p:sp>
          <p:nvSpPr>
            <p:cNvPr id="659" name="Freeform 24"/>
            <p:cNvSpPr/>
            <p:nvPr/>
          </p:nvSpPr>
          <p:spPr>
            <a:xfrm>
              <a:off x="5048" y="5048"/>
              <a:ext cx="1506761" cy="460820"/>
            </a:xfrm>
            <a:prstGeom prst="rect">
              <a:avLst/>
            </a:prstGeom>
            <a:solidFill>
              <a:srgbClr val="E0E0A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0" name="Freeform 25"/>
            <p:cNvSpPr/>
            <p:nvPr/>
          </p:nvSpPr>
          <p:spPr>
            <a:xfrm>
              <a:off x="0" y="-1"/>
              <a:ext cx="1516857" cy="47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" y="0"/>
                  </a:moveTo>
                  <a:lnTo>
                    <a:pt x="21528" y="0"/>
                  </a:lnTo>
                  <a:cubicBezTo>
                    <a:pt x="21567" y="0"/>
                    <a:pt x="21600" y="105"/>
                    <a:pt x="21600" y="232"/>
                  </a:cubicBezTo>
                  <a:lnTo>
                    <a:pt x="21600" y="21368"/>
                  </a:lnTo>
                  <a:cubicBezTo>
                    <a:pt x="21600" y="21495"/>
                    <a:pt x="21567" y="21600"/>
                    <a:pt x="21528" y="21600"/>
                  </a:cubicBezTo>
                  <a:lnTo>
                    <a:pt x="72" y="21600"/>
                  </a:lnTo>
                  <a:cubicBezTo>
                    <a:pt x="33" y="21600"/>
                    <a:pt x="0" y="21495"/>
                    <a:pt x="0" y="21368"/>
                  </a:cubicBezTo>
                  <a:lnTo>
                    <a:pt x="0" y="232"/>
                  </a:lnTo>
                  <a:cubicBezTo>
                    <a:pt x="0" y="105"/>
                    <a:pt x="33" y="0"/>
                    <a:pt x="72" y="0"/>
                  </a:cubicBezTo>
                  <a:moveTo>
                    <a:pt x="72" y="467"/>
                  </a:moveTo>
                  <a:lnTo>
                    <a:pt x="72" y="232"/>
                  </a:lnTo>
                  <a:lnTo>
                    <a:pt x="144" y="232"/>
                  </a:lnTo>
                  <a:lnTo>
                    <a:pt x="144" y="21368"/>
                  </a:lnTo>
                  <a:lnTo>
                    <a:pt x="72" y="21368"/>
                  </a:lnTo>
                  <a:lnTo>
                    <a:pt x="72" y="21137"/>
                  </a:lnTo>
                  <a:lnTo>
                    <a:pt x="21528" y="21137"/>
                  </a:lnTo>
                  <a:lnTo>
                    <a:pt x="21528" y="21368"/>
                  </a:lnTo>
                  <a:lnTo>
                    <a:pt x="21456" y="21368"/>
                  </a:lnTo>
                  <a:lnTo>
                    <a:pt x="21456" y="232"/>
                  </a:lnTo>
                  <a:lnTo>
                    <a:pt x="21528" y="232"/>
                  </a:lnTo>
                  <a:lnTo>
                    <a:pt x="21528" y="463"/>
                  </a:lnTo>
                  <a:lnTo>
                    <a:pt x="72" y="463"/>
                  </a:lnTo>
                  <a:close/>
                </a:path>
              </a:pathLst>
            </a:custGeom>
            <a:solidFill>
              <a:srgbClr val="7373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1" name="TextBox 26"/>
            <p:cNvSpPr txBox="1"/>
            <p:nvPr/>
          </p:nvSpPr>
          <p:spPr>
            <a:xfrm>
              <a:off x="-1" y="81904"/>
              <a:ext cx="1516925" cy="292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ts val="1500"/>
                </a:lnSpc>
                <a:defRPr sz="12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lvl1pPr>
            </a:lstStyle>
            <a:p>
              <a:pPr/>
              <a:r>
                <a:t>Process</a:t>
              </a:r>
            </a:p>
          </p:txBody>
        </p:sp>
      </p:grpSp>
      <p:grpSp>
        <p:nvGrpSpPr>
          <p:cNvPr id="665" name="Group 27"/>
          <p:cNvGrpSpPr/>
          <p:nvPr/>
        </p:nvGrpSpPr>
        <p:grpSpPr>
          <a:xfrm>
            <a:off x="1307731" y="1824073"/>
            <a:ext cx="1516924" cy="487053"/>
            <a:chOff x="0" y="0"/>
            <a:chExt cx="1516923" cy="487052"/>
          </a:xfrm>
        </p:grpSpPr>
        <p:sp>
          <p:nvSpPr>
            <p:cNvPr id="663" name="Freeform 28"/>
            <p:cNvSpPr/>
            <p:nvPr/>
          </p:nvSpPr>
          <p:spPr>
            <a:xfrm>
              <a:off x="0" y="10552"/>
              <a:ext cx="1516857" cy="476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" y="0"/>
                  </a:moveTo>
                  <a:lnTo>
                    <a:pt x="21528" y="0"/>
                  </a:lnTo>
                  <a:cubicBezTo>
                    <a:pt x="21567" y="0"/>
                    <a:pt x="21600" y="105"/>
                    <a:pt x="21600" y="232"/>
                  </a:cubicBezTo>
                  <a:lnTo>
                    <a:pt x="21600" y="21368"/>
                  </a:lnTo>
                  <a:cubicBezTo>
                    <a:pt x="21600" y="21495"/>
                    <a:pt x="21567" y="21600"/>
                    <a:pt x="21528" y="21600"/>
                  </a:cubicBezTo>
                  <a:lnTo>
                    <a:pt x="72" y="21600"/>
                  </a:lnTo>
                  <a:cubicBezTo>
                    <a:pt x="33" y="21600"/>
                    <a:pt x="0" y="21495"/>
                    <a:pt x="0" y="21368"/>
                  </a:cubicBezTo>
                  <a:lnTo>
                    <a:pt x="0" y="232"/>
                  </a:lnTo>
                  <a:cubicBezTo>
                    <a:pt x="0" y="105"/>
                    <a:pt x="33" y="0"/>
                    <a:pt x="72" y="0"/>
                  </a:cubicBezTo>
                  <a:moveTo>
                    <a:pt x="72" y="467"/>
                  </a:moveTo>
                  <a:lnTo>
                    <a:pt x="72" y="232"/>
                  </a:lnTo>
                  <a:lnTo>
                    <a:pt x="144" y="232"/>
                  </a:lnTo>
                  <a:lnTo>
                    <a:pt x="144" y="21368"/>
                  </a:lnTo>
                  <a:lnTo>
                    <a:pt x="72" y="21368"/>
                  </a:lnTo>
                  <a:lnTo>
                    <a:pt x="72" y="21137"/>
                  </a:lnTo>
                  <a:lnTo>
                    <a:pt x="21528" y="21137"/>
                  </a:lnTo>
                  <a:lnTo>
                    <a:pt x="21528" y="21368"/>
                  </a:lnTo>
                  <a:lnTo>
                    <a:pt x="21456" y="21368"/>
                  </a:lnTo>
                  <a:lnTo>
                    <a:pt x="21456" y="232"/>
                  </a:lnTo>
                  <a:lnTo>
                    <a:pt x="21528" y="232"/>
                  </a:lnTo>
                  <a:lnTo>
                    <a:pt x="21528" y="463"/>
                  </a:lnTo>
                  <a:lnTo>
                    <a:pt x="72" y="463"/>
                  </a:lnTo>
                  <a:close/>
                </a:path>
              </a:pathLst>
            </a:custGeom>
            <a:solidFill>
              <a:srgbClr val="7373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4" name="TextBox 29"/>
            <p:cNvSpPr txBox="1"/>
            <p:nvPr/>
          </p:nvSpPr>
          <p:spPr>
            <a:xfrm>
              <a:off x="0" y="0"/>
              <a:ext cx="1516924" cy="483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ts val="1500"/>
                </a:lnSpc>
                <a:defRPr sz="1200">
                  <a:solidFill>
                    <a:srgbClr val="C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Empty</a:t>
              </a:r>
            </a:p>
            <a:p>
              <a:pPr algn="ctr">
                <a:lnSpc>
                  <a:spcPts val="1500"/>
                </a:lnSpc>
                <a:defRPr sz="12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(50MB)</a:t>
              </a:r>
            </a:p>
          </p:txBody>
        </p:sp>
      </p:grpSp>
      <p:grpSp>
        <p:nvGrpSpPr>
          <p:cNvPr id="669" name="Group 30"/>
          <p:cNvGrpSpPr/>
          <p:nvPr/>
        </p:nvGrpSpPr>
        <p:grpSpPr>
          <a:xfrm>
            <a:off x="1307731" y="2423017"/>
            <a:ext cx="1516924" cy="470917"/>
            <a:chOff x="0" y="0"/>
            <a:chExt cx="1516923" cy="470915"/>
          </a:xfrm>
        </p:grpSpPr>
        <p:sp>
          <p:nvSpPr>
            <p:cNvPr id="666" name="Freeform 31"/>
            <p:cNvSpPr/>
            <p:nvPr/>
          </p:nvSpPr>
          <p:spPr>
            <a:xfrm>
              <a:off x="5048" y="5048"/>
              <a:ext cx="1506761" cy="460820"/>
            </a:xfrm>
            <a:prstGeom prst="rect">
              <a:avLst/>
            </a:prstGeom>
            <a:solidFill>
              <a:srgbClr val="E0E0A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7" name="Freeform 32"/>
            <p:cNvSpPr/>
            <p:nvPr/>
          </p:nvSpPr>
          <p:spPr>
            <a:xfrm>
              <a:off x="0" y="-1"/>
              <a:ext cx="1516857" cy="47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" y="0"/>
                  </a:moveTo>
                  <a:lnTo>
                    <a:pt x="21528" y="0"/>
                  </a:lnTo>
                  <a:cubicBezTo>
                    <a:pt x="21567" y="0"/>
                    <a:pt x="21600" y="105"/>
                    <a:pt x="21600" y="232"/>
                  </a:cubicBezTo>
                  <a:lnTo>
                    <a:pt x="21600" y="21368"/>
                  </a:lnTo>
                  <a:cubicBezTo>
                    <a:pt x="21600" y="21495"/>
                    <a:pt x="21567" y="21600"/>
                    <a:pt x="21528" y="21600"/>
                  </a:cubicBezTo>
                  <a:lnTo>
                    <a:pt x="72" y="21600"/>
                  </a:lnTo>
                  <a:cubicBezTo>
                    <a:pt x="33" y="21600"/>
                    <a:pt x="0" y="21495"/>
                    <a:pt x="0" y="21368"/>
                  </a:cubicBezTo>
                  <a:lnTo>
                    <a:pt x="0" y="232"/>
                  </a:lnTo>
                  <a:cubicBezTo>
                    <a:pt x="0" y="105"/>
                    <a:pt x="33" y="0"/>
                    <a:pt x="72" y="0"/>
                  </a:cubicBezTo>
                  <a:moveTo>
                    <a:pt x="72" y="467"/>
                  </a:moveTo>
                  <a:lnTo>
                    <a:pt x="72" y="232"/>
                  </a:lnTo>
                  <a:lnTo>
                    <a:pt x="144" y="232"/>
                  </a:lnTo>
                  <a:lnTo>
                    <a:pt x="144" y="21368"/>
                  </a:lnTo>
                  <a:lnTo>
                    <a:pt x="72" y="21368"/>
                  </a:lnTo>
                  <a:lnTo>
                    <a:pt x="72" y="21137"/>
                  </a:lnTo>
                  <a:lnTo>
                    <a:pt x="21528" y="21137"/>
                  </a:lnTo>
                  <a:lnTo>
                    <a:pt x="21528" y="21368"/>
                  </a:lnTo>
                  <a:lnTo>
                    <a:pt x="21456" y="21368"/>
                  </a:lnTo>
                  <a:lnTo>
                    <a:pt x="21456" y="232"/>
                  </a:lnTo>
                  <a:lnTo>
                    <a:pt x="21528" y="232"/>
                  </a:lnTo>
                  <a:lnTo>
                    <a:pt x="21528" y="463"/>
                  </a:lnTo>
                  <a:lnTo>
                    <a:pt x="72" y="463"/>
                  </a:lnTo>
                  <a:close/>
                </a:path>
              </a:pathLst>
            </a:custGeom>
            <a:solidFill>
              <a:srgbClr val="7373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8" name="TextBox 33"/>
            <p:cNvSpPr txBox="1"/>
            <p:nvPr/>
          </p:nvSpPr>
          <p:spPr>
            <a:xfrm>
              <a:off x="-1" y="81904"/>
              <a:ext cx="1516925" cy="292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ts val="1500"/>
                </a:lnSpc>
                <a:defRPr sz="12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lvl1pPr>
            </a:lstStyle>
            <a:p>
              <a:pPr/>
              <a:r>
                <a:t>Process</a:t>
              </a:r>
            </a:p>
          </p:txBody>
        </p:sp>
      </p:grpSp>
      <p:grpSp>
        <p:nvGrpSpPr>
          <p:cNvPr id="672" name="Group 34"/>
          <p:cNvGrpSpPr/>
          <p:nvPr/>
        </p:nvGrpSpPr>
        <p:grpSpPr>
          <a:xfrm>
            <a:off x="1307731" y="3000858"/>
            <a:ext cx="1516924" cy="487053"/>
            <a:chOff x="0" y="0"/>
            <a:chExt cx="1516923" cy="487052"/>
          </a:xfrm>
        </p:grpSpPr>
        <p:sp>
          <p:nvSpPr>
            <p:cNvPr id="670" name="Freeform 35"/>
            <p:cNvSpPr/>
            <p:nvPr/>
          </p:nvSpPr>
          <p:spPr>
            <a:xfrm>
              <a:off x="0" y="10552"/>
              <a:ext cx="1516857" cy="476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" y="0"/>
                  </a:moveTo>
                  <a:lnTo>
                    <a:pt x="21528" y="0"/>
                  </a:lnTo>
                  <a:cubicBezTo>
                    <a:pt x="21567" y="0"/>
                    <a:pt x="21600" y="105"/>
                    <a:pt x="21600" y="232"/>
                  </a:cubicBezTo>
                  <a:lnTo>
                    <a:pt x="21600" y="21368"/>
                  </a:lnTo>
                  <a:cubicBezTo>
                    <a:pt x="21600" y="21495"/>
                    <a:pt x="21567" y="21600"/>
                    <a:pt x="21528" y="21600"/>
                  </a:cubicBezTo>
                  <a:lnTo>
                    <a:pt x="72" y="21600"/>
                  </a:lnTo>
                  <a:cubicBezTo>
                    <a:pt x="33" y="21600"/>
                    <a:pt x="0" y="21495"/>
                    <a:pt x="0" y="21368"/>
                  </a:cubicBezTo>
                  <a:lnTo>
                    <a:pt x="0" y="232"/>
                  </a:lnTo>
                  <a:cubicBezTo>
                    <a:pt x="0" y="105"/>
                    <a:pt x="33" y="0"/>
                    <a:pt x="72" y="0"/>
                  </a:cubicBezTo>
                  <a:moveTo>
                    <a:pt x="72" y="467"/>
                  </a:moveTo>
                  <a:lnTo>
                    <a:pt x="72" y="232"/>
                  </a:lnTo>
                  <a:lnTo>
                    <a:pt x="144" y="232"/>
                  </a:lnTo>
                  <a:lnTo>
                    <a:pt x="144" y="21368"/>
                  </a:lnTo>
                  <a:lnTo>
                    <a:pt x="72" y="21368"/>
                  </a:lnTo>
                  <a:lnTo>
                    <a:pt x="72" y="21137"/>
                  </a:lnTo>
                  <a:lnTo>
                    <a:pt x="21528" y="21137"/>
                  </a:lnTo>
                  <a:lnTo>
                    <a:pt x="21528" y="21368"/>
                  </a:lnTo>
                  <a:lnTo>
                    <a:pt x="21456" y="21368"/>
                  </a:lnTo>
                  <a:lnTo>
                    <a:pt x="21456" y="232"/>
                  </a:lnTo>
                  <a:lnTo>
                    <a:pt x="21528" y="232"/>
                  </a:lnTo>
                  <a:lnTo>
                    <a:pt x="21528" y="463"/>
                  </a:lnTo>
                  <a:lnTo>
                    <a:pt x="72" y="463"/>
                  </a:lnTo>
                  <a:close/>
                </a:path>
              </a:pathLst>
            </a:custGeom>
            <a:solidFill>
              <a:srgbClr val="7373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1" name="TextBox 36"/>
            <p:cNvSpPr txBox="1"/>
            <p:nvPr/>
          </p:nvSpPr>
          <p:spPr>
            <a:xfrm>
              <a:off x="0" y="0"/>
              <a:ext cx="1516924" cy="483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ts val="1500"/>
                </a:lnSpc>
                <a:defRPr sz="1200">
                  <a:solidFill>
                    <a:srgbClr val="C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Empty</a:t>
              </a:r>
            </a:p>
            <a:p>
              <a:pPr algn="ctr">
                <a:lnSpc>
                  <a:spcPts val="1500"/>
                </a:lnSpc>
                <a:defRPr sz="12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(50MB)</a:t>
              </a:r>
            </a:p>
          </p:txBody>
        </p:sp>
      </p:grpSp>
      <p:grpSp>
        <p:nvGrpSpPr>
          <p:cNvPr id="676" name="Group 37"/>
          <p:cNvGrpSpPr/>
          <p:nvPr/>
        </p:nvGrpSpPr>
        <p:grpSpPr>
          <a:xfrm>
            <a:off x="3446796" y="4939242"/>
            <a:ext cx="1167140" cy="457723"/>
            <a:chOff x="0" y="0"/>
            <a:chExt cx="1167139" cy="457721"/>
          </a:xfrm>
        </p:grpSpPr>
        <p:sp>
          <p:nvSpPr>
            <p:cNvPr id="673" name="Freeform 38"/>
            <p:cNvSpPr/>
            <p:nvPr/>
          </p:nvSpPr>
          <p:spPr>
            <a:xfrm>
              <a:off x="5048" y="26512"/>
              <a:ext cx="1157002" cy="4256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4" name="Freeform 39"/>
            <p:cNvSpPr/>
            <p:nvPr/>
          </p:nvSpPr>
          <p:spPr>
            <a:xfrm>
              <a:off x="0" y="20931"/>
              <a:ext cx="1167098" cy="43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" y="0"/>
                  </a:moveTo>
                  <a:lnTo>
                    <a:pt x="21507" y="0"/>
                  </a:lnTo>
                  <a:cubicBezTo>
                    <a:pt x="21558" y="0"/>
                    <a:pt x="21600" y="125"/>
                    <a:pt x="21600" y="276"/>
                  </a:cubicBezTo>
                  <a:lnTo>
                    <a:pt x="21600" y="21324"/>
                  </a:lnTo>
                  <a:cubicBezTo>
                    <a:pt x="21600" y="21475"/>
                    <a:pt x="21558" y="21600"/>
                    <a:pt x="21507" y="21600"/>
                  </a:cubicBezTo>
                  <a:lnTo>
                    <a:pt x="93" y="21600"/>
                  </a:lnTo>
                  <a:cubicBezTo>
                    <a:pt x="42" y="21600"/>
                    <a:pt x="0" y="21475"/>
                    <a:pt x="0" y="21324"/>
                  </a:cubicBezTo>
                  <a:lnTo>
                    <a:pt x="0" y="276"/>
                  </a:lnTo>
                  <a:cubicBezTo>
                    <a:pt x="0" y="125"/>
                    <a:pt x="42" y="0"/>
                    <a:pt x="93" y="0"/>
                  </a:cubicBezTo>
                  <a:moveTo>
                    <a:pt x="93" y="557"/>
                  </a:moveTo>
                  <a:lnTo>
                    <a:pt x="93" y="276"/>
                  </a:lnTo>
                  <a:lnTo>
                    <a:pt x="187" y="276"/>
                  </a:lnTo>
                  <a:lnTo>
                    <a:pt x="187" y="21324"/>
                  </a:lnTo>
                  <a:lnTo>
                    <a:pt x="93" y="21324"/>
                  </a:lnTo>
                  <a:lnTo>
                    <a:pt x="93" y="21048"/>
                  </a:lnTo>
                  <a:lnTo>
                    <a:pt x="21507" y="21048"/>
                  </a:lnTo>
                  <a:lnTo>
                    <a:pt x="21507" y="21324"/>
                  </a:lnTo>
                  <a:lnTo>
                    <a:pt x="21413" y="21324"/>
                  </a:lnTo>
                  <a:lnTo>
                    <a:pt x="21413" y="276"/>
                  </a:lnTo>
                  <a:lnTo>
                    <a:pt x="21507" y="276"/>
                  </a:lnTo>
                  <a:lnTo>
                    <a:pt x="21507" y="552"/>
                  </a:lnTo>
                  <a:lnTo>
                    <a:pt x="93" y="552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5" name="TextBox 40"/>
            <p:cNvSpPr txBox="1"/>
            <p:nvPr/>
          </p:nvSpPr>
          <p:spPr>
            <a:xfrm>
              <a:off x="0" y="0"/>
              <a:ext cx="1167140" cy="457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ts val="1400"/>
                </a:lnSpc>
                <a:defRPr sz="11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Process</a:t>
              </a:r>
            </a:p>
            <a:p>
              <a:pPr algn="ctr">
                <a:lnSpc>
                  <a:spcPts val="1400"/>
                </a:lnSpc>
                <a:defRPr sz="11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(80MB)</a:t>
              </a:r>
            </a:p>
          </p:txBody>
        </p:sp>
      </p:grpSp>
      <p:grpSp>
        <p:nvGrpSpPr>
          <p:cNvPr id="680" name="Group 41"/>
          <p:cNvGrpSpPr/>
          <p:nvPr/>
        </p:nvGrpSpPr>
        <p:grpSpPr>
          <a:xfrm>
            <a:off x="3446796" y="2348281"/>
            <a:ext cx="1167140" cy="620363"/>
            <a:chOff x="0" y="0"/>
            <a:chExt cx="1167139" cy="620362"/>
          </a:xfrm>
        </p:grpSpPr>
        <p:sp>
          <p:nvSpPr>
            <p:cNvPr id="677" name="Freeform 42"/>
            <p:cNvSpPr/>
            <p:nvPr/>
          </p:nvSpPr>
          <p:spPr>
            <a:xfrm>
              <a:off x="5048" y="5048"/>
              <a:ext cx="1157002" cy="610267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8" name="Freeform 43"/>
            <p:cNvSpPr/>
            <p:nvPr/>
          </p:nvSpPr>
          <p:spPr>
            <a:xfrm>
              <a:off x="0" y="-1"/>
              <a:ext cx="1167098" cy="62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" y="0"/>
                  </a:moveTo>
                  <a:lnTo>
                    <a:pt x="21507" y="0"/>
                  </a:lnTo>
                  <a:cubicBezTo>
                    <a:pt x="21558" y="0"/>
                    <a:pt x="21600" y="80"/>
                    <a:pt x="21600" y="176"/>
                  </a:cubicBezTo>
                  <a:lnTo>
                    <a:pt x="21600" y="21424"/>
                  </a:lnTo>
                  <a:cubicBezTo>
                    <a:pt x="21600" y="21520"/>
                    <a:pt x="21558" y="21600"/>
                    <a:pt x="21507" y="21600"/>
                  </a:cubicBezTo>
                  <a:lnTo>
                    <a:pt x="93" y="21600"/>
                  </a:lnTo>
                  <a:cubicBezTo>
                    <a:pt x="42" y="21600"/>
                    <a:pt x="0" y="21520"/>
                    <a:pt x="0" y="21424"/>
                  </a:cubicBezTo>
                  <a:lnTo>
                    <a:pt x="0" y="176"/>
                  </a:lnTo>
                  <a:cubicBezTo>
                    <a:pt x="0" y="80"/>
                    <a:pt x="42" y="0"/>
                    <a:pt x="93" y="0"/>
                  </a:cubicBezTo>
                  <a:moveTo>
                    <a:pt x="93" y="355"/>
                  </a:moveTo>
                  <a:lnTo>
                    <a:pt x="93" y="176"/>
                  </a:lnTo>
                  <a:lnTo>
                    <a:pt x="187" y="176"/>
                  </a:lnTo>
                  <a:lnTo>
                    <a:pt x="187" y="21424"/>
                  </a:lnTo>
                  <a:lnTo>
                    <a:pt x="93" y="21424"/>
                  </a:lnTo>
                  <a:lnTo>
                    <a:pt x="93" y="21248"/>
                  </a:lnTo>
                  <a:lnTo>
                    <a:pt x="21507" y="21248"/>
                  </a:lnTo>
                  <a:lnTo>
                    <a:pt x="21507" y="21424"/>
                  </a:lnTo>
                  <a:lnTo>
                    <a:pt x="21413" y="21424"/>
                  </a:lnTo>
                  <a:lnTo>
                    <a:pt x="21413" y="176"/>
                  </a:lnTo>
                  <a:lnTo>
                    <a:pt x="21507" y="176"/>
                  </a:lnTo>
                  <a:lnTo>
                    <a:pt x="21507" y="352"/>
                  </a:lnTo>
                  <a:lnTo>
                    <a:pt x="93" y="352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9" name="TextBox 44"/>
            <p:cNvSpPr txBox="1"/>
            <p:nvPr/>
          </p:nvSpPr>
          <p:spPr>
            <a:xfrm>
              <a:off x="-1" y="61391"/>
              <a:ext cx="1167141" cy="4833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ts val="1500"/>
                </a:lnSpc>
                <a:defRPr sz="12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Process</a:t>
              </a:r>
            </a:p>
            <a:p>
              <a:pPr algn="ctr">
                <a:lnSpc>
                  <a:spcPts val="1500"/>
                </a:lnSpc>
                <a:defRPr sz="12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(80MB)</a:t>
              </a:r>
            </a:p>
          </p:txBody>
        </p:sp>
      </p:grpSp>
      <p:sp>
        <p:nvSpPr>
          <p:cNvPr id="681" name="AutoShape 45"/>
          <p:cNvSpPr/>
          <p:nvPr/>
        </p:nvSpPr>
        <p:spPr>
          <a:xfrm flipH="1" flipV="1">
            <a:off x="2824587" y="2072898"/>
            <a:ext cx="622211" cy="585601"/>
          </a:xfrm>
          <a:prstGeom prst="line">
            <a:avLst/>
          </a:prstGeom>
          <a:ln w="19050" cap="rnd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2" name="AutoShape 46"/>
          <p:cNvSpPr/>
          <p:nvPr/>
        </p:nvSpPr>
        <p:spPr>
          <a:xfrm flipH="1">
            <a:off x="2824587" y="2658498"/>
            <a:ext cx="622211" cy="591186"/>
          </a:xfrm>
          <a:prstGeom prst="line">
            <a:avLst/>
          </a:prstGeom>
          <a:ln w="19050" cap="rnd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3" name="AutoShape 47"/>
          <p:cNvSpPr/>
          <p:nvPr/>
        </p:nvSpPr>
        <p:spPr>
          <a:xfrm flipH="1" flipV="1">
            <a:off x="2824587" y="5158876"/>
            <a:ext cx="622211" cy="19715"/>
          </a:xfrm>
          <a:prstGeom prst="line">
            <a:avLst/>
          </a:prstGeom>
          <a:ln w="19050" cap="rnd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87" name="Group 48"/>
          <p:cNvGrpSpPr/>
          <p:nvPr/>
        </p:nvGrpSpPr>
        <p:grpSpPr>
          <a:xfrm>
            <a:off x="5592262" y="4332211"/>
            <a:ext cx="1516924" cy="470917"/>
            <a:chOff x="0" y="0"/>
            <a:chExt cx="1516923" cy="470915"/>
          </a:xfrm>
        </p:grpSpPr>
        <p:sp>
          <p:nvSpPr>
            <p:cNvPr id="684" name="Freeform 49"/>
            <p:cNvSpPr/>
            <p:nvPr/>
          </p:nvSpPr>
          <p:spPr>
            <a:xfrm>
              <a:off x="5048" y="5048"/>
              <a:ext cx="1506761" cy="460820"/>
            </a:xfrm>
            <a:prstGeom prst="rect">
              <a:avLst/>
            </a:prstGeom>
            <a:solidFill>
              <a:srgbClr val="E0E0A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5" name="Freeform 50"/>
            <p:cNvSpPr/>
            <p:nvPr/>
          </p:nvSpPr>
          <p:spPr>
            <a:xfrm>
              <a:off x="0" y="-1"/>
              <a:ext cx="1516857" cy="47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" y="0"/>
                  </a:moveTo>
                  <a:lnTo>
                    <a:pt x="21528" y="0"/>
                  </a:lnTo>
                  <a:cubicBezTo>
                    <a:pt x="21567" y="0"/>
                    <a:pt x="21600" y="105"/>
                    <a:pt x="21600" y="232"/>
                  </a:cubicBezTo>
                  <a:lnTo>
                    <a:pt x="21600" y="21368"/>
                  </a:lnTo>
                  <a:cubicBezTo>
                    <a:pt x="21600" y="21495"/>
                    <a:pt x="21567" y="21600"/>
                    <a:pt x="21528" y="21600"/>
                  </a:cubicBezTo>
                  <a:lnTo>
                    <a:pt x="72" y="21600"/>
                  </a:lnTo>
                  <a:cubicBezTo>
                    <a:pt x="33" y="21600"/>
                    <a:pt x="0" y="21495"/>
                    <a:pt x="0" y="21368"/>
                  </a:cubicBezTo>
                  <a:lnTo>
                    <a:pt x="0" y="232"/>
                  </a:lnTo>
                  <a:cubicBezTo>
                    <a:pt x="0" y="105"/>
                    <a:pt x="33" y="0"/>
                    <a:pt x="72" y="0"/>
                  </a:cubicBezTo>
                  <a:moveTo>
                    <a:pt x="72" y="467"/>
                  </a:moveTo>
                  <a:lnTo>
                    <a:pt x="72" y="232"/>
                  </a:lnTo>
                  <a:lnTo>
                    <a:pt x="144" y="232"/>
                  </a:lnTo>
                  <a:lnTo>
                    <a:pt x="144" y="21368"/>
                  </a:lnTo>
                  <a:lnTo>
                    <a:pt x="72" y="21368"/>
                  </a:lnTo>
                  <a:lnTo>
                    <a:pt x="72" y="21137"/>
                  </a:lnTo>
                  <a:lnTo>
                    <a:pt x="21528" y="21137"/>
                  </a:lnTo>
                  <a:lnTo>
                    <a:pt x="21528" y="21368"/>
                  </a:lnTo>
                  <a:lnTo>
                    <a:pt x="21456" y="21368"/>
                  </a:lnTo>
                  <a:lnTo>
                    <a:pt x="21456" y="232"/>
                  </a:lnTo>
                  <a:lnTo>
                    <a:pt x="21528" y="232"/>
                  </a:lnTo>
                  <a:lnTo>
                    <a:pt x="21528" y="463"/>
                  </a:lnTo>
                  <a:lnTo>
                    <a:pt x="72" y="463"/>
                  </a:lnTo>
                  <a:close/>
                </a:path>
              </a:pathLst>
            </a:custGeom>
            <a:solidFill>
              <a:srgbClr val="7373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6" name="TextBox 51"/>
            <p:cNvSpPr txBox="1"/>
            <p:nvPr/>
          </p:nvSpPr>
          <p:spPr>
            <a:xfrm>
              <a:off x="-1" y="81904"/>
              <a:ext cx="1516925" cy="292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ts val="1500"/>
                </a:lnSpc>
                <a:defRPr sz="12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lvl1pPr>
            </a:lstStyle>
            <a:p>
              <a:pPr/>
              <a:r>
                <a:t>Process</a:t>
              </a:r>
            </a:p>
          </p:txBody>
        </p:sp>
      </p:grpSp>
      <p:sp>
        <p:nvSpPr>
          <p:cNvPr id="688" name="Freeform 53"/>
          <p:cNvSpPr/>
          <p:nvPr/>
        </p:nvSpPr>
        <p:spPr>
          <a:xfrm>
            <a:off x="5592262" y="4920603"/>
            <a:ext cx="1516857" cy="47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" y="0"/>
                </a:moveTo>
                <a:lnTo>
                  <a:pt x="21528" y="0"/>
                </a:lnTo>
                <a:cubicBezTo>
                  <a:pt x="21567" y="0"/>
                  <a:pt x="21600" y="105"/>
                  <a:pt x="21600" y="232"/>
                </a:cubicBezTo>
                <a:lnTo>
                  <a:pt x="21600" y="21368"/>
                </a:lnTo>
                <a:cubicBezTo>
                  <a:pt x="21600" y="21495"/>
                  <a:pt x="21567" y="21600"/>
                  <a:pt x="21528" y="21600"/>
                </a:cubicBezTo>
                <a:lnTo>
                  <a:pt x="72" y="21600"/>
                </a:lnTo>
                <a:cubicBezTo>
                  <a:pt x="33" y="21600"/>
                  <a:pt x="0" y="21495"/>
                  <a:pt x="0" y="21368"/>
                </a:cubicBezTo>
                <a:lnTo>
                  <a:pt x="0" y="232"/>
                </a:lnTo>
                <a:cubicBezTo>
                  <a:pt x="0" y="105"/>
                  <a:pt x="33" y="0"/>
                  <a:pt x="72" y="0"/>
                </a:cubicBezTo>
                <a:moveTo>
                  <a:pt x="72" y="467"/>
                </a:moveTo>
                <a:lnTo>
                  <a:pt x="72" y="232"/>
                </a:lnTo>
                <a:lnTo>
                  <a:pt x="144" y="232"/>
                </a:lnTo>
                <a:lnTo>
                  <a:pt x="144" y="21368"/>
                </a:lnTo>
                <a:lnTo>
                  <a:pt x="72" y="21368"/>
                </a:lnTo>
                <a:lnTo>
                  <a:pt x="72" y="21137"/>
                </a:lnTo>
                <a:lnTo>
                  <a:pt x="21528" y="21137"/>
                </a:lnTo>
                <a:lnTo>
                  <a:pt x="21528" y="21368"/>
                </a:lnTo>
                <a:lnTo>
                  <a:pt x="21456" y="21368"/>
                </a:lnTo>
                <a:lnTo>
                  <a:pt x="21456" y="232"/>
                </a:lnTo>
                <a:lnTo>
                  <a:pt x="21528" y="232"/>
                </a:lnTo>
                <a:lnTo>
                  <a:pt x="21528" y="463"/>
                </a:lnTo>
                <a:lnTo>
                  <a:pt x="72" y="463"/>
                </a:lnTo>
                <a:close/>
              </a:path>
            </a:pathLst>
          </a:custGeom>
          <a:solidFill>
            <a:srgbClr val="7373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92" name="Group 54"/>
          <p:cNvGrpSpPr/>
          <p:nvPr/>
        </p:nvGrpSpPr>
        <p:grpSpPr>
          <a:xfrm>
            <a:off x="5592262" y="5508997"/>
            <a:ext cx="1516924" cy="470916"/>
            <a:chOff x="0" y="0"/>
            <a:chExt cx="1516923" cy="470915"/>
          </a:xfrm>
        </p:grpSpPr>
        <p:sp>
          <p:nvSpPr>
            <p:cNvPr id="689" name="Freeform 55"/>
            <p:cNvSpPr/>
            <p:nvPr/>
          </p:nvSpPr>
          <p:spPr>
            <a:xfrm>
              <a:off x="5048" y="5048"/>
              <a:ext cx="1506761" cy="460820"/>
            </a:xfrm>
            <a:prstGeom prst="rect">
              <a:avLst/>
            </a:prstGeom>
            <a:solidFill>
              <a:srgbClr val="E0E0A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0" name="Freeform 56"/>
            <p:cNvSpPr/>
            <p:nvPr/>
          </p:nvSpPr>
          <p:spPr>
            <a:xfrm>
              <a:off x="0" y="-1"/>
              <a:ext cx="1516857" cy="47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" y="0"/>
                  </a:moveTo>
                  <a:lnTo>
                    <a:pt x="21528" y="0"/>
                  </a:lnTo>
                  <a:cubicBezTo>
                    <a:pt x="21567" y="0"/>
                    <a:pt x="21600" y="105"/>
                    <a:pt x="21600" y="232"/>
                  </a:cubicBezTo>
                  <a:lnTo>
                    <a:pt x="21600" y="21368"/>
                  </a:lnTo>
                  <a:cubicBezTo>
                    <a:pt x="21600" y="21495"/>
                    <a:pt x="21567" y="21600"/>
                    <a:pt x="21528" y="21600"/>
                  </a:cubicBezTo>
                  <a:lnTo>
                    <a:pt x="72" y="21600"/>
                  </a:lnTo>
                  <a:cubicBezTo>
                    <a:pt x="33" y="21600"/>
                    <a:pt x="0" y="21495"/>
                    <a:pt x="0" y="21368"/>
                  </a:cubicBezTo>
                  <a:lnTo>
                    <a:pt x="0" y="232"/>
                  </a:lnTo>
                  <a:cubicBezTo>
                    <a:pt x="0" y="105"/>
                    <a:pt x="33" y="0"/>
                    <a:pt x="72" y="0"/>
                  </a:cubicBezTo>
                  <a:moveTo>
                    <a:pt x="72" y="467"/>
                  </a:moveTo>
                  <a:lnTo>
                    <a:pt x="72" y="232"/>
                  </a:lnTo>
                  <a:lnTo>
                    <a:pt x="144" y="232"/>
                  </a:lnTo>
                  <a:lnTo>
                    <a:pt x="144" y="21368"/>
                  </a:lnTo>
                  <a:lnTo>
                    <a:pt x="72" y="21368"/>
                  </a:lnTo>
                  <a:lnTo>
                    <a:pt x="72" y="21137"/>
                  </a:lnTo>
                  <a:lnTo>
                    <a:pt x="21528" y="21137"/>
                  </a:lnTo>
                  <a:lnTo>
                    <a:pt x="21528" y="21368"/>
                  </a:lnTo>
                  <a:lnTo>
                    <a:pt x="21456" y="21368"/>
                  </a:lnTo>
                  <a:lnTo>
                    <a:pt x="21456" y="232"/>
                  </a:lnTo>
                  <a:lnTo>
                    <a:pt x="21528" y="232"/>
                  </a:lnTo>
                  <a:lnTo>
                    <a:pt x="21528" y="463"/>
                  </a:lnTo>
                  <a:lnTo>
                    <a:pt x="72" y="463"/>
                  </a:lnTo>
                  <a:close/>
                </a:path>
              </a:pathLst>
            </a:custGeom>
            <a:solidFill>
              <a:srgbClr val="7373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1" name="TextBox 57"/>
            <p:cNvSpPr txBox="1"/>
            <p:nvPr/>
          </p:nvSpPr>
          <p:spPr>
            <a:xfrm>
              <a:off x="-1" y="81904"/>
              <a:ext cx="1516925" cy="292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ts val="1500"/>
                </a:lnSpc>
                <a:defRPr sz="12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lvl1pPr>
            </a:lstStyle>
            <a:p>
              <a:pPr/>
              <a:r>
                <a:t>Process</a:t>
              </a:r>
            </a:p>
          </p:txBody>
        </p:sp>
      </p:grpSp>
      <p:grpSp>
        <p:nvGrpSpPr>
          <p:cNvPr id="696" name="Group 58"/>
          <p:cNvGrpSpPr/>
          <p:nvPr/>
        </p:nvGrpSpPr>
        <p:grpSpPr>
          <a:xfrm>
            <a:off x="5592260" y="4894280"/>
            <a:ext cx="1516923" cy="457723"/>
            <a:chOff x="0" y="0"/>
            <a:chExt cx="1516922" cy="457721"/>
          </a:xfrm>
        </p:grpSpPr>
        <p:sp>
          <p:nvSpPr>
            <p:cNvPr id="693" name="Freeform 59"/>
            <p:cNvSpPr/>
            <p:nvPr/>
          </p:nvSpPr>
          <p:spPr>
            <a:xfrm>
              <a:off x="5048" y="26512"/>
              <a:ext cx="1506761" cy="4256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4" name="Freeform 60"/>
            <p:cNvSpPr/>
            <p:nvPr/>
          </p:nvSpPr>
          <p:spPr>
            <a:xfrm>
              <a:off x="0" y="20931"/>
              <a:ext cx="1516857" cy="43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" y="0"/>
                  </a:moveTo>
                  <a:lnTo>
                    <a:pt x="21528" y="0"/>
                  </a:lnTo>
                  <a:cubicBezTo>
                    <a:pt x="21567" y="0"/>
                    <a:pt x="21600" y="125"/>
                    <a:pt x="21600" y="276"/>
                  </a:cubicBezTo>
                  <a:lnTo>
                    <a:pt x="21600" y="21324"/>
                  </a:lnTo>
                  <a:cubicBezTo>
                    <a:pt x="21600" y="21475"/>
                    <a:pt x="21567" y="21600"/>
                    <a:pt x="21528" y="21600"/>
                  </a:cubicBezTo>
                  <a:lnTo>
                    <a:pt x="72" y="21600"/>
                  </a:lnTo>
                  <a:cubicBezTo>
                    <a:pt x="33" y="21600"/>
                    <a:pt x="0" y="21475"/>
                    <a:pt x="0" y="21324"/>
                  </a:cubicBezTo>
                  <a:lnTo>
                    <a:pt x="0" y="276"/>
                  </a:lnTo>
                  <a:cubicBezTo>
                    <a:pt x="0" y="125"/>
                    <a:pt x="33" y="0"/>
                    <a:pt x="72" y="0"/>
                  </a:cubicBezTo>
                  <a:moveTo>
                    <a:pt x="72" y="557"/>
                  </a:moveTo>
                  <a:lnTo>
                    <a:pt x="72" y="276"/>
                  </a:lnTo>
                  <a:lnTo>
                    <a:pt x="144" y="276"/>
                  </a:lnTo>
                  <a:lnTo>
                    <a:pt x="144" y="21324"/>
                  </a:lnTo>
                  <a:lnTo>
                    <a:pt x="72" y="21324"/>
                  </a:lnTo>
                  <a:lnTo>
                    <a:pt x="72" y="21048"/>
                  </a:lnTo>
                  <a:lnTo>
                    <a:pt x="21528" y="21048"/>
                  </a:lnTo>
                  <a:lnTo>
                    <a:pt x="21528" y="21324"/>
                  </a:lnTo>
                  <a:lnTo>
                    <a:pt x="21456" y="21324"/>
                  </a:lnTo>
                  <a:lnTo>
                    <a:pt x="21456" y="276"/>
                  </a:lnTo>
                  <a:lnTo>
                    <a:pt x="21528" y="276"/>
                  </a:lnTo>
                  <a:lnTo>
                    <a:pt x="21528" y="552"/>
                  </a:lnTo>
                  <a:lnTo>
                    <a:pt x="72" y="552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5" name="TextBox 61"/>
            <p:cNvSpPr txBox="1"/>
            <p:nvPr/>
          </p:nvSpPr>
          <p:spPr>
            <a:xfrm>
              <a:off x="0" y="0"/>
              <a:ext cx="1516923" cy="457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ts val="1400"/>
                </a:lnSpc>
                <a:defRPr sz="11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Process</a:t>
              </a:r>
            </a:p>
            <a:p>
              <a:pPr algn="ctr">
                <a:lnSpc>
                  <a:spcPts val="1400"/>
                </a:lnSpc>
                <a:defRPr sz="11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(80MB)</a:t>
              </a:r>
            </a:p>
          </p:txBody>
        </p:sp>
      </p:grpSp>
      <p:sp>
        <p:nvSpPr>
          <p:cNvPr id="697" name="Freeform 63"/>
          <p:cNvSpPr/>
          <p:nvPr/>
        </p:nvSpPr>
        <p:spPr>
          <a:xfrm>
            <a:off x="5582098" y="5290029"/>
            <a:ext cx="1537241" cy="111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" y="0"/>
                </a:moveTo>
                <a:lnTo>
                  <a:pt x="21386" y="0"/>
                </a:lnTo>
                <a:cubicBezTo>
                  <a:pt x="21504" y="0"/>
                  <a:pt x="21600" y="1326"/>
                  <a:pt x="21600" y="2946"/>
                </a:cubicBezTo>
                <a:lnTo>
                  <a:pt x="21600" y="18654"/>
                </a:lnTo>
                <a:cubicBezTo>
                  <a:pt x="21600" y="20274"/>
                  <a:pt x="21504" y="21600"/>
                  <a:pt x="21386" y="21600"/>
                </a:cubicBezTo>
                <a:lnTo>
                  <a:pt x="214" y="21600"/>
                </a:lnTo>
                <a:cubicBezTo>
                  <a:pt x="96" y="21600"/>
                  <a:pt x="0" y="20274"/>
                  <a:pt x="0" y="18654"/>
                </a:cubicBezTo>
                <a:lnTo>
                  <a:pt x="0" y="2946"/>
                </a:lnTo>
                <a:cubicBezTo>
                  <a:pt x="0" y="1326"/>
                  <a:pt x="96" y="0"/>
                  <a:pt x="214" y="0"/>
                </a:cubicBezTo>
                <a:moveTo>
                  <a:pt x="214" y="5893"/>
                </a:moveTo>
                <a:lnTo>
                  <a:pt x="214" y="2946"/>
                </a:lnTo>
                <a:lnTo>
                  <a:pt x="428" y="2946"/>
                </a:lnTo>
                <a:lnTo>
                  <a:pt x="428" y="18654"/>
                </a:lnTo>
                <a:lnTo>
                  <a:pt x="214" y="18654"/>
                </a:lnTo>
                <a:lnTo>
                  <a:pt x="214" y="15707"/>
                </a:lnTo>
                <a:lnTo>
                  <a:pt x="21386" y="15707"/>
                </a:lnTo>
                <a:lnTo>
                  <a:pt x="21386" y="18654"/>
                </a:lnTo>
                <a:lnTo>
                  <a:pt x="21172" y="18654"/>
                </a:lnTo>
                <a:lnTo>
                  <a:pt x="21172" y="2946"/>
                </a:lnTo>
                <a:lnTo>
                  <a:pt x="21386" y="2946"/>
                </a:lnTo>
                <a:lnTo>
                  <a:pt x="21386" y="5893"/>
                </a:lnTo>
                <a:lnTo>
                  <a:pt x="214" y="5893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8" name="TextBox 64"/>
          <p:cNvSpPr txBox="1"/>
          <p:nvPr/>
        </p:nvSpPr>
        <p:spPr>
          <a:xfrm>
            <a:off x="7119339" y="5098227"/>
            <a:ext cx="2269099" cy="486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900"/>
              </a:lnSpc>
              <a:defRPr sz="16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여유 공간이지만</a:t>
            </a:r>
          </a:p>
          <a:p>
            <a:pPr algn="ctr">
              <a:lnSpc>
                <a:spcPts val="1900"/>
              </a:lnSpc>
              <a:defRPr sz="16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이미 할당되어 사용 불가</a:t>
            </a:r>
          </a:p>
        </p:txBody>
      </p:sp>
      <p:grpSp>
        <p:nvGrpSpPr>
          <p:cNvPr id="701" name="Group 65"/>
          <p:cNvGrpSpPr/>
          <p:nvPr/>
        </p:nvGrpSpPr>
        <p:grpSpPr>
          <a:xfrm>
            <a:off x="3010749" y="2245766"/>
            <a:ext cx="249818" cy="249746"/>
            <a:chOff x="0" y="0"/>
            <a:chExt cx="249816" cy="249745"/>
          </a:xfrm>
        </p:grpSpPr>
        <p:sp>
          <p:nvSpPr>
            <p:cNvPr id="699" name="Freeform 66"/>
            <p:cNvSpPr/>
            <p:nvPr/>
          </p:nvSpPr>
          <p:spPr>
            <a:xfrm>
              <a:off x="5143" y="5143"/>
              <a:ext cx="239650" cy="23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14"/>
                  </a:moveTo>
                  <a:lnTo>
                    <a:pt x="3614" y="0"/>
                  </a:lnTo>
                  <a:lnTo>
                    <a:pt x="10800" y="7186"/>
                  </a:lnTo>
                  <a:lnTo>
                    <a:pt x="17986" y="0"/>
                  </a:lnTo>
                  <a:lnTo>
                    <a:pt x="21600" y="3614"/>
                  </a:lnTo>
                  <a:lnTo>
                    <a:pt x="14414" y="10800"/>
                  </a:lnTo>
                  <a:lnTo>
                    <a:pt x="21600" y="17986"/>
                  </a:lnTo>
                  <a:lnTo>
                    <a:pt x="17986" y="21600"/>
                  </a:lnTo>
                  <a:lnTo>
                    <a:pt x="10800" y="14414"/>
                  </a:lnTo>
                  <a:lnTo>
                    <a:pt x="3614" y="21600"/>
                  </a:lnTo>
                  <a:lnTo>
                    <a:pt x="0" y="17986"/>
                  </a:lnTo>
                  <a:lnTo>
                    <a:pt x="7186" y="10800"/>
                  </a:lnTo>
                  <a:close/>
                </a:path>
              </a:pathLst>
            </a:custGeom>
            <a:solidFill>
              <a:srgbClr val="0066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0" name="Freeform 67"/>
            <p:cNvSpPr/>
            <p:nvPr/>
          </p:nvSpPr>
          <p:spPr>
            <a:xfrm>
              <a:off x="0" y="0"/>
              <a:ext cx="249817" cy="249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18" fill="norm" stroke="1" extrusionOk="0">
                  <a:moveTo>
                    <a:pt x="131" y="3586"/>
                  </a:moveTo>
                  <a:lnTo>
                    <a:pt x="3585" y="131"/>
                  </a:lnTo>
                  <a:cubicBezTo>
                    <a:pt x="3757" y="-41"/>
                    <a:pt x="4036" y="-41"/>
                    <a:pt x="4200" y="131"/>
                  </a:cubicBezTo>
                  <a:lnTo>
                    <a:pt x="11067" y="7000"/>
                  </a:lnTo>
                  <a:lnTo>
                    <a:pt x="10755" y="7312"/>
                  </a:lnTo>
                  <a:lnTo>
                    <a:pt x="10443" y="7000"/>
                  </a:lnTo>
                  <a:lnTo>
                    <a:pt x="17310" y="131"/>
                  </a:lnTo>
                  <a:cubicBezTo>
                    <a:pt x="17392" y="49"/>
                    <a:pt x="17506" y="0"/>
                    <a:pt x="17621" y="0"/>
                  </a:cubicBezTo>
                  <a:cubicBezTo>
                    <a:pt x="17736" y="0"/>
                    <a:pt x="17851" y="49"/>
                    <a:pt x="17933" y="131"/>
                  </a:cubicBezTo>
                  <a:lnTo>
                    <a:pt x="21387" y="3586"/>
                  </a:lnTo>
                  <a:cubicBezTo>
                    <a:pt x="21559" y="3759"/>
                    <a:pt x="21559" y="4038"/>
                    <a:pt x="21387" y="4202"/>
                  </a:cubicBezTo>
                  <a:lnTo>
                    <a:pt x="14520" y="11071"/>
                  </a:lnTo>
                  <a:lnTo>
                    <a:pt x="14209" y="10759"/>
                  </a:lnTo>
                  <a:lnTo>
                    <a:pt x="14520" y="10447"/>
                  </a:lnTo>
                  <a:lnTo>
                    <a:pt x="21387" y="17316"/>
                  </a:lnTo>
                  <a:cubicBezTo>
                    <a:pt x="21559" y="17488"/>
                    <a:pt x="21559" y="17768"/>
                    <a:pt x="21387" y="17932"/>
                  </a:cubicBezTo>
                  <a:lnTo>
                    <a:pt x="17933" y="21387"/>
                  </a:lnTo>
                  <a:cubicBezTo>
                    <a:pt x="17851" y="21469"/>
                    <a:pt x="17736" y="21518"/>
                    <a:pt x="17621" y="21518"/>
                  </a:cubicBezTo>
                  <a:cubicBezTo>
                    <a:pt x="17506" y="21518"/>
                    <a:pt x="17392" y="21469"/>
                    <a:pt x="17310" y="21387"/>
                  </a:cubicBezTo>
                  <a:lnTo>
                    <a:pt x="10443" y="14518"/>
                  </a:lnTo>
                  <a:lnTo>
                    <a:pt x="10755" y="14206"/>
                  </a:lnTo>
                  <a:lnTo>
                    <a:pt x="11067" y="14518"/>
                  </a:lnTo>
                  <a:lnTo>
                    <a:pt x="4200" y="21387"/>
                  </a:lnTo>
                  <a:cubicBezTo>
                    <a:pt x="4028" y="21559"/>
                    <a:pt x="3749" y="21559"/>
                    <a:pt x="3585" y="21387"/>
                  </a:cubicBezTo>
                  <a:lnTo>
                    <a:pt x="131" y="17948"/>
                  </a:lnTo>
                  <a:cubicBezTo>
                    <a:pt x="49" y="17866"/>
                    <a:pt x="0" y="17751"/>
                    <a:pt x="0" y="17636"/>
                  </a:cubicBezTo>
                  <a:cubicBezTo>
                    <a:pt x="0" y="17521"/>
                    <a:pt x="49" y="17406"/>
                    <a:pt x="131" y="17324"/>
                  </a:cubicBezTo>
                  <a:lnTo>
                    <a:pt x="6998" y="10455"/>
                  </a:lnTo>
                  <a:lnTo>
                    <a:pt x="7309" y="10767"/>
                  </a:lnTo>
                  <a:lnTo>
                    <a:pt x="6998" y="11079"/>
                  </a:lnTo>
                  <a:lnTo>
                    <a:pt x="131" y="4210"/>
                  </a:lnTo>
                  <a:cubicBezTo>
                    <a:pt x="-41" y="4038"/>
                    <a:pt x="-41" y="3759"/>
                    <a:pt x="131" y="3595"/>
                  </a:cubicBezTo>
                  <a:moveTo>
                    <a:pt x="747" y="4210"/>
                  </a:moveTo>
                  <a:lnTo>
                    <a:pt x="435" y="3898"/>
                  </a:lnTo>
                  <a:lnTo>
                    <a:pt x="747" y="3586"/>
                  </a:lnTo>
                  <a:lnTo>
                    <a:pt x="7613" y="10455"/>
                  </a:lnTo>
                  <a:cubicBezTo>
                    <a:pt x="7695" y="10537"/>
                    <a:pt x="7744" y="10652"/>
                    <a:pt x="7744" y="10767"/>
                  </a:cubicBezTo>
                  <a:cubicBezTo>
                    <a:pt x="7744" y="10882"/>
                    <a:pt x="7695" y="10997"/>
                    <a:pt x="7613" y="11079"/>
                  </a:cubicBezTo>
                  <a:lnTo>
                    <a:pt x="755" y="17948"/>
                  </a:lnTo>
                  <a:lnTo>
                    <a:pt x="443" y="17636"/>
                  </a:lnTo>
                  <a:lnTo>
                    <a:pt x="755" y="17324"/>
                  </a:lnTo>
                  <a:lnTo>
                    <a:pt x="4208" y="20779"/>
                  </a:lnTo>
                  <a:lnTo>
                    <a:pt x="3897" y="21091"/>
                  </a:lnTo>
                  <a:lnTo>
                    <a:pt x="3585" y="20779"/>
                  </a:lnTo>
                  <a:lnTo>
                    <a:pt x="10451" y="13910"/>
                  </a:lnTo>
                  <a:cubicBezTo>
                    <a:pt x="10624" y="13738"/>
                    <a:pt x="10903" y="13738"/>
                    <a:pt x="11067" y="13910"/>
                  </a:cubicBezTo>
                  <a:lnTo>
                    <a:pt x="17933" y="20779"/>
                  </a:lnTo>
                  <a:lnTo>
                    <a:pt x="17621" y="21091"/>
                  </a:lnTo>
                  <a:lnTo>
                    <a:pt x="17310" y="20779"/>
                  </a:lnTo>
                  <a:lnTo>
                    <a:pt x="20763" y="17324"/>
                  </a:lnTo>
                  <a:lnTo>
                    <a:pt x="21075" y="17636"/>
                  </a:lnTo>
                  <a:lnTo>
                    <a:pt x="20763" y="17948"/>
                  </a:lnTo>
                  <a:lnTo>
                    <a:pt x="13897" y="11079"/>
                  </a:lnTo>
                  <a:cubicBezTo>
                    <a:pt x="13725" y="10907"/>
                    <a:pt x="13725" y="10628"/>
                    <a:pt x="13897" y="10464"/>
                  </a:cubicBezTo>
                  <a:lnTo>
                    <a:pt x="20763" y="3595"/>
                  </a:lnTo>
                  <a:lnTo>
                    <a:pt x="21075" y="3906"/>
                  </a:lnTo>
                  <a:lnTo>
                    <a:pt x="20763" y="4218"/>
                  </a:lnTo>
                  <a:lnTo>
                    <a:pt x="17310" y="763"/>
                  </a:lnTo>
                  <a:lnTo>
                    <a:pt x="17621" y="451"/>
                  </a:lnTo>
                  <a:lnTo>
                    <a:pt x="17933" y="763"/>
                  </a:lnTo>
                  <a:lnTo>
                    <a:pt x="11067" y="7632"/>
                  </a:lnTo>
                  <a:cubicBezTo>
                    <a:pt x="10894" y="7805"/>
                    <a:pt x="10615" y="7805"/>
                    <a:pt x="10451" y="7632"/>
                  </a:cubicBezTo>
                  <a:lnTo>
                    <a:pt x="3585" y="755"/>
                  </a:lnTo>
                  <a:lnTo>
                    <a:pt x="3897" y="443"/>
                  </a:lnTo>
                  <a:lnTo>
                    <a:pt x="4208" y="755"/>
                  </a:lnTo>
                  <a:lnTo>
                    <a:pt x="755" y="4210"/>
                  </a:lnTo>
                  <a:close/>
                </a:path>
              </a:pathLst>
            </a:custGeom>
            <a:solidFill>
              <a:srgbClr val="0066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04" name="Group 68"/>
          <p:cNvGrpSpPr/>
          <p:nvPr/>
        </p:nvGrpSpPr>
        <p:grpSpPr>
          <a:xfrm>
            <a:off x="3010749" y="2838659"/>
            <a:ext cx="249818" cy="249746"/>
            <a:chOff x="0" y="0"/>
            <a:chExt cx="249816" cy="249745"/>
          </a:xfrm>
        </p:grpSpPr>
        <p:sp>
          <p:nvSpPr>
            <p:cNvPr id="702" name="Freeform 69"/>
            <p:cNvSpPr/>
            <p:nvPr/>
          </p:nvSpPr>
          <p:spPr>
            <a:xfrm>
              <a:off x="5143" y="5143"/>
              <a:ext cx="239650" cy="23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14"/>
                  </a:moveTo>
                  <a:lnTo>
                    <a:pt x="3614" y="0"/>
                  </a:lnTo>
                  <a:lnTo>
                    <a:pt x="10800" y="7186"/>
                  </a:lnTo>
                  <a:lnTo>
                    <a:pt x="17986" y="0"/>
                  </a:lnTo>
                  <a:lnTo>
                    <a:pt x="21600" y="3614"/>
                  </a:lnTo>
                  <a:lnTo>
                    <a:pt x="14414" y="10800"/>
                  </a:lnTo>
                  <a:lnTo>
                    <a:pt x="21600" y="17986"/>
                  </a:lnTo>
                  <a:lnTo>
                    <a:pt x="17986" y="21600"/>
                  </a:lnTo>
                  <a:lnTo>
                    <a:pt x="10800" y="14414"/>
                  </a:lnTo>
                  <a:lnTo>
                    <a:pt x="3614" y="21600"/>
                  </a:lnTo>
                  <a:lnTo>
                    <a:pt x="0" y="17986"/>
                  </a:lnTo>
                  <a:lnTo>
                    <a:pt x="7186" y="10800"/>
                  </a:lnTo>
                  <a:close/>
                </a:path>
              </a:pathLst>
            </a:custGeom>
            <a:solidFill>
              <a:srgbClr val="0066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3" name="Freeform 70"/>
            <p:cNvSpPr/>
            <p:nvPr/>
          </p:nvSpPr>
          <p:spPr>
            <a:xfrm>
              <a:off x="0" y="0"/>
              <a:ext cx="249817" cy="249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18" fill="norm" stroke="1" extrusionOk="0">
                  <a:moveTo>
                    <a:pt x="131" y="3586"/>
                  </a:moveTo>
                  <a:lnTo>
                    <a:pt x="3585" y="131"/>
                  </a:lnTo>
                  <a:cubicBezTo>
                    <a:pt x="3757" y="-41"/>
                    <a:pt x="4036" y="-41"/>
                    <a:pt x="4200" y="131"/>
                  </a:cubicBezTo>
                  <a:lnTo>
                    <a:pt x="11067" y="7000"/>
                  </a:lnTo>
                  <a:lnTo>
                    <a:pt x="10755" y="7312"/>
                  </a:lnTo>
                  <a:lnTo>
                    <a:pt x="10443" y="7000"/>
                  </a:lnTo>
                  <a:lnTo>
                    <a:pt x="17310" y="131"/>
                  </a:lnTo>
                  <a:cubicBezTo>
                    <a:pt x="17392" y="49"/>
                    <a:pt x="17506" y="0"/>
                    <a:pt x="17621" y="0"/>
                  </a:cubicBezTo>
                  <a:cubicBezTo>
                    <a:pt x="17736" y="0"/>
                    <a:pt x="17851" y="49"/>
                    <a:pt x="17933" y="131"/>
                  </a:cubicBezTo>
                  <a:lnTo>
                    <a:pt x="21387" y="3586"/>
                  </a:lnTo>
                  <a:cubicBezTo>
                    <a:pt x="21559" y="3759"/>
                    <a:pt x="21559" y="4038"/>
                    <a:pt x="21387" y="4202"/>
                  </a:cubicBezTo>
                  <a:lnTo>
                    <a:pt x="14520" y="11071"/>
                  </a:lnTo>
                  <a:lnTo>
                    <a:pt x="14209" y="10759"/>
                  </a:lnTo>
                  <a:lnTo>
                    <a:pt x="14520" y="10447"/>
                  </a:lnTo>
                  <a:lnTo>
                    <a:pt x="21387" y="17316"/>
                  </a:lnTo>
                  <a:cubicBezTo>
                    <a:pt x="21559" y="17488"/>
                    <a:pt x="21559" y="17768"/>
                    <a:pt x="21387" y="17932"/>
                  </a:cubicBezTo>
                  <a:lnTo>
                    <a:pt x="17933" y="21387"/>
                  </a:lnTo>
                  <a:cubicBezTo>
                    <a:pt x="17851" y="21469"/>
                    <a:pt x="17736" y="21518"/>
                    <a:pt x="17621" y="21518"/>
                  </a:cubicBezTo>
                  <a:cubicBezTo>
                    <a:pt x="17506" y="21518"/>
                    <a:pt x="17392" y="21469"/>
                    <a:pt x="17310" y="21387"/>
                  </a:cubicBezTo>
                  <a:lnTo>
                    <a:pt x="10443" y="14518"/>
                  </a:lnTo>
                  <a:lnTo>
                    <a:pt x="10755" y="14206"/>
                  </a:lnTo>
                  <a:lnTo>
                    <a:pt x="11067" y="14518"/>
                  </a:lnTo>
                  <a:lnTo>
                    <a:pt x="4200" y="21387"/>
                  </a:lnTo>
                  <a:cubicBezTo>
                    <a:pt x="4028" y="21559"/>
                    <a:pt x="3749" y="21559"/>
                    <a:pt x="3585" y="21387"/>
                  </a:cubicBezTo>
                  <a:lnTo>
                    <a:pt x="131" y="17948"/>
                  </a:lnTo>
                  <a:cubicBezTo>
                    <a:pt x="49" y="17866"/>
                    <a:pt x="0" y="17751"/>
                    <a:pt x="0" y="17636"/>
                  </a:cubicBezTo>
                  <a:cubicBezTo>
                    <a:pt x="0" y="17521"/>
                    <a:pt x="49" y="17406"/>
                    <a:pt x="131" y="17324"/>
                  </a:cubicBezTo>
                  <a:lnTo>
                    <a:pt x="6998" y="10455"/>
                  </a:lnTo>
                  <a:lnTo>
                    <a:pt x="7309" y="10767"/>
                  </a:lnTo>
                  <a:lnTo>
                    <a:pt x="6998" y="11079"/>
                  </a:lnTo>
                  <a:lnTo>
                    <a:pt x="131" y="4210"/>
                  </a:lnTo>
                  <a:cubicBezTo>
                    <a:pt x="-41" y="4038"/>
                    <a:pt x="-41" y="3759"/>
                    <a:pt x="131" y="3595"/>
                  </a:cubicBezTo>
                  <a:moveTo>
                    <a:pt x="747" y="4210"/>
                  </a:moveTo>
                  <a:lnTo>
                    <a:pt x="435" y="3898"/>
                  </a:lnTo>
                  <a:lnTo>
                    <a:pt x="747" y="3586"/>
                  </a:lnTo>
                  <a:lnTo>
                    <a:pt x="7613" y="10455"/>
                  </a:lnTo>
                  <a:cubicBezTo>
                    <a:pt x="7695" y="10537"/>
                    <a:pt x="7744" y="10652"/>
                    <a:pt x="7744" y="10767"/>
                  </a:cubicBezTo>
                  <a:cubicBezTo>
                    <a:pt x="7744" y="10882"/>
                    <a:pt x="7695" y="10997"/>
                    <a:pt x="7613" y="11079"/>
                  </a:cubicBezTo>
                  <a:lnTo>
                    <a:pt x="755" y="17948"/>
                  </a:lnTo>
                  <a:lnTo>
                    <a:pt x="443" y="17636"/>
                  </a:lnTo>
                  <a:lnTo>
                    <a:pt x="755" y="17324"/>
                  </a:lnTo>
                  <a:lnTo>
                    <a:pt x="4208" y="20779"/>
                  </a:lnTo>
                  <a:lnTo>
                    <a:pt x="3897" y="21091"/>
                  </a:lnTo>
                  <a:lnTo>
                    <a:pt x="3585" y="20779"/>
                  </a:lnTo>
                  <a:lnTo>
                    <a:pt x="10451" y="13910"/>
                  </a:lnTo>
                  <a:cubicBezTo>
                    <a:pt x="10624" y="13738"/>
                    <a:pt x="10903" y="13738"/>
                    <a:pt x="11067" y="13910"/>
                  </a:cubicBezTo>
                  <a:lnTo>
                    <a:pt x="17933" y="20779"/>
                  </a:lnTo>
                  <a:lnTo>
                    <a:pt x="17621" y="21091"/>
                  </a:lnTo>
                  <a:lnTo>
                    <a:pt x="17310" y="20779"/>
                  </a:lnTo>
                  <a:lnTo>
                    <a:pt x="20763" y="17324"/>
                  </a:lnTo>
                  <a:lnTo>
                    <a:pt x="21075" y="17636"/>
                  </a:lnTo>
                  <a:lnTo>
                    <a:pt x="20763" y="17948"/>
                  </a:lnTo>
                  <a:lnTo>
                    <a:pt x="13897" y="11079"/>
                  </a:lnTo>
                  <a:cubicBezTo>
                    <a:pt x="13725" y="10907"/>
                    <a:pt x="13725" y="10628"/>
                    <a:pt x="13897" y="10464"/>
                  </a:cubicBezTo>
                  <a:lnTo>
                    <a:pt x="20763" y="3595"/>
                  </a:lnTo>
                  <a:lnTo>
                    <a:pt x="21075" y="3906"/>
                  </a:lnTo>
                  <a:lnTo>
                    <a:pt x="20763" y="4218"/>
                  </a:lnTo>
                  <a:lnTo>
                    <a:pt x="17310" y="763"/>
                  </a:lnTo>
                  <a:lnTo>
                    <a:pt x="17621" y="451"/>
                  </a:lnTo>
                  <a:lnTo>
                    <a:pt x="17933" y="763"/>
                  </a:lnTo>
                  <a:lnTo>
                    <a:pt x="11067" y="7632"/>
                  </a:lnTo>
                  <a:cubicBezTo>
                    <a:pt x="10894" y="7805"/>
                    <a:pt x="10615" y="7805"/>
                    <a:pt x="10451" y="7632"/>
                  </a:cubicBezTo>
                  <a:lnTo>
                    <a:pt x="3585" y="755"/>
                  </a:lnTo>
                  <a:lnTo>
                    <a:pt x="3897" y="443"/>
                  </a:lnTo>
                  <a:lnTo>
                    <a:pt x="4208" y="755"/>
                  </a:lnTo>
                  <a:lnTo>
                    <a:pt x="755" y="4210"/>
                  </a:lnTo>
                  <a:close/>
                </a:path>
              </a:pathLst>
            </a:custGeom>
            <a:solidFill>
              <a:srgbClr val="0066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05" name="TextBox 71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706" name="TextBox 72"/>
          <p:cNvSpPr txBox="1"/>
          <p:nvPr/>
        </p:nvSpPr>
        <p:spPr>
          <a:xfrm>
            <a:off x="4795520" y="5217290"/>
            <a:ext cx="796743" cy="21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700"/>
              </a:lnSpc>
              <a:defRPr sz="1400"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20MB➤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5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716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717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8" name="TextBox 14"/>
          <p:cNvSpPr txBox="1"/>
          <p:nvPr/>
        </p:nvSpPr>
        <p:spPr>
          <a:xfrm>
            <a:off x="951651" y="1339130"/>
            <a:ext cx="8078207" cy="444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2858" indent="-11642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파일이 저장장치 블록의 연결 리스트 형태로 저장되는 할당 방법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➤ 장치 내에 흩어져 저장 가능</a:t>
            </a:r>
          </a:p>
          <a:p>
            <a:pPr lvl="1" marL="232858" indent="-11642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파일의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첫 번째 &amp; 마지막 블록에 대한 포인터</a:t>
            </a:r>
            <a:endParaRPr>
              <a:solidFill>
                <a:srgbClr val="C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>
              <a:lnSpc>
                <a:spcPts val="3200"/>
              </a:lnSpc>
            </a:pPr>
            <a:endParaRPr>
              <a:solidFill>
                <a:srgbClr val="C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>
              <a:lnSpc>
                <a:spcPts val="3200"/>
              </a:lnSpc>
            </a:pPr>
            <a:endParaRPr>
              <a:solidFill>
                <a:srgbClr val="C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>
              <a:lnSpc>
                <a:spcPts val="3200"/>
              </a:lnSpc>
              <a:defRPr>
                <a:solidFill>
                  <a:srgbClr val="595959"/>
                </a:solidFill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ex) 첫 번째 포인터: 9 / 마지막 포인터: 25</a:t>
            </a:r>
          </a:p>
          <a:p>
            <a:pPr>
              <a:lnSpc>
                <a:spcPts val="3200"/>
              </a:lnSpc>
              <a:defRPr>
                <a:solidFill>
                  <a:srgbClr val="595959"/>
                </a:solidFill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한 블록의 크기: 512B / 포인터의 크기: 4B</a:t>
            </a:r>
          </a:p>
          <a:p>
            <a:pPr>
              <a:lnSpc>
                <a:spcPts val="3200"/>
              </a:lnSpc>
              <a:defRPr>
                <a:solidFill>
                  <a:srgbClr val="595959"/>
                </a:solidFill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파일이 저장된 리스트:</a:t>
            </a:r>
          </a:p>
          <a:p>
            <a:pPr>
              <a:lnSpc>
                <a:spcPts val="3200"/>
              </a:lnSpc>
              <a:def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9, 16, 1, 10, 25</a:t>
            </a:r>
          </a:p>
          <a:p>
            <a:pPr>
              <a:lnSpc>
                <a:spcPts val="3200"/>
              </a:lnSpc>
              <a:defRPr>
                <a:solidFill>
                  <a:srgbClr val="595959"/>
                </a:solidFill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사용자가 저장 가능한 데이터의 크기:</a:t>
            </a:r>
          </a:p>
          <a:p>
            <a:pPr>
              <a:lnSpc>
                <a:spcPts val="3200"/>
              </a:lnSpc>
              <a:defRPr>
                <a:solidFill>
                  <a:srgbClr val="595959"/>
                </a:solidFill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한 블록 당</a:t>
            </a:r>
            <a:r>
              <a:rPr>
                <a:solidFill>
                  <a:srgbClr val="C00000"/>
                </a:solidFill>
              </a:rPr>
              <a:t>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508B</a:t>
            </a:r>
          </a:p>
        </p:txBody>
      </p:sp>
      <p:sp>
        <p:nvSpPr>
          <p:cNvPr id="719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연결 할당</a:t>
            </a:r>
          </a:p>
        </p:txBody>
      </p:sp>
      <p:sp>
        <p:nvSpPr>
          <p:cNvPr id="720" name="Freeform 16"/>
          <p:cNvSpPr/>
          <p:nvPr/>
        </p:nvSpPr>
        <p:spPr>
          <a:xfrm>
            <a:off x="5796243" y="3050855"/>
            <a:ext cx="3865917" cy="397516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1" name="TextBox 17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6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7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8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9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0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731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732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3" name="TextBox 14"/>
          <p:cNvSpPr txBox="1"/>
          <p:nvPr/>
        </p:nvSpPr>
        <p:spPr>
          <a:xfrm>
            <a:off x="951651" y="1328546"/>
            <a:ext cx="8078207" cy="3634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&lt; 문제점 &gt;</a:t>
            </a:r>
          </a:p>
          <a:p>
            <a:pPr lvl="1" marL="116429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1) 직접 접근 방식에는 비효율적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파일을 읽기 위한 전체 탐색이 필요</a:t>
            </a:r>
          </a:p>
          <a:p>
            <a:pPr lvl="1" marL="116466" indent="1">
              <a:lnSpc>
                <a:spcPts val="3200"/>
              </a:lnSpc>
            </a:pP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2) 포인터를 위한 공간 필요</a:t>
            </a:r>
          </a:p>
          <a:p>
            <a:pPr lvl="1" marL="116466" indent="1">
              <a:lnSpc>
                <a:spcPts val="3200"/>
              </a:lnSpc>
            </a:pPr>
          </a:p>
          <a:p>
            <a:pPr lvl="1" marL="116429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3) 신뢰성의 문제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연결 포인터가 사라지거나, 잘못된 값을 가진 경우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FAT(파일 할당 테이블)</a:t>
            </a:r>
            <a:r>
              <a:t> 활용!</a:t>
            </a:r>
          </a:p>
        </p:txBody>
      </p:sp>
      <p:sp>
        <p:nvSpPr>
          <p:cNvPr id="734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연결 할당</a:t>
            </a:r>
          </a:p>
        </p:txBody>
      </p:sp>
      <p:sp>
        <p:nvSpPr>
          <p:cNvPr id="735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0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1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2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3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4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745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746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7" name="TextBox 14"/>
          <p:cNvSpPr txBox="1"/>
          <p:nvPr/>
        </p:nvSpPr>
        <p:spPr>
          <a:xfrm>
            <a:off x="951651" y="1238250"/>
            <a:ext cx="8078207" cy="2009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2935" indent="-116466">
              <a:lnSpc>
                <a:spcPts val="3200"/>
              </a:lnSpc>
              <a:buSzPct val="100000"/>
              <a:buFont typeface="Arial"/>
              <a:buChar char="•"/>
              <a:def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FAT (File Allocation Table)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다음 블록의 포인터를 가진 테이블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마지막 블록의 테이블 항은 파일의 끝을 나타내는 특수한 값(ex. -1)을 가짐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새로운 블록을 할당하기 위해 단순히 값이 0인 항을 찾으면 됨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직접 접근 방식 지원</a:t>
            </a:r>
          </a:p>
        </p:txBody>
      </p:sp>
      <p:sp>
        <p:nvSpPr>
          <p:cNvPr id="748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연결 할당</a:t>
            </a:r>
          </a:p>
        </p:txBody>
      </p:sp>
      <p:sp>
        <p:nvSpPr>
          <p:cNvPr id="749" name="Freeform 16"/>
          <p:cNvSpPr/>
          <p:nvPr/>
        </p:nvSpPr>
        <p:spPr>
          <a:xfrm>
            <a:off x="4087110" y="3202508"/>
            <a:ext cx="4197846" cy="367606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0" name="TextBox 17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751" name="TextBox 18"/>
          <p:cNvSpPr txBox="1"/>
          <p:nvPr/>
        </p:nvSpPr>
        <p:spPr>
          <a:xfrm>
            <a:off x="1145431" y="4644680"/>
            <a:ext cx="3214901" cy="691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800"/>
              </a:lnSpc>
              <a:defRPr sz="16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블록 217, 618, 339가</a:t>
            </a:r>
          </a:p>
          <a:p>
            <a:pPr algn="ctr">
              <a:lnSpc>
                <a:spcPts val="2800"/>
              </a:lnSpc>
              <a:defRPr sz="16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하나의 파일을 구성 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6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7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8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9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0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761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762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3" name="TextBox 14"/>
          <p:cNvSpPr txBox="1"/>
          <p:nvPr/>
        </p:nvSpPr>
        <p:spPr>
          <a:xfrm>
            <a:off x="951651" y="1340682"/>
            <a:ext cx="8078207" cy="160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파일의 모든 포인터를 하나의 장소,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색인 블록</a:t>
            </a:r>
            <a:r>
              <a:t>으로 관리하는 할당 방법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각 파일은 블록 주소가 저장된 index 블록을 가짐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외부 단편화 없이 직접 접근 지원</a:t>
            </a:r>
          </a:p>
        </p:txBody>
      </p:sp>
      <p:sp>
        <p:nvSpPr>
          <p:cNvPr id="764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색인 할당</a:t>
            </a:r>
          </a:p>
        </p:txBody>
      </p:sp>
      <p:sp>
        <p:nvSpPr>
          <p:cNvPr id="765" name="Freeform 16"/>
          <p:cNvSpPr/>
          <p:nvPr/>
        </p:nvSpPr>
        <p:spPr>
          <a:xfrm>
            <a:off x="3087360" y="3308153"/>
            <a:ext cx="3578880" cy="313729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6" name="TextBox 17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767" name="TextBox 18"/>
          <p:cNvSpPr txBox="1"/>
          <p:nvPr/>
        </p:nvSpPr>
        <p:spPr>
          <a:xfrm>
            <a:off x="6666240" y="4781549"/>
            <a:ext cx="2628544" cy="691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800"/>
              </a:lnSpc>
              <a:defRPr sz="16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ex) index 블록의 i 번째 항목</a:t>
            </a:r>
          </a:p>
          <a:p>
            <a:pPr algn="ctr">
              <a:lnSpc>
                <a:spcPts val="2800"/>
              </a:lnSpc>
              <a:defRPr sz="16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 ➤ 파일의 i 번째 블록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2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3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4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5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6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777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778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9" name="TextBox 14"/>
          <p:cNvSpPr txBox="1"/>
          <p:nvPr/>
        </p:nvSpPr>
        <p:spPr>
          <a:xfrm>
            <a:off x="951651" y="1333500"/>
            <a:ext cx="8078207" cy="282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&lt; 문제점 &gt;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포인터 오버헤드 발생</a:t>
            </a:r>
          </a:p>
          <a:p>
            <a:pPr lvl="1" marL="116466" indent="1">
              <a:lnSpc>
                <a:spcPts val="3200"/>
              </a:lnSpc>
            </a:pP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index 블록의 크기를 줄이는 기법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1) 연결 기법 (linked scheme)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2) 다중 수준 색인 (multilevel index)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3) 결합 기법 (combined scheme)</a:t>
            </a:r>
          </a:p>
        </p:txBody>
      </p:sp>
      <p:sp>
        <p:nvSpPr>
          <p:cNvPr id="780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색인 할당</a:t>
            </a:r>
          </a:p>
        </p:txBody>
      </p:sp>
      <p:sp>
        <p:nvSpPr>
          <p:cNvPr id="781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6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7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8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9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0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791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792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3" name="TextBox 14"/>
          <p:cNvSpPr txBox="1"/>
          <p:nvPr/>
        </p:nvSpPr>
        <p:spPr>
          <a:xfrm>
            <a:off x="951651" y="1343025"/>
            <a:ext cx="8078207" cy="343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2935" indent="-116466">
              <a:lnSpc>
                <a:spcPts val="3200"/>
              </a:lnSpc>
              <a:buSzPct val="100000"/>
              <a:buFont typeface="Arial"/>
              <a:buChar char="•"/>
              <a:def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연결 기법 (linked scheme)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파일의 크기가 큰 경우,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여러 개의 index 블록</a:t>
            </a:r>
            <a:r>
              <a:t> 연결</a:t>
            </a:r>
          </a:p>
          <a:p>
            <a:pPr lvl="1" marL="103598" indent="0">
              <a:lnSpc>
                <a:spcPts val="2800"/>
              </a:lnSpc>
              <a:defRPr sz="1600">
                <a:solidFill>
                  <a:srgbClr val="404040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➤ index 블록: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파일의 헤더, 첫 100개의 디스크 블록 주소 저장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103598" indent="0">
              <a:lnSpc>
                <a:spcPts val="2800"/>
              </a:lnSpc>
              <a:defRPr sz="1600">
                <a:solidFill>
                  <a:srgbClr val="404040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➤ index 블록의 마지막 항: </a:t>
            </a:r>
            <a:r>
              <a:rPr>
                <a:solidFill>
                  <a:srgbClr val="006699"/>
                </a:solidFill>
              </a:rPr>
              <a:t>null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 (작은 파일) / </a:t>
            </a:r>
            <a:r>
              <a:rPr>
                <a:solidFill>
                  <a:srgbClr val="006699"/>
                </a:solidFill>
              </a:rPr>
              <a:t>다른 index 블록의 포인터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(큰 파일)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116466" indent="1">
              <a:lnSpc>
                <a:spcPts val="3200"/>
              </a:lnSpc>
            </a:pP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232935" indent="-116466">
              <a:lnSpc>
                <a:spcPts val="3200"/>
              </a:lnSpc>
              <a:buSzPct val="100000"/>
              <a:buFont typeface="Arial"/>
              <a:buChar char="•"/>
              <a:def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다중 수준 색인 (multilevel index)</a:t>
            </a:r>
          </a:p>
          <a:p>
            <a:pPr lvl="1" marL="116466" indent="1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연결 기법의 변형으로, 실제 파일 블록을 가리키는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n단계 index 블록</a:t>
            </a:r>
            <a:r>
              <a:t>이 존재</a:t>
            </a:r>
          </a:p>
          <a:p>
            <a:pPr lvl="1" marL="103598" indent="0">
              <a:lnSpc>
                <a:spcPts val="2800"/>
              </a:lnSpc>
              <a:defRPr sz="1600">
                <a:solidFill>
                  <a:srgbClr val="404040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➤ 1단계 index: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한 블록이 4,096 byte ➡︎ 1,024개의 4 byte 포인터를 1개의 index 블록에 저장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103564" indent="0">
              <a:lnSpc>
                <a:spcPts val="2800"/>
              </a:lnSpc>
              <a:defRPr sz="1600">
                <a:solidFill>
                  <a:srgbClr val="404040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➤ 2단계 index: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1,024 * 1,024 개의 데이터 블록을 가지며, 파일 크기를 4GB까지 허용</a:t>
            </a:r>
          </a:p>
        </p:txBody>
      </p:sp>
      <p:sp>
        <p:nvSpPr>
          <p:cNvPr id="794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색인 할당</a:t>
            </a:r>
          </a:p>
        </p:txBody>
      </p:sp>
      <p:sp>
        <p:nvSpPr>
          <p:cNvPr id="795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0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1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2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3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4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805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806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7" name="TextBox 14"/>
          <p:cNvSpPr txBox="1"/>
          <p:nvPr/>
        </p:nvSpPr>
        <p:spPr>
          <a:xfrm>
            <a:off x="951651" y="1052300"/>
            <a:ext cx="8078207" cy="114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결합 기법 (combined scheme)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UNIX 기반 파일 시스템에서 사용 / 파일의 inode에 index의 15개 포인터 저장</a:t>
            </a:r>
          </a:p>
          <a:p>
            <a:pPr lvl="1" marL="103564" indent="0">
              <a:lnSpc>
                <a:spcPts val="28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처음 12개의 포인터는 직접 색인, 나머지 3개의 포인터는 간접 색인</a:t>
            </a:r>
          </a:p>
        </p:txBody>
      </p:sp>
      <p:sp>
        <p:nvSpPr>
          <p:cNvPr id="808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색인 할당</a:t>
            </a:r>
          </a:p>
        </p:txBody>
      </p:sp>
      <p:sp>
        <p:nvSpPr>
          <p:cNvPr id="809" name="Freeform 16"/>
          <p:cNvSpPr/>
          <p:nvPr/>
        </p:nvSpPr>
        <p:spPr>
          <a:xfrm>
            <a:off x="1310079" y="2361924"/>
            <a:ext cx="4737153" cy="450319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10" name="Freeform 18"/>
          <p:cNvSpPr/>
          <p:nvPr/>
        </p:nvSpPr>
        <p:spPr>
          <a:xfrm>
            <a:off x="1294839" y="3036757"/>
            <a:ext cx="1626300" cy="967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" y="0"/>
                </a:moveTo>
                <a:lnTo>
                  <a:pt x="21398" y="0"/>
                </a:lnTo>
                <a:cubicBezTo>
                  <a:pt x="21509" y="0"/>
                  <a:pt x="21600" y="153"/>
                  <a:pt x="21600" y="340"/>
                </a:cubicBezTo>
                <a:lnTo>
                  <a:pt x="21600" y="21260"/>
                </a:lnTo>
                <a:cubicBezTo>
                  <a:pt x="21600" y="21447"/>
                  <a:pt x="21509" y="21600"/>
                  <a:pt x="21398" y="21600"/>
                </a:cubicBezTo>
                <a:lnTo>
                  <a:pt x="202" y="21600"/>
                </a:lnTo>
                <a:cubicBezTo>
                  <a:pt x="91" y="21600"/>
                  <a:pt x="0" y="21447"/>
                  <a:pt x="0" y="21260"/>
                </a:cubicBezTo>
                <a:lnTo>
                  <a:pt x="0" y="340"/>
                </a:lnTo>
                <a:cubicBezTo>
                  <a:pt x="0" y="153"/>
                  <a:pt x="91" y="0"/>
                  <a:pt x="202" y="0"/>
                </a:cubicBezTo>
                <a:moveTo>
                  <a:pt x="202" y="680"/>
                </a:moveTo>
                <a:lnTo>
                  <a:pt x="202" y="340"/>
                </a:lnTo>
                <a:lnTo>
                  <a:pt x="405" y="340"/>
                </a:lnTo>
                <a:lnTo>
                  <a:pt x="405" y="21260"/>
                </a:lnTo>
                <a:lnTo>
                  <a:pt x="202" y="21260"/>
                </a:lnTo>
                <a:lnTo>
                  <a:pt x="202" y="20920"/>
                </a:lnTo>
                <a:lnTo>
                  <a:pt x="21398" y="20920"/>
                </a:lnTo>
                <a:lnTo>
                  <a:pt x="21398" y="21260"/>
                </a:lnTo>
                <a:lnTo>
                  <a:pt x="21195" y="21260"/>
                </a:lnTo>
                <a:lnTo>
                  <a:pt x="21195" y="340"/>
                </a:lnTo>
                <a:lnTo>
                  <a:pt x="21398" y="340"/>
                </a:lnTo>
                <a:lnTo>
                  <a:pt x="21398" y="680"/>
                </a:lnTo>
                <a:lnTo>
                  <a:pt x="202" y="68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13" name="Group 19"/>
          <p:cNvGrpSpPr/>
          <p:nvPr/>
        </p:nvGrpSpPr>
        <p:grpSpPr>
          <a:xfrm>
            <a:off x="6324761" y="2800532"/>
            <a:ext cx="2956400" cy="517400"/>
            <a:chOff x="0" y="0"/>
            <a:chExt cx="2956398" cy="517398"/>
          </a:xfrm>
        </p:grpSpPr>
        <p:sp>
          <p:nvSpPr>
            <p:cNvPr id="811" name="Freeform 20"/>
            <p:cNvSpPr/>
            <p:nvPr/>
          </p:nvSpPr>
          <p:spPr>
            <a:xfrm>
              <a:off x="-1" y="-1"/>
              <a:ext cx="2956371" cy="51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" y="0"/>
                  </a:moveTo>
                  <a:lnTo>
                    <a:pt x="21489" y="0"/>
                  </a:lnTo>
                  <a:cubicBezTo>
                    <a:pt x="21550" y="0"/>
                    <a:pt x="21600" y="286"/>
                    <a:pt x="21600" y="636"/>
                  </a:cubicBezTo>
                  <a:lnTo>
                    <a:pt x="21600" y="20964"/>
                  </a:lnTo>
                  <a:cubicBezTo>
                    <a:pt x="21600" y="21314"/>
                    <a:pt x="21550" y="21600"/>
                    <a:pt x="21489" y="21600"/>
                  </a:cubicBezTo>
                  <a:lnTo>
                    <a:pt x="111" y="21600"/>
                  </a:lnTo>
                  <a:cubicBezTo>
                    <a:pt x="50" y="21600"/>
                    <a:pt x="0" y="21314"/>
                    <a:pt x="0" y="20964"/>
                  </a:cubicBezTo>
                  <a:lnTo>
                    <a:pt x="0" y="636"/>
                  </a:lnTo>
                  <a:cubicBezTo>
                    <a:pt x="0" y="286"/>
                    <a:pt x="50" y="0"/>
                    <a:pt x="111" y="0"/>
                  </a:cubicBezTo>
                  <a:moveTo>
                    <a:pt x="111" y="1272"/>
                  </a:moveTo>
                  <a:lnTo>
                    <a:pt x="111" y="636"/>
                  </a:lnTo>
                  <a:lnTo>
                    <a:pt x="223" y="636"/>
                  </a:lnTo>
                  <a:lnTo>
                    <a:pt x="223" y="20964"/>
                  </a:lnTo>
                  <a:lnTo>
                    <a:pt x="111" y="20964"/>
                  </a:lnTo>
                  <a:lnTo>
                    <a:pt x="111" y="20328"/>
                  </a:lnTo>
                  <a:lnTo>
                    <a:pt x="21489" y="20328"/>
                  </a:lnTo>
                  <a:lnTo>
                    <a:pt x="21489" y="20964"/>
                  </a:lnTo>
                  <a:lnTo>
                    <a:pt x="21377" y="20964"/>
                  </a:lnTo>
                  <a:lnTo>
                    <a:pt x="21377" y="636"/>
                  </a:lnTo>
                  <a:lnTo>
                    <a:pt x="21489" y="636"/>
                  </a:lnTo>
                  <a:lnTo>
                    <a:pt x="21489" y="1272"/>
                  </a:lnTo>
                  <a:lnTo>
                    <a:pt x="111" y="1272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2" name="TextBox 21"/>
            <p:cNvSpPr txBox="1"/>
            <p:nvPr/>
          </p:nvSpPr>
          <p:spPr>
            <a:xfrm>
              <a:off x="-1" y="19369"/>
              <a:ext cx="2956400" cy="457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ts val="1400"/>
                </a:lnSpc>
                <a:defRPr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12개의 Direct Block</a:t>
              </a:r>
            </a:p>
            <a:p>
              <a:pPr algn="ctr">
                <a:lnSpc>
                  <a:spcPts val="1400"/>
                </a:lnSpc>
                <a:defRPr sz="11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: 파일의 데이터가 inode에 직접적으로 저장</a:t>
              </a:r>
            </a:p>
          </p:txBody>
        </p:sp>
      </p:grpSp>
      <p:sp>
        <p:nvSpPr>
          <p:cNvPr id="814" name="Freeform 23"/>
          <p:cNvSpPr/>
          <p:nvPr/>
        </p:nvSpPr>
        <p:spPr>
          <a:xfrm>
            <a:off x="1294839" y="3978285"/>
            <a:ext cx="1626300" cy="478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" y="0"/>
                </a:moveTo>
                <a:lnTo>
                  <a:pt x="21398" y="0"/>
                </a:lnTo>
                <a:cubicBezTo>
                  <a:pt x="21509" y="0"/>
                  <a:pt x="21600" y="310"/>
                  <a:pt x="21600" y="688"/>
                </a:cubicBezTo>
                <a:lnTo>
                  <a:pt x="21600" y="20912"/>
                </a:lnTo>
                <a:cubicBezTo>
                  <a:pt x="21600" y="21290"/>
                  <a:pt x="21509" y="21600"/>
                  <a:pt x="21398" y="21600"/>
                </a:cubicBezTo>
                <a:lnTo>
                  <a:pt x="202" y="21600"/>
                </a:lnTo>
                <a:cubicBezTo>
                  <a:pt x="91" y="21600"/>
                  <a:pt x="0" y="21290"/>
                  <a:pt x="0" y="20912"/>
                </a:cubicBezTo>
                <a:lnTo>
                  <a:pt x="0" y="688"/>
                </a:lnTo>
                <a:cubicBezTo>
                  <a:pt x="0" y="310"/>
                  <a:pt x="91" y="0"/>
                  <a:pt x="202" y="0"/>
                </a:cubicBezTo>
                <a:moveTo>
                  <a:pt x="202" y="1376"/>
                </a:moveTo>
                <a:lnTo>
                  <a:pt x="202" y="688"/>
                </a:lnTo>
                <a:lnTo>
                  <a:pt x="405" y="688"/>
                </a:lnTo>
                <a:lnTo>
                  <a:pt x="405" y="20912"/>
                </a:lnTo>
                <a:lnTo>
                  <a:pt x="202" y="20912"/>
                </a:lnTo>
                <a:lnTo>
                  <a:pt x="202" y="20224"/>
                </a:lnTo>
                <a:lnTo>
                  <a:pt x="21398" y="20224"/>
                </a:lnTo>
                <a:lnTo>
                  <a:pt x="21398" y="20912"/>
                </a:lnTo>
                <a:lnTo>
                  <a:pt x="21195" y="20912"/>
                </a:lnTo>
                <a:lnTo>
                  <a:pt x="21195" y="688"/>
                </a:lnTo>
                <a:lnTo>
                  <a:pt x="21398" y="688"/>
                </a:lnTo>
                <a:lnTo>
                  <a:pt x="21398" y="1376"/>
                </a:lnTo>
                <a:lnTo>
                  <a:pt x="202" y="1376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17" name="Group 24"/>
          <p:cNvGrpSpPr/>
          <p:nvPr/>
        </p:nvGrpSpPr>
        <p:grpSpPr>
          <a:xfrm>
            <a:off x="6324760" y="3737609"/>
            <a:ext cx="2956398" cy="517400"/>
            <a:chOff x="0" y="0"/>
            <a:chExt cx="2956397" cy="517398"/>
          </a:xfrm>
        </p:grpSpPr>
        <p:sp>
          <p:nvSpPr>
            <p:cNvPr id="815" name="Freeform 25"/>
            <p:cNvSpPr/>
            <p:nvPr/>
          </p:nvSpPr>
          <p:spPr>
            <a:xfrm>
              <a:off x="-1" y="-1"/>
              <a:ext cx="2956371" cy="51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" y="0"/>
                  </a:moveTo>
                  <a:lnTo>
                    <a:pt x="21489" y="0"/>
                  </a:lnTo>
                  <a:cubicBezTo>
                    <a:pt x="21550" y="0"/>
                    <a:pt x="21600" y="286"/>
                    <a:pt x="21600" y="636"/>
                  </a:cubicBezTo>
                  <a:lnTo>
                    <a:pt x="21600" y="20964"/>
                  </a:lnTo>
                  <a:cubicBezTo>
                    <a:pt x="21600" y="21314"/>
                    <a:pt x="21550" y="21600"/>
                    <a:pt x="21489" y="21600"/>
                  </a:cubicBezTo>
                  <a:lnTo>
                    <a:pt x="111" y="21600"/>
                  </a:lnTo>
                  <a:cubicBezTo>
                    <a:pt x="50" y="21600"/>
                    <a:pt x="0" y="21314"/>
                    <a:pt x="0" y="20964"/>
                  </a:cubicBezTo>
                  <a:lnTo>
                    <a:pt x="0" y="636"/>
                  </a:lnTo>
                  <a:cubicBezTo>
                    <a:pt x="0" y="286"/>
                    <a:pt x="50" y="0"/>
                    <a:pt x="111" y="0"/>
                  </a:cubicBezTo>
                  <a:moveTo>
                    <a:pt x="111" y="1272"/>
                  </a:moveTo>
                  <a:lnTo>
                    <a:pt x="111" y="636"/>
                  </a:lnTo>
                  <a:lnTo>
                    <a:pt x="223" y="636"/>
                  </a:lnTo>
                  <a:lnTo>
                    <a:pt x="223" y="20964"/>
                  </a:lnTo>
                  <a:lnTo>
                    <a:pt x="111" y="20964"/>
                  </a:lnTo>
                  <a:lnTo>
                    <a:pt x="111" y="20328"/>
                  </a:lnTo>
                  <a:lnTo>
                    <a:pt x="21489" y="20328"/>
                  </a:lnTo>
                  <a:lnTo>
                    <a:pt x="21489" y="20964"/>
                  </a:lnTo>
                  <a:lnTo>
                    <a:pt x="21377" y="20964"/>
                  </a:lnTo>
                  <a:lnTo>
                    <a:pt x="21377" y="636"/>
                  </a:lnTo>
                  <a:lnTo>
                    <a:pt x="21489" y="636"/>
                  </a:lnTo>
                  <a:lnTo>
                    <a:pt x="21489" y="1272"/>
                  </a:lnTo>
                  <a:lnTo>
                    <a:pt x="111" y="1272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6" name="TextBox 26"/>
            <p:cNvSpPr txBox="1"/>
            <p:nvPr/>
          </p:nvSpPr>
          <p:spPr>
            <a:xfrm>
              <a:off x="-1" y="19369"/>
              <a:ext cx="2956399" cy="457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ts val="1400"/>
                </a:lnSpc>
                <a:defRPr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Single Indirect Block</a:t>
              </a:r>
            </a:p>
            <a:p>
              <a:pPr algn="ctr">
                <a:lnSpc>
                  <a:spcPts val="1400"/>
                </a:lnSpc>
                <a:defRPr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: </a:t>
              </a:r>
              <a:r>
                <a:rPr>
                  <a:latin typeface="NanumSquare Regular"/>
                  <a:ea typeface="NanumSquare Regular"/>
                  <a:cs typeface="NanumSquare Regular"/>
                  <a:sym typeface="NanumSquare Regular"/>
                </a:rPr>
                <a:t>데이터를 저장하는 블록의 포인터가 저장</a:t>
              </a:r>
            </a:p>
          </p:txBody>
        </p:sp>
      </p:grpSp>
      <p:sp>
        <p:nvSpPr>
          <p:cNvPr id="818" name="Freeform 28"/>
          <p:cNvSpPr/>
          <p:nvPr/>
        </p:nvSpPr>
        <p:spPr>
          <a:xfrm>
            <a:off x="1294839" y="4434047"/>
            <a:ext cx="1626300" cy="478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" y="0"/>
                </a:moveTo>
                <a:lnTo>
                  <a:pt x="21398" y="0"/>
                </a:lnTo>
                <a:cubicBezTo>
                  <a:pt x="21509" y="0"/>
                  <a:pt x="21600" y="310"/>
                  <a:pt x="21600" y="688"/>
                </a:cubicBezTo>
                <a:lnTo>
                  <a:pt x="21600" y="20912"/>
                </a:lnTo>
                <a:cubicBezTo>
                  <a:pt x="21600" y="21290"/>
                  <a:pt x="21509" y="21600"/>
                  <a:pt x="21398" y="21600"/>
                </a:cubicBezTo>
                <a:lnTo>
                  <a:pt x="202" y="21600"/>
                </a:lnTo>
                <a:cubicBezTo>
                  <a:pt x="91" y="21600"/>
                  <a:pt x="0" y="21290"/>
                  <a:pt x="0" y="20912"/>
                </a:cubicBezTo>
                <a:lnTo>
                  <a:pt x="0" y="688"/>
                </a:lnTo>
                <a:cubicBezTo>
                  <a:pt x="0" y="310"/>
                  <a:pt x="91" y="0"/>
                  <a:pt x="202" y="0"/>
                </a:cubicBezTo>
                <a:moveTo>
                  <a:pt x="202" y="1376"/>
                </a:moveTo>
                <a:lnTo>
                  <a:pt x="202" y="688"/>
                </a:lnTo>
                <a:lnTo>
                  <a:pt x="405" y="688"/>
                </a:lnTo>
                <a:lnTo>
                  <a:pt x="405" y="20912"/>
                </a:lnTo>
                <a:lnTo>
                  <a:pt x="202" y="20912"/>
                </a:lnTo>
                <a:lnTo>
                  <a:pt x="202" y="20224"/>
                </a:lnTo>
                <a:lnTo>
                  <a:pt x="21398" y="20224"/>
                </a:lnTo>
                <a:lnTo>
                  <a:pt x="21398" y="20912"/>
                </a:lnTo>
                <a:lnTo>
                  <a:pt x="21195" y="20912"/>
                </a:lnTo>
                <a:lnTo>
                  <a:pt x="21195" y="688"/>
                </a:lnTo>
                <a:lnTo>
                  <a:pt x="21398" y="688"/>
                </a:lnTo>
                <a:lnTo>
                  <a:pt x="21398" y="1376"/>
                </a:lnTo>
                <a:lnTo>
                  <a:pt x="202" y="1376"/>
                </a:ln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21" name="Group 29"/>
          <p:cNvGrpSpPr/>
          <p:nvPr/>
        </p:nvGrpSpPr>
        <p:grpSpPr>
          <a:xfrm>
            <a:off x="6324760" y="4278540"/>
            <a:ext cx="2956398" cy="681800"/>
            <a:chOff x="0" y="0"/>
            <a:chExt cx="2956397" cy="681799"/>
          </a:xfrm>
        </p:grpSpPr>
        <p:sp>
          <p:nvSpPr>
            <p:cNvPr id="819" name="Freeform 30"/>
            <p:cNvSpPr/>
            <p:nvPr/>
          </p:nvSpPr>
          <p:spPr>
            <a:xfrm>
              <a:off x="-1" y="0"/>
              <a:ext cx="2956371" cy="68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" y="0"/>
                  </a:moveTo>
                  <a:lnTo>
                    <a:pt x="21489" y="0"/>
                  </a:lnTo>
                  <a:cubicBezTo>
                    <a:pt x="21550" y="0"/>
                    <a:pt x="21600" y="217"/>
                    <a:pt x="21600" y="483"/>
                  </a:cubicBezTo>
                  <a:lnTo>
                    <a:pt x="21600" y="21117"/>
                  </a:lnTo>
                  <a:cubicBezTo>
                    <a:pt x="21600" y="21383"/>
                    <a:pt x="21550" y="21600"/>
                    <a:pt x="21489" y="21600"/>
                  </a:cubicBezTo>
                  <a:lnTo>
                    <a:pt x="111" y="21600"/>
                  </a:lnTo>
                  <a:cubicBezTo>
                    <a:pt x="50" y="21600"/>
                    <a:pt x="0" y="21383"/>
                    <a:pt x="0" y="21117"/>
                  </a:cubicBezTo>
                  <a:lnTo>
                    <a:pt x="0" y="483"/>
                  </a:lnTo>
                  <a:cubicBezTo>
                    <a:pt x="0" y="217"/>
                    <a:pt x="50" y="0"/>
                    <a:pt x="111" y="0"/>
                  </a:cubicBezTo>
                  <a:moveTo>
                    <a:pt x="111" y="966"/>
                  </a:moveTo>
                  <a:lnTo>
                    <a:pt x="111" y="483"/>
                  </a:lnTo>
                  <a:lnTo>
                    <a:pt x="223" y="483"/>
                  </a:lnTo>
                  <a:lnTo>
                    <a:pt x="223" y="21117"/>
                  </a:lnTo>
                  <a:lnTo>
                    <a:pt x="111" y="21117"/>
                  </a:lnTo>
                  <a:lnTo>
                    <a:pt x="111" y="20634"/>
                  </a:lnTo>
                  <a:lnTo>
                    <a:pt x="21489" y="20634"/>
                  </a:lnTo>
                  <a:lnTo>
                    <a:pt x="21489" y="21117"/>
                  </a:lnTo>
                  <a:lnTo>
                    <a:pt x="21377" y="21117"/>
                  </a:lnTo>
                  <a:lnTo>
                    <a:pt x="21377" y="483"/>
                  </a:lnTo>
                  <a:lnTo>
                    <a:pt x="21489" y="483"/>
                  </a:lnTo>
                  <a:lnTo>
                    <a:pt x="21489" y="966"/>
                  </a:lnTo>
                  <a:lnTo>
                    <a:pt x="111" y="966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0" name="TextBox 31"/>
            <p:cNvSpPr txBox="1"/>
            <p:nvPr/>
          </p:nvSpPr>
          <p:spPr>
            <a:xfrm>
              <a:off x="-1" y="12673"/>
              <a:ext cx="2956399" cy="635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ts val="1400"/>
                </a:lnSpc>
                <a:defRPr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Double Indirect Block</a:t>
              </a:r>
            </a:p>
            <a:p>
              <a:pPr algn="ctr">
                <a:lnSpc>
                  <a:spcPts val="1400"/>
                </a:lnSpc>
                <a:defRPr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: </a:t>
              </a:r>
              <a:r>
                <a:rPr>
                  <a:latin typeface="NanumSquare Regular"/>
                  <a:ea typeface="NanumSquare Regular"/>
                  <a:cs typeface="NanumSquare Regular"/>
                  <a:sym typeface="NanumSquare Regular"/>
                </a:rPr>
                <a:t>데이터를 저장하는 블록의 포인터의</a:t>
              </a:r>
              <a:endParaRPr>
                <a:latin typeface="NanumSquare Regular"/>
                <a:ea typeface="NanumSquare Regular"/>
                <a:cs typeface="NanumSquare Regular"/>
                <a:sym typeface="NanumSquare Regular"/>
              </a:endParaRPr>
            </a:p>
            <a:p>
              <a:pPr algn="ctr">
                <a:lnSpc>
                  <a:spcPts val="1400"/>
                </a:lnSpc>
                <a:defRPr sz="11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블록의 포인터가 저장</a:t>
              </a:r>
            </a:p>
          </p:txBody>
        </p:sp>
      </p:grpSp>
      <p:sp>
        <p:nvSpPr>
          <p:cNvPr id="822" name="Freeform 33"/>
          <p:cNvSpPr/>
          <p:nvPr/>
        </p:nvSpPr>
        <p:spPr>
          <a:xfrm>
            <a:off x="1294838" y="4896006"/>
            <a:ext cx="1626300" cy="478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" y="0"/>
                </a:moveTo>
                <a:lnTo>
                  <a:pt x="21398" y="0"/>
                </a:lnTo>
                <a:cubicBezTo>
                  <a:pt x="21509" y="0"/>
                  <a:pt x="21600" y="310"/>
                  <a:pt x="21600" y="688"/>
                </a:cubicBezTo>
                <a:lnTo>
                  <a:pt x="21600" y="20912"/>
                </a:lnTo>
                <a:cubicBezTo>
                  <a:pt x="21600" y="21290"/>
                  <a:pt x="21509" y="21600"/>
                  <a:pt x="21398" y="21600"/>
                </a:cubicBezTo>
                <a:lnTo>
                  <a:pt x="202" y="21600"/>
                </a:lnTo>
                <a:cubicBezTo>
                  <a:pt x="91" y="21600"/>
                  <a:pt x="0" y="21290"/>
                  <a:pt x="0" y="20912"/>
                </a:cubicBezTo>
                <a:lnTo>
                  <a:pt x="0" y="688"/>
                </a:lnTo>
                <a:cubicBezTo>
                  <a:pt x="0" y="310"/>
                  <a:pt x="91" y="0"/>
                  <a:pt x="202" y="0"/>
                </a:cubicBezTo>
                <a:moveTo>
                  <a:pt x="202" y="1376"/>
                </a:moveTo>
                <a:lnTo>
                  <a:pt x="202" y="688"/>
                </a:lnTo>
                <a:lnTo>
                  <a:pt x="405" y="688"/>
                </a:lnTo>
                <a:lnTo>
                  <a:pt x="405" y="20912"/>
                </a:lnTo>
                <a:lnTo>
                  <a:pt x="202" y="20912"/>
                </a:lnTo>
                <a:lnTo>
                  <a:pt x="202" y="20224"/>
                </a:lnTo>
                <a:lnTo>
                  <a:pt x="21398" y="20224"/>
                </a:lnTo>
                <a:lnTo>
                  <a:pt x="21398" y="20912"/>
                </a:lnTo>
                <a:lnTo>
                  <a:pt x="21195" y="20912"/>
                </a:lnTo>
                <a:lnTo>
                  <a:pt x="21195" y="688"/>
                </a:lnTo>
                <a:lnTo>
                  <a:pt x="21398" y="688"/>
                </a:lnTo>
                <a:lnTo>
                  <a:pt x="21398" y="1376"/>
                </a:lnTo>
                <a:lnTo>
                  <a:pt x="202" y="1376"/>
                </a:ln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25" name="Group 34"/>
          <p:cNvGrpSpPr/>
          <p:nvPr/>
        </p:nvGrpSpPr>
        <p:grpSpPr>
          <a:xfrm>
            <a:off x="6324760" y="4982378"/>
            <a:ext cx="2956398" cy="681801"/>
            <a:chOff x="0" y="0"/>
            <a:chExt cx="2956397" cy="681799"/>
          </a:xfrm>
        </p:grpSpPr>
        <p:sp>
          <p:nvSpPr>
            <p:cNvPr id="823" name="Freeform 35"/>
            <p:cNvSpPr/>
            <p:nvPr/>
          </p:nvSpPr>
          <p:spPr>
            <a:xfrm>
              <a:off x="-1" y="0"/>
              <a:ext cx="2956371" cy="68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" y="0"/>
                  </a:moveTo>
                  <a:lnTo>
                    <a:pt x="21489" y="0"/>
                  </a:lnTo>
                  <a:cubicBezTo>
                    <a:pt x="21550" y="0"/>
                    <a:pt x="21600" y="217"/>
                    <a:pt x="21600" y="483"/>
                  </a:cubicBezTo>
                  <a:lnTo>
                    <a:pt x="21600" y="21117"/>
                  </a:lnTo>
                  <a:cubicBezTo>
                    <a:pt x="21600" y="21383"/>
                    <a:pt x="21550" y="21600"/>
                    <a:pt x="21489" y="21600"/>
                  </a:cubicBezTo>
                  <a:lnTo>
                    <a:pt x="111" y="21600"/>
                  </a:lnTo>
                  <a:cubicBezTo>
                    <a:pt x="50" y="21600"/>
                    <a:pt x="0" y="21383"/>
                    <a:pt x="0" y="21117"/>
                  </a:cubicBezTo>
                  <a:lnTo>
                    <a:pt x="0" y="483"/>
                  </a:lnTo>
                  <a:cubicBezTo>
                    <a:pt x="0" y="217"/>
                    <a:pt x="50" y="0"/>
                    <a:pt x="111" y="0"/>
                  </a:cubicBezTo>
                  <a:moveTo>
                    <a:pt x="111" y="966"/>
                  </a:moveTo>
                  <a:lnTo>
                    <a:pt x="111" y="483"/>
                  </a:lnTo>
                  <a:lnTo>
                    <a:pt x="223" y="483"/>
                  </a:lnTo>
                  <a:lnTo>
                    <a:pt x="223" y="21117"/>
                  </a:lnTo>
                  <a:lnTo>
                    <a:pt x="111" y="21117"/>
                  </a:lnTo>
                  <a:lnTo>
                    <a:pt x="111" y="20634"/>
                  </a:lnTo>
                  <a:lnTo>
                    <a:pt x="21489" y="20634"/>
                  </a:lnTo>
                  <a:lnTo>
                    <a:pt x="21489" y="21117"/>
                  </a:lnTo>
                  <a:lnTo>
                    <a:pt x="21377" y="21117"/>
                  </a:lnTo>
                  <a:lnTo>
                    <a:pt x="21377" y="483"/>
                  </a:lnTo>
                  <a:lnTo>
                    <a:pt x="21489" y="483"/>
                  </a:lnTo>
                  <a:lnTo>
                    <a:pt x="21489" y="966"/>
                  </a:lnTo>
                  <a:lnTo>
                    <a:pt x="111" y="966"/>
                  </a:lnTo>
                  <a:close/>
                </a:path>
              </a:pathLst>
            </a:cu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4" name="TextBox 36"/>
            <p:cNvSpPr txBox="1"/>
            <p:nvPr/>
          </p:nvSpPr>
          <p:spPr>
            <a:xfrm>
              <a:off x="-1" y="12673"/>
              <a:ext cx="2956399" cy="635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lnSpc>
                  <a:spcPts val="1400"/>
                </a:lnSpc>
                <a:defRPr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Triple Indirect Block</a:t>
              </a:r>
            </a:p>
            <a:p>
              <a:pPr algn="ctr">
                <a:lnSpc>
                  <a:spcPts val="1400"/>
                </a:lnSpc>
                <a:defRPr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: </a:t>
              </a:r>
              <a:r>
                <a:rPr>
                  <a:latin typeface="NanumSquare Regular"/>
                  <a:ea typeface="NanumSquare Regular"/>
                  <a:cs typeface="NanumSquare Regular"/>
                  <a:sym typeface="NanumSquare Regular"/>
                </a:rPr>
                <a:t>데이터를 저장하는 블록의 포인터의</a:t>
              </a:r>
              <a:endParaRPr>
                <a:latin typeface="NanumSquare Regular"/>
                <a:ea typeface="NanumSquare Regular"/>
                <a:cs typeface="NanumSquare Regular"/>
                <a:sym typeface="NanumSquare Regular"/>
              </a:endParaRPr>
            </a:p>
            <a:p>
              <a:pPr algn="ctr">
                <a:lnSpc>
                  <a:spcPts val="1400"/>
                </a:lnSpc>
                <a:defRPr sz="11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pPr>
              <a:r>
                <a:t>블록의 포인터의 블록의 포인터가 저장</a:t>
              </a:r>
            </a:p>
          </p:txBody>
        </p:sp>
      </p:grpSp>
      <p:sp>
        <p:nvSpPr>
          <p:cNvPr id="826" name="TextBox 37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5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836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837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8" name="TextBox 14"/>
          <p:cNvSpPr txBox="1"/>
          <p:nvPr/>
        </p:nvSpPr>
        <p:spPr>
          <a:xfrm>
            <a:off x="1019387" y="1325435"/>
            <a:ext cx="8127222" cy="4066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공간 효율성 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&amp; </a:t>
            </a:r>
            <a:r>
              <a:t>데이터 블록 접근 시간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을 고려하여 할당 방법을 선택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>
              <a:lnSpc>
                <a:spcPts val="3200"/>
              </a:lnSpc>
            </a:pP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[연속 할당]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블록을 얻기 위해 1번의 접근만 필요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직접 접근</a:t>
            </a:r>
            <a:r>
              <a:t>에 용이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[연결 할당]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다음 블록의 주소를 저장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순차 접근</a:t>
            </a:r>
            <a:r>
              <a:t>에 용이</a:t>
            </a:r>
          </a:p>
          <a:p>
            <a:pPr lvl="1" marL="116682" indent="0">
              <a:lnSpc>
                <a:spcPts val="3200"/>
              </a:lnSpc>
            </a:pPr>
          </a:p>
          <a:p>
            <a:pPr lvl="1" marL="561473" indent="-180473">
              <a:lnSpc>
                <a:spcPts val="3200"/>
              </a:lnSpc>
              <a:buSzPct val="100000"/>
              <a:buChar char="➡︎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일부 시스템은 직접 접근을 위한 연속 할당, 순차 접근을 위한 연결 할당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모두 지원</a:t>
            </a:r>
            <a:endParaRPr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✔️ 파일을 생성할 때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접근 형태, 최대 크기를 먼저 선언</a:t>
            </a:r>
            <a:r>
              <a:t>해야 한다.</a:t>
            </a: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✔️ 2가지 방법을 제공하는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알고리즘과 자료구조를 유지</a:t>
            </a:r>
            <a:r>
              <a:t>해야 한다.</a:t>
            </a:r>
          </a:p>
        </p:txBody>
      </p:sp>
      <p:sp>
        <p:nvSpPr>
          <p:cNvPr id="839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성능</a:t>
            </a:r>
          </a:p>
        </p:txBody>
      </p:sp>
      <p:sp>
        <p:nvSpPr>
          <p:cNvPr id="840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44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46" name="TextBox 14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보조기억장치</a:t>
            </a:r>
          </a:p>
        </p:txBody>
      </p:sp>
      <p:grpSp>
        <p:nvGrpSpPr>
          <p:cNvPr id="193" name="Group 15"/>
          <p:cNvGrpSpPr/>
          <p:nvPr/>
        </p:nvGrpSpPr>
        <p:grpSpPr>
          <a:xfrm>
            <a:off x="2291212" y="3227292"/>
            <a:ext cx="5171178" cy="3012642"/>
            <a:chOff x="0" y="0"/>
            <a:chExt cx="5171177" cy="3012640"/>
          </a:xfrm>
        </p:grpSpPr>
        <p:sp>
          <p:nvSpPr>
            <p:cNvPr id="147" name="Freeform 17"/>
            <p:cNvSpPr/>
            <p:nvPr/>
          </p:nvSpPr>
          <p:spPr>
            <a:xfrm>
              <a:off x="-1" y="1135902"/>
              <a:ext cx="1047224" cy="34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8" y="0"/>
                  </a:moveTo>
                  <a:lnTo>
                    <a:pt x="20832" y="0"/>
                  </a:lnTo>
                  <a:cubicBezTo>
                    <a:pt x="21256" y="0"/>
                    <a:pt x="21600" y="1051"/>
                    <a:pt x="21600" y="2347"/>
                  </a:cubicBezTo>
                  <a:lnTo>
                    <a:pt x="21600" y="19253"/>
                  </a:lnTo>
                  <a:cubicBezTo>
                    <a:pt x="21600" y="19875"/>
                    <a:pt x="21519" y="20472"/>
                    <a:pt x="21375" y="20913"/>
                  </a:cubicBezTo>
                  <a:cubicBezTo>
                    <a:pt x="21231" y="21353"/>
                    <a:pt x="21036" y="21600"/>
                    <a:pt x="20832" y="21600"/>
                  </a:cubicBezTo>
                  <a:lnTo>
                    <a:pt x="768" y="21600"/>
                  </a:lnTo>
                  <a:cubicBezTo>
                    <a:pt x="344" y="21600"/>
                    <a:pt x="0" y="20549"/>
                    <a:pt x="0" y="19253"/>
                  </a:cubicBezTo>
                  <a:lnTo>
                    <a:pt x="0" y="2347"/>
                  </a:lnTo>
                  <a:cubicBezTo>
                    <a:pt x="0" y="1051"/>
                    <a:pt x="344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499A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TextBox 19"/>
            <p:cNvSpPr txBox="1"/>
            <p:nvPr/>
          </p:nvSpPr>
          <p:spPr>
            <a:xfrm>
              <a:off x="64010" y="1204385"/>
              <a:ext cx="936389" cy="18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500"/>
                </a:lnSpc>
                <a:defRPr spc="34"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보조 기억 장치</a:t>
              </a:r>
            </a:p>
          </p:txBody>
        </p:sp>
        <p:sp>
          <p:nvSpPr>
            <p:cNvPr id="149" name="Freeform 21"/>
            <p:cNvSpPr/>
            <p:nvPr/>
          </p:nvSpPr>
          <p:spPr>
            <a:xfrm>
              <a:off x="1375687" y="306223"/>
              <a:ext cx="1047224" cy="51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8" y="0"/>
                  </a:moveTo>
                  <a:lnTo>
                    <a:pt x="20832" y="0"/>
                  </a:lnTo>
                  <a:cubicBezTo>
                    <a:pt x="21256" y="0"/>
                    <a:pt x="21600" y="702"/>
                    <a:pt x="21600" y="1569"/>
                  </a:cubicBezTo>
                  <a:lnTo>
                    <a:pt x="21600" y="20031"/>
                  </a:lnTo>
                  <a:cubicBezTo>
                    <a:pt x="21600" y="20898"/>
                    <a:pt x="21256" y="21600"/>
                    <a:pt x="20832" y="21600"/>
                  </a:cubicBezTo>
                  <a:lnTo>
                    <a:pt x="768" y="21600"/>
                  </a:lnTo>
                  <a:cubicBezTo>
                    <a:pt x="344" y="21600"/>
                    <a:pt x="0" y="20898"/>
                    <a:pt x="0" y="20031"/>
                  </a:cubicBezTo>
                  <a:lnTo>
                    <a:pt x="0" y="1569"/>
                  </a:lnTo>
                  <a:cubicBezTo>
                    <a:pt x="0" y="702"/>
                    <a:pt x="344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499A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TextBox 23"/>
            <p:cNvSpPr txBox="1"/>
            <p:nvPr/>
          </p:nvSpPr>
          <p:spPr>
            <a:xfrm>
              <a:off x="1431105" y="362297"/>
              <a:ext cx="936388" cy="378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lnSpc>
                  <a:spcPts val="1500"/>
                </a:lnSpc>
                <a:defRPr spc="34"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순차적 접근</a:t>
              </a:r>
            </a:p>
            <a:p>
              <a:pPr algn="ctr">
                <a:lnSpc>
                  <a:spcPts val="1500"/>
                </a:lnSpc>
                <a:defRPr spc="34"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기억장치</a:t>
              </a:r>
            </a:p>
          </p:txBody>
        </p:sp>
        <p:sp>
          <p:nvSpPr>
            <p:cNvPr id="151" name="Freeform 25"/>
            <p:cNvSpPr/>
            <p:nvPr/>
          </p:nvSpPr>
          <p:spPr>
            <a:xfrm>
              <a:off x="2757451" y="759878"/>
              <a:ext cx="1047224" cy="34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8" y="0"/>
                  </a:moveTo>
                  <a:lnTo>
                    <a:pt x="20832" y="0"/>
                  </a:lnTo>
                  <a:cubicBezTo>
                    <a:pt x="21256" y="0"/>
                    <a:pt x="21600" y="1051"/>
                    <a:pt x="21600" y="2347"/>
                  </a:cubicBezTo>
                  <a:lnTo>
                    <a:pt x="21600" y="19253"/>
                  </a:lnTo>
                  <a:cubicBezTo>
                    <a:pt x="21600" y="19875"/>
                    <a:pt x="21519" y="20472"/>
                    <a:pt x="21375" y="20913"/>
                  </a:cubicBezTo>
                  <a:cubicBezTo>
                    <a:pt x="21231" y="21353"/>
                    <a:pt x="21036" y="21600"/>
                    <a:pt x="20832" y="21600"/>
                  </a:cubicBezTo>
                  <a:lnTo>
                    <a:pt x="768" y="21600"/>
                  </a:lnTo>
                  <a:cubicBezTo>
                    <a:pt x="344" y="21600"/>
                    <a:pt x="0" y="20549"/>
                    <a:pt x="0" y="19253"/>
                  </a:cubicBezTo>
                  <a:lnTo>
                    <a:pt x="0" y="2347"/>
                  </a:lnTo>
                  <a:cubicBezTo>
                    <a:pt x="0" y="1051"/>
                    <a:pt x="344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499A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TextBox 27"/>
            <p:cNvSpPr txBox="1"/>
            <p:nvPr/>
          </p:nvSpPr>
          <p:spPr>
            <a:xfrm>
              <a:off x="2738531" y="825989"/>
              <a:ext cx="1085065" cy="164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300"/>
                </a:lnSpc>
                <a:defRPr spc="30" sz="10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카트리지 테이프</a:t>
              </a:r>
            </a:p>
          </p:txBody>
        </p:sp>
        <p:sp>
          <p:nvSpPr>
            <p:cNvPr id="153" name="Freeform 29"/>
            <p:cNvSpPr/>
            <p:nvPr/>
          </p:nvSpPr>
          <p:spPr>
            <a:xfrm>
              <a:off x="1375687" y="1836058"/>
              <a:ext cx="1047224" cy="502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8" y="0"/>
                  </a:moveTo>
                  <a:lnTo>
                    <a:pt x="20832" y="0"/>
                  </a:lnTo>
                  <a:cubicBezTo>
                    <a:pt x="21256" y="0"/>
                    <a:pt x="21600" y="716"/>
                    <a:pt x="21600" y="1600"/>
                  </a:cubicBezTo>
                  <a:lnTo>
                    <a:pt x="21600" y="20000"/>
                  </a:lnTo>
                  <a:cubicBezTo>
                    <a:pt x="21600" y="20424"/>
                    <a:pt x="21519" y="20831"/>
                    <a:pt x="21375" y="21131"/>
                  </a:cubicBezTo>
                  <a:cubicBezTo>
                    <a:pt x="21231" y="21431"/>
                    <a:pt x="21036" y="21600"/>
                    <a:pt x="20832" y="21600"/>
                  </a:cubicBezTo>
                  <a:lnTo>
                    <a:pt x="768" y="21600"/>
                  </a:lnTo>
                  <a:cubicBezTo>
                    <a:pt x="344" y="21600"/>
                    <a:pt x="0" y="20884"/>
                    <a:pt x="0" y="20000"/>
                  </a:cubicBezTo>
                  <a:lnTo>
                    <a:pt x="0" y="1600"/>
                  </a:lnTo>
                  <a:cubicBezTo>
                    <a:pt x="0" y="716"/>
                    <a:pt x="344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499A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TextBox 31"/>
            <p:cNvSpPr txBox="1"/>
            <p:nvPr/>
          </p:nvSpPr>
          <p:spPr>
            <a:xfrm>
              <a:off x="1431105" y="1903467"/>
              <a:ext cx="936388" cy="378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lnSpc>
                  <a:spcPts val="1500"/>
                </a:lnSpc>
                <a:defRPr spc="34"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직접 접근</a:t>
              </a:r>
            </a:p>
            <a:p>
              <a:pPr algn="ctr">
                <a:lnSpc>
                  <a:spcPts val="1500"/>
                </a:lnSpc>
                <a:defRPr spc="34"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pPr>
              <a:r>
                <a:t>기억장치</a:t>
              </a:r>
            </a:p>
          </p:txBody>
        </p:sp>
        <p:sp>
          <p:nvSpPr>
            <p:cNvPr id="155" name="Freeform 33"/>
            <p:cNvSpPr/>
            <p:nvPr/>
          </p:nvSpPr>
          <p:spPr>
            <a:xfrm>
              <a:off x="2757451" y="0"/>
              <a:ext cx="1047224" cy="342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8" y="0"/>
                  </a:moveTo>
                  <a:lnTo>
                    <a:pt x="20832" y="0"/>
                  </a:lnTo>
                  <a:cubicBezTo>
                    <a:pt x="21256" y="0"/>
                    <a:pt x="21600" y="1051"/>
                    <a:pt x="21600" y="2347"/>
                  </a:cubicBezTo>
                  <a:lnTo>
                    <a:pt x="21600" y="19253"/>
                  </a:lnTo>
                  <a:cubicBezTo>
                    <a:pt x="21600" y="19875"/>
                    <a:pt x="21519" y="20472"/>
                    <a:pt x="21375" y="20913"/>
                  </a:cubicBezTo>
                  <a:cubicBezTo>
                    <a:pt x="21231" y="21353"/>
                    <a:pt x="21036" y="21600"/>
                    <a:pt x="20832" y="21600"/>
                  </a:cubicBezTo>
                  <a:lnTo>
                    <a:pt x="768" y="21600"/>
                  </a:lnTo>
                  <a:cubicBezTo>
                    <a:pt x="344" y="21600"/>
                    <a:pt x="0" y="20549"/>
                    <a:pt x="0" y="19253"/>
                  </a:cubicBezTo>
                  <a:lnTo>
                    <a:pt x="0" y="2347"/>
                  </a:lnTo>
                  <a:cubicBezTo>
                    <a:pt x="0" y="1051"/>
                    <a:pt x="344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499A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TextBox 35"/>
            <p:cNvSpPr txBox="1"/>
            <p:nvPr/>
          </p:nvSpPr>
          <p:spPr>
            <a:xfrm>
              <a:off x="2812869" y="89094"/>
              <a:ext cx="936388" cy="18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500"/>
                </a:lnSpc>
                <a:defRPr spc="34"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자기 테이프</a:t>
              </a:r>
            </a:p>
          </p:txBody>
        </p:sp>
        <p:sp>
          <p:nvSpPr>
            <p:cNvPr id="157" name="Freeform 37"/>
            <p:cNvSpPr/>
            <p:nvPr/>
          </p:nvSpPr>
          <p:spPr>
            <a:xfrm>
              <a:off x="2757451" y="379939"/>
              <a:ext cx="1047224" cy="34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8" y="0"/>
                  </a:moveTo>
                  <a:lnTo>
                    <a:pt x="20832" y="0"/>
                  </a:lnTo>
                  <a:cubicBezTo>
                    <a:pt x="21256" y="0"/>
                    <a:pt x="21600" y="1051"/>
                    <a:pt x="21600" y="2347"/>
                  </a:cubicBezTo>
                  <a:lnTo>
                    <a:pt x="21600" y="19253"/>
                  </a:lnTo>
                  <a:cubicBezTo>
                    <a:pt x="21600" y="19875"/>
                    <a:pt x="21519" y="20472"/>
                    <a:pt x="21375" y="20913"/>
                  </a:cubicBezTo>
                  <a:cubicBezTo>
                    <a:pt x="21231" y="21353"/>
                    <a:pt x="21036" y="21600"/>
                    <a:pt x="20832" y="21600"/>
                  </a:cubicBezTo>
                  <a:lnTo>
                    <a:pt x="768" y="21600"/>
                  </a:lnTo>
                  <a:cubicBezTo>
                    <a:pt x="344" y="21600"/>
                    <a:pt x="0" y="20549"/>
                    <a:pt x="0" y="19253"/>
                  </a:cubicBezTo>
                  <a:lnTo>
                    <a:pt x="0" y="2347"/>
                  </a:lnTo>
                  <a:cubicBezTo>
                    <a:pt x="0" y="1051"/>
                    <a:pt x="344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499A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TextBox 39"/>
            <p:cNvSpPr txBox="1"/>
            <p:nvPr/>
          </p:nvSpPr>
          <p:spPr>
            <a:xfrm>
              <a:off x="2812869" y="458191"/>
              <a:ext cx="936388" cy="18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500"/>
                </a:lnSpc>
                <a:defRPr spc="34"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카세트 테이프</a:t>
              </a:r>
            </a:p>
          </p:txBody>
        </p:sp>
        <p:sp>
          <p:nvSpPr>
            <p:cNvPr id="159" name="Freeform 41"/>
            <p:cNvSpPr/>
            <p:nvPr/>
          </p:nvSpPr>
          <p:spPr>
            <a:xfrm>
              <a:off x="2757451" y="1519092"/>
              <a:ext cx="1047224" cy="34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8" y="0"/>
                  </a:moveTo>
                  <a:lnTo>
                    <a:pt x="20832" y="0"/>
                  </a:lnTo>
                  <a:cubicBezTo>
                    <a:pt x="21256" y="0"/>
                    <a:pt x="21600" y="1051"/>
                    <a:pt x="21600" y="2347"/>
                  </a:cubicBezTo>
                  <a:lnTo>
                    <a:pt x="21600" y="19253"/>
                  </a:lnTo>
                  <a:cubicBezTo>
                    <a:pt x="21600" y="19875"/>
                    <a:pt x="21519" y="20472"/>
                    <a:pt x="21375" y="20913"/>
                  </a:cubicBezTo>
                  <a:cubicBezTo>
                    <a:pt x="21231" y="21353"/>
                    <a:pt x="21036" y="21600"/>
                    <a:pt x="20832" y="21600"/>
                  </a:cubicBezTo>
                  <a:lnTo>
                    <a:pt x="768" y="21600"/>
                  </a:lnTo>
                  <a:cubicBezTo>
                    <a:pt x="344" y="21600"/>
                    <a:pt x="0" y="20549"/>
                    <a:pt x="0" y="19253"/>
                  </a:cubicBezTo>
                  <a:lnTo>
                    <a:pt x="0" y="2347"/>
                  </a:lnTo>
                  <a:cubicBezTo>
                    <a:pt x="0" y="1051"/>
                    <a:pt x="344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499A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TextBox 43"/>
            <p:cNvSpPr txBox="1"/>
            <p:nvPr/>
          </p:nvSpPr>
          <p:spPr>
            <a:xfrm>
              <a:off x="2812869" y="1598617"/>
              <a:ext cx="936388" cy="18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500"/>
                </a:lnSpc>
                <a:defRPr spc="34"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자기 디스크</a:t>
              </a:r>
            </a:p>
          </p:txBody>
        </p:sp>
        <p:sp>
          <p:nvSpPr>
            <p:cNvPr id="161" name="Freeform 45"/>
            <p:cNvSpPr/>
            <p:nvPr/>
          </p:nvSpPr>
          <p:spPr>
            <a:xfrm>
              <a:off x="2757451" y="1900304"/>
              <a:ext cx="1047224" cy="34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8" y="0"/>
                  </a:moveTo>
                  <a:lnTo>
                    <a:pt x="20832" y="0"/>
                  </a:lnTo>
                  <a:cubicBezTo>
                    <a:pt x="21256" y="0"/>
                    <a:pt x="21600" y="1051"/>
                    <a:pt x="21600" y="2347"/>
                  </a:cubicBezTo>
                  <a:lnTo>
                    <a:pt x="21600" y="19253"/>
                  </a:lnTo>
                  <a:cubicBezTo>
                    <a:pt x="21600" y="19875"/>
                    <a:pt x="21519" y="20472"/>
                    <a:pt x="21375" y="20913"/>
                  </a:cubicBezTo>
                  <a:cubicBezTo>
                    <a:pt x="21231" y="21353"/>
                    <a:pt x="21036" y="21600"/>
                    <a:pt x="20832" y="21600"/>
                  </a:cubicBezTo>
                  <a:lnTo>
                    <a:pt x="768" y="21600"/>
                  </a:lnTo>
                  <a:cubicBezTo>
                    <a:pt x="344" y="21600"/>
                    <a:pt x="0" y="20549"/>
                    <a:pt x="0" y="19253"/>
                  </a:cubicBezTo>
                  <a:lnTo>
                    <a:pt x="0" y="2347"/>
                  </a:lnTo>
                  <a:cubicBezTo>
                    <a:pt x="0" y="1051"/>
                    <a:pt x="344" y="0"/>
                    <a:pt x="768" y="0"/>
                  </a:cubicBezTo>
                  <a:close/>
                </a:path>
              </a:pathLst>
            </a:custGeom>
            <a:solidFill>
              <a:srgbClr val="336699"/>
            </a:solidFill>
            <a:ln w="9525" cap="sq">
              <a:solidFill>
                <a:srgbClr val="FFFD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TextBox 47"/>
            <p:cNvSpPr txBox="1"/>
            <p:nvPr/>
          </p:nvSpPr>
          <p:spPr>
            <a:xfrm>
              <a:off x="2812869" y="1967714"/>
              <a:ext cx="936388" cy="18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500"/>
                </a:lnSpc>
                <a:defRPr spc="34" sz="1100">
                  <a:solidFill>
                    <a:srgbClr val="FEFFFE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SSD</a:t>
              </a:r>
            </a:p>
          </p:txBody>
        </p:sp>
        <p:sp>
          <p:nvSpPr>
            <p:cNvPr id="163" name="Freeform 49"/>
            <p:cNvSpPr/>
            <p:nvPr/>
          </p:nvSpPr>
          <p:spPr>
            <a:xfrm>
              <a:off x="2757451" y="2281831"/>
              <a:ext cx="1047224" cy="342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8" y="0"/>
                  </a:moveTo>
                  <a:lnTo>
                    <a:pt x="20832" y="0"/>
                  </a:lnTo>
                  <a:cubicBezTo>
                    <a:pt x="21256" y="0"/>
                    <a:pt x="21600" y="1051"/>
                    <a:pt x="21600" y="2347"/>
                  </a:cubicBezTo>
                  <a:lnTo>
                    <a:pt x="21600" y="19253"/>
                  </a:lnTo>
                  <a:cubicBezTo>
                    <a:pt x="21600" y="19875"/>
                    <a:pt x="21519" y="20472"/>
                    <a:pt x="21375" y="20913"/>
                  </a:cubicBezTo>
                  <a:cubicBezTo>
                    <a:pt x="21231" y="21353"/>
                    <a:pt x="21036" y="21600"/>
                    <a:pt x="20832" y="21600"/>
                  </a:cubicBezTo>
                  <a:lnTo>
                    <a:pt x="768" y="21600"/>
                  </a:lnTo>
                  <a:cubicBezTo>
                    <a:pt x="344" y="21600"/>
                    <a:pt x="0" y="20549"/>
                    <a:pt x="0" y="19253"/>
                  </a:cubicBezTo>
                  <a:lnTo>
                    <a:pt x="0" y="2347"/>
                  </a:lnTo>
                  <a:cubicBezTo>
                    <a:pt x="0" y="1051"/>
                    <a:pt x="344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499A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TextBox 51"/>
            <p:cNvSpPr txBox="1"/>
            <p:nvPr/>
          </p:nvSpPr>
          <p:spPr>
            <a:xfrm>
              <a:off x="2812869" y="2349240"/>
              <a:ext cx="936388" cy="18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500"/>
                </a:lnSpc>
                <a:defRPr spc="34"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광디스크</a:t>
              </a:r>
            </a:p>
          </p:txBody>
        </p:sp>
        <p:sp>
          <p:nvSpPr>
            <p:cNvPr id="165" name="Freeform 53"/>
            <p:cNvSpPr/>
            <p:nvPr/>
          </p:nvSpPr>
          <p:spPr>
            <a:xfrm>
              <a:off x="4123954" y="1526559"/>
              <a:ext cx="1047224" cy="34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8" y="0"/>
                  </a:moveTo>
                  <a:lnTo>
                    <a:pt x="20832" y="0"/>
                  </a:lnTo>
                  <a:cubicBezTo>
                    <a:pt x="21256" y="0"/>
                    <a:pt x="21600" y="1051"/>
                    <a:pt x="21600" y="2347"/>
                  </a:cubicBezTo>
                  <a:lnTo>
                    <a:pt x="21600" y="19253"/>
                  </a:lnTo>
                  <a:cubicBezTo>
                    <a:pt x="21600" y="19875"/>
                    <a:pt x="21519" y="20472"/>
                    <a:pt x="21375" y="20913"/>
                  </a:cubicBezTo>
                  <a:cubicBezTo>
                    <a:pt x="21231" y="21353"/>
                    <a:pt x="21036" y="21600"/>
                    <a:pt x="20832" y="21600"/>
                  </a:cubicBezTo>
                  <a:lnTo>
                    <a:pt x="768" y="21600"/>
                  </a:lnTo>
                  <a:cubicBezTo>
                    <a:pt x="344" y="21600"/>
                    <a:pt x="0" y="20549"/>
                    <a:pt x="0" y="19253"/>
                  </a:cubicBezTo>
                  <a:lnTo>
                    <a:pt x="0" y="2347"/>
                  </a:lnTo>
                  <a:cubicBezTo>
                    <a:pt x="0" y="1051"/>
                    <a:pt x="344" y="0"/>
                    <a:pt x="768" y="0"/>
                  </a:cubicBezTo>
                  <a:close/>
                </a:path>
              </a:pathLst>
            </a:custGeom>
            <a:solidFill>
              <a:srgbClr val="336699"/>
            </a:solidFill>
            <a:ln w="9525" cap="sq">
              <a:solidFill>
                <a:srgbClr val="FEFFF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TextBox 55"/>
            <p:cNvSpPr txBox="1"/>
            <p:nvPr/>
          </p:nvSpPr>
          <p:spPr>
            <a:xfrm>
              <a:off x="4179371" y="1601892"/>
              <a:ext cx="936388" cy="18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500"/>
                </a:lnSpc>
                <a:defRPr spc="34" sz="1100">
                  <a:solidFill>
                    <a:srgbClr val="FEFFFE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HDD</a:t>
              </a:r>
            </a:p>
          </p:txBody>
        </p:sp>
        <p:sp>
          <p:nvSpPr>
            <p:cNvPr id="167" name="Freeform 57"/>
            <p:cNvSpPr/>
            <p:nvPr/>
          </p:nvSpPr>
          <p:spPr>
            <a:xfrm>
              <a:off x="4123954" y="1919342"/>
              <a:ext cx="1047224" cy="34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8" y="0"/>
                  </a:moveTo>
                  <a:lnTo>
                    <a:pt x="20832" y="0"/>
                  </a:lnTo>
                  <a:cubicBezTo>
                    <a:pt x="21256" y="0"/>
                    <a:pt x="21600" y="1051"/>
                    <a:pt x="21600" y="2347"/>
                  </a:cubicBezTo>
                  <a:lnTo>
                    <a:pt x="21600" y="19253"/>
                  </a:lnTo>
                  <a:cubicBezTo>
                    <a:pt x="21600" y="19875"/>
                    <a:pt x="21519" y="20472"/>
                    <a:pt x="21375" y="20913"/>
                  </a:cubicBezTo>
                  <a:cubicBezTo>
                    <a:pt x="21231" y="21353"/>
                    <a:pt x="21036" y="21600"/>
                    <a:pt x="20832" y="21600"/>
                  </a:cubicBezTo>
                  <a:lnTo>
                    <a:pt x="768" y="21600"/>
                  </a:lnTo>
                  <a:cubicBezTo>
                    <a:pt x="344" y="21600"/>
                    <a:pt x="0" y="20549"/>
                    <a:pt x="0" y="19253"/>
                  </a:cubicBezTo>
                  <a:lnTo>
                    <a:pt x="0" y="2347"/>
                  </a:lnTo>
                  <a:cubicBezTo>
                    <a:pt x="0" y="1051"/>
                    <a:pt x="344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499A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TextBox 59"/>
            <p:cNvSpPr txBox="1"/>
            <p:nvPr/>
          </p:nvSpPr>
          <p:spPr>
            <a:xfrm>
              <a:off x="4186342" y="1974953"/>
              <a:ext cx="936388" cy="18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500"/>
                </a:lnSpc>
                <a:defRPr spc="34"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CD-ROM</a:t>
              </a:r>
            </a:p>
          </p:txBody>
        </p:sp>
        <p:sp>
          <p:nvSpPr>
            <p:cNvPr id="169" name="Freeform 61"/>
            <p:cNvSpPr/>
            <p:nvPr/>
          </p:nvSpPr>
          <p:spPr>
            <a:xfrm>
              <a:off x="4123954" y="2291578"/>
              <a:ext cx="1047224" cy="342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8" y="0"/>
                  </a:moveTo>
                  <a:lnTo>
                    <a:pt x="20832" y="0"/>
                  </a:lnTo>
                  <a:cubicBezTo>
                    <a:pt x="21256" y="0"/>
                    <a:pt x="21600" y="1051"/>
                    <a:pt x="21600" y="2347"/>
                  </a:cubicBezTo>
                  <a:lnTo>
                    <a:pt x="21600" y="19253"/>
                  </a:lnTo>
                  <a:cubicBezTo>
                    <a:pt x="21600" y="19875"/>
                    <a:pt x="21519" y="20472"/>
                    <a:pt x="21375" y="20913"/>
                  </a:cubicBezTo>
                  <a:cubicBezTo>
                    <a:pt x="21231" y="21353"/>
                    <a:pt x="21036" y="21600"/>
                    <a:pt x="20832" y="21600"/>
                  </a:cubicBezTo>
                  <a:lnTo>
                    <a:pt x="768" y="21600"/>
                  </a:lnTo>
                  <a:cubicBezTo>
                    <a:pt x="344" y="21600"/>
                    <a:pt x="0" y="20549"/>
                    <a:pt x="0" y="19253"/>
                  </a:cubicBezTo>
                  <a:lnTo>
                    <a:pt x="0" y="2347"/>
                  </a:lnTo>
                  <a:cubicBezTo>
                    <a:pt x="0" y="1051"/>
                    <a:pt x="344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499A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TextBox 63"/>
            <p:cNvSpPr txBox="1"/>
            <p:nvPr/>
          </p:nvSpPr>
          <p:spPr>
            <a:xfrm>
              <a:off x="4179371" y="2356479"/>
              <a:ext cx="936388" cy="188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500"/>
                </a:lnSpc>
                <a:defRPr spc="34" sz="11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DVD-ROM</a:t>
              </a:r>
            </a:p>
          </p:txBody>
        </p:sp>
        <p:sp>
          <p:nvSpPr>
            <p:cNvPr id="171" name="Freeform 65"/>
            <p:cNvSpPr/>
            <p:nvPr/>
          </p:nvSpPr>
          <p:spPr>
            <a:xfrm>
              <a:off x="4123954" y="2670007"/>
              <a:ext cx="1047224" cy="342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8" y="0"/>
                  </a:moveTo>
                  <a:lnTo>
                    <a:pt x="20832" y="0"/>
                  </a:lnTo>
                  <a:cubicBezTo>
                    <a:pt x="21256" y="0"/>
                    <a:pt x="21600" y="1051"/>
                    <a:pt x="21600" y="2347"/>
                  </a:cubicBezTo>
                  <a:lnTo>
                    <a:pt x="21600" y="19253"/>
                  </a:lnTo>
                  <a:cubicBezTo>
                    <a:pt x="21600" y="19875"/>
                    <a:pt x="21519" y="20472"/>
                    <a:pt x="21375" y="20913"/>
                  </a:cubicBezTo>
                  <a:cubicBezTo>
                    <a:pt x="21231" y="21353"/>
                    <a:pt x="21036" y="21600"/>
                    <a:pt x="20832" y="21600"/>
                  </a:cubicBezTo>
                  <a:lnTo>
                    <a:pt x="768" y="21600"/>
                  </a:lnTo>
                  <a:cubicBezTo>
                    <a:pt x="344" y="21600"/>
                    <a:pt x="0" y="20549"/>
                    <a:pt x="0" y="19253"/>
                  </a:cubicBezTo>
                  <a:lnTo>
                    <a:pt x="0" y="2347"/>
                  </a:lnTo>
                  <a:cubicBezTo>
                    <a:pt x="0" y="1051"/>
                    <a:pt x="344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499A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TextBox 67"/>
            <p:cNvSpPr txBox="1"/>
            <p:nvPr/>
          </p:nvSpPr>
          <p:spPr>
            <a:xfrm>
              <a:off x="4179371" y="2747862"/>
              <a:ext cx="936388" cy="164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300"/>
                </a:lnSpc>
                <a:defRPr spc="30" sz="10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블루레이 디스크</a:t>
              </a:r>
            </a:p>
          </p:txBody>
        </p:sp>
        <p:sp>
          <p:nvSpPr>
            <p:cNvPr id="173" name="AutoShape 68"/>
            <p:cNvSpPr/>
            <p:nvPr/>
          </p:nvSpPr>
          <p:spPr>
            <a:xfrm flipH="1">
              <a:off x="1211455" y="533633"/>
              <a:ext cx="1" cy="1562614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AutoShape 69"/>
            <p:cNvSpPr/>
            <p:nvPr/>
          </p:nvSpPr>
          <p:spPr>
            <a:xfrm flipH="1">
              <a:off x="1047222" y="1304111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AutoShape 70"/>
            <p:cNvSpPr/>
            <p:nvPr/>
          </p:nvSpPr>
          <p:spPr>
            <a:xfrm flipH="1">
              <a:off x="1211455" y="530524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AutoShape 71"/>
            <p:cNvSpPr/>
            <p:nvPr/>
          </p:nvSpPr>
          <p:spPr>
            <a:xfrm flipH="1">
              <a:off x="1211455" y="2090446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AutoShape 72"/>
            <p:cNvSpPr/>
            <p:nvPr/>
          </p:nvSpPr>
          <p:spPr>
            <a:xfrm flipH="1">
              <a:off x="2587677" y="171317"/>
              <a:ext cx="1" cy="2278723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AutoShape 73"/>
            <p:cNvSpPr/>
            <p:nvPr/>
          </p:nvSpPr>
          <p:spPr>
            <a:xfrm flipH="1">
              <a:off x="2422910" y="565686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AutoShape 74"/>
            <p:cNvSpPr/>
            <p:nvPr/>
          </p:nvSpPr>
          <p:spPr>
            <a:xfrm flipH="1" flipV="1">
              <a:off x="2593219" y="174426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AutoShape 75"/>
            <p:cNvSpPr/>
            <p:nvPr/>
          </p:nvSpPr>
          <p:spPr>
            <a:xfrm flipH="1">
              <a:off x="2593219" y="564210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AutoShape 76"/>
            <p:cNvSpPr/>
            <p:nvPr/>
          </p:nvSpPr>
          <p:spPr>
            <a:xfrm flipH="1">
              <a:off x="2593219" y="928460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AutoShape 77"/>
            <p:cNvSpPr/>
            <p:nvPr/>
          </p:nvSpPr>
          <p:spPr>
            <a:xfrm flipH="1">
              <a:off x="2593219" y="1687300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AutoShape 78"/>
            <p:cNvSpPr/>
            <p:nvPr/>
          </p:nvSpPr>
          <p:spPr>
            <a:xfrm flipH="1">
              <a:off x="2422910" y="2071778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AutoShape 79"/>
            <p:cNvSpPr/>
            <p:nvPr/>
          </p:nvSpPr>
          <p:spPr>
            <a:xfrm flipH="1">
              <a:off x="2587677" y="2071778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AutoShape 80"/>
            <p:cNvSpPr/>
            <p:nvPr/>
          </p:nvSpPr>
          <p:spPr>
            <a:xfrm flipH="1">
              <a:off x="2593219" y="2450039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AutoShape 81"/>
            <p:cNvSpPr/>
            <p:nvPr/>
          </p:nvSpPr>
          <p:spPr>
            <a:xfrm>
              <a:off x="3967068" y="2071622"/>
              <a:ext cx="1" cy="763899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AutoShape 82"/>
            <p:cNvSpPr/>
            <p:nvPr/>
          </p:nvSpPr>
          <p:spPr>
            <a:xfrm flipH="1">
              <a:off x="3804674" y="2465992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AutoShape 83"/>
            <p:cNvSpPr/>
            <p:nvPr/>
          </p:nvSpPr>
          <p:spPr>
            <a:xfrm flipH="1">
              <a:off x="3968907" y="2074730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AutoShape 84"/>
            <p:cNvSpPr/>
            <p:nvPr/>
          </p:nvSpPr>
          <p:spPr>
            <a:xfrm flipH="1">
              <a:off x="3968907" y="2464515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AutoShape 85"/>
            <p:cNvSpPr/>
            <p:nvPr/>
          </p:nvSpPr>
          <p:spPr>
            <a:xfrm flipH="1">
              <a:off x="3968907" y="2828765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AutoShape 86"/>
            <p:cNvSpPr/>
            <p:nvPr/>
          </p:nvSpPr>
          <p:spPr>
            <a:xfrm flipH="1">
              <a:off x="3801565" y="1702525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AutoShape 87"/>
            <p:cNvSpPr/>
            <p:nvPr/>
          </p:nvSpPr>
          <p:spPr>
            <a:xfrm flipH="1">
              <a:off x="3965798" y="1702525"/>
              <a:ext cx="164233" cy="1"/>
            </a:xfrm>
            <a:prstGeom prst="line">
              <a:avLst/>
            </a:prstGeom>
            <a:noFill/>
            <a:ln w="829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4" name="TextBox 88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195" name="TextBox 89"/>
          <p:cNvSpPr txBox="1"/>
          <p:nvPr/>
        </p:nvSpPr>
        <p:spPr>
          <a:xfrm>
            <a:off x="731520" y="1328398"/>
            <a:ext cx="8642568" cy="42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6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물리적인 디스크가 연결 되어 있는 기억 장치</a:t>
            </a:r>
          </a:p>
        </p:txBody>
      </p:sp>
      <p:sp>
        <p:nvSpPr>
          <p:cNvPr id="196" name="TextBox 90"/>
          <p:cNvSpPr txBox="1"/>
          <p:nvPr/>
        </p:nvSpPr>
        <p:spPr>
          <a:xfrm>
            <a:off x="731520" y="1873168"/>
            <a:ext cx="8642568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주기억장치보다는 느리지만 컴퓨터의 전원을 끄더라도 저장된 데이터가 사라지지 않고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영구적으로 보관이 가능함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3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4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5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6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7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848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849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0" name="TextBox 14"/>
          <p:cNvSpPr txBox="1"/>
          <p:nvPr/>
        </p:nvSpPr>
        <p:spPr>
          <a:xfrm>
            <a:off x="1019387" y="1328800"/>
            <a:ext cx="7796032" cy="2415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[색인 할당]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index 블록이 메모리 내에 상주하는 경우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116682" indent="0">
              <a:lnSpc>
                <a:spcPts val="3200"/>
              </a:lnSpc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➤ 직접 접근 가능</a:t>
            </a: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✔️ 메모리 내에 상주시키는 것은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많은 양의 메모리</a:t>
            </a:r>
            <a:r>
              <a:t>가 필요</a:t>
            </a:r>
          </a:p>
          <a:p>
            <a:pPr lvl="1" marL="116682" indent="0">
              <a:lnSpc>
                <a:spcPts val="3200"/>
              </a:lnSpc>
            </a:pP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➡︎ 일부 시스템은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 연속 할당 &amp; 색인 할당 결합</a:t>
            </a:r>
            <a:endParaRPr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lvl="1" marL="116643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작은 파일은 연속 할당 / 큰 파일은 자동으로 색인 할당으로 전환</a:t>
            </a:r>
          </a:p>
        </p:txBody>
      </p:sp>
      <p:sp>
        <p:nvSpPr>
          <p:cNvPr id="851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성능</a:t>
            </a:r>
          </a:p>
        </p:txBody>
      </p:sp>
      <p:sp>
        <p:nvSpPr>
          <p:cNvPr id="852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5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6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7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8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9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860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861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2" name="TextBox 14"/>
          <p:cNvSpPr txBox="1"/>
          <p:nvPr/>
        </p:nvSpPr>
        <p:spPr>
          <a:xfrm>
            <a:off x="951651" y="957051"/>
            <a:ext cx="8078207" cy="200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시스템은 가용 공간을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리스트</a:t>
            </a:r>
            <a:r>
              <a:t>로 유지하고 관리한다.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새로운 파일을 생성하기 위해서는,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가용 공간 리스트 탐색 &amp; 할당</a:t>
            </a:r>
            <a:r>
              <a:t> 받아야 한다.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할당되면, 가용 공간 리스트에서 해당 공간 삭제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파일을 삭제하면, 해당 공간은 가용 공간 리스트로 다시 추가</a:t>
            </a:r>
          </a:p>
        </p:txBody>
      </p:sp>
      <p:sp>
        <p:nvSpPr>
          <p:cNvPr id="863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가용 공간의 관리</a:t>
            </a:r>
          </a:p>
        </p:txBody>
      </p:sp>
      <p:sp>
        <p:nvSpPr>
          <p:cNvPr id="864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9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0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1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2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3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874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875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6" name="TextBox 14"/>
          <p:cNvSpPr txBox="1"/>
          <p:nvPr/>
        </p:nvSpPr>
        <p:spPr>
          <a:xfrm>
            <a:off x="951651" y="947525"/>
            <a:ext cx="8078207" cy="528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400"/>
              </a:lnSpc>
              <a:defRPr sz="19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&lt; Bit Vector &gt;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블록은 1 bit로 표현 / 빈 블록의 bit는 1 / 할당된 블록의 bit는 0</a:t>
            </a:r>
          </a:p>
          <a:p>
            <a:pPr lvl="1" marL="116682" indent="0">
              <a:lnSpc>
                <a:spcPts val="3200"/>
              </a:lnSpc>
            </a:pPr>
          </a:p>
          <a:p>
            <a:pPr lvl="1" marL="116682" indent="0"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장점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: </a:t>
            </a:r>
            <a:r>
              <a:rPr>
                <a:solidFill>
                  <a:srgbClr val="006699"/>
                </a:solidFill>
              </a:rPr>
              <a:t>첫 번째 가용 블록/연속된 가용 블록 찾기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에 간편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단점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: 비트 벡터 전체가 </a:t>
            </a:r>
            <a:r>
              <a:rPr>
                <a:solidFill>
                  <a:srgbClr val="006699"/>
                </a:solidFill>
              </a:rPr>
              <a:t>메모리 내에 존재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하지 않으면 비효율적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>
              <a:lnSpc>
                <a:spcPts val="3200"/>
              </a:lnSpc>
            </a:pP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첫 번째 가용 블록을 찾는 방법: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비트 벡터의 각 워드를 순차적으로 검사하는 것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값이 0인 워드는 할당된 공간</a:t>
            </a: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첫 0이 아닌 워드</a:t>
            </a:r>
            <a:r>
              <a:t> = 첫 번째 1인 bit ➤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첫 번째 가용 공간의 위치</a:t>
            </a:r>
            <a:endParaRPr>
              <a:solidFill>
                <a:srgbClr val="C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✔️ 첫 번째 가용 공간의 블록 번호</a:t>
            </a: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= (워드의 bit 수) * (값이 0인 워드의 수) + (첫 번째 1인 bit의 변위)</a:t>
            </a:r>
          </a:p>
        </p:txBody>
      </p:sp>
      <p:sp>
        <p:nvSpPr>
          <p:cNvPr id="877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가용 공간의 관리</a:t>
            </a:r>
          </a:p>
        </p:txBody>
      </p:sp>
      <p:sp>
        <p:nvSpPr>
          <p:cNvPr id="878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grpSp>
        <p:nvGrpSpPr>
          <p:cNvPr id="913" name="Group 17"/>
          <p:cNvGrpSpPr/>
          <p:nvPr/>
        </p:nvGrpSpPr>
        <p:grpSpPr>
          <a:xfrm>
            <a:off x="3661857" y="1963791"/>
            <a:ext cx="2689602" cy="615213"/>
            <a:chOff x="0" y="0"/>
            <a:chExt cx="2689600" cy="615211"/>
          </a:xfrm>
        </p:grpSpPr>
        <p:grpSp>
          <p:nvGrpSpPr>
            <p:cNvPr id="881" name="Group 18"/>
            <p:cNvGrpSpPr/>
            <p:nvPr/>
          </p:nvGrpSpPr>
          <p:grpSpPr>
            <a:xfrm>
              <a:off x="-1" y="326699"/>
              <a:ext cx="312526" cy="288513"/>
              <a:chOff x="0" y="0"/>
              <a:chExt cx="312524" cy="288511"/>
            </a:xfrm>
          </p:grpSpPr>
          <p:sp>
            <p:nvSpPr>
              <p:cNvPr id="879" name="Freeform 19"/>
              <p:cNvSpPr/>
              <p:nvPr/>
            </p:nvSpPr>
            <p:spPr>
              <a:xfrm>
                <a:off x="6468" y="5048"/>
                <a:ext cx="299590" cy="2784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0" name="Freeform 20"/>
              <p:cNvSpPr/>
              <p:nvPr/>
            </p:nvSpPr>
            <p:spPr>
              <a:xfrm>
                <a:off x="0" y="0"/>
                <a:ext cx="312525" cy="288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47" y="0"/>
                    </a:moveTo>
                    <a:lnTo>
                      <a:pt x="21153" y="0"/>
                    </a:lnTo>
                    <a:cubicBezTo>
                      <a:pt x="21398" y="0"/>
                      <a:pt x="21600" y="171"/>
                      <a:pt x="21600" y="378"/>
                    </a:cubicBezTo>
                    <a:lnTo>
                      <a:pt x="21600" y="21222"/>
                    </a:lnTo>
                    <a:cubicBezTo>
                      <a:pt x="21600" y="21429"/>
                      <a:pt x="21398" y="21600"/>
                      <a:pt x="21153" y="21600"/>
                    </a:cubicBezTo>
                    <a:lnTo>
                      <a:pt x="447" y="21600"/>
                    </a:lnTo>
                    <a:cubicBezTo>
                      <a:pt x="202" y="21600"/>
                      <a:pt x="0" y="21429"/>
                      <a:pt x="0" y="21222"/>
                    </a:cubicBezTo>
                    <a:lnTo>
                      <a:pt x="0" y="378"/>
                    </a:lnTo>
                    <a:cubicBezTo>
                      <a:pt x="0" y="171"/>
                      <a:pt x="202" y="0"/>
                      <a:pt x="447" y="0"/>
                    </a:cubicBezTo>
                    <a:moveTo>
                      <a:pt x="447" y="763"/>
                    </a:moveTo>
                    <a:lnTo>
                      <a:pt x="447" y="378"/>
                    </a:lnTo>
                    <a:lnTo>
                      <a:pt x="894" y="378"/>
                    </a:lnTo>
                    <a:lnTo>
                      <a:pt x="894" y="21222"/>
                    </a:lnTo>
                    <a:lnTo>
                      <a:pt x="447" y="21222"/>
                    </a:lnTo>
                    <a:lnTo>
                      <a:pt x="447" y="20844"/>
                    </a:lnTo>
                    <a:lnTo>
                      <a:pt x="21153" y="20844"/>
                    </a:lnTo>
                    <a:lnTo>
                      <a:pt x="21153" y="21222"/>
                    </a:lnTo>
                    <a:lnTo>
                      <a:pt x="20706" y="21222"/>
                    </a:lnTo>
                    <a:lnTo>
                      <a:pt x="20706" y="378"/>
                    </a:lnTo>
                    <a:lnTo>
                      <a:pt x="21153" y="378"/>
                    </a:lnTo>
                    <a:lnTo>
                      <a:pt x="21153" y="756"/>
                    </a:lnTo>
                    <a:lnTo>
                      <a:pt x="447" y="7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84" name="Group 21"/>
            <p:cNvGrpSpPr/>
            <p:nvPr/>
          </p:nvGrpSpPr>
          <p:grpSpPr>
            <a:xfrm>
              <a:off x="273132" y="326699"/>
              <a:ext cx="312526" cy="288513"/>
              <a:chOff x="0" y="0"/>
              <a:chExt cx="312524" cy="288511"/>
            </a:xfrm>
          </p:grpSpPr>
          <p:sp>
            <p:nvSpPr>
              <p:cNvPr id="882" name="Freeform 22"/>
              <p:cNvSpPr/>
              <p:nvPr/>
            </p:nvSpPr>
            <p:spPr>
              <a:xfrm>
                <a:off x="6468" y="5048"/>
                <a:ext cx="299590" cy="2784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3" name="Freeform 23"/>
              <p:cNvSpPr/>
              <p:nvPr/>
            </p:nvSpPr>
            <p:spPr>
              <a:xfrm>
                <a:off x="0" y="0"/>
                <a:ext cx="312525" cy="288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47" y="0"/>
                    </a:moveTo>
                    <a:lnTo>
                      <a:pt x="21153" y="0"/>
                    </a:lnTo>
                    <a:cubicBezTo>
                      <a:pt x="21398" y="0"/>
                      <a:pt x="21600" y="171"/>
                      <a:pt x="21600" y="378"/>
                    </a:cubicBezTo>
                    <a:lnTo>
                      <a:pt x="21600" y="21222"/>
                    </a:lnTo>
                    <a:cubicBezTo>
                      <a:pt x="21600" y="21429"/>
                      <a:pt x="21398" y="21600"/>
                      <a:pt x="21153" y="21600"/>
                    </a:cubicBezTo>
                    <a:lnTo>
                      <a:pt x="447" y="21600"/>
                    </a:lnTo>
                    <a:cubicBezTo>
                      <a:pt x="202" y="21600"/>
                      <a:pt x="0" y="21429"/>
                      <a:pt x="0" y="21222"/>
                    </a:cubicBezTo>
                    <a:lnTo>
                      <a:pt x="0" y="378"/>
                    </a:lnTo>
                    <a:cubicBezTo>
                      <a:pt x="0" y="171"/>
                      <a:pt x="202" y="0"/>
                      <a:pt x="447" y="0"/>
                    </a:cubicBezTo>
                    <a:moveTo>
                      <a:pt x="447" y="763"/>
                    </a:moveTo>
                    <a:lnTo>
                      <a:pt x="447" y="378"/>
                    </a:lnTo>
                    <a:lnTo>
                      <a:pt x="894" y="378"/>
                    </a:lnTo>
                    <a:lnTo>
                      <a:pt x="894" y="21222"/>
                    </a:lnTo>
                    <a:lnTo>
                      <a:pt x="447" y="21222"/>
                    </a:lnTo>
                    <a:lnTo>
                      <a:pt x="447" y="20844"/>
                    </a:lnTo>
                    <a:lnTo>
                      <a:pt x="21153" y="20844"/>
                    </a:lnTo>
                    <a:lnTo>
                      <a:pt x="21153" y="21222"/>
                    </a:lnTo>
                    <a:lnTo>
                      <a:pt x="20706" y="21222"/>
                    </a:lnTo>
                    <a:lnTo>
                      <a:pt x="20706" y="378"/>
                    </a:lnTo>
                    <a:lnTo>
                      <a:pt x="21153" y="378"/>
                    </a:lnTo>
                    <a:lnTo>
                      <a:pt x="21153" y="756"/>
                    </a:lnTo>
                    <a:lnTo>
                      <a:pt x="447" y="7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87" name="Group 24"/>
            <p:cNvGrpSpPr/>
            <p:nvPr/>
          </p:nvGrpSpPr>
          <p:grpSpPr>
            <a:xfrm>
              <a:off x="546266" y="326699"/>
              <a:ext cx="312526" cy="288513"/>
              <a:chOff x="0" y="0"/>
              <a:chExt cx="312524" cy="288511"/>
            </a:xfrm>
          </p:grpSpPr>
          <p:sp>
            <p:nvSpPr>
              <p:cNvPr id="885" name="Freeform 25"/>
              <p:cNvSpPr/>
              <p:nvPr/>
            </p:nvSpPr>
            <p:spPr>
              <a:xfrm>
                <a:off x="6468" y="5048"/>
                <a:ext cx="299590" cy="2784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6" name="Freeform 26"/>
              <p:cNvSpPr/>
              <p:nvPr/>
            </p:nvSpPr>
            <p:spPr>
              <a:xfrm>
                <a:off x="0" y="0"/>
                <a:ext cx="312525" cy="288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47" y="0"/>
                    </a:moveTo>
                    <a:lnTo>
                      <a:pt x="21153" y="0"/>
                    </a:lnTo>
                    <a:cubicBezTo>
                      <a:pt x="21398" y="0"/>
                      <a:pt x="21600" y="171"/>
                      <a:pt x="21600" y="378"/>
                    </a:cubicBezTo>
                    <a:lnTo>
                      <a:pt x="21600" y="21222"/>
                    </a:lnTo>
                    <a:cubicBezTo>
                      <a:pt x="21600" y="21429"/>
                      <a:pt x="21398" y="21600"/>
                      <a:pt x="21153" y="21600"/>
                    </a:cubicBezTo>
                    <a:lnTo>
                      <a:pt x="447" y="21600"/>
                    </a:lnTo>
                    <a:cubicBezTo>
                      <a:pt x="202" y="21600"/>
                      <a:pt x="0" y="21429"/>
                      <a:pt x="0" y="21222"/>
                    </a:cubicBezTo>
                    <a:lnTo>
                      <a:pt x="0" y="378"/>
                    </a:lnTo>
                    <a:cubicBezTo>
                      <a:pt x="0" y="171"/>
                      <a:pt x="202" y="0"/>
                      <a:pt x="447" y="0"/>
                    </a:cubicBezTo>
                    <a:moveTo>
                      <a:pt x="447" y="763"/>
                    </a:moveTo>
                    <a:lnTo>
                      <a:pt x="447" y="378"/>
                    </a:lnTo>
                    <a:lnTo>
                      <a:pt x="894" y="378"/>
                    </a:lnTo>
                    <a:lnTo>
                      <a:pt x="894" y="21222"/>
                    </a:lnTo>
                    <a:lnTo>
                      <a:pt x="447" y="21222"/>
                    </a:lnTo>
                    <a:lnTo>
                      <a:pt x="447" y="20844"/>
                    </a:lnTo>
                    <a:lnTo>
                      <a:pt x="21153" y="20844"/>
                    </a:lnTo>
                    <a:lnTo>
                      <a:pt x="21153" y="21222"/>
                    </a:lnTo>
                    <a:lnTo>
                      <a:pt x="20706" y="21222"/>
                    </a:lnTo>
                    <a:lnTo>
                      <a:pt x="20706" y="378"/>
                    </a:lnTo>
                    <a:lnTo>
                      <a:pt x="21153" y="378"/>
                    </a:lnTo>
                    <a:lnTo>
                      <a:pt x="21153" y="756"/>
                    </a:lnTo>
                    <a:lnTo>
                      <a:pt x="447" y="7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90" name="Group 27"/>
            <p:cNvGrpSpPr/>
            <p:nvPr/>
          </p:nvGrpSpPr>
          <p:grpSpPr>
            <a:xfrm>
              <a:off x="819399" y="326699"/>
              <a:ext cx="312526" cy="288513"/>
              <a:chOff x="0" y="0"/>
              <a:chExt cx="312524" cy="288511"/>
            </a:xfrm>
          </p:grpSpPr>
          <p:sp>
            <p:nvSpPr>
              <p:cNvPr id="888" name="Freeform 28"/>
              <p:cNvSpPr/>
              <p:nvPr/>
            </p:nvSpPr>
            <p:spPr>
              <a:xfrm>
                <a:off x="6468" y="5048"/>
                <a:ext cx="299590" cy="2784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9" name="Freeform 29"/>
              <p:cNvSpPr/>
              <p:nvPr/>
            </p:nvSpPr>
            <p:spPr>
              <a:xfrm>
                <a:off x="0" y="0"/>
                <a:ext cx="312525" cy="288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47" y="0"/>
                    </a:moveTo>
                    <a:lnTo>
                      <a:pt x="21153" y="0"/>
                    </a:lnTo>
                    <a:cubicBezTo>
                      <a:pt x="21398" y="0"/>
                      <a:pt x="21600" y="171"/>
                      <a:pt x="21600" y="378"/>
                    </a:cubicBezTo>
                    <a:lnTo>
                      <a:pt x="21600" y="21222"/>
                    </a:lnTo>
                    <a:cubicBezTo>
                      <a:pt x="21600" y="21429"/>
                      <a:pt x="21398" y="21600"/>
                      <a:pt x="21153" y="21600"/>
                    </a:cubicBezTo>
                    <a:lnTo>
                      <a:pt x="447" y="21600"/>
                    </a:lnTo>
                    <a:cubicBezTo>
                      <a:pt x="202" y="21600"/>
                      <a:pt x="0" y="21429"/>
                      <a:pt x="0" y="21222"/>
                    </a:cubicBezTo>
                    <a:lnTo>
                      <a:pt x="0" y="378"/>
                    </a:lnTo>
                    <a:cubicBezTo>
                      <a:pt x="0" y="171"/>
                      <a:pt x="202" y="0"/>
                      <a:pt x="447" y="0"/>
                    </a:cubicBezTo>
                    <a:moveTo>
                      <a:pt x="447" y="763"/>
                    </a:moveTo>
                    <a:lnTo>
                      <a:pt x="447" y="378"/>
                    </a:lnTo>
                    <a:lnTo>
                      <a:pt x="894" y="378"/>
                    </a:lnTo>
                    <a:lnTo>
                      <a:pt x="894" y="21222"/>
                    </a:lnTo>
                    <a:lnTo>
                      <a:pt x="447" y="21222"/>
                    </a:lnTo>
                    <a:lnTo>
                      <a:pt x="447" y="20844"/>
                    </a:lnTo>
                    <a:lnTo>
                      <a:pt x="21153" y="20844"/>
                    </a:lnTo>
                    <a:lnTo>
                      <a:pt x="21153" y="21222"/>
                    </a:lnTo>
                    <a:lnTo>
                      <a:pt x="20706" y="21222"/>
                    </a:lnTo>
                    <a:lnTo>
                      <a:pt x="20706" y="378"/>
                    </a:lnTo>
                    <a:lnTo>
                      <a:pt x="21153" y="378"/>
                    </a:lnTo>
                    <a:lnTo>
                      <a:pt x="21153" y="756"/>
                    </a:lnTo>
                    <a:lnTo>
                      <a:pt x="447" y="7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93" name="Group 30"/>
            <p:cNvGrpSpPr/>
            <p:nvPr/>
          </p:nvGrpSpPr>
          <p:grpSpPr>
            <a:xfrm>
              <a:off x="1092533" y="326699"/>
              <a:ext cx="312526" cy="288513"/>
              <a:chOff x="0" y="0"/>
              <a:chExt cx="312524" cy="288511"/>
            </a:xfrm>
          </p:grpSpPr>
          <p:sp>
            <p:nvSpPr>
              <p:cNvPr id="891" name="Freeform 31"/>
              <p:cNvSpPr/>
              <p:nvPr/>
            </p:nvSpPr>
            <p:spPr>
              <a:xfrm>
                <a:off x="6468" y="5048"/>
                <a:ext cx="299590" cy="2784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92" name="Freeform 32"/>
              <p:cNvSpPr/>
              <p:nvPr/>
            </p:nvSpPr>
            <p:spPr>
              <a:xfrm>
                <a:off x="0" y="0"/>
                <a:ext cx="312525" cy="288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47" y="0"/>
                    </a:moveTo>
                    <a:lnTo>
                      <a:pt x="21153" y="0"/>
                    </a:lnTo>
                    <a:cubicBezTo>
                      <a:pt x="21398" y="0"/>
                      <a:pt x="21600" y="171"/>
                      <a:pt x="21600" y="378"/>
                    </a:cubicBezTo>
                    <a:lnTo>
                      <a:pt x="21600" y="21222"/>
                    </a:lnTo>
                    <a:cubicBezTo>
                      <a:pt x="21600" y="21429"/>
                      <a:pt x="21398" y="21600"/>
                      <a:pt x="21153" y="21600"/>
                    </a:cubicBezTo>
                    <a:lnTo>
                      <a:pt x="447" y="21600"/>
                    </a:lnTo>
                    <a:cubicBezTo>
                      <a:pt x="202" y="21600"/>
                      <a:pt x="0" y="21429"/>
                      <a:pt x="0" y="21222"/>
                    </a:cubicBezTo>
                    <a:lnTo>
                      <a:pt x="0" y="378"/>
                    </a:lnTo>
                    <a:cubicBezTo>
                      <a:pt x="0" y="171"/>
                      <a:pt x="202" y="0"/>
                      <a:pt x="447" y="0"/>
                    </a:cubicBezTo>
                    <a:moveTo>
                      <a:pt x="447" y="763"/>
                    </a:moveTo>
                    <a:lnTo>
                      <a:pt x="447" y="378"/>
                    </a:lnTo>
                    <a:lnTo>
                      <a:pt x="894" y="378"/>
                    </a:lnTo>
                    <a:lnTo>
                      <a:pt x="894" y="21222"/>
                    </a:lnTo>
                    <a:lnTo>
                      <a:pt x="447" y="21222"/>
                    </a:lnTo>
                    <a:lnTo>
                      <a:pt x="447" y="20844"/>
                    </a:lnTo>
                    <a:lnTo>
                      <a:pt x="21153" y="20844"/>
                    </a:lnTo>
                    <a:lnTo>
                      <a:pt x="21153" y="21222"/>
                    </a:lnTo>
                    <a:lnTo>
                      <a:pt x="20706" y="21222"/>
                    </a:lnTo>
                    <a:lnTo>
                      <a:pt x="20706" y="378"/>
                    </a:lnTo>
                    <a:lnTo>
                      <a:pt x="21153" y="378"/>
                    </a:lnTo>
                    <a:lnTo>
                      <a:pt x="21153" y="756"/>
                    </a:lnTo>
                    <a:lnTo>
                      <a:pt x="447" y="7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96" name="Group 33"/>
            <p:cNvGrpSpPr/>
            <p:nvPr/>
          </p:nvGrpSpPr>
          <p:grpSpPr>
            <a:xfrm>
              <a:off x="1365665" y="326699"/>
              <a:ext cx="312526" cy="288513"/>
              <a:chOff x="0" y="0"/>
              <a:chExt cx="312524" cy="288511"/>
            </a:xfrm>
          </p:grpSpPr>
          <p:sp>
            <p:nvSpPr>
              <p:cNvPr id="894" name="Freeform 34"/>
              <p:cNvSpPr/>
              <p:nvPr/>
            </p:nvSpPr>
            <p:spPr>
              <a:xfrm>
                <a:off x="6468" y="5048"/>
                <a:ext cx="299590" cy="2784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95" name="Freeform 35"/>
              <p:cNvSpPr/>
              <p:nvPr/>
            </p:nvSpPr>
            <p:spPr>
              <a:xfrm>
                <a:off x="0" y="0"/>
                <a:ext cx="312525" cy="288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47" y="0"/>
                    </a:moveTo>
                    <a:lnTo>
                      <a:pt x="21153" y="0"/>
                    </a:lnTo>
                    <a:cubicBezTo>
                      <a:pt x="21398" y="0"/>
                      <a:pt x="21600" y="171"/>
                      <a:pt x="21600" y="378"/>
                    </a:cubicBezTo>
                    <a:lnTo>
                      <a:pt x="21600" y="21222"/>
                    </a:lnTo>
                    <a:cubicBezTo>
                      <a:pt x="21600" y="21429"/>
                      <a:pt x="21398" y="21600"/>
                      <a:pt x="21153" y="21600"/>
                    </a:cubicBezTo>
                    <a:lnTo>
                      <a:pt x="447" y="21600"/>
                    </a:lnTo>
                    <a:cubicBezTo>
                      <a:pt x="202" y="21600"/>
                      <a:pt x="0" y="21429"/>
                      <a:pt x="0" y="21222"/>
                    </a:cubicBezTo>
                    <a:lnTo>
                      <a:pt x="0" y="378"/>
                    </a:lnTo>
                    <a:cubicBezTo>
                      <a:pt x="0" y="171"/>
                      <a:pt x="202" y="0"/>
                      <a:pt x="447" y="0"/>
                    </a:cubicBezTo>
                    <a:moveTo>
                      <a:pt x="447" y="763"/>
                    </a:moveTo>
                    <a:lnTo>
                      <a:pt x="447" y="378"/>
                    </a:lnTo>
                    <a:lnTo>
                      <a:pt x="894" y="378"/>
                    </a:lnTo>
                    <a:lnTo>
                      <a:pt x="894" y="21222"/>
                    </a:lnTo>
                    <a:lnTo>
                      <a:pt x="447" y="21222"/>
                    </a:lnTo>
                    <a:lnTo>
                      <a:pt x="447" y="20844"/>
                    </a:lnTo>
                    <a:lnTo>
                      <a:pt x="21153" y="20844"/>
                    </a:lnTo>
                    <a:lnTo>
                      <a:pt x="21153" y="21222"/>
                    </a:lnTo>
                    <a:lnTo>
                      <a:pt x="20706" y="21222"/>
                    </a:lnTo>
                    <a:lnTo>
                      <a:pt x="20706" y="378"/>
                    </a:lnTo>
                    <a:lnTo>
                      <a:pt x="21153" y="378"/>
                    </a:lnTo>
                    <a:lnTo>
                      <a:pt x="21153" y="756"/>
                    </a:lnTo>
                    <a:lnTo>
                      <a:pt x="447" y="7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897" name="TextBox 36"/>
            <p:cNvSpPr txBox="1"/>
            <p:nvPr/>
          </p:nvSpPr>
          <p:spPr>
            <a:xfrm>
              <a:off x="30069" y="0"/>
              <a:ext cx="217411" cy="295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300"/>
                </a:lnSpc>
                <a:defRPr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898" name="TextBox 37"/>
            <p:cNvSpPr txBox="1"/>
            <p:nvPr/>
          </p:nvSpPr>
          <p:spPr>
            <a:xfrm>
              <a:off x="342492" y="0"/>
              <a:ext cx="129783" cy="295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300"/>
                </a:lnSpc>
                <a:defRPr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99" name="TextBox 38"/>
            <p:cNvSpPr txBox="1"/>
            <p:nvPr/>
          </p:nvSpPr>
          <p:spPr>
            <a:xfrm>
              <a:off x="600137" y="0"/>
              <a:ext cx="186741" cy="295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300"/>
                </a:lnSpc>
                <a:defRPr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lvl1pPr>
            </a:lstStyle>
            <a:p>
              <a:pPr/>
              <a:r>
                <a:t>2</a:t>
              </a:r>
            </a:p>
          </p:txBody>
        </p:sp>
        <p:grpSp>
          <p:nvGrpSpPr>
            <p:cNvPr id="902" name="Group 39"/>
            <p:cNvGrpSpPr/>
            <p:nvPr/>
          </p:nvGrpSpPr>
          <p:grpSpPr>
            <a:xfrm>
              <a:off x="1663307" y="326699"/>
              <a:ext cx="1026294" cy="288513"/>
              <a:chOff x="0" y="0"/>
              <a:chExt cx="1026293" cy="288511"/>
            </a:xfrm>
          </p:grpSpPr>
          <p:sp>
            <p:nvSpPr>
              <p:cNvPr id="900" name="Freeform 40"/>
              <p:cNvSpPr/>
              <p:nvPr/>
            </p:nvSpPr>
            <p:spPr>
              <a:xfrm>
                <a:off x="6467" y="5048"/>
                <a:ext cx="1013359" cy="2784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01" name="Freeform 41"/>
              <p:cNvSpPr/>
              <p:nvPr/>
            </p:nvSpPr>
            <p:spPr>
              <a:xfrm>
                <a:off x="0" y="0"/>
                <a:ext cx="1026294" cy="288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6" y="0"/>
                    </a:moveTo>
                    <a:lnTo>
                      <a:pt x="21464" y="0"/>
                    </a:lnTo>
                    <a:cubicBezTo>
                      <a:pt x="21538" y="0"/>
                      <a:pt x="21600" y="171"/>
                      <a:pt x="21600" y="378"/>
                    </a:cubicBezTo>
                    <a:lnTo>
                      <a:pt x="21600" y="21222"/>
                    </a:lnTo>
                    <a:cubicBezTo>
                      <a:pt x="21600" y="21429"/>
                      <a:pt x="21538" y="21600"/>
                      <a:pt x="21464" y="21600"/>
                    </a:cubicBezTo>
                    <a:lnTo>
                      <a:pt x="136" y="21600"/>
                    </a:lnTo>
                    <a:cubicBezTo>
                      <a:pt x="62" y="21600"/>
                      <a:pt x="0" y="21429"/>
                      <a:pt x="0" y="21222"/>
                    </a:cubicBezTo>
                    <a:lnTo>
                      <a:pt x="0" y="378"/>
                    </a:lnTo>
                    <a:cubicBezTo>
                      <a:pt x="0" y="171"/>
                      <a:pt x="62" y="0"/>
                      <a:pt x="136" y="0"/>
                    </a:cubicBezTo>
                    <a:moveTo>
                      <a:pt x="136" y="763"/>
                    </a:moveTo>
                    <a:lnTo>
                      <a:pt x="136" y="378"/>
                    </a:lnTo>
                    <a:lnTo>
                      <a:pt x="272" y="378"/>
                    </a:lnTo>
                    <a:lnTo>
                      <a:pt x="272" y="21222"/>
                    </a:lnTo>
                    <a:lnTo>
                      <a:pt x="136" y="21222"/>
                    </a:lnTo>
                    <a:lnTo>
                      <a:pt x="136" y="20844"/>
                    </a:lnTo>
                    <a:lnTo>
                      <a:pt x="21464" y="20844"/>
                    </a:lnTo>
                    <a:lnTo>
                      <a:pt x="21464" y="21222"/>
                    </a:lnTo>
                    <a:lnTo>
                      <a:pt x="21328" y="21222"/>
                    </a:lnTo>
                    <a:lnTo>
                      <a:pt x="21328" y="378"/>
                    </a:lnTo>
                    <a:lnTo>
                      <a:pt x="21464" y="378"/>
                    </a:lnTo>
                    <a:lnTo>
                      <a:pt x="21464" y="756"/>
                    </a:lnTo>
                    <a:lnTo>
                      <a:pt x="136" y="7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903" name="TextBox 43"/>
            <p:cNvSpPr txBox="1"/>
            <p:nvPr/>
          </p:nvSpPr>
          <p:spPr>
            <a:xfrm>
              <a:off x="2062986" y="260011"/>
              <a:ext cx="224061" cy="295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300"/>
                </a:lnSpc>
                <a:defRPr sz="19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904" name="TextBox 44"/>
            <p:cNvSpPr txBox="1"/>
            <p:nvPr/>
          </p:nvSpPr>
          <p:spPr>
            <a:xfrm>
              <a:off x="30069" y="350953"/>
              <a:ext cx="224061" cy="241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900"/>
                </a:lnSpc>
                <a:defRPr sz="15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05" name="TextBox 45"/>
            <p:cNvSpPr txBox="1"/>
            <p:nvPr/>
          </p:nvSpPr>
          <p:spPr>
            <a:xfrm>
              <a:off x="304878" y="350953"/>
              <a:ext cx="224061" cy="241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900"/>
                </a:lnSpc>
                <a:defRPr sz="15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06" name="TextBox 46"/>
            <p:cNvSpPr txBox="1"/>
            <p:nvPr/>
          </p:nvSpPr>
          <p:spPr>
            <a:xfrm>
              <a:off x="576564" y="350953"/>
              <a:ext cx="224061" cy="241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900"/>
                </a:lnSpc>
                <a:defRPr sz="15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07" name="TextBox 47"/>
            <p:cNvSpPr txBox="1"/>
            <p:nvPr/>
          </p:nvSpPr>
          <p:spPr>
            <a:xfrm>
              <a:off x="848249" y="350953"/>
              <a:ext cx="224061" cy="241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900"/>
                </a:lnSpc>
                <a:defRPr sz="15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08" name="TextBox 48"/>
            <p:cNvSpPr txBox="1"/>
            <p:nvPr/>
          </p:nvSpPr>
          <p:spPr>
            <a:xfrm>
              <a:off x="1119935" y="350953"/>
              <a:ext cx="224061" cy="241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900"/>
                </a:lnSpc>
                <a:defRPr sz="15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09" name="TextBox 49"/>
            <p:cNvSpPr txBox="1"/>
            <p:nvPr/>
          </p:nvSpPr>
          <p:spPr>
            <a:xfrm>
              <a:off x="1391621" y="350953"/>
              <a:ext cx="224061" cy="241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900"/>
                </a:lnSpc>
                <a:defRPr sz="1500">
                  <a:latin typeface="Nanum Square Bold"/>
                  <a:ea typeface="Nanum Square Bold"/>
                  <a:cs typeface="Nanum Square Bold"/>
                  <a:sym typeface="Nanum Square Bold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10" name="TextBox 50"/>
            <p:cNvSpPr txBox="1"/>
            <p:nvPr/>
          </p:nvSpPr>
          <p:spPr>
            <a:xfrm>
              <a:off x="866909" y="0"/>
              <a:ext cx="186741" cy="295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300"/>
                </a:lnSpc>
                <a:defRPr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11" name="TextBox 51"/>
            <p:cNvSpPr txBox="1"/>
            <p:nvPr/>
          </p:nvSpPr>
          <p:spPr>
            <a:xfrm>
              <a:off x="1138595" y="0"/>
              <a:ext cx="186741" cy="295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300"/>
                </a:lnSpc>
                <a:defRPr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12" name="TextBox 52"/>
            <p:cNvSpPr txBox="1"/>
            <p:nvPr/>
          </p:nvSpPr>
          <p:spPr>
            <a:xfrm>
              <a:off x="1420586" y="5217"/>
              <a:ext cx="186741" cy="295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300"/>
                </a:lnSpc>
                <a:defRPr sz="1900">
                  <a:latin typeface="NanumSquare Regular"/>
                  <a:ea typeface="NanumSquare Regular"/>
                  <a:cs typeface="NanumSquare Regular"/>
                  <a:sym typeface="NanumSquare Regular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14" name="TextBox 53"/>
          <p:cNvSpPr txBox="1"/>
          <p:nvPr/>
        </p:nvSpPr>
        <p:spPr>
          <a:xfrm>
            <a:off x="3491162" y="2716827"/>
            <a:ext cx="2642156" cy="244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9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➤  블록 2, 3, 5가 비어있음</a:t>
            </a:r>
          </a:p>
        </p:txBody>
      </p:sp>
      <p:sp>
        <p:nvSpPr>
          <p:cNvPr id="915" name="TextBox 54"/>
          <p:cNvSpPr txBox="1"/>
          <p:nvPr/>
        </p:nvSpPr>
        <p:spPr>
          <a:xfrm>
            <a:off x="3239492" y="1968554"/>
            <a:ext cx="251669" cy="244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9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예)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0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1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2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3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4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925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926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7" name="TextBox 14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가용 공간의 관리</a:t>
            </a:r>
          </a:p>
        </p:txBody>
      </p:sp>
      <p:sp>
        <p:nvSpPr>
          <p:cNvPr id="928" name="Freeform 15"/>
          <p:cNvSpPr/>
          <p:nvPr/>
        </p:nvSpPr>
        <p:spPr>
          <a:xfrm>
            <a:off x="5743999" y="1254041"/>
            <a:ext cx="3453359" cy="403981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9" name="TextBox 16"/>
          <p:cNvSpPr txBox="1"/>
          <p:nvPr/>
        </p:nvSpPr>
        <p:spPr>
          <a:xfrm>
            <a:off x="951651" y="947526"/>
            <a:ext cx="8078207" cy="435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400"/>
              </a:lnSpc>
              <a:defRPr sz="19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&lt; Linked List &gt;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모든 </a:t>
            </a:r>
            <a:r>
              <a:rPr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가용 블록을 연결</a:t>
            </a:r>
            <a:r>
              <a:t>하여 리스트화 하는 것</a:t>
            </a:r>
          </a:p>
          <a:p>
            <a:pPr lvl="1" marL="116682" indent="0">
              <a:lnSpc>
                <a:spcPts val="3200"/>
              </a:lnSpc>
            </a:pP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가용 블록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2, 3, 4, 5, 8, 9, 10, 11, 12, 13, 17, 18, 25, 26, 27</a:t>
            </a:r>
          </a:p>
          <a:p>
            <a:pPr>
              <a:lnSpc>
                <a:spcPts val="29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블록 2에 대한 포인터는 별도의 장소에 보관</a:t>
            </a:r>
          </a:p>
          <a:p>
            <a:pPr>
              <a:lnSpc>
                <a:spcPts val="29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블록 2에는 블록 3의 포인터가 저장</a:t>
            </a:r>
          </a:p>
          <a:p>
            <a:pPr>
              <a:lnSpc>
                <a:spcPts val="29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블록 3에는 블록 4의 포인터가 저장</a:t>
            </a:r>
          </a:p>
          <a:p>
            <a:pPr>
              <a:lnSpc>
                <a:spcPts val="3200"/>
              </a:lnSpc>
            </a:pP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장점: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첫번째 가용 블록 포인터만 보관하면 됨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단점: </a:t>
            </a:r>
            <a:r>
              <a:rPr>
                <a:solidFill>
                  <a:srgbClr val="006699"/>
                </a:solidFill>
              </a:rPr>
              <a:t>리스트 순회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 시 매번 디스크에 접근해야함</a:t>
            </a:r>
          </a:p>
        </p:txBody>
      </p:sp>
      <p:sp>
        <p:nvSpPr>
          <p:cNvPr id="930" name="TextBox 17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931" name="TextBox 18"/>
          <p:cNvSpPr txBox="1"/>
          <p:nvPr/>
        </p:nvSpPr>
        <p:spPr>
          <a:xfrm>
            <a:off x="1763118" y="5415386"/>
            <a:ext cx="2700041" cy="244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9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(빈번하게 일어나는 일은 아니다)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6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7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8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9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40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941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942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43" name="TextBox 14"/>
          <p:cNvSpPr txBox="1"/>
          <p:nvPr/>
        </p:nvSpPr>
        <p:spPr>
          <a:xfrm>
            <a:off x="951651" y="947525"/>
            <a:ext cx="8078207" cy="4090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400"/>
              </a:lnSpc>
              <a:defRPr sz="19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&lt; Grouping &gt;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가용 리스트 방식의 변형으로,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첫 번째 가용 블록 내에 n개의 블록 주소 저장</a:t>
            </a:r>
            <a:endParaRPr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n-1 개는 빈 블록의 주소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마지막 1개는 n-1 개의 빈 블록 주소를 가진, 가용 블록에 대한 포인터 저장</a:t>
            </a:r>
          </a:p>
          <a:p>
            <a:pPr lvl="1" marL="233286" indent="-116643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장점: </a:t>
            </a:r>
            <a:r>
              <a:rPr>
                <a:solidFill>
                  <a:srgbClr val="006699"/>
                </a:solidFill>
              </a:rPr>
              <a:t>다수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의 가용 블록 주소들을 쉽게 찾을 수 있다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116682" indent="0">
              <a:lnSpc>
                <a:spcPts val="3200"/>
              </a:lnSpc>
            </a:pP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>
              <a:lnSpc>
                <a:spcPts val="3400"/>
              </a:lnSpc>
              <a:defRPr sz="19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&lt; Counting &gt;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연속된 가용 블록의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첫 번째 블록의 주소 &amp; 연속된 블록의 개수</a:t>
            </a:r>
            <a:r>
              <a:t>만 유지</a:t>
            </a: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리스트의 각 항은 장치 주소 + 블록의 개수로 구성</a:t>
            </a:r>
          </a:p>
        </p:txBody>
      </p:sp>
      <p:sp>
        <p:nvSpPr>
          <p:cNvPr id="944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가용 공간의 관리</a:t>
            </a:r>
          </a:p>
        </p:txBody>
      </p:sp>
      <p:sp>
        <p:nvSpPr>
          <p:cNvPr id="945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0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1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2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3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4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955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956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7" name="TextBox 14"/>
          <p:cNvSpPr txBox="1"/>
          <p:nvPr/>
        </p:nvSpPr>
        <p:spPr>
          <a:xfrm>
            <a:off x="951651" y="957050"/>
            <a:ext cx="8078207" cy="1196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파일/디렉터리는 때에 따라 메인 메모리 &amp; 저장장치 볼륨, 2개의 공간에 존재</a:t>
            </a: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두 공간의 내용이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일관성</a:t>
            </a:r>
            <a:r>
              <a:t>을 가져야 한다.</a:t>
            </a: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데이터 손실</a:t>
            </a:r>
            <a:r>
              <a:t>이 발생하지 않도록 보장해야 한다.</a:t>
            </a:r>
          </a:p>
        </p:txBody>
      </p:sp>
      <p:sp>
        <p:nvSpPr>
          <p:cNvPr id="958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복구</a:t>
            </a:r>
          </a:p>
        </p:txBody>
      </p:sp>
      <p:sp>
        <p:nvSpPr>
          <p:cNvPr id="959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4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5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6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7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8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969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970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1" name="TextBox 14"/>
          <p:cNvSpPr txBox="1"/>
          <p:nvPr/>
        </p:nvSpPr>
        <p:spPr>
          <a:xfrm>
            <a:off x="951651" y="947525"/>
            <a:ext cx="8078207" cy="2645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400"/>
              </a:lnSpc>
              <a:defRPr sz="19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&lt; 일관성 검사 &gt;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일관성 검사는 n분에서 n시간이 소요되며, 시스템 부팅 시 매번 실행된다.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매번 실행되는 것을 방지하는 방법</a:t>
            </a: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파일 시스템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메타데이터에 상태를 기록</a:t>
            </a:r>
            <a:r>
              <a:t>하는 것</a:t>
            </a:r>
          </a:p>
          <a:p>
            <a:pPr lvl="1" marL="96090" indent="0">
              <a:lnSpc>
                <a:spcPts val="2600"/>
              </a:lnSpc>
              <a:defRPr sz="14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메타데이터 변경을 시도할 때 상태 비트를 1로 갱신</a:t>
            </a:r>
          </a:p>
          <a:p>
            <a:pPr lvl="1" marL="96090" indent="0">
              <a:lnSpc>
                <a:spcPts val="2600"/>
              </a:lnSpc>
              <a:defRPr sz="14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변경이 완료되면 비트 제거</a:t>
            </a:r>
          </a:p>
          <a:p>
            <a:pPr lvl="1" marL="96090" indent="0">
              <a:lnSpc>
                <a:spcPts val="2600"/>
              </a:lnSpc>
              <a:defRPr sz="14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✔️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상태 비트가 1인 경우 일관성 검사 수행</a:t>
            </a:r>
          </a:p>
        </p:txBody>
      </p:sp>
      <p:sp>
        <p:nvSpPr>
          <p:cNvPr id="972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복구</a:t>
            </a:r>
          </a:p>
        </p:txBody>
      </p:sp>
      <p:sp>
        <p:nvSpPr>
          <p:cNvPr id="973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8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9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0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1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2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983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984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5" name="TextBox 14"/>
          <p:cNvSpPr txBox="1"/>
          <p:nvPr/>
        </p:nvSpPr>
        <p:spPr>
          <a:xfrm>
            <a:off x="951651" y="947525"/>
            <a:ext cx="8078207" cy="5133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400"/>
              </a:lnSpc>
              <a:defRPr sz="19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&lt; 일관성 검사 &gt;</a:t>
            </a: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fsck:</a:t>
            </a:r>
            <a:r>
              <a:rPr>
                <a:solidFill>
                  <a:srgbClr val="000000"/>
                </a:solidFill>
                <a:latin typeface="NanumSquare Regular"/>
                <a:ea typeface="NanumSquare Regular"/>
                <a:cs typeface="NanumSquare Regular"/>
                <a:sym typeface="NanumSquare Regular"/>
              </a:rPr>
              <a:t> UNIX에서 사용하는 일관성 검사기</a:t>
            </a:r>
            <a:endParaRPr>
              <a:solidFill>
                <a:srgbClr val="000000"/>
              </a:solidFill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디렉터리에 있는 데이터와 다른 메타데이터를, 저장장치에 있는 상태와 비교</a:t>
            </a:r>
          </a:p>
          <a:p>
            <a:pPr lvl="1" marL="116682" indent="0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➤ 불일치가 발견되면 복구 시도</a:t>
            </a:r>
          </a:p>
          <a:p>
            <a:pPr lvl="1" marL="96090" indent="0">
              <a:lnSpc>
                <a:spcPts val="2600"/>
              </a:lnSpc>
              <a:defRPr sz="14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1️⃣ 연결 할당: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다음 블록에 대한 포인터가 있으므로, 전체 파일 재구축 가능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96090" indent="0">
              <a:lnSpc>
                <a:spcPts val="2600"/>
              </a:lnSpc>
              <a:defRPr sz="14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2️⃣ 색인 할당: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블록 간 서로에 대한 정보가 없어, 디렉터리가 손상되면 불가능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116682" indent="0">
              <a:lnSpc>
                <a:spcPts val="3200"/>
              </a:lnSpc>
            </a:pP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233364" indent="-116682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이를 해결하기 위해, UNIX는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동기식</a:t>
            </a:r>
            <a:r>
              <a:t>으로 입출력 수행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➤ 동기식 쓰기를 수행해도,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시스템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충돌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이 발생하면, 정보 손실은 여전히 발생</a:t>
            </a:r>
            <a:r>
              <a:t>한다.</a:t>
            </a:r>
          </a:p>
          <a:p>
            <a:pPr>
              <a:lnSpc>
                <a:spcPts val="3200"/>
              </a:lnSpc>
            </a:pP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문제점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비일관성이 회복되지 못할 수도 있음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시간이 오래 걸림</a:t>
            </a:r>
          </a:p>
        </p:txBody>
      </p:sp>
      <p:sp>
        <p:nvSpPr>
          <p:cNvPr id="986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복구</a:t>
            </a:r>
          </a:p>
        </p:txBody>
      </p:sp>
      <p:sp>
        <p:nvSpPr>
          <p:cNvPr id="987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2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3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4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5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6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997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998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9" name="TextBox 14"/>
          <p:cNvSpPr txBox="1"/>
          <p:nvPr/>
        </p:nvSpPr>
        <p:spPr>
          <a:xfrm>
            <a:off x="951651" y="947525"/>
            <a:ext cx="8078207" cy="4065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400"/>
              </a:lnSpc>
              <a:defRPr sz="19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&lt; 로그 구조 파일 시스템 &gt;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시스템에 대한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메타데이터 업데이트를 트랜잭션</a:t>
            </a:r>
            <a:r>
              <a:t>으로 기록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&amp; 모든 </a:t>
            </a:r>
            <a:r>
              <a:rPr>
                <a:solidFill>
                  <a:srgbClr val="C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트랜잭션은 로그에 순차적으로 기록</a:t>
            </a:r>
            <a:endParaRPr>
              <a:solidFill>
                <a:srgbClr val="C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-&gt;</a:t>
            </a:r>
            <a:r>
              <a:rPr>
                <a:solidFill>
                  <a:srgbClr val="C00000"/>
                </a:solidFill>
              </a:rPr>
              <a:t> 트랙잭션</a:t>
            </a:r>
            <a:r>
              <a:t>:</a:t>
            </a:r>
            <a:r>
              <a:rPr>
                <a:solidFill>
                  <a:srgbClr val="C00000"/>
                </a:solidFill>
              </a:rPr>
              <a:t> </a:t>
            </a:r>
            <a:r>
              <a:rPr>
                <a:latin typeface="NanumSquare Regular"/>
                <a:ea typeface="NanumSquare Regular"/>
                <a:cs typeface="NanumSquare Regular"/>
                <a:sym typeface="NanumSquare Regular"/>
              </a:rPr>
              <a:t>특정 태스크를 수행하는 연산의 집합 각각</a:t>
            </a:r>
            <a:endParaRPr>
              <a:latin typeface="NanumSquare Regular"/>
              <a:ea typeface="NanumSquare Regular"/>
              <a:cs typeface="NanumSquare Regular"/>
              <a:sym typeface="NanumSquare Regular"/>
            </a:endParaRP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트랜잭션이 로그에 기록되면 commit된 것으로 간주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시스템 콜, 유저 프로세스로 복귀하여 실행을 계속하도록 허용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로그 엔트리, 실제 파일 시스템 구조에 대해 재실행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포인터 갱신 -&gt; 동작의 실행 완료 파악을 위해 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commit된 전체 트랜잭션 완료 시, 로그에 새 항목 생성 후 기록</a:t>
            </a:r>
          </a:p>
        </p:txBody>
      </p:sp>
      <p:sp>
        <p:nvSpPr>
          <p:cNvPr id="1000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복구</a:t>
            </a:r>
          </a:p>
        </p:txBody>
      </p:sp>
      <p:sp>
        <p:nvSpPr>
          <p:cNvPr id="1001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6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7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8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9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0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011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012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3" name="TextBox 14"/>
          <p:cNvSpPr txBox="1"/>
          <p:nvPr/>
        </p:nvSpPr>
        <p:spPr>
          <a:xfrm>
            <a:off x="951651" y="947525"/>
            <a:ext cx="8078207" cy="2439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400"/>
              </a:lnSpc>
              <a:defRPr sz="19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&lt; 로그 구조 파일 시스템 &gt;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시스템 충돌이 발생하더라도 수행을 완료 해야 함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일관성 유지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시스템 중단 시, 파일 시스템을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원상 복구 </a:t>
            </a:r>
            <a:r>
              <a:t>해야 일관성이 유지됨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많은 파일 시스템에서 보편화된 기술</a:t>
            </a:r>
          </a:p>
        </p:txBody>
      </p:sp>
      <p:sp>
        <p:nvSpPr>
          <p:cNvPr id="1014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복구</a:t>
            </a:r>
          </a:p>
        </p:txBody>
      </p:sp>
      <p:sp>
        <p:nvSpPr>
          <p:cNvPr id="1015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206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208" name="TextBox 14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보조기억장치</a:t>
            </a:r>
          </a:p>
        </p:txBody>
      </p:sp>
      <p:sp>
        <p:nvSpPr>
          <p:cNvPr id="209" name="TextBox 15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210" name="TextBox 16"/>
          <p:cNvSpPr txBox="1"/>
          <p:nvPr/>
        </p:nvSpPr>
        <p:spPr>
          <a:xfrm>
            <a:off x="731520" y="1366498"/>
            <a:ext cx="9141547" cy="38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디스크 특성</a:t>
            </a:r>
          </a:p>
        </p:txBody>
      </p:sp>
      <p:sp>
        <p:nvSpPr>
          <p:cNvPr id="211" name="TextBox 17"/>
          <p:cNvSpPr txBox="1"/>
          <p:nvPr/>
        </p:nvSpPr>
        <p:spPr>
          <a:xfrm>
            <a:off x="1061801" y="1790698"/>
            <a:ext cx="9141547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추가 장소를 사용하지 않고 재기록 가능</a:t>
            </a:r>
          </a:p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디스크에 있는 임의의 블록의 정보를 직접 접근 가능</a:t>
            </a:r>
          </a:p>
        </p:txBody>
      </p:sp>
      <p:sp>
        <p:nvSpPr>
          <p:cNvPr id="212" name="TextBox 18"/>
          <p:cNvSpPr txBox="1"/>
          <p:nvPr/>
        </p:nvSpPr>
        <p:spPr>
          <a:xfrm>
            <a:off x="731520" y="2987140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시스템을 유지하기 위한 보조저장장치로 </a:t>
            </a:r>
            <a:r>
              <a: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디스크 (HDD, SSD)</a:t>
            </a:r>
            <a:r>
              <a:t>가 대부분 사용됨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0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1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2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3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4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025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026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7" name="TextBox 14"/>
          <p:cNvSpPr txBox="1"/>
          <p:nvPr/>
        </p:nvSpPr>
        <p:spPr>
          <a:xfrm>
            <a:off x="951651" y="947525"/>
            <a:ext cx="8078207" cy="365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400"/>
              </a:lnSpc>
              <a:defRPr sz="19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&lt; 다른 해결 방안 - 스냅샷 &gt;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스냅샷: 특정 시점의 파일 시스템 상태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트랜잭션, 모든 데이터-메타데이터 변경을 새로운 블록에 기록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트랜잭션 완료 시, 해당 블록의 구버전을 가리키고 있던 메타데이터 구조가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       새로운 블록을 가리키도록 갱신</a:t>
            </a:r>
          </a:p>
          <a:p>
            <a:pPr lvl="3" marL="1174497" indent="-293624">
              <a:lnSpc>
                <a:spcPts val="3200"/>
              </a:lnSpc>
              <a:buSzPct val="100000"/>
              <a:buFont typeface="Arial"/>
              <a:buChar char="￭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이전 포인터와 블록을 제거, 재사용 가능하게 함.</a:t>
            </a:r>
          </a:p>
          <a:p>
            <a:pPr lvl="3" marL="1174497" indent="-293624">
              <a:lnSpc>
                <a:spcPts val="3200"/>
              </a:lnSpc>
              <a:buSzPct val="100000"/>
              <a:buFont typeface="Arial"/>
              <a:buChar char="￭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이전 포인터와 블록 유지 -&gt; 스냅샷 생성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포인터 자동 갱신 시, 일관성 검사 필요 x</a:t>
            </a:r>
          </a:p>
        </p:txBody>
      </p:sp>
      <p:sp>
        <p:nvSpPr>
          <p:cNvPr id="1028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복구</a:t>
            </a:r>
          </a:p>
        </p:txBody>
      </p:sp>
      <p:sp>
        <p:nvSpPr>
          <p:cNvPr id="1029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4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5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6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7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8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039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040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1" name="TextBox 14"/>
          <p:cNvSpPr txBox="1"/>
          <p:nvPr/>
        </p:nvSpPr>
        <p:spPr>
          <a:xfrm>
            <a:off x="951651" y="947525"/>
            <a:ext cx="8078207" cy="325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400"/>
              </a:lnSpc>
              <a:defRPr sz="19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&lt; 백업 &gt;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전체 백업: 디스크로부터 </a:t>
            </a:r>
            <a:r>
              <a:rPr>
                <a:latin typeface="Nanum Square Bold"/>
                <a:ea typeface="Nanum Square Bold"/>
                <a:cs typeface="Nanum Square Bold"/>
                <a:sym typeface="Nanum Square Bold"/>
              </a:rPr>
              <a:t>모든 파일</a:t>
            </a:r>
            <a:r>
              <a:t>을 백업함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점증적 백업: 전체 백업 n일 이후로 변경된 모든 파일을 백업함.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n이 커질 수록 백업 시 많은 디스크를 읽어야 함.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사고로 삭제한 파일도 복원 가능</a:t>
            </a:r>
          </a:p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사이클의 길이는 필요한 백업의 양과 되돌아갈 수 있는 날짜 수에 좌우됨.</a:t>
            </a:r>
          </a:p>
          <a:p>
            <a:pPr lvl="2" marL="782997" indent="-260998">
              <a:lnSpc>
                <a:spcPts val="3200"/>
              </a:lnSpc>
              <a:buSzPct val="100000"/>
              <a:buFont typeface="Arial"/>
              <a:buChar char="⚬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전체 백업을 중간에 섞어 조절함. </a:t>
            </a:r>
          </a:p>
        </p:txBody>
      </p:sp>
      <p:sp>
        <p:nvSpPr>
          <p:cNvPr id="1042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복구</a:t>
            </a:r>
          </a:p>
        </p:txBody>
      </p:sp>
      <p:sp>
        <p:nvSpPr>
          <p:cNvPr id="1043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8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9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0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1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2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053" name="TextBox 12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054" name="Freeform 13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5" name="TextBox 14"/>
          <p:cNvSpPr txBox="1"/>
          <p:nvPr/>
        </p:nvSpPr>
        <p:spPr>
          <a:xfrm>
            <a:off x="951651" y="947526"/>
            <a:ext cx="8078207" cy="342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414527" indent="-207263">
              <a:lnSpc>
                <a:spcPts val="3400"/>
              </a:lnSpc>
              <a:buSzPct val="100000"/>
              <a:buFont typeface="Arial"/>
              <a:buChar char="•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NetApp에서 제작된 파일 시스템</a:t>
            </a:r>
          </a:p>
          <a:p>
            <a:pPr lvl="1" marL="414527" indent="-207263">
              <a:lnSpc>
                <a:spcPts val="3400"/>
              </a:lnSpc>
              <a:buSzPct val="100000"/>
              <a:buFont typeface="Arial"/>
              <a:buChar char="•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랜덤 쓰기 연산에 최적화</a:t>
            </a:r>
          </a:p>
          <a:p>
            <a:pPr>
              <a:lnSpc>
                <a:spcPts val="3400"/>
              </a:lnSpc>
            </a:pPr>
          </a:p>
          <a:p>
            <a:pPr lvl="1" marL="414527" indent="-207263">
              <a:lnSpc>
                <a:spcPts val="3400"/>
              </a:lnSpc>
              <a:buSzPct val="100000"/>
              <a:buFont typeface="Arial"/>
              <a:buChar char="•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배타적으로 NetApp사에서 제작된 네트워크 파일 서버를 위하여 사용</a:t>
            </a:r>
          </a:p>
          <a:p>
            <a:pPr lvl="2" marL="829055" indent="-276352">
              <a:lnSpc>
                <a:spcPts val="3400"/>
              </a:lnSpc>
              <a:buSzPct val="100000"/>
              <a:buFont typeface="Arial"/>
              <a:buChar char="⚬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NFS, CIFS, iSCSI, ftp, http 프로토콜 지원</a:t>
            </a:r>
          </a:p>
          <a:p>
            <a:pPr lvl="3" marL="1243583" indent="-310895">
              <a:lnSpc>
                <a:spcPts val="3400"/>
              </a:lnSpc>
              <a:buSzPct val="100000"/>
              <a:buFont typeface="Arial"/>
              <a:buChar char="￭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원격 파일 접속 기능 제공</a:t>
            </a:r>
          </a:p>
          <a:p>
            <a:pPr>
              <a:lnSpc>
                <a:spcPts val="3400"/>
              </a:lnSpc>
            </a:pPr>
          </a:p>
          <a:p>
            <a:pPr lvl="1" marL="414527" indent="-207263">
              <a:lnSpc>
                <a:spcPts val="3400"/>
              </a:lnSpc>
              <a:buSzPct val="100000"/>
              <a:buFont typeface="Arial"/>
              <a:buChar char="•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스냅샷 기능 제공</a:t>
            </a:r>
          </a:p>
        </p:txBody>
      </p:sp>
      <p:sp>
        <p:nvSpPr>
          <p:cNvPr id="1056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예: WAFL 파일 시스템</a:t>
            </a:r>
          </a:p>
        </p:txBody>
      </p:sp>
      <p:sp>
        <p:nvSpPr>
          <p:cNvPr id="1057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2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3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4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5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6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067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8" name="Freeform 13"/>
          <p:cNvSpPr/>
          <p:nvPr/>
        </p:nvSpPr>
        <p:spPr>
          <a:xfrm>
            <a:off x="1152603" y="3773044"/>
            <a:ext cx="7512175" cy="275133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9" name="TextBox 14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070" name="TextBox 15"/>
          <p:cNvSpPr txBox="1"/>
          <p:nvPr/>
        </p:nvSpPr>
        <p:spPr>
          <a:xfrm>
            <a:off x="951651" y="947526"/>
            <a:ext cx="8078207" cy="2565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414527" indent="-207263">
              <a:lnSpc>
                <a:spcPts val="3400"/>
              </a:lnSpc>
              <a:buSzPct val="100000"/>
              <a:buFont typeface="Arial"/>
              <a:buChar char="•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root inode를 기점으로 하는 블록의 트리로 구성</a:t>
            </a:r>
          </a:p>
          <a:p>
            <a:pPr lvl="2" marL="829055" indent="-276352">
              <a:lnSpc>
                <a:spcPts val="3400"/>
              </a:lnSpc>
              <a:buSzPct val="100000"/>
              <a:buFont typeface="Arial"/>
              <a:buChar char="⚬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스냅샷 제공 위해 root inode의 복사본 생성</a:t>
            </a:r>
          </a:p>
          <a:p>
            <a:pPr lvl="1" marL="414527" indent="-207263">
              <a:lnSpc>
                <a:spcPts val="3400"/>
              </a:lnSpc>
              <a:buSzPct val="100000"/>
              <a:buFont typeface="Arial"/>
              <a:buChar char="•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변경된 내용은 새로운 공간에 업데이트</a:t>
            </a:r>
          </a:p>
          <a:p>
            <a:pPr lvl="2" marL="829055" indent="-276352">
              <a:lnSpc>
                <a:spcPts val="3400"/>
              </a:lnSpc>
              <a:buSzPct val="100000"/>
              <a:buFont typeface="Arial"/>
              <a:buChar char="⚬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새로 생성된 root inode는 새로운 버전의 복사본을 관리</a:t>
            </a:r>
          </a:p>
          <a:p>
            <a:pPr lvl="2" marL="829055" indent="-276352">
              <a:lnSpc>
                <a:spcPts val="3400"/>
              </a:lnSpc>
              <a:buSzPct val="100000"/>
              <a:buFont typeface="Arial"/>
              <a:buChar char="⚬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스냅샷(기존 root inode)는 업데이트 되지 않았으므로</a:t>
            </a:r>
          </a:p>
          <a:p>
            <a:pPr>
              <a:lnSpc>
                <a:spcPts val="3400"/>
              </a:lnSpc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             기존 데이터 블록을 가리킴 -&gt; 점진적 스냅샷 작성 가능</a:t>
            </a:r>
          </a:p>
        </p:txBody>
      </p:sp>
      <p:sp>
        <p:nvSpPr>
          <p:cNvPr id="1071" name="TextBox 16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예: WAFL 파일 시스템</a:t>
            </a:r>
          </a:p>
        </p:txBody>
      </p:sp>
      <p:sp>
        <p:nvSpPr>
          <p:cNvPr id="1072" name="TextBox 17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7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8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9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0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1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082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3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084" name="TextBox 14"/>
          <p:cNvSpPr txBox="1"/>
          <p:nvPr/>
        </p:nvSpPr>
        <p:spPr>
          <a:xfrm>
            <a:off x="951651" y="947525"/>
            <a:ext cx="8078207" cy="472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414527" indent="-207263">
              <a:lnSpc>
                <a:spcPts val="3400"/>
              </a:lnSpc>
              <a:buSzPct val="100000"/>
              <a:buFont typeface="Arial"/>
              <a:buChar char="•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가용  블록 맵이 블록당 1bit보다 큼</a:t>
            </a:r>
          </a:p>
          <a:p>
            <a:pPr lvl="2" marL="829055" indent="-276352">
              <a:lnSpc>
                <a:spcPts val="3400"/>
              </a:lnSpc>
              <a:buSzPct val="100000"/>
              <a:buFont typeface="Arial"/>
              <a:buChar char="⚬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추가적인 가용 블록맵의 비트는 스냅샷 작성 시 설정됨</a:t>
            </a:r>
          </a:p>
          <a:p>
            <a:pPr lvl="1" marL="414527" indent="-207263">
              <a:lnSpc>
                <a:spcPts val="3400"/>
              </a:lnSpc>
              <a:buSzPct val="100000"/>
              <a:buFont typeface="Arial"/>
              <a:buChar char="•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스냅샷 삭제 시, 해당 블록의 비트맵은 0 -&gt; 재활용 위해 가용됨</a:t>
            </a:r>
          </a:p>
          <a:p>
            <a:pPr>
              <a:lnSpc>
                <a:spcPts val="3400"/>
              </a:lnSpc>
            </a:pPr>
          </a:p>
          <a:p>
            <a:pPr lvl="1" marL="414527" indent="-207263">
              <a:lnSpc>
                <a:spcPts val="3400"/>
              </a:lnSpc>
              <a:buSzPct val="100000"/>
              <a:buFont typeface="Arial"/>
              <a:buChar char="•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클론: 읽기-쓰기 스냅샷의 방식</a:t>
            </a:r>
          </a:p>
          <a:p>
            <a:pPr lvl="2" marL="829055" indent="-276352">
              <a:lnSpc>
                <a:spcPts val="3400"/>
              </a:lnSpc>
              <a:buSzPct val="100000"/>
              <a:buFont typeface="Arial"/>
              <a:buChar char="⚬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읽기 전용 스냅샷은 파일 시스템의 상태 포착, 클론은 이를 역으로 가리킴</a:t>
            </a:r>
          </a:p>
          <a:p>
            <a:pPr lvl="2" marL="829055" indent="-276352">
              <a:lnSpc>
                <a:spcPts val="3400"/>
              </a:lnSpc>
              <a:buSzPct val="100000"/>
              <a:buFont typeface="Arial"/>
              <a:buChar char="⚬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쓰기의 경우, 새로운 블록에 저장되고 포인터 갱신</a:t>
            </a:r>
          </a:p>
          <a:p>
            <a:pPr lvl="3" marL="1243583" indent="-310895">
              <a:lnSpc>
                <a:spcPts val="3400"/>
              </a:lnSpc>
              <a:buSzPct val="100000"/>
              <a:buFont typeface="Arial"/>
              <a:buChar char="￭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원본 스냅샷은 변경되지 않기 때문에 갱신 이전 파일 시스템 상태 제공</a:t>
            </a:r>
          </a:p>
          <a:p>
            <a:pPr lvl="2" marL="829055" indent="-276352">
              <a:lnSpc>
                <a:spcPts val="3400"/>
              </a:lnSpc>
              <a:buSzPct val="100000"/>
              <a:buFont typeface="Arial"/>
              <a:buChar char="⚬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클론은 원본 파일 시스템을 대체하도록 상승 가능</a:t>
            </a:r>
          </a:p>
          <a:p>
            <a:pPr lvl="3" marL="1243583" indent="-310895">
              <a:lnSpc>
                <a:spcPts val="3400"/>
              </a:lnSpc>
              <a:buSzPct val="100000"/>
              <a:buFont typeface="Arial"/>
              <a:buChar char="￭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모든 기존 포인터와 연관된 기존 블록을 폐기</a:t>
            </a:r>
          </a:p>
          <a:p>
            <a:pPr lvl="2" marL="829055" indent="-276352">
              <a:lnSpc>
                <a:spcPts val="3400"/>
              </a:lnSpc>
              <a:buSzPct val="100000"/>
              <a:buFont typeface="Arial"/>
              <a:buChar char="⚬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테스팅과 업데이트에 유용</a:t>
            </a:r>
          </a:p>
        </p:txBody>
      </p:sp>
      <p:sp>
        <p:nvSpPr>
          <p:cNvPr id="1085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예: WAFL 파일 시스템</a:t>
            </a:r>
          </a:p>
        </p:txBody>
      </p:sp>
      <p:sp>
        <p:nvSpPr>
          <p:cNvPr id="1086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1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2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3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4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5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096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7" name="Freeform 13"/>
          <p:cNvSpPr/>
          <p:nvPr/>
        </p:nvSpPr>
        <p:spPr>
          <a:xfrm>
            <a:off x="993863" y="2162848"/>
            <a:ext cx="8079742" cy="298950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8" name="TextBox 14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099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예: WAFL 파일 시스템</a:t>
            </a:r>
          </a:p>
        </p:txBody>
      </p:sp>
      <p:sp>
        <p:nvSpPr>
          <p:cNvPr id="1100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5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6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7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8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9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110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1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112" name="TextBox 14"/>
          <p:cNvSpPr txBox="1"/>
          <p:nvPr/>
        </p:nvSpPr>
        <p:spPr>
          <a:xfrm>
            <a:off x="951651" y="947525"/>
            <a:ext cx="8078207" cy="4293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414527" indent="-207263">
              <a:lnSpc>
                <a:spcPts val="3400"/>
              </a:lnSpc>
              <a:buSzPct val="100000"/>
              <a:buFont typeface="Arial"/>
              <a:buChar char="•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복제: 네트워크를 통한 다른 시스템으로의 데이터 복사와 동기화 기능</a:t>
            </a:r>
          </a:p>
          <a:p>
            <a:pPr lvl="2" marL="829055" indent="-276352">
              <a:lnSpc>
                <a:spcPts val="3400"/>
              </a:lnSpc>
              <a:buSzPct val="100000"/>
              <a:buFont typeface="Arial"/>
              <a:buChar char="⚬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WAFL의 스냅샷을 다른 시스템에 복사함</a:t>
            </a:r>
          </a:p>
          <a:p>
            <a:pPr lvl="3" marL="1243583" indent="-310895">
              <a:lnSpc>
                <a:spcPts val="3400"/>
              </a:lnSpc>
              <a:buSzPct val="100000"/>
              <a:buFont typeface="Arial"/>
              <a:buChar char="￭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소스 시스템에서 다른 스냅샷이 취해지면 포함된 모든 블록을 전송</a:t>
            </a:r>
          </a:p>
          <a:p>
            <a:pPr lvl="3" marL="1243583" indent="-310895">
              <a:lnSpc>
                <a:spcPts val="3400"/>
              </a:lnSpc>
              <a:buSzPct val="100000"/>
              <a:buFont typeface="Arial"/>
              <a:buChar char="￭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원격 시스템은 블록을 파일 시스템에 추가, 포인터 갱신</a:t>
            </a:r>
          </a:p>
          <a:p>
            <a:pPr lvl="4" marL="1658111" indent="-331622">
              <a:lnSpc>
                <a:spcPts val="3400"/>
              </a:lnSpc>
              <a:buSzPct val="100000"/>
              <a:buFont typeface="Arial"/>
              <a:buChar char="•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소스 시스템과 동일한 새로운 시스템 구축 가능</a:t>
            </a:r>
          </a:p>
          <a:p>
            <a:pPr>
              <a:lnSpc>
                <a:spcPts val="3400"/>
              </a:lnSpc>
            </a:pPr>
          </a:p>
          <a:p>
            <a:pPr lvl="1" marL="414527" indent="-207263">
              <a:lnSpc>
                <a:spcPts val="3400"/>
              </a:lnSpc>
              <a:buSzPct val="100000"/>
              <a:buFont typeface="Arial"/>
              <a:buChar char="•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disaster 복구에 사용됨</a:t>
            </a:r>
          </a:p>
          <a:p>
            <a:pPr lvl="2" marL="829055" indent="-276352">
              <a:lnSpc>
                <a:spcPts val="3400"/>
              </a:lnSpc>
              <a:buSzPct val="100000"/>
              <a:buFont typeface="Arial"/>
              <a:buChar char="⚬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소스 시스템 페기 시, 데이터의 대부분을 원격 시스템에서 찾을 수 있음.</a:t>
            </a:r>
          </a:p>
          <a:p>
            <a:pPr>
              <a:lnSpc>
                <a:spcPts val="3400"/>
              </a:lnSpc>
            </a:pPr>
          </a:p>
          <a:p>
            <a:pPr lvl="1" marL="414527" indent="-207263">
              <a:lnSpc>
                <a:spcPts val="3400"/>
              </a:lnSpc>
              <a:buSzPct val="100000"/>
              <a:buFont typeface="Arial"/>
              <a:buChar char="•"/>
              <a:defRPr sz="19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이러한 기능들은 다양한 파일 시스템에서 보편화되며 제공되고 있음.</a:t>
            </a:r>
          </a:p>
        </p:txBody>
      </p:sp>
      <p:sp>
        <p:nvSpPr>
          <p:cNvPr id="1113" name="TextBox 15"/>
          <p:cNvSpPr txBox="1"/>
          <p:nvPr/>
        </p:nvSpPr>
        <p:spPr>
          <a:xfrm>
            <a:off x="579120" y="275378"/>
            <a:ext cx="8595360" cy="5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예: WAFL 파일 시스템</a:t>
            </a:r>
          </a:p>
        </p:txBody>
      </p:sp>
      <p:sp>
        <p:nvSpPr>
          <p:cNvPr id="1114" name="TextBox 16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9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0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1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2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3" name="TextBox 11"/>
          <p:cNvSpPr txBox="1"/>
          <p:nvPr/>
        </p:nvSpPr>
        <p:spPr>
          <a:xfrm>
            <a:off x="4593711" y="7090622"/>
            <a:ext cx="36975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1124" name="TextBox 12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1125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1126" name="Freeform 14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7" name="Freeform 15"/>
          <p:cNvSpPr/>
          <p:nvPr/>
        </p:nvSpPr>
        <p:spPr>
          <a:xfrm>
            <a:off x="211666" y="3158066"/>
            <a:ext cx="9184642" cy="21505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8" name="Freeform 16"/>
          <p:cNvSpPr/>
          <p:nvPr/>
        </p:nvSpPr>
        <p:spPr>
          <a:xfrm>
            <a:off x="3544147" y="4394201"/>
            <a:ext cx="2280920" cy="178138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9" name="Freeform 18"/>
          <p:cNvSpPr/>
          <p:nvPr/>
        </p:nvSpPr>
        <p:spPr>
          <a:xfrm>
            <a:off x="3408681" y="4243492"/>
            <a:ext cx="2553558" cy="207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8" y="0"/>
                </a:moveTo>
                <a:lnTo>
                  <a:pt x="21342" y="0"/>
                </a:lnTo>
                <a:cubicBezTo>
                  <a:pt x="21485" y="0"/>
                  <a:pt x="21600" y="142"/>
                  <a:pt x="21600" y="317"/>
                </a:cubicBezTo>
                <a:lnTo>
                  <a:pt x="21600" y="21283"/>
                </a:lnTo>
                <a:cubicBezTo>
                  <a:pt x="21600" y="21458"/>
                  <a:pt x="21485" y="21600"/>
                  <a:pt x="21342" y="21600"/>
                </a:cubicBezTo>
                <a:lnTo>
                  <a:pt x="258" y="21600"/>
                </a:lnTo>
                <a:cubicBezTo>
                  <a:pt x="115" y="21600"/>
                  <a:pt x="0" y="21458"/>
                  <a:pt x="0" y="21283"/>
                </a:cubicBezTo>
                <a:lnTo>
                  <a:pt x="0" y="317"/>
                </a:lnTo>
                <a:cubicBezTo>
                  <a:pt x="0" y="142"/>
                  <a:pt x="115" y="0"/>
                  <a:pt x="258" y="0"/>
                </a:cubicBezTo>
                <a:moveTo>
                  <a:pt x="258" y="635"/>
                </a:moveTo>
                <a:lnTo>
                  <a:pt x="258" y="317"/>
                </a:lnTo>
                <a:lnTo>
                  <a:pt x="516" y="317"/>
                </a:lnTo>
                <a:lnTo>
                  <a:pt x="516" y="21283"/>
                </a:lnTo>
                <a:lnTo>
                  <a:pt x="258" y="21283"/>
                </a:lnTo>
                <a:lnTo>
                  <a:pt x="258" y="20965"/>
                </a:lnTo>
                <a:lnTo>
                  <a:pt x="21342" y="20965"/>
                </a:lnTo>
                <a:lnTo>
                  <a:pt x="21342" y="21283"/>
                </a:lnTo>
                <a:lnTo>
                  <a:pt x="21084" y="21283"/>
                </a:lnTo>
                <a:lnTo>
                  <a:pt x="21084" y="317"/>
                </a:lnTo>
                <a:lnTo>
                  <a:pt x="21342" y="317"/>
                </a:lnTo>
                <a:lnTo>
                  <a:pt x="21342" y="635"/>
                </a:lnTo>
                <a:lnTo>
                  <a:pt x="258" y="635"/>
                </a:ln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0" name="TextBox 19"/>
          <p:cNvSpPr txBox="1"/>
          <p:nvPr/>
        </p:nvSpPr>
        <p:spPr>
          <a:xfrm>
            <a:off x="822959" y="2221441"/>
            <a:ext cx="8107682" cy="69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500"/>
              </a:lnSpc>
              <a:defRPr b="1" sz="45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End of Chapter 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222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224" name="TextBox 14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파일 시스템 설계</a:t>
            </a:r>
          </a:p>
        </p:txBody>
      </p:sp>
      <p:sp>
        <p:nvSpPr>
          <p:cNvPr id="225" name="TextBox 15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226" name="TextBox 16"/>
          <p:cNvSpPr txBox="1"/>
          <p:nvPr/>
        </p:nvSpPr>
        <p:spPr>
          <a:xfrm>
            <a:off x="731520" y="1366498"/>
            <a:ext cx="9141547" cy="38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설계 시 고려 해야 할 사항</a:t>
            </a:r>
          </a:p>
        </p:txBody>
      </p:sp>
      <p:sp>
        <p:nvSpPr>
          <p:cNvPr id="227" name="TextBox 17"/>
          <p:cNvSpPr txBox="1"/>
          <p:nvPr/>
        </p:nvSpPr>
        <p:spPr>
          <a:xfrm>
            <a:off x="1061800" y="1790698"/>
            <a:ext cx="8051721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파일 시스템이 사용자에게 어떻게 보여야 할지를 정의</a:t>
            </a:r>
          </a:p>
          <a:p>
            <a:pPr lvl="1" marL="391498" indent="-195749">
              <a:lnSpc>
                <a:spcPts val="3200"/>
              </a:lnSpc>
              <a:buSzPct val="100000"/>
              <a:buAutoNum type="arabicPeriod" startAt="1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 논리 파일 시스템과 물리적 저장장치 간 사상하는 알고리즘과 데이터 구조 설계 </a:t>
            </a:r>
          </a:p>
        </p:txBody>
      </p:sp>
      <p:sp>
        <p:nvSpPr>
          <p:cNvPr id="228" name="TextBox 18"/>
          <p:cNvSpPr txBox="1"/>
          <p:nvPr/>
        </p:nvSpPr>
        <p:spPr>
          <a:xfrm>
            <a:off x="731520" y="2987140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1498" indent="-195749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이 두 가지 사항을 고려하기 위해 </a:t>
            </a:r>
            <a:r>
              <a:rPr b="1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rPr>
              <a:t>계층적 파일 시스템</a:t>
            </a:r>
            <a:r>
              <a:t>이 설계됨</a:t>
            </a:r>
          </a:p>
        </p:txBody>
      </p:sp>
      <p:sp>
        <p:nvSpPr>
          <p:cNvPr id="229" name="TextBox 19"/>
          <p:cNvSpPr txBox="1"/>
          <p:nvPr/>
        </p:nvSpPr>
        <p:spPr>
          <a:xfrm>
            <a:off x="3675829" y="3993005"/>
            <a:ext cx="2401940" cy="2415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1) 응용 프로그램</a:t>
            </a:r>
          </a:p>
          <a:p>
            <a:pPr algn="ctr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2) 논리적 파일 시스템</a:t>
            </a:r>
          </a:p>
          <a:p>
            <a:pPr algn="ctr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3) 파일-구성 모듈</a:t>
            </a:r>
          </a:p>
          <a:p>
            <a:pPr algn="ctr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4) 기본 파일 시스템</a:t>
            </a:r>
          </a:p>
          <a:p>
            <a:pPr algn="ctr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5) 입출력 제어</a:t>
            </a:r>
          </a:p>
          <a:p>
            <a:pPr algn="ctr"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6) 장치</a:t>
            </a:r>
          </a:p>
        </p:txBody>
      </p:sp>
      <p:sp>
        <p:nvSpPr>
          <p:cNvPr id="230" name="Freeform 21"/>
          <p:cNvSpPr/>
          <p:nvPr/>
        </p:nvSpPr>
        <p:spPr>
          <a:xfrm>
            <a:off x="3633018" y="3800671"/>
            <a:ext cx="2487565" cy="2861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" y="0"/>
                </a:moveTo>
                <a:lnTo>
                  <a:pt x="21424" y="0"/>
                </a:lnTo>
                <a:cubicBezTo>
                  <a:pt x="21470" y="0"/>
                  <a:pt x="21515" y="16"/>
                  <a:pt x="21548" y="45"/>
                </a:cubicBezTo>
                <a:cubicBezTo>
                  <a:pt x="21581" y="74"/>
                  <a:pt x="21600" y="113"/>
                  <a:pt x="21600" y="153"/>
                </a:cubicBezTo>
                <a:lnTo>
                  <a:pt x="21600" y="21447"/>
                </a:lnTo>
                <a:cubicBezTo>
                  <a:pt x="21600" y="21531"/>
                  <a:pt x="21521" y="21600"/>
                  <a:pt x="21424" y="21600"/>
                </a:cubicBezTo>
                <a:lnTo>
                  <a:pt x="176" y="21600"/>
                </a:lnTo>
                <a:cubicBezTo>
                  <a:pt x="130" y="21600"/>
                  <a:pt x="85" y="21584"/>
                  <a:pt x="52" y="21555"/>
                </a:cubicBezTo>
                <a:cubicBezTo>
                  <a:pt x="19" y="21526"/>
                  <a:pt x="0" y="21487"/>
                  <a:pt x="0" y="21447"/>
                </a:cubicBezTo>
                <a:lnTo>
                  <a:pt x="0" y="153"/>
                </a:lnTo>
                <a:cubicBezTo>
                  <a:pt x="0" y="69"/>
                  <a:pt x="79" y="0"/>
                  <a:pt x="176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cap="sq">
            <a:solidFill>
              <a:srgbClr val="006699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240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242" name="TextBox 14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계층적 파일 시스템</a:t>
            </a:r>
          </a:p>
        </p:txBody>
      </p:sp>
      <p:sp>
        <p:nvSpPr>
          <p:cNvPr id="243" name="TextBox 15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244" name="TextBox 16"/>
          <p:cNvSpPr txBox="1"/>
          <p:nvPr/>
        </p:nvSpPr>
        <p:spPr>
          <a:xfrm>
            <a:off x="731520" y="1366498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1. 응용 프로그램</a:t>
            </a:r>
          </a:p>
        </p:txBody>
      </p:sp>
      <p:sp>
        <p:nvSpPr>
          <p:cNvPr id="245" name="TextBox 17"/>
          <p:cNvSpPr txBox="1"/>
          <p:nvPr/>
        </p:nvSpPr>
        <p:spPr>
          <a:xfrm>
            <a:off x="1061800" y="1790698"/>
            <a:ext cx="8051721" cy="38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: 운영체제에서 실행되는 모든 소프트웨어</a:t>
            </a:r>
          </a:p>
        </p:txBody>
      </p:sp>
      <p:sp>
        <p:nvSpPr>
          <p:cNvPr id="246" name="TextBox 18"/>
          <p:cNvSpPr txBox="1"/>
          <p:nvPr/>
        </p:nvSpPr>
        <p:spPr>
          <a:xfrm>
            <a:off x="731520" y="2721049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2. 논리적 파일 시스템</a:t>
            </a:r>
          </a:p>
        </p:txBody>
      </p:sp>
      <p:sp>
        <p:nvSpPr>
          <p:cNvPr id="247" name="TextBox 19"/>
          <p:cNvSpPr txBox="1"/>
          <p:nvPr/>
        </p:nvSpPr>
        <p:spPr>
          <a:xfrm>
            <a:off x="1061800" y="3145248"/>
            <a:ext cx="8051721" cy="38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</a:t>
            </a:r>
            <a:r>
              <a:rPr>
                <a:solidFill>
                  <a:srgbClr val="006699"/>
                </a:solidFill>
              </a:rPr>
              <a:t>메타데이터</a:t>
            </a:r>
            <a:r>
              <a:t>    정보 및 디렉터리 구조 관리</a:t>
            </a:r>
          </a:p>
        </p:txBody>
      </p:sp>
      <p:sp>
        <p:nvSpPr>
          <p:cNvPr id="248" name="TextBox 20"/>
          <p:cNvSpPr txBox="1"/>
          <p:nvPr/>
        </p:nvSpPr>
        <p:spPr>
          <a:xfrm>
            <a:off x="942339" y="3635723"/>
            <a:ext cx="1479004" cy="33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46881" indent="-173439">
              <a:lnSpc>
                <a:spcPts val="2800"/>
              </a:lnSpc>
              <a:buSzPct val="100000"/>
              <a:buFont typeface="Arial"/>
              <a:buChar char="•"/>
              <a:defRPr sz="16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메타데이터</a:t>
            </a:r>
          </a:p>
        </p:txBody>
      </p:sp>
      <p:sp>
        <p:nvSpPr>
          <p:cNvPr id="249" name="TextBox 21"/>
          <p:cNvSpPr txBox="1"/>
          <p:nvPr/>
        </p:nvSpPr>
        <p:spPr>
          <a:xfrm>
            <a:off x="1417815" y="3980019"/>
            <a:ext cx="7648786" cy="104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파일의 내용 자체인 데이터를 제외한 모든 파일 시스템 구조</a:t>
            </a:r>
          </a:p>
          <a:p>
            <a:pPr lvl="1" marL="346881" indent="-173439">
              <a:lnSpc>
                <a:spcPts val="2800"/>
              </a:lnSpc>
              <a:buSzPct val="100000"/>
              <a:buFont typeface="Arial"/>
              <a:buChar char="•"/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메타데이터에는 파일의 크기, 위치, 접근 권한 등의 정보가 포함되어 있음</a:t>
            </a:r>
          </a:p>
          <a:p>
            <a:pPr lvl="1" marL="346881" indent="-173439">
              <a:lnSpc>
                <a:spcPts val="2800"/>
              </a:lnSpc>
              <a:buSzPct val="100000"/>
              <a:buFont typeface="Arial"/>
              <a:buChar char="•"/>
              <a:defRPr sz="1600">
                <a:solidFill>
                  <a:srgbClr val="006699"/>
                </a:solidFill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 제어 블록 </a:t>
            </a:r>
            <a:r>
              <a:rPr>
                <a:solidFill>
                  <a:srgbClr val="000000"/>
                </a:solidFill>
              </a:rPr>
              <a:t>   (FCB, File Control Block)을 통해 관리됨</a:t>
            </a:r>
          </a:p>
        </p:txBody>
      </p:sp>
      <p:sp>
        <p:nvSpPr>
          <p:cNvPr id="250" name="TextBox 22"/>
          <p:cNvSpPr txBox="1"/>
          <p:nvPr/>
        </p:nvSpPr>
        <p:spPr>
          <a:xfrm>
            <a:off x="942339" y="5180712"/>
            <a:ext cx="1830358" cy="33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46881" indent="-173439">
              <a:lnSpc>
                <a:spcPts val="2800"/>
              </a:lnSpc>
              <a:buSzPct val="100000"/>
              <a:buFont typeface="Arial"/>
              <a:buChar char="•"/>
              <a:defRPr sz="1600">
                <a:latin typeface="Nanum Square Bold"/>
                <a:ea typeface="Nanum Square Bold"/>
                <a:cs typeface="Nanum Square Bold"/>
                <a:sym typeface="Nanum Square Bold"/>
              </a:defRPr>
            </a:pPr>
            <a:r>
              <a:t>파일 제어 블록</a:t>
            </a:r>
          </a:p>
        </p:txBody>
      </p:sp>
      <p:sp>
        <p:nvSpPr>
          <p:cNvPr id="251" name="TextBox 23"/>
          <p:cNvSpPr txBox="1"/>
          <p:nvPr/>
        </p:nvSpPr>
        <p:spPr>
          <a:xfrm>
            <a:off x="1417815" y="5525008"/>
            <a:ext cx="7648786" cy="104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열린 파일의 상태를 관리하는 파일 시스템 구조</a:t>
            </a:r>
          </a:p>
          <a:p>
            <a:pPr lvl="1" marL="346881" indent="-173439">
              <a:lnSpc>
                <a:spcPts val="2800"/>
              </a:lnSpc>
              <a:buSzPct val="100000"/>
              <a:buFont typeface="Arial"/>
              <a:buChar char="•"/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소유, 허가 그리고 파일 내용의 위치를 포함하여 파일에 관한 정보를 가지고 있음</a:t>
            </a:r>
          </a:p>
          <a:p>
            <a:pPr lvl="1" marL="346881" indent="-173439">
              <a:lnSpc>
                <a:spcPts val="2800"/>
              </a:lnSpc>
              <a:buSzPct val="100000"/>
              <a:buFont typeface="Arial"/>
              <a:buChar char="•"/>
              <a:defRPr sz="1600"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UNIX 시스템에서는 inode로 구현함</a:t>
            </a:r>
          </a:p>
        </p:txBody>
      </p:sp>
      <p:sp>
        <p:nvSpPr>
          <p:cNvPr id="252" name="TextBox 24"/>
          <p:cNvSpPr txBox="1"/>
          <p:nvPr/>
        </p:nvSpPr>
        <p:spPr>
          <a:xfrm>
            <a:off x="2240156" y="3185697"/>
            <a:ext cx="230378" cy="20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700"/>
              </a:lnSpc>
              <a:defRPr sz="9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[1]</a:t>
            </a:r>
          </a:p>
        </p:txBody>
      </p:sp>
      <p:sp>
        <p:nvSpPr>
          <p:cNvPr id="253" name="TextBox 25"/>
          <p:cNvSpPr txBox="1"/>
          <p:nvPr/>
        </p:nvSpPr>
        <p:spPr>
          <a:xfrm>
            <a:off x="2990638" y="4721300"/>
            <a:ext cx="230378" cy="201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700"/>
              </a:lnSpc>
              <a:defRPr sz="9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[2]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1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2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263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265" name="TextBox 14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계층적 파일 시스템</a:t>
            </a:r>
          </a:p>
        </p:txBody>
      </p:sp>
      <p:sp>
        <p:nvSpPr>
          <p:cNvPr id="266" name="TextBox 15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267" name="TextBox 16"/>
          <p:cNvSpPr txBox="1"/>
          <p:nvPr/>
        </p:nvSpPr>
        <p:spPr>
          <a:xfrm>
            <a:off x="731520" y="1366498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3. 파일-구성 모듈</a:t>
            </a:r>
          </a:p>
        </p:txBody>
      </p:sp>
      <p:sp>
        <p:nvSpPr>
          <p:cNvPr id="268" name="TextBox 17"/>
          <p:cNvSpPr txBox="1"/>
          <p:nvPr/>
        </p:nvSpPr>
        <p:spPr>
          <a:xfrm>
            <a:off x="1061800" y="1790698"/>
            <a:ext cx="8051721" cy="38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: 파일의 논리적 구조를 관리</a:t>
            </a:r>
          </a:p>
        </p:txBody>
      </p:sp>
      <p:sp>
        <p:nvSpPr>
          <p:cNvPr id="269" name="TextBox 18"/>
          <p:cNvSpPr txBox="1"/>
          <p:nvPr/>
        </p:nvSpPr>
        <p:spPr>
          <a:xfrm>
            <a:off x="731520" y="3505577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4. 기본 파일 시스템 (블록 입출력 서브 시스템)</a:t>
            </a:r>
          </a:p>
        </p:txBody>
      </p:sp>
      <p:sp>
        <p:nvSpPr>
          <p:cNvPr id="270" name="TextBox 19"/>
          <p:cNvSpPr txBox="1"/>
          <p:nvPr/>
        </p:nvSpPr>
        <p:spPr>
          <a:xfrm>
            <a:off x="1061801" y="2166871"/>
            <a:ext cx="7227162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0060" indent="-195030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논리적 구조에는 연속 파일, 연결 리스트 파일 등이 존재함</a:t>
            </a:r>
          </a:p>
          <a:p>
            <a:pPr lvl="1" marL="390060" indent="-195030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파일과 디렉터리의 실제 배치를 다룸</a:t>
            </a:r>
          </a:p>
        </p:txBody>
      </p:sp>
      <p:sp>
        <p:nvSpPr>
          <p:cNvPr id="271" name="TextBox 20"/>
          <p:cNvSpPr txBox="1"/>
          <p:nvPr/>
        </p:nvSpPr>
        <p:spPr>
          <a:xfrm>
            <a:off x="1061801" y="3929376"/>
            <a:ext cx="8339829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: 적절한 장치 드라이버에게 저장장치상의 블록을 읽고 쓰도록 논리 블록 주소를 기반으로</a:t>
            </a:r>
          </a:p>
          <a:p>
            <a: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드라이브에 명령을 내림</a:t>
            </a:r>
          </a:p>
        </p:txBody>
      </p:sp>
      <p:sp>
        <p:nvSpPr>
          <p:cNvPr id="272" name="TextBox 21"/>
          <p:cNvSpPr txBox="1"/>
          <p:nvPr/>
        </p:nvSpPr>
        <p:spPr>
          <a:xfrm>
            <a:off x="1055566" y="4715126"/>
            <a:ext cx="7227163" cy="7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0060" indent="-195030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I/O 요청 스케줄링 고려</a:t>
            </a:r>
          </a:p>
          <a:p>
            <a:pPr lvl="1" marL="390060" indent="-195030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메모리 버퍼와 캐시 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Freeform 2"/>
          <p:cNvSpPr/>
          <p:nvPr/>
        </p:nvSpPr>
        <p:spPr>
          <a:xfrm>
            <a:off x="304800" y="-1"/>
            <a:ext cx="1275081" cy="968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7" name="Freeform 4"/>
          <p:cNvSpPr/>
          <p:nvPr/>
        </p:nvSpPr>
        <p:spPr>
          <a:xfrm>
            <a:off x="-1" y="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8" name="Freeform 6"/>
          <p:cNvSpPr/>
          <p:nvPr/>
        </p:nvSpPr>
        <p:spPr>
          <a:xfrm>
            <a:off x="487711" y="907626"/>
            <a:ext cx="8615649" cy="2029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Freeform 8"/>
          <p:cNvSpPr/>
          <p:nvPr/>
        </p:nvSpPr>
        <p:spPr>
          <a:xfrm>
            <a:off x="-1" y="2438400"/>
            <a:ext cx="243842" cy="2438400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Freeform 10"/>
          <p:cNvSpPr/>
          <p:nvPr/>
        </p:nvSpPr>
        <p:spPr>
          <a:xfrm>
            <a:off x="-1" y="4876800"/>
            <a:ext cx="243842" cy="24384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TextBox 11"/>
          <p:cNvSpPr txBox="1"/>
          <p:nvPr/>
        </p:nvSpPr>
        <p:spPr>
          <a:xfrm>
            <a:off x="7013786" y="7063527"/>
            <a:ext cx="2711028" cy="15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Silberschatz, Galvin and Gagne ©2018</a:t>
            </a:r>
          </a:p>
        </p:txBody>
      </p:sp>
      <p:sp>
        <p:nvSpPr>
          <p:cNvPr id="282" name="Freeform 12"/>
          <p:cNvSpPr/>
          <p:nvPr/>
        </p:nvSpPr>
        <p:spPr>
          <a:xfrm>
            <a:off x="8292254" y="6239933"/>
            <a:ext cx="1369907" cy="84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TextBox 13"/>
          <p:cNvSpPr txBox="1"/>
          <p:nvPr/>
        </p:nvSpPr>
        <p:spPr>
          <a:xfrm>
            <a:off x="289561" y="7099089"/>
            <a:ext cx="2729653" cy="15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Operating System Concepts – 10ᵗʰ Edition</a:t>
            </a:r>
          </a:p>
        </p:txBody>
      </p:sp>
      <p:sp>
        <p:nvSpPr>
          <p:cNvPr id="284" name="TextBox 14"/>
          <p:cNvSpPr txBox="1"/>
          <p:nvPr/>
        </p:nvSpPr>
        <p:spPr>
          <a:xfrm>
            <a:off x="579120" y="275378"/>
            <a:ext cx="859536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400">
                <a:solidFill>
                  <a:srgbClr val="006699"/>
                </a:solidFill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계층적 파일 시스템</a:t>
            </a:r>
          </a:p>
        </p:txBody>
      </p:sp>
      <p:sp>
        <p:nvSpPr>
          <p:cNvPr id="285" name="TextBox 15"/>
          <p:cNvSpPr txBox="1"/>
          <p:nvPr/>
        </p:nvSpPr>
        <p:spPr>
          <a:xfrm>
            <a:off x="4593711" y="7090622"/>
            <a:ext cx="440022" cy="30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"/>
              </a:lnSpc>
              <a:defRPr sz="1000">
                <a:solidFill>
                  <a:srgbClr val="006699"/>
                </a:solidFill>
                <a:latin typeface="Nanum Square Bold"/>
                <a:ea typeface="Nanum Square Bold"/>
                <a:cs typeface="Nanum Square Bold"/>
                <a:sym typeface="Nanum Square Bold"/>
              </a:defRPr>
            </a:lvl1pPr>
          </a:lstStyle>
          <a:p>
            <a:pPr/>
            <a:r>
              <a:t>14.‹#›</a:t>
            </a:r>
          </a:p>
        </p:txBody>
      </p:sp>
      <p:sp>
        <p:nvSpPr>
          <p:cNvPr id="286" name="TextBox 16"/>
          <p:cNvSpPr txBox="1"/>
          <p:nvPr/>
        </p:nvSpPr>
        <p:spPr>
          <a:xfrm>
            <a:off x="731520" y="1366498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5. 입출력 제어</a:t>
            </a:r>
          </a:p>
        </p:txBody>
      </p:sp>
      <p:sp>
        <p:nvSpPr>
          <p:cNvPr id="287" name="TextBox 17"/>
          <p:cNvSpPr txBox="1"/>
          <p:nvPr/>
        </p:nvSpPr>
        <p:spPr>
          <a:xfrm>
            <a:off x="1061800" y="1790698"/>
            <a:ext cx="8051721" cy="38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: 메모리와 디스크 시스템 간 통신(정보 전송)을 담당</a:t>
            </a:r>
          </a:p>
        </p:txBody>
      </p:sp>
      <p:sp>
        <p:nvSpPr>
          <p:cNvPr id="288" name="TextBox 18"/>
          <p:cNvSpPr txBox="1"/>
          <p:nvPr/>
        </p:nvSpPr>
        <p:spPr>
          <a:xfrm>
            <a:off x="731520" y="3915152"/>
            <a:ext cx="9141547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>
                <a:latin typeface="Nanum Square Ultra-Bold"/>
                <a:ea typeface="Nanum Square Ultra-Bold"/>
                <a:cs typeface="Nanum Square Ultra-Bold"/>
                <a:sym typeface="Nanum Square Ultra-Bold"/>
              </a:defRPr>
            </a:lvl1pPr>
          </a:lstStyle>
          <a:p>
            <a:pPr/>
            <a:r>
              <a:t>6. 장치</a:t>
            </a:r>
          </a:p>
        </p:txBody>
      </p:sp>
      <p:sp>
        <p:nvSpPr>
          <p:cNvPr id="289" name="TextBox 19"/>
          <p:cNvSpPr txBox="1"/>
          <p:nvPr/>
        </p:nvSpPr>
        <p:spPr>
          <a:xfrm>
            <a:off x="1061801" y="2166871"/>
            <a:ext cx="7227162" cy="119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0060" indent="-195030">
              <a:lnSpc>
                <a:spcPts val="3200"/>
              </a:lnSpc>
              <a:buSzPct val="100000"/>
              <a:buFont typeface="Arial"/>
              <a:buChar char="•"/>
              <a:defRPr>
                <a:solidFill>
                  <a:srgbClr val="006699"/>
                </a:solidFill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장치 드라이버</a:t>
            </a:r>
            <a:r>
              <a:rPr>
                <a:solidFill>
                  <a:srgbClr val="000000"/>
                </a:solidFill>
              </a:rPr>
              <a:t>    루틴 + </a:t>
            </a:r>
            <a:r>
              <a:t>인터럽트 핸들러    </a:t>
            </a:r>
            <a:r>
              <a:rPr>
                <a:solidFill>
                  <a:srgbClr val="000000"/>
                </a:solidFill>
              </a:rPr>
              <a:t>로 구성</a:t>
            </a:r>
            <a:endParaRPr>
              <a:solidFill>
                <a:srgbClr val="000000"/>
              </a:solidFill>
            </a:endParaRPr>
          </a:p>
          <a:p>
            <a:pPr lvl="1" marL="390060" indent="-195030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기본 파일 시스템 계층에서 장치 드라이버에게 논리 블록 주소를 기반으로 명령을 내리면 입출력 제어 층에서는 이를 물리 주소로 바꿔 명령을 수행</a:t>
            </a:r>
          </a:p>
        </p:txBody>
      </p:sp>
      <p:sp>
        <p:nvSpPr>
          <p:cNvPr id="290" name="TextBox 20"/>
          <p:cNvSpPr txBox="1"/>
          <p:nvPr/>
        </p:nvSpPr>
        <p:spPr>
          <a:xfrm>
            <a:off x="1061801" y="4338951"/>
            <a:ext cx="8339829" cy="38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: 입출력이 가능한 장치</a:t>
            </a:r>
          </a:p>
        </p:txBody>
      </p:sp>
      <p:sp>
        <p:nvSpPr>
          <p:cNvPr id="291" name="TextBox 21"/>
          <p:cNvSpPr txBox="1"/>
          <p:nvPr/>
        </p:nvSpPr>
        <p:spPr>
          <a:xfrm>
            <a:off x="1061801" y="4715126"/>
            <a:ext cx="7227162" cy="38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390060" indent="-195030">
              <a:lnSpc>
                <a:spcPts val="3200"/>
              </a:lnSpc>
              <a:buSzPct val="100000"/>
              <a:buFont typeface="Arial"/>
              <a:buChar char="•"/>
              <a:defRPr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디스크, SSD, 프린터, 스캐너, 키보드, 마우스 등이 이에 해당</a:t>
            </a:r>
          </a:p>
        </p:txBody>
      </p:sp>
      <p:sp>
        <p:nvSpPr>
          <p:cNvPr id="292" name="TextBox 22"/>
          <p:cNvSpPr txBox="1"/>
          <p:nvPr/>
        </p:nvSpPr>
        <p:spPr>
          <a:xfrm>
            <a:off x="2760261" y="2219325"/>
            <a:ext cx="230378" cy="201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700"/>
              </a:lnSpc>
              <a:defRPr sz="9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[1]</a:t>
            </a:r>
          </a:p>
        </p:txBody>
      </p:sp>
      <p:sp>
        <p:nvSpPr>
          <p:cNvPr id="293" name="TextBox 23"/>
          <p:cNvSpPr txBox="1"/>
          <p:nvPr/>
        </p:nvSpPr>
        <p:spPr>
          <a:xfrm>
            <a:off x="5187105" y="2214496"/>
            <a:ext cx="230378" cy="201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700"/>
              </a:lnSpc>
              <a:defRPr sz="9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[2]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