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media/image2.jpeg" ContentType="image/jpeg"/>
  <Override PartName="/ppt/media/image3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4.jpeg" ContentType="image/jpeg"/>
  <Override PartName="/ppt/media/image5.jpeg" ContentType="image/jpeg"/>
  <Override PartName="/ppt/media/image6.jpeg" ContentType="image/jpeg"/>
  <Override PartName="/ppt/notesSlides/notesSlide4.xml" ContentType="application/vnd.openxmlformats-officedocument.presentationml.notesSlide+xml"/>
  <Override PartName="/ppt/media/image7.jpeg" ContentType="image/jpe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media/image8.jpeg" ContentType="image/jpeg"/>
  <Override PartName="/ppt/notesSlides/notesSlide20.xml" ContentType="application/vnd.openxmlformats-officedocument.presentationml.notesSlide+xml"/>
  <Override PartName="/ppt/media/image9.jpeg" ContentType="image/jpeg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media/image10.jpeg" ContentType="image/jpeg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97536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8" name="Shape 1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2" name="Shape 3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12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6" name="Shape 3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12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3" name="Shape 3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12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9" name="Shape 3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12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8" name="Shape 4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12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3" name="Shape 4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12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7" name="Shape 4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16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1" name="Shape 4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17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5" name="Shape 4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18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0" name="Shape 4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19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2" name="Shape 1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08" name="Shape 5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22" name="Shape 5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21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36" name="Shape 5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22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50" name="Shape 5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22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64" name="Shape 5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23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78" name="Shape 5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24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92" name="Shape 5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25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06" name="Shape 6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26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22" name="Shape 6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27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6" name="Shape 1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7" name="Shape 2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9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1" name="Shape 2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10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6" name="Shape 2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10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4" name="Shape 3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12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0" name="Shape 3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12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6" name="Shape 3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12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1.png"/><Relationship Id="rId6" Type="http://schemas.openxmlformats.org/officeDocument/2006/relationships/image" Target="../media/image3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7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8.jpe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9.jpe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10.jpe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1.png"/><Relationship Id="rId6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4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5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6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7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8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9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100" name="TextBox 12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101" name="Freeform 13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2" name="Freeform 14"/>
          <p:cNvSpPr/>
          <p:nvPr/>
        </p:nvSpPr>
        <p:spPr>
          <a:xfrm>
            <a:off x="211666" y="3158066"/>
            <a:ext cx="9184642" cy="215054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3" name="Freeform 15"/>
          <p:cNvSpPr/>
          <p:nvPr/>
        </p:nvSpPr>
        <p:spPr>
          <a:xfrm>
            <a:off x="3544147" y="4394201"/>
            <a:ext cx="2280920" cy="1781387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4" name="Freeform 17"/>
          <p:cNvSpPr/>
          <p:nvPr/>
        </p:nvSpPr>
        <p:spPr>
          <a:xfrm>
            <a:off x="3408681" y="4243492"/>
            <a:ext cx="2553558" cy="2074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8" y="0"/>
                </a:moveTo>
                <a:lnTo>
                  <a:pt x="21342" y="0"/>
                </a:lnTo>
                <a:cubicBezTo>
                  <a:pt x="21485" y="0"/>
                  <a:pt x="21600" y="142"/>
                  <a:pt x="21600" y="317"/>
                </a:cubicBezTo>
                <a:lnTo>
                  <a:pt x="21600" y="21283"/>
                </a:lnTo>
                <a:cubicBezTo>
                  <a:pt x="21600" y="21458"/>
                  <a:pt x="21485" y="21600"/>
                  <a:pt x="21342" y="21600"/>
                </a:cubicBezTo>
                <a:lnTo>
                  <a:pt x="258" y="21600"/>
                </a:lnTo>
                <a:cubicBezTo>
                  <a:pt x="115" y="21600"/>
                  <a:pt x="0" y="21458"/>
                  <a:pt x="0" y="21283"/>
                </a:cubicBezTo>
                <a:lnTo>
                  <a:pt x="0" y="317"/>
                </a:lnTo>
                <a:cubicBezTo>
                  <a:pt x="0" y="142"/>
                  <a:pt x="115" y="0"/>
                  <a:pt x="258" y="0"/>
                </a:cubicBezTo>
                <a:moveTo>
                  <a:pt x="258" y="635"/>
                </a:moveTo>
                <a:lnTo>
                  <a:pt x="258" y="317"/>
                </a:lnTo>
                <a:lnTo>
                  <a:pt x="516" y="317"/>
                </a:lnTo>
                <a:lnTo>
                  <a:pt x="516" y="21283"/>
                </a:lnTo>
                <a:lnTo>
                  <a:pt x="258" y="21283"/>
                </a:lnTo>
                <a:lnTo>
                  <a:pt x="258" y="20965"/>
                </a:lnTo>
                <a:lnTo>
                  <a:pt x="21342" y="20965"/>
                </a:lnTo>
                <a:lnTo>
                  <a:pt x="21342" y="21283"/>
                </a:lnTo>
                <a:lnTo>
                  <a:pt x="21084" y="21283"/>
                </a:lnTo>
                <a:lnTo>
                  <a:pt x="21084" y="317"/>
                </a:lnTo>
                <a:lnTo>
                  <a:pt x="21342" y="317"/>
                </a:lnTo>
                <a:lnTo>
                  <a:pt x="21342" y="635"/>
                </a:lnTo>
                <a:lnTo>
                  <a:pt x="258" y="635"/>
                </a:lnTo>
                <a:close/>
              </a:path>
            </a:pathLst>
          </a:custGeom>
          <a:solidFill>
            <a:srgbClr val="66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5" name="TextBox 18"/>
          <p:cNvSpPr txBox="1"/>
          <p:nvPr/>
        </p:nvSpPr>
        <p:spPr>
          <a:xfrm>
            <a:off x="822959" y="1680211"/>
            <a:ext cx="8107682" cy="1388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5500"/>
              </a:lnSpc>
              <a:defRPr b="1" sz="45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Chapter 15:  File System Internals</a:t>
            </a:r>
          </a:p>
        </p:txBody>
      </p:sp>
      <p:sp>
        <p:nvSpPr>
          <p:cNvPr id="106" name="TextBox 19"/>
          <p:cNvSpPr txBox="1"/>
          <p:nvPr/>
        </p:nvSpPr>
        <p:spPr>
          <a:xfrm>
            <a:off x="4593711" y="7090622"/>
            <a:ext cx="420230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15.‹#›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4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5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6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7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8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219" name="Freeform 12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0" name="TextBox 14"/>
          <p:cNvSpPr txBox="1"/>
          <p:nvPr/>
        </p:nvSpPr>
        <p:spPr>
          <a:xfrm>
            <a:off x="4605337" y="7090622"/>
            <a:ext cx="542926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15.‹#›</a:t>
            </a:r>
          </a:p>
        </p:txBody>
      </p:sp>
      <p:sp>
        <p:nvSpPr>
          <p:cNvPr id="221" name="TextBox 15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222" name="TextBox 16"/>
          <p:cNvSpPr txBox="1"/>
          <p:nvPr/>
        </p:nvSpPr>
        <p:spPr>
          <a:xfrm>
            <a:off x="579120" y="207851"/>
            <a:ext cx="8595360" cy="50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b="1"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File Sharing</a:t>
            </a:r>
          </a:p>
        </p:txBody>
      </p:sp>
      <p:sp>
        <p:nvSpPr>
          <p:cNvPr id="223" name="TextBox 17"/>
          <p:cNvSpPr txBox="1"/>
          <p:nvPr/>
        </p:nvSpPr>
        <p:spPr>
          <a:xfrm>
            <a:off x="1017036" y="1304924"/>
            <a:ext cx="7781523" cy="2415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233286" indent="-116643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다수의 사용자/시스템이 하나의 파일을 공유하도록 허락함</a:t>
            </a:r>
          </a:p>
          <a:p>
            <a:pPr lvl="1" marL="233286" indent="-116643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소유자/그룹의 개념을 확장시켜서 권한을 관리함</a:t>
            </a:r>
          </a:p>
          <a:p>
            <a:pPr lvl="2" marL="720818" indent="-240273">
              <a:lnSpc>
                <a:spcPts val="3200"/>
              </a:lnSpc>
              <a:buSzPct val="100000"/>
              <a:buFont typeface="Arial"/>
              <a:buChar char="⚬"/>
              <a:defRPr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소유자(owner, user)</a:t>
            </a:r>
            <a:r>
              <a:rPr>
                <a:solidFill>
                  <a:srgbClr val="000000"/>
                </a:solidFill>
                <a:latin typeface="NanumSquare Regular"/>
                <a:ea typeface="NanumSquare Regular"/>
                <a:cs typeface="NanumSquare Regular"/>
                <a:sym typeface="NanumSquare Regular"/>
              </a:rPr>
              <a:t>: 파일 속성 변경, 파일 접근 허용 등</a:t>
            </a:r>
            <a:endParaRPr>
              <a:solidFill>
                <a:srgbClr val="000000"/>
              </a:solidFill>
              <a:latin typeface="NanumSquare Regular"/>
              <a:ea typeface="NanumSquare Regular"/>
              <a:cs typeface="NanumSquare Regular"/>
              <a:sym typeface="NanumSquare Regular"/>
            </a:endParaRP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                                                제어 권한을 가장 많이 가지고 있음</a:t>
            </a:r>
          </a:p>
          <a:p>
            <a:pPr lvl="2" marL="721044" indent="-240347">
              <a:lnSpc>
                <a:spcPts val="3200"/>
              </a:lnSpc>
              <a:buSzPct val="100000"/>
              <a:buFont typeface="Arial"/>
              <a:buChar char="⚬"/>
              <a:defRPr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그룹(group)</a:t>
            </a:r>
            <a:r>
              <a:rPr>
                <a:solidFill>
                  <a:srgbClr val="000000"/>
                </a:solidFill>
                <a:latin typeface="NanumSquare Regular"/>
                <a:ea typeface="NanumSquare Regular"/>
                <a:cs typeface="NanumSquare Regular"/>
                <a:sym typeface="NanumSquare Regular"/>
              </a:rPr>
              <a:t>: 파일에 접근을 공유할 수 있는 사용자들</a:t>
            </a:r>
            <a:endParaRPr>
              <a:solidFill>
                <a:srgbClr val="000000"/>
              </a:solidFill>
              <a:latin typeface="NanumSquare Regular"/>
              <a:ea typeface="NanumSquare Regular"/>
              <a:cs typeface="NanumSquare Regular"/>
              <a:sym typeface="NanumSquare Regular"/>
            </a:endParaRPr>
          </a:p>
        </p:txBody>
      </p:sp>
      <p:sp>
        <p:nvSpPr>
          <p:cNvPr id="224" name="TextBox 18"/>
          <p:cNvSpPr txBox="1"/>
          <p:nvPr/>
        </p:nvSpPr>
        <p:spPr>
          <a:xfrm>
            <a:off x="1083525" y="4433870"/>
            <a:ext cx="1512021" cy="308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2400"/>
              </a:lnSpc>
              <a:defRPr sz="2000"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-/</a:t>
            </a:r>
            <a:r>
              <a:rPr>
                <a:solidFill>
                  <a:srgbClr val="006699"/>
                </a:solidFill>
              </a:rPr>
              <a:t>rwx</a:t>
            </a:r>
            <a:r>
              <a:t>/</a:t>
            </a:r>
            <a:r>
              <a:rPr>
                <a:solidFill>
                  <a:srgbClr val="993300"/>
                </a:solidFill>
              </a:rPr>
              <a:t>r--</a:t>
            </a:r>
            <a:r>
              <a:t>/</a:t>
            </a:r>
            <a:r>
              <a:rPr>
                <a:solidFill>
                  <a:srgbClr val="66CCFF"/>
                </a:solidFill>
              </a:rPr>
              <a:t>r--</a:t>
            </a:r>
          </a:p>
        </p:txBody>
      </p:sp>
      <p:sp>
        <p:nvSpPr>
          <p:cNvPr id="225" name="TextBox 19"/>
          <p:cNvSpPr txBox="1"/>
          <p:nvPr/>
        </p:nvSpPr>
        <p:spPr>
          <a:xfrm>
            <a:off x="1310451" y="4738670"/>
            <a:ext cx="369839" cy="306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소유자</a:t>
            </a:r>
          </a:p>
          <a:p>
            <a: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권한</a:t>
            </a:r>
          </a:p>
        </p:txBody>
      </p:sp>
      <p:sp>
        <p:nvSpPr>
          <p:cNvPr id="226" name="TextBox 20"/>
          <p:cNvSpPr txBox="1"/>
          <p:nvPr/>
        </p:nvSpPr>
        <p:spPr>
          <a:xfrm>
            <a:off x="1870395" y="4748195"/>
            <a:ext cx="246535" cy="306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1200"/>
              </a:lnSpc>
              <a:defRPr sz="1000">
                <a:solidFill>
                  <a:srgbClr val="993300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그룹</a:t>
            </a:r>
          </a:p>
          <a:p>
            <a:pPr algn="ctr">
              <a:lnSpc>
                <a:spcPts val="1200"/>
              </a:lnSpc>
              <a:defRPr sz="1000">
                <a:solidFill>
                  <a:srgbClr val="993300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권한</a:t>
            </a:r>
          </a:p>
        </p:txBody>
      </p:sp>
      <p:sp>
        <p:nvSpPr>
          <p:cNvPr id="227" name="TextBox 21"/>
          <p:cNvSpPr txBox="1"/>
          <p:nvPr/>
        </p:nvSpPr>
        <p:spPr>
          <a:xfrm>
            <a:off x="942339" y="3595623"/>
            <a:ext cx="885900" cy="271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1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lvl1pPr>
          </a:lstStyle>
          <a:p>
            <a:pPr/>
            <a:r>
              <a:t>예) linux </a:t>
            </a:r>
          </a:p>
        </p:txBody>
      </p:sp>
      <p:sp>
        <p:nvSpPr>
          <p:cNvPr id="228" name="TextBox 27"/>
          <p:cNvSpPr txBox="1"/>
          <p:nvPr/>
        </p:nvSpPr>
        <p:spPr>
          <a:xfrm>
            <a:off x="2297905" y="4748195"/>
            <a:ext cx="650157" cy="306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1200"/>
              </a:lnSpc>
              <a:defRPr sz="1000">
                <a:solidFill>
                  <a:srgbClr val="66CCFF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다른 사용자</a:t>
            </a:r>
          </a:p>
          <a:p>
            <a:pPr algn="ctr">
              <a:lnSpc>
                <a:spcPts val="1200"/>
              </a:lnSpc>
              <a:defRPr sz="1000">
                <a:solidFill>
                  <a:srgbClr val="66CCFF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권한</a:t>
            </a:r>
          </a:p>
        </p:txBody>
      </p:sp>
      <p:sp>
        <p:nvSpPr>
          <p:cNvPr id="229" name="TextBox 28"/>
          <p:cNvSpPr txBox="1"/>
          <p:nvPr/>
        </p:nvSpPr>
        <p:spPr>
          <a:xfrm>
            <a:off x="3019214" y="4357670"/>
            <a:ext cx="4951399" cy="789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r: read 권한, w: write 권한, x: execute(실행) 권한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 소유자가 각 사용자별 권한을 변경할 수 있음</a:t>
            </a:r>
          </a:p>
        </p:txBody>
      </p:sp>
      <p:pic>
        <p:nvPicPr>
          <p:cNvPr id="230" name="붙여넣은 동영상.png" descr="붙여넣은 동영상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80654" y="3902315"/>
            <a:ext cx="6900874" cy="4965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3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4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5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6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7" name="TextBox 11"/>
          <p:cNvSpPr txBox="1"/>
          <p:nvPr/>
        </p:nvSpPr>
        <p:spPr>
          <a:xfrm>
            <a:off x="4605337" y="7090622"/>
            <a:ext cx="542926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15.‹#›</a:t>
            </a:r>
          </a:p>
        </p:txBody>
      </p:sp>
      <p:sp>
        <p:nvSpPr>
          <p:cNvPr id="238" name="TextBox 12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239" name="TextBox 13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240" name="Freeform 14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1" name="TextBox 15"/>
          <p:cNvSpPr txBox="1"/>
          <p:nvPr/>
        </p:nvSpPr>
        <p:spPr>
          <a:xfrm>
            <a:off x="1334347" y="191593"/>
            <a:ext cx="7010401" cy="50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b="1"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Virtual File Systems</a:t>
            </a:r>
          </a:p>
        </p:txBody>
      </p:sp>
      <p:sp>
        <p:nvSpPr>
          <p:cNvPr id="242" name="TextBox 16"/>
          <p:cNvSpPr txBox="1"/>
          <p:nvPr/>
        </p:nvSpPr>
        <p:spPr>
          <a:xfrm>
            <a:off x="985518" y="1284601"/>
            <a:ext cx="7940146" cy="1602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233286" indent="-116643">
              <a:lnSpc>
                <a:spcPts val="3200"/>
              </a:lnSpc>
              <a:buSzPct val="100000"/>
              <a:buFont typeface="Arial"/>
              <a:buChar char="•"/>
              <a:defRPr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Virtual</a:t>
            </a:r>
            <a:r>
              <a:rPr>
                <a:solidFill>
                  <a:srgbClr val="3366FF"/>
                </a:solidFill>
              </a:rPr>
              <a:t> </a:t>
            </a:r>
            <a:r>
              <a:t>File</a:t>
            </a:r>
            <a:r>
              <a:rPr>
                <a:solidFill>
                  <a:srgbClr val="3366FF"/>
                </a:solidFill>
              </a:rPr>
              <a:t> </a:t>
            </a:r>
            <a:r>
              <a:t>Systems</a:t>
            </a:r>
            <a:r>
              <a:rPr>
                <a:solidFill>
                  <a:srgbClr val="3366FF"/>
                </a:solidFill>
              </a:rPr>
              <a:t> </a:t>
            </a:r>
            <a:r>
              <a:rPr>
                <a:solidFill>
                  <a:srgbClr val="000000"/>
                </a:solidFill>
                <a:latin typeface="NanumSquare Regular"/>
                <a:ea typeface="NanumSquare Regular"/>
                <a:cs typeface="NanumSquare Regular"/>
                <a:sym typeface="NanumSquare Regular"/>
              </a:rPr>
              <a:t>(</a:t>
            </a:r>
            <a:r>
              <a:t>VFS</a:t>
            </a:r>
            <a:r>
              <a:rPr>
                <a:solidFill>
                  <a:srgbClr val="000000"/>
                </a:solidFill>
                <a:latin typeface="NanumSquare Regular"/>
                <a:ea typeface="NanumSquare Regular"/>
                <a:cs typeface="NanumSquare Regular"/>
                <a:sym typeface="NanumSquare Regular"/>
              </a:rPr>
              <a:t>)은 여러 유형의 파일 시스템을 공통된 인터페이스로</a:t>
            </a:r>
            <a:endParaRPr>
              <a:solidFill>
                <a:srgbClr val="000000"/>
              </a:solidFill>
              <a:latin typeface="NanumSquare Regular"/>
              <a:ea typeface="NanumSquare Regular"/>
              <a:cs typeface="NanumSquare Regular"/>
              <a:sym typeface="NanumSquare Regular"/>
            </a:endParaRPr>
          </a:p>
          <a:p>
            <a:pPr>
              <a:lnSpc>
                <a:spcPts val="3200"/>
              </a:lnSpc>
              <a:defRPr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rPr>
                <a:solidFill>
                  <a:srgbClr val="000000"/>
                </a:solidFill>
                <a:latin typeface="NanumSquare Regular"/>
                <a:ea typeface="NanumSquare Regular"/>
                <a:cs typeface="NanumSquare Regular"/>
                <a:sym typeface="NanumSquare Regular"/>
              </a:rPr>
              <a:t>    접근할 수 있게 해줌</a:t>
            </a:r>
            <a:endParaRPr>
              <a:solidFill>
                <a:srgbClr val="000000"/>
              </a:solidFill>
              <a:latin typeface="NanumSquare Regular"/>
              <a:ea typeface="NanumSquare Regular"/>
              <a:cs typeface="NanumSquare Regular"/>
              <a:sym typeface="NanumSquare Regular"/>
            </a:endParaRPr>
          </a:p>
          <a:p>
            <a:pPr lvl="1" marL="233286" indent="-116643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VFS는 마운트된 각 파일 시스템에서 하나의 파일/디렉터리를 </a:t>
            </a:r>
            <a:r>
              <a:rPr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vnode 객체</a:t>
            </a:r>
            <a:r>
              <a:t>로 관리</a:t>
            </a:r>
          </a:p>
          <a:p>
            <a:pPr lvl="1" marL="233286" indent="-116643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VFS 계층을 통해 하나의 통일된 system call을 </a:t>
            </a:r>
            <a:r>
              <a:rPr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각 파일 시스템의 명령어로 변환</a:t>
            </a:r>
          </a:p>
        </p:txBody>
      </p:sp>
      <p:sp>
        <p:nvSpPr>
          <p:cNvPr id="243" name="Freeform 17"/>
          <p:cNvSpPr/>
          <p:nvPr/>
        </p:nvSpPr>
        <p:spPr>
          <a:xfrm>
            <a:off x="2329887" y="3151120"/>
            <a:ext cx="5093827" cy="3921934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4" name="TextBox 18"/>
          <p:cNvSpPr txBox="1"/>
          <p:nvPr/>
        </p:nvSpPr>
        <p:spPr>
          <a:xfrm>
            <a:off x="5970436" y="3548867"/>
            <a:ext cx="3452887" cy="538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21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open(), read(), write(), close() 호출</a:t>
            </a:r>
          </a:p>
          <a:p>
            <a:pPr algn="ctr">
              <a:lnSpc>
                <a:spcPts val="21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파일 디스크립터로 파일 제어</a:t>
            </a:r>
          </a:p>
        </p:txBody>
      </p:sp>
      <p:sp>
        <p:nvSpPr>
          <p:cNvPr id="245" name="AutoShape 19"/>
          <p:cNvSpPr/>
          <p:nvPr/>
        </p:nvSpPr>
        <p:spPr>
          <a:xfrm>
            <a:off x="4969738" y="3825092"/>
            <a:ext cx="888966" cy="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0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1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2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3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4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255" name="Freeform 12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6" name="TextBox 13"/>
          <p:cNvSpPr txBox="1"/>
          <p:nvPr/>
        </p:nvSpPr>
        <p:spPr>
          <a:xfrm>
            <a:off x="985518" y="1284602"/>
            <a:ext cx="7940146" cy="3634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233286" indent="-116643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리눅스의 VFS계층에서 다양한 파일 시스템들과 데이터를 주고 받기 위해 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   사용하는 객체</a:t>
            </a:r>
          </a:p>
          <a:p>
            <a:pPr lvl="2" marL="782997" indent="-260998">
              <a:lnSpc>
                <a:spcPts val="3200"/>
              </a:lnSpc>
              <a:buSzPct val="100000"/>
              <a:buFont typeface="Arial"/>
              <a:buChar char="⚬"/>
              <a:defRPr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Superblock object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00000"/>
                </a:solidFill>
                <a:latin typeface="NanumSquare Regular"/>
                <a:ea typeface="NanumSquare Regular"/>
                <a:cs typeface="NanumSquare Regular"/>
                <a:sym typeface="NanumSquare Regular"/>
              </a:rPr>
              <a:t>파일 시스템 구조에 관한 정보. 한 파일 시스템당 하나.</a:t>
            </a:r>
            <a:endParaRPr>
              <a:solidFill>
                <a:srgbClr val="000000"/>
              </a:solidFill>
              <a:latin typeface="NanumSquare Regular"/>
              <a:ea typeface="NanumSquare Regular"/>
              <a:cs typeface="NanumSquare Regular"/>
              <a:sym typeface="NanumSquare Regular"/>
            </a:endParaRPr>
          </a:p>
          <a:p>
            <a:pPr lvl="2" marL="782997" indent="-260998">
              <a:lnSpc>
                <a:spcPts val="3200"/>
              </a:lnSpc>
              <a:buSzPct val="100000"/>
              <a:buFont typeface="Arial"/>
              <a:buChar char="⚬"/>
              <a:defRPr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Inode object</a:t>
            </a:r>
            <a:r>
              <a:rPr>
                <a:solidFill>
                  <a:srgbClr val="000000"/>
                </a:solidFill>
                <a:latin typeface="NanumSquare Regular"/>
                <a:ea typeface="NanumSquare Regular"/>
                <a:cs typeface="NanumSquare Regular"/>
                <a:sym typeface="NanumSquare Regular"/>
              </a:rPr>
              <a:t>: 특정 파일의 메타 데이터 정보. 한 파일당 하나.</a:t>
            </a:r>
            <a:endParaRPr>
              <a:solidFill>
                <a:srgbClr val="000000"/>
              </a:solidFill>
              <a:latin typeface="NanumSquare Regular"/>
              <a:ea typeface="NanumSquare Regular"/>
              <a:cs typeface="NanumSquare Regular"/>
              <a:sym typeface="NanumSquare Regular"/>
            </a:endParaRPr>
          </a:p>
          <a:p>
            <a:pPr lvl="2" marL="782997" indent="-260998">
              <a:lnSpc>
                <a:spcPts val="3200"/>
              </a:lnSpc>
              <a:buSzPct val="100000"/>
              <a:buFont typeface="Arial"/>
              <a:buChar char="⚬"/>
              <a:defRPr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File object</a:t>
            </a:r>
            <a:r>
              <a:rPr>
                <a:solidFill>
                  <a:srgbClr val="000000"/>
                </a:solidFill>
                <a:latin typeface="NanumSquare Regular"/>
                <a:ea typeface="NanumSquare Regular"/>
                <a:cs typeface="NanumSquare Regular"/>
                <a:sym typeface="NanumSquare Regular"/>
              </a:rPr>
              <a:t>: 열린 파일과 연관된 정보. 파일이 열릴 때마다 하나.</a:t>
            </a:r>
            <a:endParaRPr>
              <a:solidFill>
                <a:srgbClr val="000000"/>
              </a:solidFill>
              <a:latin typeface="NanumSquare Regular"/>
              <a:ea typeface="NanumSquare Regular"/>
              <a:cs typeface="NanumSquare Regular"/>
              <a:sym typeface="NanumSquare Regular"/>
            </a:endParaRPr>
          </a:p>
          <a:p>
            <a:pPr lvl="2" marL="782997" indent="-260998">
              <a:lnSpc>
                <a:spcPts val="3200"/>
              </a:lnSpc>
              <a:buSzPct val="100000"/>
              <a:buFont typeface="Arial"/>
              <a:buChar char="⚬"/>
              <a:defRPr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Dentry object</a:t>
            </a:r>
            <a:r>
              <a:rPr>
                <a:solidFill>
                  <a:srgbClr val="000000"/>
                </a:solidFill>
                <a:latin typeface="NanumSquare Regular"/>
                <a:ea typeface="NanumSquare Regular"/>
                <a:cs typeface="NanumSquare Regular"/>
                <a:sym typeface="NanumSquare Regular"/>
              </a:rPr>
              <a:t>: 디렉터리와 관련된 정보. 루트부터 모든 엔트리당 하나.</a:t>
            </a:r>
            <a:endParaRPr>
              <a:solidFill>
                <a:srgbClr val="000000"/>
              </a:solidFill>
              <a:latin typeface="NanumSquare Regular"/>
              <a:ea typeface="NanumSquare Regular"/>
              <a:cs typeface="NanumSquare Regular"/>
              <a:sym typeface="NanumSquare Regular"/>
            </a:endParaRP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            예) /user/Documents/file.c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                 =&gt; root directory, user directory, Documents directory, file.c file로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                      총 4개의 dentry 객체 생성</a:t>
            </a:r>
          </a:p>
        </p:txBody>
      </p:sp>
      <p:sp>
        <p:nvSpPr>
          <p:cNvPr id="257" name="TextBox 14"/>
          <p:cNvSpPr txBox="1"/>
          <p:nvPr/>
        </p:nvSpPr>
        <p:spPr>
          <a:xfrm>
            <a:off x="4605337" y="7090622"/>
            <a:ext cx="542926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15.‹#›</a:t>
            </a:r>
          </a:p>
        </p:txBody>
      </p:sp>
      <p:sp>
        <p:nvSpPr>
          <p:cNvPr id="258" name="TextBox 15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259" name="TextBox 16"/>
          <p:cNvSpPr txBox="1"/>
          <p:nvPr/>
        </p:nvSpPr>
        <p:spPr>
          <a:xfrm>
            <a:off x="1334347" y="213793"/>
            <a:ext cx="7010401" cy="50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b="1"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Virtual File Systems (Cont.)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4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5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6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7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8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269" name="Freeform 12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0" name="TextBox 13"/>
          <p:cNvSpPr txBox="1"/>
          <p:nvPr/>
        </p:nvSpPr>
        <p:spPr>
          <a:xfrm>
            <a:off x="4605337" y="7090622"/>
            <a:ext cx="542926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15.‹#›</a:t>
            </a:r>
          </a:p>
        </p:txBody>
      </p:sp>
      <p:sp>
        <p:nvSpPr>
          <p:cNvPr id="271" name="TextBox 14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272" name="TextBox 15"/>
          <p:cNvSpPr txBox="1"/>
          <p:nvPr/>
        </p:nvSpPr>
        <p:spPr>
          <a:xfrm>
            <a:off x="1334347" y="213793"/>
            <a:ext cx="7010401" cy="50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b="1"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Virtual File Systems (Cont.)</a:t>
            </a:r>
          </a:p>
        </p:txBody>
      </p:sp>
      <p:sp>
        <p:nvSpPr>
          <p:cNvPr id="273" name="Freeform 16"/>
          <p:cNvSpPr/>
          <p:nvPr/>
        </p:nvSpPr>
        <p:spPr>
          <a:xfrm>
            <a:off x="1089473" y="2088874"/>
            <a:ext cx="7574654" cy="381573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4" name="TextBox 17"/>
          <p:cNvSpPr txBox="1"/>
          <p:nvPr/>
        </p:nvSpPr>
        <p:spPr>
          <a:xfrm>
            <a:off x="1089473" y="1385855"/>
            <a:ext cx="4206108" cy="271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90777" indent="-195388" algn="ctr">
              <a:lnSpc>
                <a:spcPts val="2100"/>
              </a:lnSpc>
              <a:buSzPct val="100000"/>
              <a:buFont typeface="Arial"/>
              <a:buChar char="•"/>
              <a:defRPr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2개의 task에서 하나의 파일을 열었을 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9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0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1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2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3" name="TextBox 11"/>
          <p:cNvSpPr txBox="1"/>
          <p:nvPr/>
        </p:nvSpPr>
        <p:spPr>
          <a:xfrm>
            <a:off x="4605337" y="7090622"/>
            <a:ext cx="542926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15.‹#›</a:t>
            </a:r>
          </a:p>
        </p:txBody>
      </p:sp>
      <p:sp>
        <p:nvSpPr>
          <p:cNvPr id="284" name="TextBox 12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285" name="TextBox 13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286" name="Freeform 14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7" name="TextBox 15"/>
          <p:cNvSpPr txBox="1"/>
          <p:nvPr/>
        </p:nvSpPr>
        <p:spPr>
          <a:xfrm>
            <a:off x="837352" y="159488"/>
            <a:ext cx="8078894" cy="50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b="1"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Virtual File System Implementation</a:t>
            </a:r>
          </a:p>
        </p:txBody>
      </p:sp>
      <p:sp>
        <p:nvSpPr>
          <p:cNvPr id="288" name="TextBox 16"/>
          <p:cNvSpPr txBox="1"/>
          <p:nvPr/>
        </p:nvSpPr>
        <p:spPr>
          <a:xfrm>
            <a:off x="1009433" y="1257300"/>
            <a:ext cx="7919723" cy="4041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233364" indent="-116682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각각의 객체 안에, VFS는 구현 가능한 연산의 집합을 정의</a:t>
            </a:r>
          </a:p>
          <a:p>
            <a:pPr lvl="2" marL="720818" indent="-240273">
              <a:lnSpc>
                <a:spcPts val="3200"/>
              </a:lnSpc>
              <a:buSzPct val="100000"/>
              <a:buFont typeface="Arial"/>
              <a:buChar char="⚬"/>
              <a:defRPr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함수 테이블</a:t>
            </a:r>
            <a:r>
              <a:rPr>
                <a:solidFill>
                  <a:srgbClr val="000000"/>
                </a:solidFill>
                <a:latin typeface="NanumSquare Regular"/>
                <a:ea typeface="NanumSquare Regular"/>
                <a:cs typeface="NanumSquare Regular"/>
                <a:sym typeface="NanumSquare Regular"/>
              </a:rPr>
              <a:t>: 실행 가능한 함수의 포인터들을 저장</a:t>
            </a:r>
            <a:endParaRPr>
              <a:solidFill>
                <a:srgbClr val="000000"/>
              </a:solidFill>
              <a:latin typeface="NanumSquare Regular"/>
              <a:ea typeface="NanumSquare Regular"/>
              <a:cs typeface="NanumSquare Regular"/>
              <a:sym typeface="NanumSquare Regular"/>
            </a:endParaRPr>
          </a:p>
          <a:p>
            <a:pPr lvl="3" marL="1147763" indent="-286941">
              <a:lnSpc>
                <a:spcPts val="3200"/>
              </a:lnSpc>
              <a:buSzPct val="100000"/>
              <a:buFont typeface="Arial"/>
              <a:buChar char="￭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예) file 객체의 함수 테이블 (f_op)</a:t>
            </a:r>
          </a:p>
          <a:p>
            <a:pPr lvl="3" marL="1147763" indent="-286941">
              <a:lnSpc>
                <a:spcPts val="3200"/>
              </a:lnSpc>
              <a:buSzPct val="100000"/>
              <a:buFont typeface="Arial"/>
              <a:buChar char="￭"/>
              <a:defRPr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int open(. . .)</a:t>
            </a:r>
            <a:r>
              <a:rPr>
                <a:latin typeface="NanumSquare Regular"/>
                <a:ea typeface="NanumSquare Regular"/>
                <a:cs typeface="NanumSquare Regular"/>
                <a:sym typeface="NanumSquare Regular"/>
              </a:rPr>
              <a:t>—Open a file</a:t>
            </a:r>
            <a:endParaRPr>
              <a:latin typeface="NanumSquare Regular"/>
              <a:ea typeface="NanumSquare Regular"/>
              <a:cs typeface="NanumSquare Regular"/>
              <a:sym typeface="NanumSquare Regular"/>
            </a:endParaRPr>
          </a:p>
          <a:p>
            <a:pPr lvl="3" marL="1147763" indent="-286941">
              <a:lnSpc>
                <a:spcPts val="3200"/>
              </a:lnSpc>
              <a:buSzPct val="100000"/>
              <a:buFont typeface="Arial"/>
              <a:buChar char="￭"/>
              <a:defRPr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int close(. . .)</a:t>
            </a:r>
            <a:r>
              <a:rPr>
                <a:latin typeface="NanumSquare Regular"/>
                <a:ea typeface="NanumSquare Regular"/>
                <a:cs typeface="NanumSquare Regular"/>
                <a:sym typeface="NanumSquare Regular"/>
              </a:rPr>
              <a:t>—Close an already-open file</a:t>
            </a:r>
            <a:endParaRPr>
              <a:latin typeface="NanumSquare Regular"/>
              <a:ea typeface="NanumSquare Regular"/>
              <a:cs typeface="NanumSquare Regular"/>
              <a:sym typeface="NanumSquare Regular"/>
            </a:endParaRPr>
          </a:p>
          <a:p>
            <a:pPr lvl="3" marL="1147763" indent="-286941">
              <a:lnSpc>
                <a:spcPts val="3200"/>
              </a:lnSpc>
              <a:buSzPct val="100000"/>
              <a:buFont typeface="Arial"/>
              <a:buChar char="￭"/>
              <a:defRPr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ssize t read(. . .)</a:t>
            </a:r>
            <a:r>
              <a:rPr>
                <a:latin typeface="NanumSquare Regular"/>
                <a:ea typeface="NanumSquare Regular"/>
                <a:cs typeface="NanumSquare Regular"/>
                <a:sym typeface="NanumSquare Regular"/>
              </a:rPr>
              <a:t>—Read from a file</a:t>
            </a:r>
            <a:endParaRPr>
              <a:latin typeface="NanumSquare Regular"/>
              <a:ea typeface="NanumSquare Regular"/>
              <a:cs typeface="NanumSquare Regular"/>
              <a:sym typeface="NanumSquare Regular"/>
            </a:endParaRPr>
          </a:p>
          <a:p>
            <a:pPr lvl="3" marL="1147763" indent="-286941">
              <a:lnSpc>
                <a:spcPts val="3200"/>
              </a:lnSpc>
              <a:buSzPct val="100000"/>
              <a:buFont typeface="Arial"/>
              <a:buChar char="￭"/>
              <a:defRPr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ssize t write(. . .)</a:t>
            </a:r>
            <a:r>
              <a:rPr>
                <a:latin typeface="NanumSquare Regular"/>
                <a:ea typeface="NanumSquare Regular"/>
                <a:cs typeface="NanumSquare Regular"/>
                <a:sym typeface="NanumSquare Regular"/>
              </a:rPr>
              <a:t>—Write to a file</a:t>
            </a:r>
            <a:endParaRPr>
              <a:latin typeface="NanumSquare Regular"/>
              <a:ea typeface="NanumSquare Regular"/>
              <a:cs typeface="NanumSquare Regular"/>
              <a:sym typeface="NanumSquare Regular"/>
            </a:endParaRPr>
          </a:p>
          <a:p>
            <a:pPr lvl="3" marL="1147763" indent="-286941">
              <a:lnSpc>
                <a:spcPts val="3200"/>
              </a:lnSpc>
              <a:buSzPct val="100000"/>
              <a:buFont typeface="Arial"/>
              <a:buChar char="￭"/>
              <a:defRPr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int mmap(. . .)</a:t>
            </a:r>
            <a:r>
              <a:rPr>
                <a:latin typeface="NanumSquare Regular"/>
                <a:ea typeface="NanumSquare Regular"/>
                <a:cs typeface="NanumSquare Regular"/>
                <a:sym typeface="NanumSquare Regular"/>
              </a:rPr>
              <a:t>—Memory-map a file</a:t>
            </a:r>
            <a:endParaRPr>
              <a:latin typeface="NanumSquare Regular"/>
              <a:ea typeface="NanumSquare Regular"/>
              <a:cs typeface="NanumSquare Regular"/>
              <a:sym typeface="NanumSquare Regular"/>
            </a:endParaRPr>
          </a:p>
          <a:p>
            <a:pPr lvl="3" marL="286941" indent="573881">
              <a:lnSpc>
                <a:spcPts val="3200"/>
              </a:lnSpc>
            </a:pPr>
            <a:endParaRPr>
              <a:latin typeface="NanumSquare Regular"/>
              <a:ea typeface="NanumSquare Regular"/>
              <a:cs typeface="NanumSquare Regular"/>
              <a:sym typeface="NanumSquare Regular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1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2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3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4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5" name="TextBox 11"/>
          <p:cNvSpPr txBox="1"/>
          <p:nvPr/>
        </p:nvSpPr>
        <p:spPr>
          <a:xfrm>
            <a:off x="4593711" y="7090622"/>
            <a:ext cx="420230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15.‹#›</a:t>
            </a:r>
          </a:p>
        </p:txBody>
      </p:sp>
      <p:sp>
        <p:nvSpPr>
          <p:cNvPr id="296" name="TextBox 12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297" name="TextBox 13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298" name="Freeform 14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9" name="TextBox 15"/>
          <p:cNvSpPr txBox="1"/>
          <p:nvPr/>
        </p:nvSpPr>
        <p:spPr>
          <a:xfrm>
            <a:off x="1381689" y="157231"/>
            <a:ext cx="7499775" cy="50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b="1"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Remote File Systems</a:t>
            </a:r>
          </a:p>
        </p:txBody>
      </p:sp>
      <p:sp>
        <p:nvSpPr>
          <p:cNvPr id="300" name="TextBox 16"/>
          <p:cNvSpPr txBox="1"/>
          <p:nvPr/>
        </p:nvSpPr>
        <p:spPr>
          <a:xfrm>
            <a:off x="932815" y="1248524"/>
            <a:ext cx="7993813" cy="393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네트워크 개념이 등장하면서 </a:t>
            </a:r>
            <a:r>
              <a:rPr b="1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원격 컴퓨터 간 통신</a:t>
            </a:r>
            <a:r>
              <a:t>이 가능해짐</a:t>
            </a:r>
          </a:p>
        </p:txBody>
      </p:sp>
      <p:sp>
        <p:nvSpPr>
          <p:cNvPr id="301" name="TextBox 17"/>
          <p:cNvSpPr txBox="1"/>
          <p:nvPr/>
        </p:nvSpPr>
        <p:spPr>
          <a:xfrm>
            <a:off x="942340" y="1958074"/>
            <a:ext cx="7993813" cy="383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lvl1pPr>
          </a:lstStyle>
          <a:p>
            <a:pPr/>
            <a:r>
              <a:t>파일 공유 방법</a:t>
            </a:r>
          </a:p>
        </p:txBody>
      </p:sp>
      <p:sp>
        <p:nvSpPr>
          <p:cNvPr id="302" name="TextBox 18"/>
          <p:cNvSpPr txBox="1"/>
          <p:nvPr/>
        </p:nvSpPr>
        <p:spPr>
          <a:xfrm>
            <a:off x="932815" y="2452751"/>
            <a:ext cx="7993813" cy="1196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FTP(File Transfer Protocol)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DFS (Distributed File System)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WWW (World Wide Web)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7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8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9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0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1" name="TextBox 11"/>
          <p:cNvSpPr txBox="1"/>
          <p:nvPr/>
        </p:nvSpPr>
        <p:spPr>
          <a:xfrm>
            <a:off x="4593711" y="7090622"/>
            <a:ext cx="420230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15.‹#›</a:t>
            </a:r>
          </a:p>
        </p:txBody>
      </p:sp>
      <p:sp>
        <p:nvSpPr>
          <p:cNvPr id="312" name="TextBox 12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313" name="TextBox 13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314" name="Freeform 14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5" name="TextBox 15"/>
          <p:cNvSpPr txBox="1"/>
          <p:nvPr/>
        </p:nvSpPr>
        <p:spPr>
          <a:xfrm>
            <a:off x="1381689" y="157231"/>
            <a:ext cx="7499775" cy="50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b="1"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Client-Server Model</a:t>
            </a:r>
          </a:p>
        </p:txBody>
      </p:sp>
      <p:sp>
        <p:nvSpPr>
          <p:cNvPr id="316" name="TextBox 16"/>
          <p:cNvSpPr txBox="1"/>
          <p:nvPr/>
        </p:nvSpPr>
        <p:spPr>
          <a:xfrm>
            <a:off x="932815" y="1253578"/>
            <a:ext cx="7993813" cy="789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원격 파일 시스템은 컴퓨터가 하나 이상의 원격 시스템으로부터 하나 이상의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파일 시스템을 마운트 하도록 허용함</a:t>
            </a:r>
          </a:p>
        </p:txBody>
      </p:sp>
      <p:sp>
        <p:nvSpPr>
          <p:cNvPr id="317" name="TextBox 17"/>
          <p:cNvSpPr txBox="1"/>
          <p:nvPr/>
        </p:nvSpPr>
        <p:spPr>
          <a:xfrm>
            <a:off x="947103" y="2372702"/>
            <a:ext cx="7993813" cy="789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 b="1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pPr>
            <a:r>
              <a:t>Server</a:t>
            </a:r>
            <a:r>
              <a:rPr b="0">
                <a:solidFill>
                  <a:srgbClr val="000000"/>
                </a:solidFill>
                <a:latin typeface="NanumSquare Regular"/>
                <a:ea typeface="NanumSquare Regular"/>
                <a:cs typeface="NanumSquare Regular"/>
                <a:sym typeface="NanumSquare Regular"/>
              </a:rPr>
              <a:t> : 파일을 가지고 있는 컴퓨터</a:t>
            </a:r>
            <a:endParaRPr b="0">
              <a:solidFill>
                <a:srgbClr val="000000"/>
              </a:solidFill>
              <a:latin typeface="NanumSquare Regular"/>
              <a:ea typeface="NanumSquare Regular"/>
              <a:cs typeface="NanumSquare Regular"/>
              <a:sym typeface="NanumSquare Regular"/>
            </a:endParaRP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 b="1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pPr>
            <a:r>
              <a:t>Client</a:t>
            </a:r>
            <a:r>
              <a:rPr b="0">
                <a:solidFill>
                  <a:srgbClr val="000000"/>
                </a:solidFill>
                <a:latin typeface="NanumSquare Regular"/>
                <a:ea typeface="NanumSquare Regular"/>
                <a:cs typeface="NanumSquare Regular"/>
                <a:sym typeface="NanumSquare Regular"/>
              </a:rPr>
              <a:t> : 파일에 접근하기를 원하는 컴퓨터</a:t>
            </a:r>
          </a:p>
        </p:txBody>
      </p:sp>
      <p:sp>
        <p:nvSpPr>
          <p:cNvPr id="318" name="TextBox 18"/>
          <p:cNvSpPr txBox="1"/>
          <p:nvPr/>
        </p:nvSpPr>
        <p:spPr>
          <a:xfrm>
            <a:off x="942340" y="3491825"/>
            <a:ext cx="7993813" cy="789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서버는 대개 볼륨이나 디렉터리 수준에서 사용 가능한 파일을 명시하며,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클라이언트는 네트워크 이름이나 IP 주소와 같은 다른 식별자로 확인이 가능함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3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4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5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6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7" name="TextBox 11"/>
          <p:cNvSpPr txBox="1"/>
          <p:nvPr/>
        </p:nvSpPr>
        <p:spPr>
          <a:xfrm>
            <a:off x="4593711" y="7090622"/>
            <a:ext cx="420230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15.‹#›</a:t>
            </a:r>
          </a:p>
        </p:txBody>
      </p:sp>
      <p:sp>
        <p:nvSpPr>
          <p:cNvPr id="328" name="TextBox 12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329" name="TextBox 13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330" name="Freeform 14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1" name="TextBox 15"/>
          <p:cNvSpPr txBox="1"/>
          <p:nvPr/>
        </p:nvSpPr>
        <p:spPr>
          <a:xfrm>
            <a:off x="1381689" y="157231"/>
            <a:ext cx="7499775" cy="50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b="1"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Security</a:t>
            </a:r>
          </a:p>
        </p:txBody>
      </p:sp>
      <p:sp>
        <p:nvSpPr>
          <p:cNvPr id="332" name="TextBox 16"/>
          <p:cNvSpPr txBox="1"/>
          <p:nvPr/>
        </p:nvSpPr>
        <p:spPr>
          <a:xfrm>
            <a:off x="925750" y="1958338"/>
            <a:ext cx="7993813" cy="789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  <a:defRPr b="1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pPr>
            <a:r>
              <a:t>IP Spoofing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: 허가되지 않은 클라이언트가 허가된 것처럼 위장하여 서버에 접속하는 해킹 방법</a:t>
            </a:r>
          </a:p>
        </p:txBody>
      </p:sp>
      <p:sp>
        <p:nvSpPr>
          <p:cNvPr id="333" name="TextBox 17"/>
          <p:cNvSpPr txBox="1"/>
          <p:nvPr/>
        </p:nvSpPr>
        <p:spPr>
          <a:xfrm>
            <a:off x="925750" y="2806034"/>
            <a:ext cx="7993813" cy="1196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TLS/SSL : 네트워크 통신에서 암호화를 통해 클라이언트와 서버 간 통신 보호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방화벽 : IP 주소 기반 검증과 비정상적인 트래픽 차단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암호화된 키 방식 : SSH 키/TLS 인증서 사용</a:t>
            </a:r>
          </a:p>
        </p:txBody>
      </p:sp>
      <p:sp>
        <p:nvSpPr>
          <p:cNvPr id="334" name="TextBox 18"/>
          <p:cNvSpPr txBox="1"/>
          <p:nvPr/>
        </p:nvSpPr>
        <p:spPr>
          <a:xfrm>
            <a:off x="925750" y="1248788"/>
            <a:ext cx="7993813" cy="383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lvl1pPr>
          </a:lstStyle>
          <a:p>
            <a:pPr/>
            <a:r>
              <a:t>클라이언트가 서버에게 인증을 요청하는 과정에서 `해킹`에 노출될 수 있음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9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0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1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2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3" name="TextBox 11"/>
          <p:cNvSpPr txBox="1"/>
          <p:nvPr/>
        </p:nvSpPr>
        <p:spPr>
          <a:xfrm>
            <a:off x="4593711" y="7090622"/>
            <a:ext cx="420230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15.‹#›</a:t>
            </a:r>
          </a:p>
        </p:txBody>
      </p:sp>
      <p:sp>
        <p:nvSpPr>
          <p:cNvPr id="344" name="TextBox 12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345" name="TextBox 13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346" name="Freeform 14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7" name="TextBox 15"/>
          <p:cNvSpPr txBox="1"/>
          <p:nvPr/>
        </p:nvSpPr>
        <p:spPr>
          <a:xfrm>
            <a:off x="1381689" y="157231"/>
            <a:ext cx="7499775" cy="535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b="1"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UNIX와 NFS에서의 인증</a:t>
            </a:r>
          </a:p>
        </p:txBody>
      </p:sp>
      <p:sp>
        <p:nvSpPr>
          <p:cNvPr id="348" name="TextBox 16"/>
          <p:cNvSpPr txBox="1"/>
          <p:nvPr/>
        </p:nvSpPr>
        <p:spPr>
          <a:xfrm>
            <a:off x="942340" y="2367913"/>
            <a:ext cx="7993813" cy="377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200"/>
              </a:lnSpc>
              <a:defRPr b="1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Client Networking</a:t>
            </a:r>
          </a:p>
        </p:txBody>
      </p:sp>
      <p:sp>
        <p:nvSpPr>
          <p:cNvPr id="349" name="TextBox 17"/>
          <p:cNvSpPr txBox="1"/>
          <p:nvPr/>
        </p:nvSpPr>
        <p:spPr>
          <a:xfrm>
            <a:off x="925750" y="2806034"/>
            <a:ext cx="7993813" cy="1196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사용자 ID가 클라이언트와 서버에서 일치 해야 함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서버는 클라이언트가 정확한 사용자 ID를 입력하는 것을 신뢰함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한 시스템이 서버와 클라이언트 모두가 될 수 있음</a:t>
            </a:r>
          </a:p>
        </p:txBody>
      </p:sp>
      <p:sp>
        <p:nvSpPr>
          <p:cNvPr id="350" name="TextBox 18"/>
          <p:cNvSpPr txBox="1"/>
          <p:nvPr/>
        </p:nvSpPr>
        <p:spPr>
          <a:xfrm>
            <a:off x="925750" y="1248788"/>
            <a:ext cx="7993813" cy="789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UNIX와 UNIX 네트워크 파일 시스템 (NFS)에서는 </a:t>
            </a:r>
            <a:r>
              <a:rPr b="1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클라이언트 네트워킹</a:t>
            </a:r>
            <a:r>
              <a:t> 정보를 통해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인증 과정을 거침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5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6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7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8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9" name="TextBox 11"/>
          <p:cNvSpPr txBox="1"/>
          <p:nvPr/>
        </p:nvSpPr>
        <p:spPr>
          <a:xfrm>
            <a:off x="4593711" y="7090622"/>
            <a:ext cx="420230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15.‹#›</a:t>
            </a:r>
          </a:p>
        </p:txBody>
      </p:sp>
      <p:sp>
        <p:nvSpPr>
          <p:cNvPr id="360" name="TextBox 12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361" name="TextBox 13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362" name="Freeform 14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63" name="TextBox 15"/>
          <p:cNvSpPr txBox="1"/>
          <p:nvPr/>
        </p:nvSpPr>
        <p:spPr>
          <a:xfrm>
            <a:off x="1381689" y="157231"/>
            <a:ext cx="7499775" cy="535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b="1"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원격 파일 시스템 연산 과정</a:t>
            </a:r>
          </a:p>
        </p:txBody>
      </p:sp>
      <p:sp>
        <p:nvSpPr>
          <p:cNvPr id="364" name="TextBox 16"/>
          <p:cNvSpPr txBox="1"/>
          <p:nvPr/>
        </p:nvSpPr>
        <p:spPr>
          <a:xfrm>
            <a:off x="925750" y="1248789"/>
            <a:ext cx="7993813" cy="2009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91498" indent="-195749">
              <a:lnSpc>
                <a:spcPts val="3200"/>
              </a:lnSpc>
              <a:buSzPct val="100000"/>
              <a:buAutoNum type="arabicPeriod" startAt="1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원격 파일 시스템 마운트</a:t>
            </a:r>
          </a:p>
          <a:p>
            <a:pPr lvl="1" marL="391498" indent="-195749">
              <a:lnSpc>
                <a:spcPts val="3200"/>
              </a:lnSpc>
              <a:buSzPct val="100000"/>
              <a:buAutoNum type="arabicPeriod" startAt="1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파일 연산 요청은 DFS 프로토콜을 통해 서버로 보내짐</a:t>
            </a:r>
          </a:p>
          <a:p>
            <a:pPr lvl="1" marL="391498" indent="-195749">
              <a:lnSpc>
                <a:spcPts val="3200"/>
              </a:lnSpc>
              <a:buSzPct val="100000"/>
              <a:buAutoNum type="arabicPeriod" startAt="1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필요에 따라 요청한 사용자의 ID와 함께 보내짐 (ex, 파일 열기 요청)</a:t>
            </a:r>
          </a:p>
          <a:p>
            <a:pPr lvl="1" marL="391498" indent="-195749">
              <a:lnSpc>
                <a:spcPts val="3200"/>
              </a:lnSpc>
              <a:buSzPct val="100000"/>
              <a:buAutoNum type="arabicPeriod" startAt="1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서버는 표준 접근 검사를 적용해 사용자의 접근 권한을 확인함</a:t>
            </a:r>
          </a:p>
          <a:p>
            <a:pPr lvl="1" marL="391498" indent="-195749">
              <a:lnSpc>
                <a:spcPts val="3200"/>
              </a:lnSpc>
              <a:buSzPct val="100000"/>
              <a:buAutoNum type="arabicPeriod" startAt="1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클라이언트 응용에 파일 디스크립터 (파일 핸들) 전달 및 연산 수행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1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2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3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4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5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116" name="TextBox 12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117" name="Freeform 13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8" name="TextBox 14"/>
          <p:cNvSpPr txBox="1"/>
          <p:nvPr/>
        </p:nvSpPr>
        <p:spPr>
          <a:xfrm>
            <a:off x="977326" y="192706"/>
            <a:ext cx="8400627" cy="535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b="1"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목차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1046997" y="1285875"/>
            <a:ext cx="7905903" cy="3228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233364" indent="-116682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파일 시스템 (File Systems)</a:t>
            </a:r>
          </a:p>
          <a:p>
            <a:pPr lvl="1" marL="233364" indent="-116682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파일 시스템 마운팅 (File-System Mounting)</a:t>
            </a:r>
          </a:p>
          <a:p>
            <a:pPr lvl="1" marL="233364" indent="-116682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파티션과 마운팅 (Partitions and Mounting)</a:t>
            </a:r>
          </a:p>
          <a:p>
            <a:pPr lvl="1" marL="233364" indent="-116682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파일 공유 (File Sharing)</a:t>
            </a:r>
          </a:p>
          <a:p>
            <a:pPr lvl="1" marL="233364" indent="-116682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가상 파일 시스템 (Virtual File Systems)</a:t>
            </a:r>
          </a:p>
          <a:p>
            <a:pPr lvl="1" marL="233364" indent="-116682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원격 파일 시스템 (Remote File Systems)</a:t>
            </a:r>
          </a:p>
          <a:p>
            <a:pPr lvl="1" marL="233364" indent="-116682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일관성의 의미 (Consistency Semantics)</a:t>
            </a:r>
          </a:p>
          <a:p>
            <a:pPr lvl="1" marL="233364" indent="-116682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NFS</a:t>
            </a:r>
          </a:p>
        </p:txBody>
      </p:sp>
      <p:sp>
        <p:nvSpPr>
          <p:cNvPr id="120" name="TextBox 16"/>
          <p:cNvSpPr txBox="1"/>
          <p:nvPr/>
        </p:nvSpPr>
        <p:spPr>
          <a:xfrm>
            <a:off x="4593711" y="7090622"/>
            <a:ext cx="420230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15.‹#›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69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70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71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72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73" name="TextBox 11"/>
          <p:cNvSpPr txBox="1"/>
          <p:nvPr/>
        </p:nvSpPr>
        <p:spPr>
          <a:xfrm>
            <a:off x="4593711" y="7090622"/>
            <a:ext cx="420230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15.‹#›</a:t>
            </a:r>
          </a:p>
        </p:txBody>
      </p:sp>
      <p:sp>
        <p:nvSpPr>
          <p:cNvPr id="374" name="TextBox 12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375" name="TextBox 13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376" name="Freeform 14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77" name="TextBox 15"/>
          <p:cNvSpPr txBox="1"/>
          <p:nvPr/>
        </p:nvSpPr>
        <p:spPr>
          <a:xfrm>
            <a:off x="1381689" y="157231"/>
            <a:ext cx="7499775" cy="50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b="1"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Distributed Information Systems</a:t>
            </a:r>
          </a:p>
        </p:txBody>
      </p:sp>
      <p:sp>
        <p:nvSpPr>
          <p:cNvPr id="378" name="TextBox 16"/>
          <p:cNvSpPr txBox="1"/>
          <p:nvPr/>
        </p:nvSpPr>
        <p:spPr>
          <a:xfrm>
            <a:off x="925750" y="1248788"/>
            <a:ext cx="7993813" cy="789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클라이언트-서버 모델을 쉽게 관리하기 위해 </a:t>
            </a:r>
            <a:r>
              <a:rPr b="1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분산 정보 시스템 (분산 네이밍 서비스)</a:t>
            </a:r>
            <a:r>
              <a:t>의 개념이 등장함</a:t>
            </a:r>
          </a:p>
        </p:txBody>
      </p:sp>
      <p:sp>
        <p:nvSpPr>
          <p:cNvPr id="379" name="TextBox 17"/>
          <p:cNvSpPr txBox="1"/>
          <p:nvPr/>
        </p:nvSpPr>
        <p:spPr>
          <a:xfrm>
            <a:off x="879893" y="2367913"/>
            <a:ext cx="8142186" cy="789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기존 클라이언트-서버 서비스에서는 원격 컴퓨팅에 대한 내용을 다루었다면,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     분산 정보 시스템에서는 원격 컴퓨팅을 위해 필요한 정보에 단일화된 접근을 제공함</a:t>
            </a:r>
          </a:p>
        </p:txBody>
      </p:sp>
      <p:sp>
        <p:nvSpPr>
          <p:cNvPr id="380" name="TextBox 18"/>
          <p:cNvSpPr txBox="1"/>
          <p:nvPr/>
        </p:nvSpPr>
        <p:spPr>
          <a:xfrm>
            <a:off x="887650" y="3734687"/>
            <a:ext cx="799381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200"/>
              </a:lnSpc>
              <a:defRPr b="1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대표적인 분산 정보 시스템</a:t>
            </a:r>
          </a:p>
        </p:txBody>
      </p:sp>
      <p:sp>
        <p:nvSpPr>
          <p:cNvPr id="381" name="TextBox 19"/>
          <p:cNvSpPr txBox="1"/>
          <p:nvPr/>
        </p:nvSpPr>
        <p:spPr>
          <a:xfrm>
            <a:off x="887650" y="4275432"/>
            <a:ext cx="7993813" cy="1602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DNS (Domain Name System)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NIS (Network Information Service)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CIFS (Common Internet File System)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LDAP (light-weight directory-access protocol)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6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7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8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9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90" name="TextBox 11"/>
          <p:cNvSpPr txBox="1"/>
          <p:nvPr/>
        </p:nvSpPr>
        <p:spPr>
          <a:xfrm>
            <a:off x="4593711" y="7090622"/>
            <a:ext cx="420230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15.‹#›</a:t>
            </a:r>
          </a:p>
        </p:txBody>
      </p:sp>
      <p:sp>
        <p:nvSpPr>
          <p:cNvPr id="391" name="TextBox 12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392" name="TextBox 13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393" name="Freeform 14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94" name="TextBox 15"/>
          <p:cNvSpPr txBox="1"/>
          <p:nvPr/>
        </p:nvSpPr>
        <p:spPr>
          <a:xfrm>
            <a:off x="1381689" y="157231"/>
            <a:ext cx="7499775" cy="50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b="1"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Consistency Semantics</a:t>
            </a:r>
          </a:p>
        </p:txBody>
      </p:sp>
      <p:sp>
        <p:nvSpPr>
          <p:cNvPr id="395" name="TextBox 16"/>
          <p:cNvSpPr txBox="1"/>
          <p:nvPr/>
        </p:nvSpPr>
        <p:spPr>
          <a:xfrm>
            <a:off x="925750" y="1248788"/>
            <a:ext cx="7993813" cy="383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lvl1pPr>
          </a:lstStyle>
          <a:p>
            <a:pPr/>
            <a:r>
              <a:t>: 시스템의 특성 중 하나로 동시에 공유 파일에 접근하는 여러 사용자의 의미를 명시</a:t>
            </a:r>
          </a:p>
        </p:txBody>
      </p:sp>
      <p:sp>
        <p:nvSpPr>
          <p:cNvPr id="396" name="TextBox 17"/>
          <p:cNvSpPr txBox="1"/>
          <p:nvPr/>
        </p:nvSpPr>
        <p:spPr>
          <a:xfrm>
            <a:off x="925750" y="1958338"/>
            <a:ext cx="8096330" cy="789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한 사용자에 의한 데이터의 변경이 다른 사용자에게 어떻게 작용하는지를 나타내며,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      파일 시스템의 코드로 구현될 수 있음</a:t>
            </a:r>
          </a:p>
        </p:txBody>
      </p:sp>
      <p:sp>
        <p:nvSpPr>
          <p:cNvPr id="397" name="TextBox 18"/>
          <p:cNvSpPr txBox="1"/>
          <p:nvPr/>
        </p:nvSpPr>
        <p:spPr>
          <a:xfrm>
            <a:off x="942339" y="2909951"/>
            <a:ext cx="8187771" cy="789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일관성 의미는 6장의 프로세스 동기 알고리즘과 직접적인 연관이 있지만,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      복잡하고 오버헤드가 크기 때문에 파일 시스템에서는 사용하지 않음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02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03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04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05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06" name="TextBox 11"/>
          <p:cNvSpPr txBox="1"/>
          <p:nvPr/>
        </p:nvSpPr>
        <p:spPr>
          <a:xfrm>
            <a:off x="4593711" y="7090622"/>
            <a:ext cx="420230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15.‹#›</a:t>
            </a:r>
          </a:p>
        </p:txBody>
      </p:sp>
      <p:sp>
        <p:nvSpPr>
          <p:cNvPr id="407" name="TextBox 12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408" name="TextBox 13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409" name="Freeform 14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10" name="TextBox 15"/>
          <p:cNvSpPr txBox="1"/>
          <p:nvPr/>
        </p:nvSpPr>
        <p:spPr>
          <a:xfrm>
            <a:off x="1381689" y="157231"/>
            <a:ext cx="7499775" cy="50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b="1"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File Session</a:t>
            </a:r>
          </a:p>
        </p:txBody>
      </p:sp>
      <p:sp>
        <p:nvSpPr>
          <p:cNvPr id="411" name="TextBox 16"/>
          <p:cNvSpPr txBox="1"/>
          <p:nvPr/>
        </p:nvSpPr>
        <p:spPr>
          <a:xfrm>
            <a:off x="926288" y="1254683"/>
            <a:ext cx="7993813" cy="377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200"/>
              </a:lnSpc>
              <a:defRPr b="1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UNIX</a:t>
            </a:r>
          </a:p>
        </p:txBody>
      </p:sp>
      <p:sp>
        <p:nvSpPr>
          <p:cNvPr id="412" name="TextBox 17"/>
          <p:cNvSpPr txBox="1"/>
          <p:nvPr/>
        </p:nvSpPr>
        <p:spPr>
          <a:xfrm>
            <a:off x="926288" y="1754682"/>
            <a:ext cx="7993813" cy="1196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한 사용자가 파일에 쓰면 동일 파일을 연 다른 사용자들에게 즉시 반영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파일에 대한 현재 위치 포인터를 공유할 수 있어, 한 사용자의 행동이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      모든 사용자에게 영향을 미칠 수 있음</a:t>
            </a:r>
          </a:p>
        </p:txBody>
      </p:sp>
      <p:sp>
        <p:nvSpPr>
          <p:cNvPr id="413" name="TextBox 18"/>
          <p:cNvSpPr txBox="1"/>
          <p:nvPr/>
        </p:nvSpPr>
        <p:spPr>
          <a:xfrm>
            <a:off x="926288" y="4044612"/>
            <a:ext cx="7993813" cy="377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200"/>
              </a:lnSpc>
              <a:defRPr b="1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OpenAFS</a:t>
            </a:r>
          </a:p>
        </p:txBody>
      </p:sp>
      <p:sp>
        <p:nvSpPr>
          <p:cNvPr id="414" name="TextBox 19"/>
          <p:cNvSpPr txBox="1"/>
          <p:nvPr/>
        </p:nvSpPr>
        <p:spPr>
          <a:xfrm>
            <a:off x="926288" y="3169080"/>
            <a:ext cx="7993813" cy="383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lvl1pPr>
          </a:lstStyle>
          <a:p>
            <a:pPr/>
            <a:r>
              <a:t>한 파일에 하나의 물리 이미지가 연관되어 있고, 이 이미지는 배타적으로 접근 가능함</a:t>
            </a:r>
          </a:p>
        </p:txBody>
      </p:sp>
      <p:sp>
        <p:nvSpPr>
          <p:cNvPr id="415" name="TextBox 20"/>
          <p:cNvSpPr txBox="1"/>
          <p:nvPr/>
        </p:nvSpPr>
        <p:spPr>
          <a:xfrm>
            <a:off x="926288" y="4544610"/>
            <a:ext cx="7993813" cy="789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한 사용자가 파일에 쓰면 동일 파일을 연 다른 사용자들에게 즉시 반영되지 않음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파일이 닫히면, 파일에 대한 변경은 파일이 닫힌 후 열린 파일에 대해서만 반영됨</a:t>
            </a:r>
          </a:p>
        </p:txBody>
      </p:sp>
      <p:sp>
        <p:nvSpPr>
          <p:cNvPr id="416" name="TextBox 21"/>
          <p:cNvSpPr txBox="1"/>
          <p:nvPr/>
        </p:nvSpPr>
        <p:spPr>
          <a:xfrm>
            <a:off x="926288" y="5549434"/>
            <a:ext cx="7993813" cy="789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한 파일은 여러 이미지들과 연관되어 있으며, 지연 없이 파일 이미지에 대해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병행적으로 실행 가능함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1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2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3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4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5" name="TextBox 11"/>
          <p:cNvSpPr txBox="1"/>
          <p:nvPr/>
        </p:nvSpPr>
        <p:spPr>
          <a:xfrm>
            <a:off x="4593711" y="7090622"/>
            <a:ext cx="420230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15.‹#›</a:t>
            </a:r>
          </a:p>
        </p:txBody>
      </p:sp>
      <p:sp>
        <p:nvSpPr>
          <p:cNvPr id="426" name="TextBox 12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427" name="TextBox 13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428" name="Freeform 14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9" name="TextBox 15"/>
          <p:cNvSpPr txBox="1"/>
          <p:nvPr/>
        </p:nvSpPr>
        <p:spPr>
          <a:xfrm>
            <a:off x="1381689" y="157231"/>
            <a:ext cx="7499775" cy="50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b="1"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Immutable Shared File</a:t>
            </a:r>
          </a:p>
        </p:txBody>
      </p:sp>
      <p:sp>
        <p:nvSpPr>
          <p:cNvPr id="430" name="TextBox 16"/>
          <p:cNvSpPr txBox="1"/>
          <p:nvPr/>
        </p:nvSpPr>
        <p:spPr>
          <a:xfrm>
            <a:off x="890648" y="1321358"/>
            <a:ext cx="7993813" cy="383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lvl1pPr>
          </a:lstStyle>
          <a:p>
            <a:pPr/>
            <a:r>
              <a:t>: 파일을 공유한다고 선언하면 더 이상 파일명과 내용을 변경할 수 없는 파일</a:t>
            </a:r>
          </a:p>
        </p:txBody>
      </p:sp>
      <p:sp>
        <p:nvSpPr>
          <p:cNvPr id="431" name="TextBox 17"/>
          <p:cNvSpPr txBox="1"/>
          <p:nvPr/>
        </p:nvSpPr>
        <p:spPr>
          <a:xfrm>
            <a:off x="907238" y="1821357"/>
            <a:ext cx="7993813" cy="383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lvl1pPr>
          </a:lstStyle>
          <a:p>
            <a:pPr/>
            <a:r>
              <a:t>읽기만 가능하도록 만듦으로써 구현이 가능함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36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37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38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39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40" name="TextBox 11"/>
          <p:cNvSpPr txBox="1"/>
          <p:nvPr/>
        </p:nvSpPr>
        <p:spPr>
          <a:xfrm>
            <a:off x="4584186" y="7090622"/>
            <a:ext cx="433224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15.‹#›</a:t>
            </a:r>
          </a:p>
        </p:txBody>
      </p:sp>
      <p:sp>
        <p:nvSpPr>
          <p:cNvPr id="441" name="TextBox 12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442" name="TextBox 13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443" name="Freeform 14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44" name="TextBox 15"/>
          <p:cNvSpPr txBox="1"/>
          <p:nvPr/>
        </p:nvSpPr>
        <p:spPr>
          <a:xfrm>
            <a:off x="1386958" y="209288"/>
            <a:ext cx="8138160" cy="50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b="1"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The Sun Network File System (NFS)</a:t>
            </a:r>
          </a:p>
        </p:txBody>
      </p:sp>
      <p:sp>
        <p:nvSpPr>
          <p:cNvPr id="445" name="TextBox 16"/>
          <p:cNvSpPr txBox="1"/>
          <p:nvPr/>
        </p:nvSpPr>
        <p:spPr>
          <a:xfrm>
            <a:off x="1046271" y="1304924"/>
            <a:ext cx="7158209" cy="1602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233286" indent="-116643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LAN 또는 WAN을 거쳐 원격 파일에 접근하기 위한 소프트웨어 시스템의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   구현과 명세</a:t>
            </a:r>
          </a:p>
          <a:p>
            <a:pPr lvl="1" marL="233364" indent="-116682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이 구현은 원래 Solaris 운영체제의 일부였으나, 일반적인 업계 표준이 됨</a:t>
            </a:r>
          </a:p>
          <a:p>
            <a:pPr lvl="1" marL="233364" indent="-116682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UDP/IP와 TCP/IP 프로토콜을 기반으로 다양한 네트워크 환경에서 작동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50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51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52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53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54" name="TextBox 11"/>
          <p:cNvSpPr txBox="1"/>
          <p:nvPr/>
        </p:nvSpPr>
        <p:spPr>
          <a:xfrm>
            <a:off x="4593711" y="7090622"/>
            <a:ext cx="42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15.‹#›</a:t>
            </a:r>
          </a:p>
        </p:txBody>
      </p:sp>
      <p:sp>
        <p:nvSpPr>
          <p:cNvPr id="455" name="TextBox 12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456" name="TextBox 13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457" name="Freeform 14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58" name="TextBox 15"/>
          <p:cNvSpPr txBox="1"/>
          <p:nvPr/>
        </p:nvSpPr>
        <p:spPr>
          <a:xfrm>
            <a:off x="857374" y="207645"/>
            <a:ext cx="8128001" cy="50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b="1"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NFS (Cont.)</a:t>
            </a:r>
          </a:p>
        </p:txBody>
      </p:sp>
      <p:sp>
        <p:nvSpPr>
          <p:cNvPr id="459" name="TextBox 16"/>
          <p:cNvSpPr txBox="1"/>
          <p:nvPr/>
        </p:nvSpPr>
        <p:spPr>
          <a:xfrm>
            <a:off x="1051184" y="1306385"/>
            <a:ext cx="7944147" cy="4041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233286" indent="-116643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서로 연결된 워크스테이션의 집합을 독립적인 파일 시스템을 가진 독립적인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   기계들의 집합으로 간주</a:t>
            </a:r>
          </a:p>
          <a:p>
            <a:pPr lvl="1" marL="233286" indent="-116643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클라이언트 - 서버 관계 기반</a:t>
            </a:r>
          </a:p>
          <a:p>
            <a:pPr lvl="2" marL="721044" indent="-240347">
              <a:lnSpc>
                <a:spcPts val="3200"/>
              </a:lnSpc>
              <a:buSzPct val="100000"/>
              <a:buFont typeface="Arial"/>
              <a:buChar char="⚬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원격 디렉터리를 로컬 파일 시스템 디렉터리 상에 마운트</a:t>
            </a:r>
          </a:p>
          <a:p>
            <a:pPr lvl="3" marL="1147763" indent="-286941">
              <a:lnSpc>
                <a:spcPts val="3200"/>
              </a:lnSpc>
              <a:buSzPct val="100000"/>
              <a:buFont typeface="Arial"/>
              <a:buChar char="￭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마운트된 디렉터리는 로컬 디렉터리에서 내려오는 기존 하위 트리를 대체</a:t>
            </a:r>
          </a:p>
          <a:p>
            <a:pPr lvl="2" marL="721044" indent="-240347">
              <a:lnSpc>
                <a:spcPts val="3200"/>
              </a:lnSpc>
              <a:buSzPct val="100000"/>
              <a:buFont typeface="Arial"/>
              <a:buChar char="⚬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원격 디렉터리의 파일을 로컬 디렉터리처럼(투명하게) 액세스 가능</a:t>
            </a:r>
          </a:p>
          <a:p>
            <a:pPr lvl="3" marL="1147553" indent="-286888">
              <a:lnSpc>
                <a:spcPts val="3200"/>
              </a:lnSpc>
              <a:buSzPct val="100000"/>
              <a:buFont typeface="Arial"/>
              <a:buChar char="￭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마운트 작업을 위한 원격 디렉터리의 사양은 투명하지 않으므로,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                   원격 디렉터리의 호스트 이름 필요</a:t>
            </a:r>
          </a:p>
          <a:p>
            <a:pPr lvl="2" marL="721044" indent="-240347">
              <a:lnSpc>
                <a:spcPts val="3200"/>
              </a:lnSpc>
              <a:buSzPct val="100000"/>
              <a:buFont typeface="Arial"/>
              <a:buChar char="⚬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접근 권한 인증을 받으면, 잠재적으로 모든 파일 시스템(또는 파일 시스템 내의 디렉터리)을 로컬 디렉터리 위에 원격으로 마운트할 수 있음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64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65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66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67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68" name="TextBox 11"/>
          <p:cNvSpPr txBox="1"/>
          <p:nvPr/>
        </p:nvSpPr>
        <p:spPr>
          <a:xfrm>
            <a:off x="4593711" y="7090622"/>
            <a:ext cx="417356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15.‹#›</a:t>
            </a:r>
          </a:p>
        </p:txBody>
      </p:sp>
      <p:sp>
        <p:nvSpPr>
          <p:cNvPr id="469" name="TextBox 12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470" name="TextBox 13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471" name="Freeform 14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72" name="TextBox 15"/>
          <p:cNvSpPr txBox="1"/>
          <p:nvPr/>
        </p:nvSpPr>
        <p:spPr>
          <a:xfrm>
            <a:off x="618932" y="207645"/>
            <a:ext cx="8595360" cy="50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b="1"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NFS (Cont.)</a:t>
            </a:r>
          </a:p>
        </p:txBody>
      </p:sp>
      <p:sp>
        <p:nvSpPr>
          <p:cNvPr id="473" name="TextBox 16"/>
          <p:cNvSpPr txBox="1"/>
          <p:nvPr/>
        </p:nvSpPr>
        <p:spPr>
          <a:xfrm>
            <a:off x="954722" y="1300225"/>
            <a:ext cx="7853238" cy="1602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233286" indent="-116643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NFS는 다양한 머신, 운영 체제 및 네트워크 아키텍처의 이질적인 환경에서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   작동하도록 설계됨</a:t>
            </a:r>
          </a:p>
          <a:p>
            <a:pPr lvl="1" marL="233286" indent="-116643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마운트 기법에 의해 제공되는 서비스와 실제 원격 파일 접근 서비스를 구분하기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   위해, </a:t>
            </a:r>
            <a:r>
              <a:rPr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마운트 프로토콜</a:t>
            </a:r>
            <a:r>
              <a:t>과 </a:t>
            </a:r>
            <a:r>
              <a:rPr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NFS 프로토콜</a:t>
            </a:r>
            <a:r>
              <a:t>을 구분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78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79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80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81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82" name="TextBox 11"/>
          <p:cNvSpPr txBox="1"/>
          <p:nvPr/>
        </p:nvSpPr>
        <p:spPr>
          <a:xfrm>
            <a:off x="4593711" y="7090622"/>
            <a:ext cx="417356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15.‹#›</a:t>
            </a:r>
          </a:p>
        </p:txBody>
      </p:sp>
      <p:sp>
        <p:nvSpPr>
          <p:cNvPr id="483" name="TextBox 12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484" name="TextBox 13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485" name="Freeform 14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86" name="TextBox 15"/>
          <p:cNvSpPr txBox="1"/>
          <p:nvPr/>
        </p:nvSpPr>
        <p:spPr>
          <a:xfrm>
            <a:off x="618932" y="207645"/>
            <a:ext cx="8595360" cy="50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b="1"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NFS Mounting Example</a:t>
            </a:r>
          </a:p>
        </p:txBody>
      </p:sp>
      <p:sp>
        <p:nvSpPr>
          <p:cNvPr id="487" name="TextBox 16"/>
          <p:cNvSpPr txBox="1"/>
          <p:nvPr/>
        </p:nvSpPr>
        <p:spPr>
          <a:xfrm>
            <a:off x="954722" y="1409700"/>
            <a:ext cx="7410531" cy="271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233364" indent="-116682">
              <a:lnSpc>
                <a:spcPts val="21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3개의 독립적인 파일 시스템 U, S1, S2</a:t>
            </a:r>
          </a:p>
        </p:txBody>
      </p:sp>
      <p:sp>
        <p:nvSpPr>
          <p:cNvPr id="488" name="Freeform 17"/>
          <p:cNvSpPr/>
          <p:nvPr/>
        </p:nvSpPr>
        <p:spPr>
          <a:xfrm>
            <a:off x="1957285" y="1970378"/>
            <a:ext cx="5922696" cy="295404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93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94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95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96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97" name="TextBox 11"/>
          <p:cNvSpPr txBox="1"/>
          <p:nvPr/>
        </p:nvSpPr>
        <p:spPr>
          <a:xfrm>
            <a:off x="4596367" y="7090622"/>
            <a:ext cx="417356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15.‹#›</a:t>
            </a:r>
          </a:p>
        </p:txBody>
      </p:sp>
      <p:sp>
        <p:nvSpPr>
          <p:cNvPr id="498" name="TextBox 12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499" name="TextBox 13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500" name="Freeform 14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01" name="TextBox 15"/>
          <p:cNvSpPr txBox="1"/>
          <p:nvPr/>
        </p:nvSpPr>
        <p:spPr>
          <a:xfrm>
            <a:off x="961913" y="207645"/>
            <a:ext cx="8595360" cy="50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b="1"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NFS Mounting Example (Cont.)</a:t>
            </a:r>
          </a:p>
        </p:txBody>
      </p:sp>
      <p:sp>
        <p:nvSpPr>
          <p:cNvPr id="502" name="TextBox 16"/>
          <p:cNvSpPr txBox="1"/>
          <p:nvPr/>
        </p:nvSpPr>
        <p:spPr>
          <a:xfrm>
            <a:off x="954722" y="1405527"/>
            <a:ext cx="7410531" cy="271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233286" indent="-116643">
              <a:lnSpc>
                <a:spcPts val="21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마운트와 연속 마운트(Cascading mounts)</a:t>
            </a:r>
          </a:p>
        </p:txBody>
      </p:sp>
      <p:sp>
        <p:nvSpPr>
          <p:cNvPr id="503" name="Freeform 17"/>
          <p:cNvSpPr/>
          <p:nvPr/>
        </p:nvSpPr>
        <p:spPr>
          <a:xfrm>
            <a:off x="2015036" y="1969853"/>
            <a:ext cx="4381761" cy="331089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04" name="TextBox 18"/>
          <p:cNvSpPr txBox="1"/>
          <p:nvPr/>
        </p:nvSpPr>
        <p:spPr>
          <a:xfrm>
            <a:off x="1792654" y="5514123"/>
            <a:ext cx="2561018" cy="538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100"/>
              </a:lnSpc>
              <a:defRPr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U:/usr/local에 S1:/usr/shared를 마운트</a:t>
            </a:r>
          </a:p>
        </p:txBody>
      </p:sp>
      <p:sp>
        <p:nvSpPr>
          <p:cNvPr id="505" name="TextBox 19"/>
          <p:cNvSpPr txBox="1"/>
          <p:nvPr/>
        </p:nvSpPr>
        <p:spPr>
          <a:xfrm>
            <a:off x="4876799" y="5514123"/>
            <a:ext cx="2279239" cy="805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2100"/>
              </a:lnSpc>
              <a:defRPr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U:/usr/local/dir1에 S2:/usr/dir2를 마운트</a:t>
            </a:r>
          </a:p>
          <a:p>
            <a:pPr algn="ctr">
              <a:lnSpc>
                <a:spcPts val="2100"/>
              </a:lnSpc>
              <a:defRPr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(Cascading mounts)</a:t>
            </a:r>
          </a:p>
        </p:txBody>
      </p:sp>
      <p:sp>
        <p:nvSpPr>
          <p:cNvPr id="506" name="TextBox 20"/>
          <p:cNvSpPr txBox="1"/>
          <p:nvPr/>
        </p:nvSpPr>
        <p:spPr>
          <a:xfrm>
            <a:off x="6357678" y="2167527"/>
            <a:ext cx="3199595" cy="80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2100"/>
              </a:lnSpc>
              <a:defRPr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연속 마운트</a:t>
            </a:r>
          </a:p>
          <a:p>
            <a:pPr algn="ctr">
              <a:lnSpc>
                <a:spcPts val="2100"/>
              </a:lnSpc>
              <a:defRPr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: 한 파일 시스템이 원격 마운트된 파일 시스템에 다시 마운트되는 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11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12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13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14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15" name="TextBox 11"/>
          <p:cNvSpPr txBox="1"/>
          <p:nvPr/>
        </p:nvSpPr>
        <p:spPr>
          <a:xfrm>
            <a:off x="4591501" y="7089564"/>
            <a:ext cx="423693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15.‹#›</a:t>
            </a:r>
          </a:p>
        </p:txBody>
      </p:sp>
      <p:sp>
        <p:nvSpPr>
          <p:cNvPr id="516" name="TextBox 12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517" name="TextBox 13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518" name="Freeform 14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19" name="TextBox 15"/>
          <p:cNvSpPr txBox="1"/>
          <p:nvPr/>
        </p:nvSpPr>
        <p:spPr>
          <a:xfrm>
            <a:off x="1049829" y="207645"/>
            <a:ext cx="8045027" cy="50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b="1"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NFS Mount Protocol</a:t>
            </a:r>
          </a:p>
        </p:txBody>
      </p:sp>
      <p:sp>
        <p:nvSpPr>
          <p:cNvPr id="520" name="TextBox 16"/>
          <p:cNvSpPr txBox="1"/>
          <p:nvPr/>
        </p:nvSpPr>
        <p:spPr>
          <a:xfrm>
            <a:off x="1038671" y="1304925"/>
            <a:ext cx="7936757" cy="3228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233364" indent="-116682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서버 - 클라이언트 사이의 초기 논리적 연결 생성</a:t>
            </a:r>
          </a:p>
          <a:p>
            <a:pPr lvl="1" marL="233286" indent="-116643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클라이언트가 서버에게 원격 디렉터리 마운트 요구</a:t>
            </a:r>
          </a:p>
          <a:p>
            <a:pPr lvl="2" marL="720818" indent="-240273">
              <a:lnSpc>
                <a:spcPts val="3200"/>
              </a:lnSpc>
              <a:buSzPct val="100000"/>
              <a:buFont typeface="Arial"/>
              <a:buChar char="⚬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원격 디렉터리의 이름과 서버 기계의 이름을 포함</a:t>
            </a:r>
          </a:p>
          <a:p>
            <a:pPr lvl="2" marL="721044" indent="-240347">
              <a:lnSpc>
                <a:spcPts val="3200"/>
              </a:lnSpc>
              <a:buSzPct val="100000"/>
              <a:buFont typeface="Arial"/>
              <a:buChar char="⚬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서버는 수출 리스트 (각 기계와 해당 기계가 마운트 가능한 로컬 파일 시스템을 지정) 유지</a:t>
            </a:r>
          </a:p>
          <a:p>
            <a:pPr lvl="1" marL="233286" indent="-116643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허용된 요구일 시, 키(key)로 사용할 파일 핸들 반환</a:t>
            </a:r>
          </a:p>
          <a:p>
            <a:pPr lvl="2" marL="782997" indent="-260998">
              <a:lnSpc>
                <a:spcPts val="3200"/>
              </a:lnSpc>
              <a:buSzPct val="100000"/>
              <a:buFont typeface="Arial"/>
              <a:buChar char="⚬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파일 핸들 - 파일 시스템 식별자와 inode 번호로 구성</a:t>
            </a:r>
          </a:p>
          <a:p>
            <a:pPr lvl="1" marL="233286" indent="-116643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마운트 작업은 클라이언트의 읽기에만 영향을 주며, 서버 측에는 영향 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5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6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7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8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9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130" name="TextBox 12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131" name="Freeform 13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2" name="TextBox 14"/>
          <p:cNvSpPr txBox="1"/>
          <p:nvPr/>
        </p:nvSpPr>
        <p:spPr>
          <a:xfrm>
            <a:off x="449734" y="198651"/>
            <a:ext cx="8595360" cy="535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b="1"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15장 개략</a:t>
            </a:r>
          </a:p>
        </p:txBody>
      </p:sp>
      <p:sp>
        <p:nvSpPr>
          <p:cNvPr id="133" name="TextBox 15"/>
          <p:cNvSpPr txBox="1"/>
          <p:nvPr/>
        </p:nvSpPr>
        <p:spPr>
          <a:xfrm>
            <a:off x="1036942" y="1295400"/>
            <a:ext cx="7938484" cy="2009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233286" indent="-116643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파일 시스템의 세부 정보, 파일 시스템 마운팅 개념과 파티션,                                  부팅과 운영체제 실행 방법</a:t>
            </a:r>
          </a:p>
          <a:p>
            <a:pPr lvl="1" marL="233286" indent="-116643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파일 공유를 위한 소유자 개념, 파일 시스템 구현 방식을 설명</a:t>
            </a:r>
          </a:p>
          <a:p>
            <a:pPr lvl="1" marL="233286" indent="-116643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파일 공유 방법과 클라이언트 서버 모델에 대해 설명</a:t>
            </a:r>
          </a:p>
          <a:p>
            <a:pPr lvl="1" marL="233286" indent="-116643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일관성의 의미와 NFS </a:t>
            </a:r>
          </a:p>
        </p:txBody>
      </p:sp>
      <p:sp>
        <p:nvSpPr>
          <p:cNvPr id="134" name="TextBox 16"/>
          <p:cNvSpPr txBox="1"/>
          <p:nvPr/>
        </p:nvSpPr>
        <p:spPr>
          <a:xfrm>
            <a:off x="4593711" y="7090622"/>
            <a:ext cx="420230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15.‹#›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25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26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27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28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29" name="TextBox 11"/>
          <p:cNvSpPr txBox="1"/>
          <p:nvPr/>
        </p:nvSpPr>
        <p:spPr>
          <a:xfrm>
            <a:off x="4593711" y="7090622"/>
            <a:ext cx="417356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15.‹#›</a:t>
            </a:r>
          </a:p>
        </p:txBody>
      </p:sp>
      <p:sp>
        <p:nvSpPr>
          <p:cNvPr id="530" name="TextBox 12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531" name="TextBox 13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532" name="Freeform 14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33" name="TextBox 15"/>
          <p:cNvSpPr txBox="1"/>
          <p:nvPr/>
        </p:nvSpPr>
        <p:spPr>
          <a:xfrm>
            <a:off x="932819" y="207645"/>
            <a:ext cx="8595360" cy="50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b="1"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NFS Protocol</a:t>
            </a:r>
          </a:p>
        </p:txBody>
      </p:sp>
      <p:sp>
        <p:nvSpPr>
          <p:cNvPr id="534" name="TextBox 16"/>
          <p:cNvSpPr txBox="1"/>
          <p:nvPr/>
        </p:nvSpPr>
        <p:spPr>
          <a:xfrm>
            <a:off x="1002452" y="1304925"/>
            <a:ext cx="7587885" cy="3228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233286" indent="-116643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원격 파일 연산을 위한 원격 프로시저 콜 제공</a:t>
            </a:r>
          </a:p>
          <a:p>
            <a:pPr>
              <a:lnSpc>
                <a:spcPts val="3200"/>
              </a:lnSpc>
            </a:pPr>
          </a:p>
          <a:p>
            <a:pPr lvl="1" marL="233364" indent="-116682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원격 프로시저는 아래의 연산들을 지원:</a:t>
            </a:r>
          </a:p>
          <a:p>
            <a:pPr lvl="2" marL="721044" indent="-240347">
              <a:lnSpc>
                <a:spcPts val="3200"/>
              </a:lnSpc>
              <a:buSzPct val="100000"/>
              <a:buFont typeface="Arial"/>
              <a:buChar char="⚬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디렉터리 내 파일 검색</a:t>
            </a:r>
          </a:p>
          <a:p>
            <a:pPr lvl="2" marL="721044" indent="-240347">
              <a:lnSpc>
                <a:spcPts val="3200"/>
              </a:lnSpc>
              <a:buSzPct val="100000"/>
              <a:buFont typeface="Arial"/>
              <a:buChar char="⚬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디렉터리 항목 읽기</a:t>
            </a:r>
          </a:p>
          <a:p>
            <a:pPr lvl="2" marL="721044" indent="-240347">
              <a:lnSpc>
                <a:spcPts val="3200"/>
              </a:lnSpc>
              <a:buSzPct val="100000"/>
              <a:buFont typeface="Arial"/>
              <a:buChar char="⚬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링크와 디렉터리 조작</a:t>
            </a:r>
          </a:p>
          <a:p>
            <a:pPr lvl="2" marL="721044" indent="-240347">
              <a:lnSpc>
                <a:spcPts val="3200"/>
              </a:lnSpc>
              <a:buSzPct val="100000"/>
              <a:buFont typeface="Arial"/>
              <a:buChar char="⚬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파일 속성 접근</a:t>
            </a:r>
          </a:p>
          <a:p>
            <a:pPr lvl="2" marL="720818" indent="-240273">
              <a:lnSpc>
                <a:spcPts val="3200"/>
              </a:lnSpc>
              <a:buSzPct val="100000"/>
              <a:buFont typeface="Arial"/>
              <a:buChar char="⚬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파일 읽기, 쓰기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39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40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41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42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43" name="TextBox 11"/>
          <p:cNvSpPr txBox="1"/>
          <p:nvPr/>
        </p:nvSpPr>
        <p:spPr>
          <a:xfrm>
            <a:off x="4593711" y="7090622"/>
            <a:ext cx="417356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15.‹#›</a:t>
            </a:r>
          </a:p>
        </p:txBody>
      </p:sp>
      <p:sp>
        <p:nvSpPr>
          <p:cNvPr id="544" name="TextBox 12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545" name="TextBox 13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546" name="Freeform 14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47" name="TextBox 15"/>
          <p:cNvSpPr txBox="1"/>
          <p:nvPr/>
        </p:nvSpPr>
        <p:spPr>
          <a:xfrm>
            <a:off x="932819" y="207645"/>
            <a:ext cx="8595360" cy="50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b="1"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NFS Protocol (Cont.)</a:t>
            </a:r>
          </a:p>
        </p:txBody>
      </p:sp>
      <p:sp>
        <p:nvSpPr>
          <p:cNvPr id="548" name="TextBox 16"/>
          <p:cNvSpPr txBox="1"/>
          <p:nvPr/>
        </p:nvSpPr>
        <p:spPr>
          <a:xfrm>
            <a:off x="1002452" y="1304925"/>
            <a:ext cx="7587885" cy="3228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233286" indent="-116643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NFS 서버는 </a:t>
            </a:r>
            <a:r>
              <a:rPr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무상태(stateless)</a:t>
            </a:r>
            <a:r>
              <a:t>; 서버가 클라이언트에 대한 정보 유지 X</a:t>
            </a:r>
          </a:p>
          <a:p>
            <a:pPr>
              <a:lnSpc>
                <a:spcPts val="3200"/>
              </a:lnSpc>
              <a:defRPr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➤ </a:t>
            </a:r>
            <a:r>
              <a:rPr>
                <a:latin typeface="NanumSquare Regular"/>
                <a:ea typeface="NanumSquare Regular"/>
                <a:cs typeface="NanumSquare Regular"/>
                <a:sym typeface="NanumSquare Regular"/>
              </a:rPr>
              <a:t>클라이언트가 매 요구마다 매개변수들의 완전한 집합을 제공해야 함</a:t>
            </a:r>
            <a:endParaRPr>
              <a:latin typeface="NanumSquare Regular"/>
              <a:ea typeface="NanumSquare Regular"/>
              <a:cs typeface="NanumSquare Regular"/>
              <a:sym typeface="NanumSquare Regular"/>
            </a:endParaRPr>
          </a:p>
          <a:p>
            <a:pPr>
              <a:lnSpc>
                <a:spcPts val="3200"/>
              </a:lnSpc>
            </a:pPr>
            <a:endParaRPr>
              <a:latin typeface="NanumSquare Regular"/>
              <a:ea typeface="NanumSquare Regular"/>
              <a:cs typeface="NanumSquare Regular"/>
              <a:sym typeface="NanumSquare Regular"/>
            </a:endParaRPr>
          </a:p>
          <a:p>
            <a:pPr lvl="1" marL="233286" indent="-116643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서버는 모든 NFS 데이터를 동기적으로 씀으로써 데이터 유실 방지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➤ 캐싱의 장점 감소</a:t>
            </a:r>
          </a:p>
          <a:p>
            <a:pPr>
              <a:lnSpc>
                <a:spcPts val="3200"/>
              </a:lnSpc>
            </a:pPr>
          </a:p>
          <a:p>
            <a:pPr lvl="1" marL="233286" indent="-116643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병행성 제어 기법 제공 X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➤ 상태성(stateful)인 록(lock) 또는 NFS와는 별도의 적절한 기법 필요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53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54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55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56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57" name="TextBox 11"/>
          <p:cNvSpPr txBox="1"/>
          <p:nvPr/>
        </p:nvSpPr>
        <p:spPr>
          <a:xfrm>
            <a:off x="4593711" y="7090622"/>
            <a:ext cx="417356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15.‹#›</a:t>
            </a:r>
          </a:p>
        </p:txBody>
      </p:sp>
      <p:sp>
        <p:nvSpPr>
          <p:cNvPr id="558" name="TextBox 12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559" name="TextBox 13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560" name="Freeform 14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61" name="TextBox 15"/>
          <p:cNvSpPr txBox="1"/>
          <p:nvPr/>
        </p:nvSpPr>
        <p:spPr>
          <a:xfrm>
            <a:off x="1255391" y="241382"/>
            <a:ext cx="8400627" cy="479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800"/>
              </a:lnSpc>
              <a:defRPr b="1" sz="32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Three Major Layers of NFS Architecture </a:t>
            </a:r>
          </a:p>
        </p:txBody>
      </p:sp>
      <p:sp>
        <p:nvSpPr>
          <p:cNvPr id="562" name="TextBox 16"/>
          <p:cNvSpPr txBox="1"/>
          <p:nvPr/>
        </p:nvSpPr>
        <p:spPr>
          <a:xfrm>
            <a:off x="1026990" y="1304925"/>
            <a:ext cx="7466884" cy="4447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233286" indent="-116643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가상 파일 시스템(VFS)을 통해 운영체제로 통합</a:t>
            </a:r>
          </a:p>
          <a:p>
            <a:pPr>
              <a:lnSpc>
                <a:spcPts val="3200"/>
              </a:lnSpc>
            </a:pPr>
          </a:p>
          <a:p>
            <a:pPr lvl="1" marL="233286" indent="-116643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경로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클라이언트는 정규 시스템 콜을 통해 연산을 시작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VFS 계층</a:t>
            </a:r>
          </a:p>
          <a:p>
            <a:pPr lvl="2" marL="721044" indent="-240347">
              <a:lnSpc>
                <a:spcPts val="3200"/>
              </a:lnSpc>
              <a:buSzPct val="100000"/>
              <a:buFont typeface="Arial"/>
              <a:buChar char="⚬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로컬 파일과 원격 파일을 구분</a:t>
            </a:r>
          </a:p>
          <a:p>
            <a:pPr lvl="2" marL="720818" indent="-240273">
              <a:lnSpc>
                <a:spcPts val="3200"/>
              </a:lnSpc>
              <a:buSzPct val="100000"/>
              <a:buFont typeface="Arial"/>
              <a:buChar char="⚬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원격 요청에 대한 NFS 프로시저 실행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하나의 RPC 호출이 원격 서버 내의 NFS 서비스 계층에 대해 행해짐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원격 시스템 상의 VFS 계층을 거쳐 파일 시스템 연산을 실행</a:t>
            </a:r>
          </a:p>
          <a:p>
            <a:pPr>
              <a:lnSpc>
                <a:spcPts val="3200"/>
              </a:lnSpc>
            </a:pP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➤ 경로를 다시 돌아가 결과를 반환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67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68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69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70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71" name="TextBox 11"/>
          <p:cNvSpPr txBox="1"/>
          <p:nvPr/>
        </p:nvSpPr>
        <p:spPr>
          <a:xfrm>
            <a:off x="4591677" y="7090622"/>
            <a:ext cx="417845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15.‹#›</a:t>
            </a:r>
          </a:p>
        </p:txBody>
      </p:sp>
      <p:sp>
        <p:nvSpPr>
          <p:cNvPr id="572" name="TextBox 12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573" name="TextBox 13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574" name="Freeform 14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75" name="TextBox 15"/>
          <p:cNvSpPr txBox="1"/>
          <p:nvPr/>
        </p:nvSpPr>
        <p:spPr>
          <a:xfrm>
            <a:off x="1291884" y="236220"/>
            <a:ext cx="8638232" cy="479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800"/>
              </a:lnSpc>
              <a:defRPr b="1" sz="32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Schematic View of NFS Architecture </a:t>
            </a:r>
          </a:p>
        </p:txBody>
      </p:sp>
      <p:sp>
        <p:nvSpPr>
          <p:cNvPr id="576" name="Freeform 16"/>
          <p:cNvSpPr/>
          <p:nvPr/>
        </p:nvSpPr>
        <p:spPr>
          <a:xfrm>
            <a:off x="1949815" y="1419224"/>
            <a:ext cx="6070598" cy="409953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1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2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3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4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5" name="TextBox 11"/>
          <p:cNvSpPr txBox="1"/>
          <p:nvPr/>
        </p:nvSpPr>
        <p:spPr>
          <a:xfrm>
            <a:off x="4593711" y="7090622"/>
            <a:ext cx="417356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15.‹#›</a:t>
            </a:r>
          </a:p>
        </p:txBody>
      </p:sp>
      <p:sp>
        <p:nvSpPr>
          <p:cNvPr id="586" name="TextBox 12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587" name="TextBox 13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588" name="Freeform 14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9" name="TextBox 15"/>
          <p:cNvSpPr txBox="1"/>
          <p:nvPr/>
        </p:nvSpPr>
        <p:spPr>
          <a:xfrm>
            <a:off x="1175261" y="213029"/>
            <a:ext cx="7982375" cy="50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b="1"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NFS Path-Name Translation</a:t>
            </a:r>
          </a:p>
        </p:txBody>
      </p:sp>
      <p:sp>
        <p:nvSpPr>
          <p:cNvPr id="590" name="TextBox 16"/>
          <p:cNvSpPr txBox="1"/>
          <p:nvPr/>
        </p:nvSpPr>
        <p:spPr>
          <a:xfrm>
            <a:off x="1017036" y="1304924"/>
            <a:ext cx="7369653" cy="1602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233286" indent="-116643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경로를 각 컴포넌트 이름으로 분할</a:t>
            </a:r>
          </a:p>
          <a:p>
            <a:pPr lvl="1" marL="233286" indent="-116643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각 컴포넌트마다 별도의 NFS 룩업(lookup) 호출을 수행하여 서버와 통신</a:t>
            </a:r>
          </a:p>
          <a:p>
            <a:pPr lvl="1" marL="233286" indent="-116643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조회 속도를 높이기 위해 클라이언트 측의 디렉터리 이름 룩업 캐시 사용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➤ 시작 부분의 경로 이름이 같은 파일들의 참조 속도 증가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95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96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97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98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99" name="TextBox 11"/>
          <p:cNvSpPr txBox="1"/>
          <p:nvPr/>
        </p:nvSpPr>
        <p:spPr>
          <a:xfrm>
            <a:off x="4597124" y="7090622"/>
            <a:ext cx="41584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15.‹#›</a:t>
            </a:r>
          </a:p>
        </p:txBody>
      </p:sp>
      <p:sp>
        <p:nvSpPr>
          <p:cNvPr id="600" name="TextBox 12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601" name="TextBox 13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602" name="Freeform 14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03" name="TextBox 15"/>
          <p:cNvSpPr txBox="1"/>
          <p:nvPr/>
        </p:nvSpPr>
        <p:spPr>
          <a:xfrm>
            <a:off x="1125372" y="207645"/>
            <a:ext cx="7919719" cy="50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b="1"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NFS Remote Operations</a:t>
            </a:r>
          </a:p>
        </p:txBody>
      </p:sp>
      <p:sp>
        <p:nvSpPr>
          <p:cNvPr id="604" name="TextBox 16"/>
          <p:cNvSpPr txBox="1"/>
          <p:nvPr/>
        </p:nvSpPr>
        <p:spPr>
          <a:xfrm>
            <a:off x="1017036" y="1304925"/>
            <a:ext cx="7616174" cy="5260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233286" indent="-116643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개념적으로 open, close 연산을 제외하고는 원격 파일 연산 -&gt; 대응되는 RPC로 직접 변환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➤ 실제로는 성능 향상을 위해 </a:t>
            </a:r>
            <a:r>
              <a:rPr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버퍼링, 캐싱</a:t>
            </a:r>
            <a:r>
              <a:t> 기술 사용</a:t>
            </a:r>
          </a:p>
          <a:p>
            <a:pPr lvl="1" marL="233364" indent="-116682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파일 블록 캐시</a:t>
            </a:r>
          </a:p>
          <a:p>
            <a:pPr lvl="2" marL="720818" indent="-240273">
              <a:lnSpc>
                <a:spcPts val="3200"/>
              </a:lnSpc>
              <a:buSzPct val="100000"/>
              <a:buFont typeface="Arial"/>
              <a:buChar char="⚬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파일의 실제 데이터 블록 저장</a:t>
            </a:r>
          </a:p>
          <a:p>
            <a:pPr lvl="2" marL="720818" indent="-240273">
              <a:lnSpc>
                <a:spcPts val="3200"/>
              </a:lnSpc>
              <a:buSzPct val="100000"/>
              <a:buFont typeface="Arial"/>
              <a:buChar char="⚬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파일 속성이 최신 버전일 경우에만 캐시된 블록 사용</a:t>
            </a:r>
          </a:p>
          <a:p>
            <a:pPr lvl="1" marL="233286" indent="-116643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파일 속성 캐시</a:t>
            </a:r>
          </a:p>
          <a:p>
            <a:pPr lvl="2" marL="782997" indent="-260998">
              <a:lnSpc>
                <a:spcPts val="3200"/>
              </a:lnSpc>
              <a:buSzPct val="100000"/>
              <a:buFont typeface="Arial"/>
              <a:buChar char="⚬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파일에 대한 메타데이터 저장</a:t>
            </a:r>
          </a:p>
          <a:p>
            <a:pPr lvl="2" marL="782997" indent="-260998">
              <a:lnSpc>
                <a:spcPts val="3200"/>
              </a:lnSpc>
              <a:buSzPct val="100000"/>
              <a:buFont typeface="Arial"/>
              <a:buChar char="⚬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기본적으로 60초 후 캐시된 속성 폐기</a:t>
            </a:r>
          </a:p>
          <a:p>
            <a:pPr lvl="2" marL="782997" indent="-260998">
              <a:lnSpc>
                <a:spcPts val="3200"/>
              </a:lnSpc>
              <a:buSzPct val="100000"/>
              <a:buFont typeface="Arial"/>
              <a:buChar char="⚬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서버에서 새로운 속성을 받으면 업데이트</a:t>
            </a:r>
          </a:p>
          <a:p>
            <a:pPr>
              <a:lnSpc>
                <a:spcPts val="3200"/>
              </a:lnSpc>
            </a:pPr>
          </a:p>
          <a:p>
            <a:pPr marL="180473" indent="-180473">
              <a:lnSpc>
                <a:spcPts val="3200"/>
              </a:lnSpc>
              <a:buSzPct val="100000"/>
              <a:buChar char="➤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NFS는 캐싱과 읽기/쓰기 최적화 기법 등으로 </a:t>
            </a:r>
            <a:r>
              <a:rPr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높은 효율과 성능</a:t>
            </a:r>
            <a:r>
              <a:t>을 자랑하지만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완벽한 데이터 일관성을 보장하지는 못하는 분산 파일 시스템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09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10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11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12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13" name="TextBox 11"/>
          <p:cNvSpPr txBox="1"/>
          <p:nvPr/>
        </p:nvSpPr>
        <p:spPr>
          <a:xfrm>
            <a:off x="4593711" y="7090622"/>
            <a:ext cx="417356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15.‹#›</a:t>
            </a:r>
          </a:p>
        </p:txBody>
      </p:sp>
      <p:sp>
        <p:nvSpPr>
          <p:cNvPr id="614" name="TextBox 12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615" name="TextBox 13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616" name="Freeform 14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17" name="Freeform 15"/>
          <p:cNvSpPr/>
          <p:nvPr/>
        </p:nvSpPr>
        <p:spPr>
          <a:xfrm>
            <a:off x="211666" y="3158066"/>
            <a:ext cx="9184642" cy="215054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18" name="Freeform 16"/>
          <p:cNvSpPr/>
          <p:nvPr/>
        </p:nvSpPr>
        <p:spPr>
          <a:xfrm>
            <a:off x="3544147" y="4394201"/>
            <a:ext cx="2280920" cy="1781387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19" name="Freeform 18"/>
          <p:cNvSpPr/>
          <p:nvPr/>
        </p:nvSpPr>
        <p:spPr>
          <a:xfrm>
            <a:off x="3408681" y="4243492"/>
            <a:ext cx="2553558" cy="2074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8" y="0"/>
                </a:moveTo>
                <a:lnTo>
                  <a:pt x="21342" y="0"/>
                </a:lnTo>
                <a:cubicBezTo>
                  <a:pt x="21485" y="0"/>
                  <a:pt x="21600" y="142"/>
                  <a:pt x="21600" y="317"/>
                </a:cubicBezTo>
                <a:lnTo>
                  <a:pt x="21600" y="21283"/>
                </a:lnTo>
                <a:cubicBezTo>
                  <a:pt x="21600" y="21458"/>
                  <a:pt x="21485" y="21600"/>
                  <a:pt x="21342" y="21600"/>
                </a:cubicBezTo>
                <a:lnTo>
                  <a:pt x="258" y="21600"/>
                </a:lnTo>
                <a:cubicBezTo>
                  <a:pt x="115" y="21600"/>
                  <a:pt x="0" y="21458"/>
                  <a:pt x="0" y="21283"/>
                </a:cubicBezTo>
                <a:lnTo>
                  <a:pt x="0" y="317"/>
                </a:lnTo>
                <a:cubicBezTo>
                  <a:pt x="0" y="142"/>
                  <a:pt x="115" y="0"/>
                  <a:pt x="258" y="0"/>
                </a:cubicBezTo>
                <a:moveTo>
                  <a:pt x="258" y="635"/>
                </a:moveTo>
                <a:lnTo>
                  <a:pt x="258" y="317"/>
                </a:lnTo>
                <a:lnTo>
                  <a:pt x="516" y="317"/>
                </a:lnTo>
                <a:lnTo>
                  <a:pt x="516" y="21283"/>
                </a:lnTo>
                <a:lnTo>
                  <a:pt x="258" y="21283"/>
                </a:lnTo>
                <a:lnTo>
                  <a:pt x="258" y="20965"/>
                </a:lnTo>
                <a:lnTo>
                  <a:pt x="21342" y="20965"/>
                </a:lnTo>
                <a:lnTo>
                  <a:pt x="21342" y="21283"/>
                </a:lnTo>
                <a:lnTo>
                  <a:pt x="21084" y="21283"/>
                </a:lnTo>
                <a:lnTo>
                  <a:pt x="21084" y="317"/>
                </a:lnTo>
                <a:lnTo>
                  <a:pt x="21342" y="317"/>
                </a:lnTo>
                <a:lnTo>
                  <a:pt x="21342" y="635"/>
                </a:lnTo>
                <a:lnTo>
                  <a:pt x="258" y="635"/>
                </a:lnTo>
                <a:close/>
              </a:path>
            </a:pathLst>
          </a:custGeom>
          <a:solidFill>
            <a:srgbClr val="66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20" name="TextBox 19"/>
          <p:cNvSpPr txBox="1"/>
          <p:nvPr/>
        </p:nvSpPr>
        <p:spPr>
          <a:xfrm>
            <a:off x="822959" y="2221441"/>
            <a:ext cx="8107682" cy="69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5500"/>
              </a:lnSpc>
              <a:defRPr b="1" sz="45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End of Chapter 15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9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0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1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2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3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144" name="TextBox 12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145" name="Freeform 13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6" name="TextBox 14"/>
          <p:cNvSpPr txBox="1"/>
          <p:nvPr/>
        </p:nvSpPr>
        <p:spPr>
          <a:xfrm>
            <a:off x="579120" y="249123"/>
            <a:ext cx="8595360" cy="516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File Systems</a:t>
            </a:r>
          </a:p>
        </p:txBody>
      </p:sp>
      <p:sp>
        <p:nvSpPr>
          <p:cNvPr id="147" name="TextBox 15"/>
          <p:cNvSpPr txBox="1"/>
          <p:nvPr/>
        </p:nvSpPr>
        <p:spPr>
          <a:xfrm>
            <a:off x="1036941" y="1340676"/>
            <a:ext cx="7928534" cy="2009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파일은 비휘발성 메모리 장치를 포함한 임의 액세스 장치에 저장됨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범용 컴퓨터 시스템에는 여러 저장장치가 있을 수 있음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장치는 파티션으로 분할 되어 볼륨을 보유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볼륨은 파일 시스템을 보유</a:t>
            </a:r>
          </a:p>
          <a:p>
            <a:pPr lvl="2" marL="782997" indent="-260998">
              <a:lnSpc>
                <a:spcPts val="3200"/>
              </a:lnSpc>
              <a:buSzPct val="100000"/>
              <a:buFont typeface="Arial"/>
              <a:buChar char="⚬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볼륨은 관리자에 따라 여러 파티션에 걸쳐 </a:t>
            </a:r>
            <a:r>
              <a:rPr>
                <a:latin typeface="Nanum Square Bold"/>
                <a:ea typeface="Nanum Square Bold"/>
                <a:cs typeface="Nanum Square Bold"/>
                <a:sym typeface="Nanum Square Bold"/>
              </a:rPr>
              <a:t>확장될 수 있음</a:t>
            </a:r>
          </a:p>
        </p:txBody>
      </p:sp>
      <p:sp>
        <p:nvSpPr>
          <p:cNvPr id="148" name="Freeform 16"/>
          <p:cNvSpPr/>
          <p:nvPr/>
        </p:nvSpPr>
        <p:spPr>
          <a:xfrm>
            <a:off x="1862005" y="3521917"/>
            <a:ext cx="6029589" cy="296708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9" name="TextBox 17"/>
          <p:cNvSpPr txBox="1"/>
          <p:nvPr/>
        </p:nvSpPr>
        <p:spPr>
          <a:xfrm>
            <a:off x="4593711" y="7090622"/>
            <a:ext cx="420230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15.‹#›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2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3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4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5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6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157" name="TextBox 12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158" name="Freeform 13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9" name="TextBox 14"/>
          <p:cNvSpPr txBox="1"/>
          <p:nvPr/>
        </p:nvSpPr>
        <p:spPr>
          <a:xfrm>
            <a:off x="837889" y="183727"/>
            <a:ext cx="8077821" cy="516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Solaris File Systems</a:t>
            </a:r>
          </a:p>
        </p:txBody>
      </p:sp>
      <p:sp>
        <p:nvSpPr>
          <p:cNvPr id="160" name="Freeform 15"/>
          <p:cNvSpPr/>
          <p:nvPr/>
        </p:nvSpPr>
        <p:spPr>
          <a:xfrm>
            <a:off x="2912532" y="1395095"/>
            <a:ext cx="3928536" cy="529505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1" name="TextBox 16"/>
          <p:cNvSpPr txBox="1"/>
          <p:nvPr/>
        </p:nvSpPr>
        <p:spPr>
          <a:xfrm>
            <a:off x="4593711" y="7090622"/>
            <a:ext cx="420230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15.‹#›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4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5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6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7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8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169" name="TextBox 12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170" name="Freeform 13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1" name="TextBox 14"/>
          <p:cNvSpPr txBox="1"/>
          <p:nvPr/>
        </p:nvSpPr>
        <p:spPr>
          <a:xfrm>
            <a:off x="579120" y="216695"/>
            <a:ext cx="8595360" cy="516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File-System Mounting</a:t>
            </a:r>
          </a:p>
        </p:txBody>
      </p:sp>
      <p:sp>
        <p:nvSpPr>
          <p:cNvPr id="172" name="TextBox 15"/>
          <p:cNvSpPr txBox="1"/>
          <p:nvPr/>
        </p:nvSpPr>
        <p:spPr>
          <a:xfrm>
            <a:off x="1036319" y="1314450"/>
            <a:ext cx="7735149" cy="3228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마운트 과정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운영체제에 마운트 포인트를 제공</a:t>
            </a:r>
          </a:p>
          <a:p>
            <a:pPr lvl="2" marL="782997" indent="-260998">
              <a:lnSpc>
                <a:spcPts val="3200"/>
              </a:lnSpc>
              <a:buSzPct val="100000"/>
              <a:buFont typeface="Arial"/>
              <a:buChar char="⚬"/>
              <a:defRPr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마운트 포인트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00000"/>
                </a:solidFill>
                <a:latin typeface="NanumSquare Regular"/>
                <a:ea typeface="NanumSquare Regular"/>
                <a:cs typeface="NanumSquare Regular"/>
                <a:sym typeface="NanumSquare Regular"/>
              </a:rPr>
              <a:t>마운트 되는 파일 시스템이 부착될 </a:t>
            </a:r>
            <a:r>
              <a:rPr>
                <a:solidFill>
                  <a:srgbClr val="000000"/>
                </a:solidFill>
              </a:rPr>
              <a:t>비어있는 디렉터리</a:t>
            </a:r>
            <a:endParaRPr>
              <a:solidFill>
                <a:srgbClr val="000000"/>
              </a:solidFill>
            </a:endParaRP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장치가 유효한 파일 시스템을 포함하는지 운영체제가 확인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파일 시스템이 지정된 마운트 포인트에 마운트 되었음을 디렉터리 구조에 기록</a:t>
            </a:r>
          </a:p>
          <a:p>
            <a:pPr>
              <a:lnSpc>
                <a:spcPts val="3200"/>
              </a:lnSpc>
            </a:pP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: 운영체제가 디렉터리를 </a:t>
            </a:r>
            <a:r>
              <a:rPr>
                <a:latin typeface="Nanum Square Bold"/>
                <a:ea typeface="Nanum Square Bold"/>
                <a:cs typeface="Nanum Square Bold"/>
                <a:sym typeface="Nanum Square Bold"/>
              </a:rPr>
              <a:t>순회</a:t>
            </a:r>
            <a:r>
              <a:t>하고 파일 시스템을 적절히 </a:t>
            </a:r>
            <a:r>
              <a:rPr>
                <a:latin typeface="Nanum Square Bold"/>
                <a:ea typeface="Nanum Square Bold"/>
                <a:cs typeface="Nanum Square Bold"/>
                <a:sym typeface="Nanum Square Bold"/>
              </a:rPr>
              <a:t>전환</a:t>
            </a:r>
            <a:r>
              <a:t>할 수 있게 함.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파일 시스템의 유형도 전환할 수 있게 함.</a:t>
            </a:r>
          </a:p>
        </p:txBody>
      </p:sp>
      <p:sp>
        <p:nvSpPr>
          <p:cNvPr id="173" name="TextBox 16"/>
          <p:cNvSpPr txBox="1"/>
          <p:nvPr/>
        </p:nvSpPr>
        <p:spPr>
          <a:xfrm>
            <a:off x="4593711" y="7090622"/>
            <a:ext cx="420230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15.‹#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6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7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8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9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0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181" name="TextBox 12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182" name="Freeform 13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3" name="Freeform 14"/>
          <p:cNvSpPr/>
          <p:nvPr/>
        </p:nvSpPr>
        <p:spPr>
          <a:xfrm>
            <a:off x="3872019" y="1280159"/>
            <a:ext cx="4538134" cy="261450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4" name="Freeform 15"/>
          <p:cNvSpPr/>
          <p:nvPr/>
        </p:nvSpPr>
        <p:spPr>
          <a:xfrm>
            <a:off x="5138632" y="4346152"/>
            <a:ext cx="2004908" cy="2370666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5" name="TextBox 16"/>
          <p:cNvSpPr txBox="1"/>
          <p:nvPr/>
        </p:nvSpPr>
        <p:spPr>
          <a:xfrm>
            <a:off x="741044" y="2247899"/>
            <a:ext cx="3671994" cy="3634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a) 기본 파일 시스템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b) 언마운트 파일 시스템</a:t>
            </a:r>
          </a:p>
          <a:p>
            <a:pPr lvl="1" marL="116466" indent="1">
              <a:lnSpc>
                <a:spcPts val="3200"/>
              </a:lnSpc>
            </a:pPr>
          </a:p>
          <a:p>
            <a:pPr lvl="1" marL="116466" indent="1">
              <a:lnSpc>
                <a:spcPts val="3200"/>
              </a:lnSpc>
            </a:pPr>
          </a:p>
          <a:p>
            <a:pPr lvl="1" marL="116466" indent="1">
              <a:lnSpc>
                <a:spcPts val="3200"/>
              </a:lnSpc>
            </a:pP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운영체제는 의미를 디렉터리에 부여함</a:t>
            </a:r>
          </a:p>
          <a:p>
            <a:pPr lvl="1" marL="390777" indent="-195388">
              <a:lnSpc>
                <a:spcPts val="3200"/>
              </a:lnSpc>
              <a:buSzPct val="100000"/>
              <a:buFont typeface="Arial"/>
              <a:buChar char="•"/>
              <a:defRPr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의미</a:t>
            </a:r>
            <a:r>
              <a:rPr>
                <a:latin typeface="NanumSquare Regular"/>
                <a:ea typeface="NanumSquare Regular"/>
                <a:cs typeface="NanumSquare Regular"/>
                <a:sym typeface="NanumSquare Regular"/>
              </a:rPr>
              <a:t>: </a:t>
            </a:r>
            <a:r>
              <a:rPr>
                <a:solidFill>
                  <a:srgbClr val="000000"/>
                </a:solidFill>
                <a:latin typeface="NanumSquare Regular"/>
                <a:ea typeface="NanumSquare Regular"/>
                <a:cs typeface="NanumSquare Regular"/>
                <a:sym typeface="NanumSquare Regular"/>
              </a:rPr>
              <a:t>다른 파일 시스템이</a:t>
            </a:r>
            <a:endParaRPr>
              <a:solidFill>
                <a:srgbClr val="000000"/>
              </a:solidFill>
              <a:latin typeface="NanumSquare Regular"/>
              <a:ea typeface="NanumSquare Regular"/>
              <a:cs typeface="NanumSquare Regular"/>
              <a:sym typeface="NanumSquare Regular"/>
            </a:endParaRPr>
          </a:p>
          <a:p>
            <a:pPr>
              <a:lnSpc>
                <a:spcPts val="3200"/>
              </a:lnSpc>
              <a:defRPr>
                <a:solidFill>
                  <a:srgbClr val="006699"/>
                </a:solidFill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     </a:t>
            </a:r>
            <a:r>
              <a:rPr>
                <a:solidFill>
                  <a:srgbClr val="000000"/>
                </a:solidFill>
              </a:rPr>
              <a:t>마운트 되면 </a:t>
            </a:r>
            <a:r>
              <a:rPr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언마운트 되기 전까지</a:t>
            </a:r>
            <a:endParaRPr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  <a:p>
            <a:pPr>
              <a:lnSpc>
                <a:spcPts val="3200"/>
              </a:lnSpc>
              <a:defRPr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      </a:t>
            </a:r>
            <a:r>
              <a:rPr>
                <a:latin typeface="NanumSquare Regular"/>
                <a:ea typeface="NanumSquare Regular"/>
                <a:cs typeface="NanumSquare Regular"/>
                <a:sym typeface="NanumSquare Regular"/>
              </a:rPr>
              <a:t>기존 파일 접근을 막음</a:t>
            </a:r>
          </a:p>
        </p:txBody>
      </p:sp>
      <p:sp>
        <p:nvSpPr>
          <p:cNvPr id="186" name="TextBox 17"/>
          <p:cNvSpPr txBox="1"/>
          <p:nvPr/>
        </p:nvSpPr>
        <p:spPr>
          <a:xfrm>
            <a:off x="4593711" y="7090622"/>
            <a:ext cx="420230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15.‹#›</a:t>
            </a:r>
          </a:p>
        </p:txBody>
      </p:sp>
      <p:sp>
        <p:nvSpPr>
          <p:cNvPr id="187" name="TextBox 18"/>
          <p:cNvSpPr txBox="1"/>
          <p:nvPr/>
        </p:nvSpPr>
        <p:spPr>
          <a:xfrm>
            <a:off x="579120" y="216695"/>
            <a:ext cx="8595360" cy="516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File-System Mounting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0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1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2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3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4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195" name="TextBox 12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196" name="Freeform 13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7" name="TextBox 14"/>
          <p:cNvSpPr txBox="1"/>
          <p:nvPr/>
        </p:nvSpPr>
        <p:spPr>
          <a:xfrm>
            <a:off x="579120" y="217592"/>
            <a:ext cx="8595360" cy="516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Partitions and Mounting</a:t>
            </a:r>
          </a:p>
        </p:txBody>
      </p:sp>
      <p:sp>
        <p:nvSpPr>
          <p:cNvPr id="198" name="TextBox 15"/>
          <p:cNvSpPr txBox="1"/>
          <p:nvPr/>
        </p:nvSpPr>
        <p:spPr>
          <a:xfrm>
            <a:off x="1036319" y="1314450"/>
            <a:ext cx="7735149" cy="4447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파티션 종류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raw</a:t>
            </a:r>
            <a:r>
              <a:rPr>
                <a:solidFill>
                  <a:srgbClr val="000000"/>
                </a:solidFill>
                <a:latin typeface="NanumSquare Regular"/>
                <a:ea typeface="NanumSquare Regular"/>
                <a:cs typeface="NanumSquare Regular"/>
                <a:sym typeface="NanumSquare Regular"/>
              </a:rPr>
              <a:t>: 파일 시스템을 포함하지 않은 </a:t>
            </a:r>
            <a:r>
              <a:rPr>
                <a:solidFill>
                  <a:srgbClr val="000000"/>
                </a:solidFill>
              </a:rPr>
              <a:t>미가공된 </a:t>
            </a:r>
            <a:r>
              <a:rPr>
                <a:solidFill>
                  <a:srgbClr val="000000"/>
                </a:solidFill>
                <a:latin typeface="NanumSquare Regular"/>
                <a:ea typeface="NanumSquare Regular"/>
                <a:cs typeface="NanumSquare Regular"/>
                <a:sym typeface="NanumSquare Regular"/>
              </a:rPr>
              <a:t>상태의 파티션</a:t>
            </a:r>
            <a:endParaRPr>
              <a:solidFill>
                <a:srgbClr val="000000"/>
              </a:solidFill>
              <a:latin typeface="NanumSquare Regular"/>
              <a:ea typeface="NanumSquare Regular"/>
              <a:cs typeface="NanumSquare Regular"/>
              <a:sym typeface="NanumSquare Regular"/>
            </a:endParaRP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cooked</a:t>
            </a:r>
            <a:r>
              <a:rPr>
                <a:solidFill>
                  <a:srgbClr val="000000"/>
                </a:solidFill>
                <a:latin typeface="NanumSquare Regular"/>
                <a:ea typeface="NanumSquare Regular"/>
                <a:cs typeface="NanumSquare Regular"/>
                <a:sym typeface="NanumSquare Regular"/>
              </a:rPr>
              <a:t>: 파티션이나 파일 시스템을 포함하는 </a:t>
            </a:r>
            <a:r>
              <a:rPr>
                <a:solidFill>
                  <a:srgbClr val="000000"/>
                </a:solidFill>
              </a:rPr>
              <a:t>가공된 </a:t>
            </a:r>
            <a:r>
              <a:rPr>
                <a:solidFill>
                  <a:srgbClr val="000000"/>
                </a:solidFill>
                <a:latin typeface="NanumSquare Regular"/>
                <a:ea typeface="NanumSquare Regular"/>
                <a:cs typeface="NanumSquare Regular"/>
                <a:sym typeface="NanumSquare Regular"/>
              </a:rPr>
              <a:t>파티션</a:t>
            </a:r>
            <a:endParaRPr>
              <a:solidFill>
                <a:srgbClr val="000000"/>
              </a:solidFill>
              <a:latin typeface="NanumSquare Regular"/>
              <a:ea typeface="NanumSquare Regular"/>
              <a:cs typeface="NanumSquare Regular"/>
              <a:sym typeface="NanumSquare Regular"/>
            </a:endParaRPr>
          </a:p>
          <a:p>
            <a:pPr>
              <a:lnSpc>
                <a:spcPts val="3200"/>
              </a:lnSpc>
            </a:pPr>
            <a:endParaRPr>
              <a:latin typeface="NanumSquare Regular"/>
              <a:ea typeface="NanumSquare Regular"/>
              <a:cs typeface="NanumSquare Regular"/>
              <a:sym typeface="NanumSquare Regular"/>
            </a:endParaRP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raw 디스크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파일 시스템이 사용되지 않는 곳에서 사용됨.</a:t>
            </a:r>
          </a:p>
          <a:p>
            <a:pPr lvl="2" marL="782997" indent="-260998">
              <a:lnSpc>
                <a:spcPts val="3200"/>
              </a:lnSpc>
              <a:buSzPct val="100000"/>
              <a:buFont typeface="Arial"/>
              <a:buChar char="⚬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예시) UNIX 스왑 공간: 디스크 상에 자신의 고유 포맷을 사용함</a:t>
            </a:r>
          </a:p>
          <a:p>
            <a:pPr>
              <a:lnSpc>
                <a:spcPts val="3200"/>
              </a:lnSpc>
            </a:pP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파티션에 부팅이 가능한 파일 시스템이 포함된 경우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부팅 정보가 필요함 -&gt; </a:t>
            </a:r>
            <a:r>
              <a:rPr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부트스트랩 로더</a:t>
            </a:r>
            <a:r>
              <a:t> (부트 로더) 사용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   : 자체 형식을 가지며, 커널을 찾아서 적재, 실행 시작 가능</a:t>
            </a:r>
          </a:p>
        </p:txBody>
      </p:sp>
      <p:sp>
        <p:nvSpPr>
          <p:cNvPr id="199" name="TextBox 16"/>
          <p:cNvSpPr txBox="1"/>
          <p:nvPr/>
        </p:nvSpPr>
        <p:spPr>
          <a:xfrm>
            <a:off x="4603236" y="7099089"/>
            <a:ext cx="420230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15.‹#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2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3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4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5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6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207" name="TextBox 12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208" name="Freeform 13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9" name="TextBox 14"/>
          <p:cNvSpPr txBox="1"/>
          <p:nvPr/>
        </p:nvSpPr>
        <p:spPr>
          <a:xfrm>
            <a:off x="579120" y="217592"/>
            <a:ext cx="8595360" cy="516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Partitions and Mounting</a:t>
            </a:r>
          </a:p>
        </p:txBody>
      </p:sp>
      <p:sp>
        <p:nvSpPr>
          <p:cNvPr id="210" name="TextBox 15"/>
          <p:cNvSpPr txBox="1"/>
          <p:nvPr/>
        </p:nvSpPr>
        <p:spPr>
          <a:xfrm>
            <a:off x="1036319" y="1314450"/>
            <a:ext cx="7735149" cy="3634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이중 부팅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: 하나의 시스템에 </a:t>
            </a:r>
            <a:r>
              <a:rPr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다수의 운영체제</a:t>
            </a:r>
            <a:r>
              <a:t>를 설치하고, 실행 가능한 것</a:t>
            </a:r>
          </a:p>
          <a:p>
            <a:pPr>
              <a:lnSpc>
                <a:spcPts val="3200"/>
              </a:lnSpc>
            </a:pP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❓ 어떤 운영체제로 부팅 할 지 파악하는 방법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여러 파일 시스템과 부트 로더는 부트 공간을 점유할 수 있음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드라이브는 여러 파티션을 보유 가능</a:t>
            </a:r>
          </a:p>
          <a:p>
            <a:pPr lvl="2" marL="782997" indent="-260998">
              <a:lnSpc>
                <a:spcPts val="3200"/>
              </a:lnSpc>
              <a:buSzPct val="100000"/>
              <a:buFont typeface="Arial"/>
              <a:buChar char="⚬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각 파티션은 </a:t>
            </a:r>
            <a:r>
              <a:rPr>
                <a:latin typeface="Nanum Square Bold"/>
                <a:ea typeface="Nanum Square Bold"/>
                <a:cs typeface="Nanum Square Bold"/>
                <a:sym typeface="Nanum Square Bold"/>
              </a:rPr>
              <a:t>다른 파일 시스템</a:t>
            </a:r>
            <a:r>
              <a:t>과 </a:t>
            </a:r>
            <a:r>
              <a:rPr>
                <a:latin typeface="Nanum Square Bold"/>
                <a:ea typeface="Nanum Square Bold"/>
                <a:cs typeface="Nanum Square Bold"/>
                <a:sym typeface="Nanum Square Bold"/>
              </a:rPr>
              <a:t>운영 체제</a:t>
            </a:r>
            <a:r>
              <a:t>를 포함할 수 있음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부트 로더에 의해 선택된 루트 파티션이 부팅 시 마운팅 됨</a:t>
            </a:r>
          </a:p>
          <a:p>
            <a:pPr lvl="2" marL="782997" indent="-260998">
              <a:lnSpc>
                <a:spcPts val="3200"/>
              </a:lnSpc>
              <a:buSzPct val="100000"/>
              <a:buFont typeface="Arial"/>
              <a:buChar char="⚬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이후, 마운팅 과정 실시</a:t>
            </a:r>
          </a:p>
        </p:txBody>
      </p:sp>
      <p:sp>
        <p:nvSpPr>
          <p:cNvPr id="211" name="TextBox 16"/>
          <p:cNvSpPr txBox="1"/>
          <p:nvPr/>
        </p:nvSpPr>
        <p:spPr>
          <a:xfrm>
            <a:off x="4593711" y="7090622"/>
            <a:ext cx="420230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15.‹#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