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58" r:id="rId5"/>
    <p:sldId id="267" r:id="rId6"/>
    <p:sldId id="268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46A"/>
    <a:srgbClr val="70A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3179"/>
  </p:normalViewPr>
  <p:slideViewPr>
    <p:cSldViewPr snapToGrid="0" snapToObjects="1">
      <p:cViewPr varScale="1">
        <p:scale>
          <a:sx n="90" d="100"/>
          <a:sy n="90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38992-1B9F-1243-8C22-E2956C19957A}" type="datetimeFigureOut">
              <a:rPr kumimoji="1" lang="zh-CN" altLang="en-US" smtClean="0"/>
              <a:t>16/7/24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FC324-F621-6F4B-B4E2-17EE30C476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14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在设计产品之前的最后一个工作就是产品调研，那为什么要做这个工作呢？其实在这个阶段就是纯粹的验证自己是否在证据的轨道上面。也就是测试</a:t>
            </a:r>
            <a:r>
              <a:rPr kumimoji="1" lang="zh-CN" altLang="en-US" dirty="0" smtClean="0"/>
              <a:t>我们的理论究竟是不是一个好主意？</a:t>
            </a:r>
            <a:r>
              <a:rPr kumimoji="1" lang="zh-CN" altLang="en-US" dirty="0" smtClean="0"/>
              <a:t>推出的产品是否存在一定的市场前景？未来的用户是否会迫不及待地使用我们推出的这款产品？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FC324-F621-6F4B-B4E2-17EE30C476E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33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那么具体应该 如何做产品调研呢？针对刚刚说的验证自己的理论、产品的市场以及用户这三个方面，在做产品调研时，具体便可以分为竞品调研、市场调研和用户调研三部分。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FC324-F621-6F4B-B4E2-17EE30C476E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32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对于竞品调研呢，根据自己之前做的调研分析，觉得可以从四个步骤着手：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首先呢就是积累：在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里面找出排列靠前的竞品拿来玩，最好是把自己当一个小白，了解它的各类功能以及产品的逻辑，并记录下对于各种操作、外观、交互等的直观感受，尤其是做的不好的地方，比如某一按钮太丑，看不懂某个提示是什么意思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着呢就是去分模块整理：此时就需要把自己切换到一个产品人的模式，去思考这个产品每一个细节背后的考虑，比如说这个按钮为什么要放在这里？它的引导是怎么实现的？他的交互为什么做成弹框而不是其他的等等。通过深入思考每一个细节，得出这些细节背后的优缺点，然后想想我们要做的产品，在设计时和他相比有哪些优势与不足，取长补短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第三步便是去拓展性的思考，包括产品的市场定位以及发展方向等。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最后一定要去想如果自己是它的产品经理，我会怎么做，要通过什么样的方法来获得更多用户的关注与喜爱。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FC324-F621-6F4B-B4E2-17EE30C476E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15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而于市场调研来说，我们在调研之前必须要明确设计的产品目标市场是什么，才能解决调研中市场是否存在，有多大以及现有的竞争如何等一系列问题。那么具体的实现方法又是如何呢？首先便是要收集市场数据，比如通过问卷调查、进入相关网站获得数据等。而收集数据是为分析数据做服务的。通过分析数据才能知道目前是否有留给我们的蛋糕，具体还有多大，有哪些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要和我们分享等。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FC324-F621-6F4B-B4E2-17EE30C476E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264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最后便是用户调研，这在</a:t>
            </a:r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设计产品之前是十分重要的。调研时主要包括用户定位、用户分类、用户特点、用户行为以及用户需求这些方面。所谓用户定位就是我们平时所说的目标用户，要考虑清楚哪些人会使用我们的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，而那些人不会。而用户分类则能帮助我们确定针对不同用户，我们需要展示的界面以及提供的功能如何。用户特点则对于产品功能的最后确定是十分重要的。每一个产品的具体功能都要考虑到用户的具体使用情景，联系到用户当时的心理。用户需求就更不用说了，这是与产品需求直接挂钩的，直观地说便是产品的每一个功能都对应着用的某一具体服务需求。当然，并不是用户的每一个需求我们都要满足，</a:t>
            </a:r>
            <a:r>
              <a:rPr kumimoji="1" lang="zh-CN" altLang="en-US" dirty="0" smtClean="0"/>
              <a:t>在设计需求时，</a:t>
            </a:r>
            <a:r>
              <a:rPr kumimoji="1" lang="zh-CN" altLang="en-US" dirty="0" smtClean="0"/>
              <a:t>根据调研获得信息，要考虑到用户的需求动机，有多少用户有这一需求，哪些需求能满足产品要求，同时还要考虑到开发成本以及最后收益的问题。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FC324-F621-6F4B-B4E2-17EE30C476E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50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3BEC-1F16-3A45-BFE4-7C199D751EBB}" type="datetimeFigureOut">
              <a:rPr kumimoji="1" lang="zh-CN" altLang="en-US" smtClean="0"/>
              <a:t>16/7/23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A697-3F4E-A343-B668-7B00FBF97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38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3BEC-1F16-3A45-BFE4-7C199D751EBB}" type="datetimeFigureOut">
              <a:rPr kumimoji="1" lang="zh-CN" altLang="en-US" smtClean="0"/>
              <a:t>16/7/23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A697-3F4E-A343-B668-7B00FBF97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21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3BEC-1F16-3A45-BFE4-7C199D751EBB}" type="datetimeFigureOut">
              <a:rPr kumimoji="1" lang="zh-CN" altLang="en-US" smtClean="0"/>
              <a:t>16/7/23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A697-3F4E-A343-B668-7B00FBF97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75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3BEC-1F16-3A45-BFE4-7C199D751EBB}" type="datetimeFigureOut">
              <a:rPr kumimoji="1" lang="zh-CN" altLang="en-US" smtClean="0"/>
              <a:t>16/7/23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A697-3F4E-A343-B668-7B00FBF97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76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3BEC-1F16-3A45-BFE4-7C199D751EBB}" type="datetimeFigureOut">
              <a:rPr kumimoji="1" lang="zh-CN" altLang="en-US" smtClean="0"/>
              <a:t>16/7/23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A697-3F4E-A343-B668-7B00FBF97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64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3BEC-1F16-3A45-BFE4-7C199D751EBB}" type="datetimeFigureOut">
              <a:rPr kumimoji="1" lang="zh-CN" altLang="en-US" smtClean="0"/>
              <a:t>16/7/23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A697-3F4E-A343-B668-7B00FBF97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01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3BEC-1F16-3A45-BFE4-7C199D751EBB}" type="datetimeFigureOut">
              <a:rPr kumimoji="1" lang="zh-CN" altLang="en-US" smtClean="0"/>
              <a:t>16/7/23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A697-3F4E-A343-B668-7B00FBF97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61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3BEC-1F16-3A45-BFE4-7C199D751EBB}" type="datetimeFigureOut">
              <a:rPr kumimoji="1" lang="zh-CN" altLang="en-US" smtClean="0"/>
              <a:t>16/7/23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A697-3F4E-A343-B668-7B00FBF97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72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3BEC-1F16-3A45-BFE4-7C199D751EBB}" type="datetimeFigureOut">
              <a:rPr kumimoji="1" lang="zh-CN" altLang="en-US" smtClean="0"/>
              <a:t>16/7/23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A697-3F4E-A343-B668-7B00FBF97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2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3BEC-1F16-3A45-BFE4-7C199D751EBB}" type="datetimeFigureOut">
              <a:rPr kumimoji="1" lang="zh-CN" altLang="en-US" smtClean="0"/>
              <a:t>16/7/23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A697-3F4E-A343-B668-7B00FBF97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22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3BEC-1F16-3A45-BFE4-7C199D751EBB}" type="datetimeFigureOut">
              <a:rPr kumimoji="1" lang="zh-CN" altLang="en-US" smtClean="0"/>
              <a:t>16/7/23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A697-3F4E-A343-B668-7B00FBF97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68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3BEC-1F16-3A45-BFE4-7C199D751EBB}" type="datetimeFigureOut">
              <a:rPr kumimoji="1" lang="zh-CN" altLang="en-US" smtClean="0"/>
              <a:t>16/7/23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A697-3F4E-A343-B668-7B00FBF97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49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1"/>
          <p:cNvSpPr>
            <a:spLocks noChangeArrowheads="1"/>
          </p:cNvSpPr>
          <p:nvPr/>
        </p:nvSpPr>
        <p:spPr bwMode="auto">
          <a:xfrm>
            <a:off x="3028950" y="1649413"/>
            <a:ext cx="2363788" cy="2481262"/>
          </a:xfrm>
          <a:prstGeom prst="triangle">
            <a:avLst>
              <a:gd name="adj" fmla="val 50000"/>
            </a:avLst>
          </a:prstGeom>
          <a:solidFill>
            <a:srgbClr val="A6D02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华文细黑" charset="-122"/>
              <a:sym typeface="宋体" charset="-122"/>
            </a:endParaRPr>
          </a:p>
        </p:txBody>
      </p:sp>
      <p:sp>
        <p:nvSpPr>
          <p:cNvPr id="7" name="等腰三角形 19"/>
          <p:cNvSpPr>
            <a:spLocks noChangeArrowheads="1"/>
          </p:cNvSpPr>
          <p:nvPr/>
        </p:nvSpPr>
        <p:spPr bwMode="auto">
          <a:xfrm>
            <a:off x="5815013" y="2160588"/>
            <a:ext cx="1919287" cy="1970087"/>
          </a:xfrm>
          <a:prstGeom prst="triangle">
            <a:avLst>
              <a:gd name="adj" fmla="val 50000"/>
            </a:avLst>
          </a:prstGeom>
          <a:solidFill>
            <a:srgbClr val="5FBFD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华文细黑" charset="-122"/>
              <a:sym typeface="宋体" charset="-122"/>
            </a:endParaRPr>
          </a:p>
        </p:txBody>
      </p:sp>
      <p:sp>
        <p:nvSpPr>
          <p:cNvPr id="8" name="等腰三角形 18"/>
          <p:cNvSpPr>
            <a:spLocks noChangeArrowheads="1"/>
          </p:cNvSpPr>
          <p:nvPr/>
        </p:nvSpPr>
        <p:spPr bwMode="auto">
          <a:xfrm>
            <a:off x="4246563" y="1162050"/>
            <a:ext cx="1943100" cy="3133725"/>
          </a:xfrm>
          <a:prstGeom prst="triangle">
            <a:avLst>
              <a:gd name="adj" fmla="val 50000"/>
            </a:avLst>
          </a:prstGeom>
          <a:solidFill>
            <a:srgbClr val="FED24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华文细黑" charset="-122"/>
              <a:sym typeface="宋体" charset="-122"/>
            </a:endParaRPr>
          </a:p>
        </p:txBody>
      </p:sp>
      <p:sp>
        <p:nvSpPr>
          <p:cNvPr id="9" name="等腰三角形 20"/>
          <p:cNvSpPr>
            <a:spLocks noChangeArrowheads="1"/>
          </p:cNvSpPr>
          <p:nvPr/>
        </p:nvSpPr>
        <p:spPr bwMode="auto">
          <a:xfrm>
            <a:off x="6934200" y="2243138"/>
            <a:ext cx="1843088" cy="1970087"/>
          </a:xfrm>
          <a:prstGeom prst="triangle">
            <a:avLst>
              <a:gd name="adj" fmla="val 50000"/>
            </a:avLst>
          </a:prstGeom>
          <a:solidFill>
            <a:srgbClr val="FD8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华文细黑" charset="-122"/>
              <a:sym typeface="宋体" charset="-122"/>
            </a:endParaRPr>
          </a:p>
        </p:txBody>
      </p:sp>
      <p:sp>
        <p:nvSpPr>
          <p:cNvPr id="23" name="文本框 8"/>
          <p:cNvSpPr>
            <a:spLocks noChangeArrowheads="1"/>
          </p:cNvSpPr>
          <p:nvPr/>
        </p:nvSpPr>
        <p:spPr bwMode="auto">
          <a:xfrm>
            <a:off x="2297113" y="4378325"/>
            <a:ext cx="75723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400" b="1" dirty="0" smtClean="0">
                <a:solidFill>
                  <a:srgbClr val="5FBFDE"/>
                </a:solidFill>
                <a:latin typeface="微软雅黑" charset="-122"/>
                <a:ea typeface="黑体" charset="-122"/>
                <a:sym typeface="Broadway BT" charset="0"/>
              </a:rPr>
              <a:t>产品调研</a:t>
            </a:r>
            <a:endParaRPr lang="zh-CN" altLang="en-US" sz="5400" b="1" dirty="0">
              <a:solidFill>
                <a:srgbClr val="000000"/>
              </a:solidFill>
              <a:latin typeface="黑体" charset="-122"/>
              <a:ea typeface="黑体" charset="-122"/>
              <a:sym typeface="黑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9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  <p:bldP spid="7" grpId="0" bldLvl="0" animBg="1" autoUpdateAnimBg="0"/>
      <p:bldP spid="8" grpId="0" bldLvl="0" animBg="1" autoUpdateAnimBg="0"/>
      <p:bldP spid="9" grpId="0" bldLvl="0" animBg="1" autoUpdateAnimBg="0"/>
      <p:bldP spid="23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4"/>
          <p:cNvSpPr>
            <a:spLocks noChangeArrowheads="1"/>
          </p:cNvSpPr>
          <p:nvPr/>
        </p:nvSpPr>
        <p:spPr bwMode="auto">
          <a:xfrm>
            <a:off x="3803650" y="479425"/>
            <a:ext cx="796925" cy="796925"/>
          </a:xfrm>
          <a:prstGeom prst="ellipse">
            <a:avLst/>
          </a:prstGeom>
          <a:solidFill>
            <a:srgbClr val="5FBFD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华文细黑" charset="-122"/>
              <a:sym typeface="宋体" charset="-122"/>
            </a:endParaRPr>
          </a:p>
        </p:txBody>
      </p:sp>
      <p:sp>
        <p:nvSpPr>
          <p:cNvPr id="5" name="文本框 5"/>
          <p:cNvSpPr>
            <a:spLocks noChangeArrowheads="1"/>
          </p:cNvSpPr>
          <p:nvPr/>
        </p:nvSpPr>
        <p:spPr bwMode="auto">
          <a:xfrm>
            <a:off x="4702175" y="615950"/>
            <a:ext cx="2787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b="1">
                <a:solidFill>
                  <a:srgbClr val="000000"/>
                </a:solidFill>
                <a:latin typeface="微软雅黑" charset="-122"/>
                <a:sym typeface="Broadway BT" charset="0"/>
              </a:rPr>
              <a:t>CO0NTENTS</a:t>
            </a:r>
            <a:endParaRPr lang="zh-CN" altLang="en-US" b="1">
              <a:solidFill>
                <a:srgbClr val="000000"/>
              </a:solidFill>
              <a:latin typeface="微软雅黑" charset="-122"/>
              <a:sym typeface="Broadway BT" charset="0"/>
            </a:endParaRPr>
          </a:p>
        </p:txBody>
      </p:sp>
      <p:sp>
        <p:nvSpPr>
          <p:cNvPr id="6" name="椭圆 11"/>
          <p:cNvSpPr>
            <a:spLocks noChangeArrowheads="1"/>
          </p:cNvSpPr>
          <p:nvPr/>
        </p:nvSpPr>
        <p:spPr bwMode="auto">
          <a:xfrm>
            <a:off x="7343775" y="479425"/>
            <a:ext cx="798513" cy="796925"/>
          </a:xfrm>
          <a:prstGeom prst="ellipse">
            <a:avLst/>
          </a:prstGeom>
          <a:solidFill>
            <a:srgbClr val="5FBFD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华文细黑" charset="-122"/>
              <a:sym typeface="宋体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413000" y="3440113"/>
            <a:ext cx="654050" cy="654050"/>
          </a:xfrm>
          <a:prstGeom prst="rect">
            <a:avLst/>
          </a:prstGeom>
          <a:solidFill>
            <a:srgbClr val="5FBFD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b="1" dirty="0">
                <a:solidFill>
                  <a:srgbClr val="FFFFFF"/>
                </a:solidFill>
                <a:ea typeface="宋体" charset="-122"/>
              </a:rPr>
              <a:t>1</a:t>
            </a:r>
            <a:endParaRPr lang="zh-CN" altLang="en-US" b="1" dirty="0">
              <a:solidFill>
                <a:srgbClr val="FFFFFF"/>
              </a:solidFill>
              <a:latin typeface="华文细黑" charset="-122"/>
              <a:sym typeface="宋体" charset="-122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8020050" y="3440113"/>
            <a:ext cx="654050" cy="654050"/>
          </a:xfrm>
          <a:prstGeom prst="rect">
            <a:avLst/>
          </a:prstGeom>
          <a:solidFill>
            <a:srgbClr val="FD8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rgbClr val="FFFFFF"/>
                </a:solidFill>
                <a:ea typeface="宋体" charset="-122"/>
              </a:rPr>
              <a:t>2</a:t>
            </a:r>
            <a:endParaRPr lang="zh-CN" altLang="en-US" b="1" dirty="0">
              <a:solidFill>
                <a:srgbClr val="FFFFFF"/>
              </a:solidFill>
              <a:latin typeface="华文细黑" charset="-122"/>
              <a:sym typeface="宋体" charset="-122"/>
            </a:endParaRPr>
          </a:p>
        </p:txBody>
      </p:sp>
      <p:sp>
        <p:nvSpPr>
          <p:cNvPr id="9" name="文本框 7"/>
          <p:cNvSpPr>
            <a:spLocks noChangeArrowheads="1"/>
          </p:cNvSpPr>
          <p:nvPr/>
        </p:nvSpPr>
        <p:spPr bwMode="auto">
          <a:xfrm>
            <a:off x="3067050" y="3600450"/>
            <a:ext cx="350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800" b="1" dirty="0" smtClean="0">
                <a:solidFill>
                  <a:srgbClr val="5FBFDE"/>
                </a:solidFill>
                <a:ea typeface="宋体" charset="-122"/>
              </a:rPr>
              <a:t>为什么做？</a:t>
            </a:r>
            <a:endParaRPr lang="zh-CN" altLang="en-US" sz="1800" b="1" dirty="0">
              <a:solidFill>
                <a:srgbClr val="5FBFDE"/>
              </a:solidFill>
              <a:sym typeface="宋体" charset="-122"/>
            </a:endParaRPr>
          </a:p>
        </p:txBody>
      </p:sp>
      <p:sp>
        <p:nvSpPr>
          <p:cNvPr id="10" name="文本框 15"/>
          <p:cNvSpPr>
            <a:spLocks noChangeArrowheads="1"/>
          </p:cNvSpPr>
          <p:nvPr/>
        </p:nvSpPr>
        <p:spPr bwMode="auto">
          <a:xfrm>
            <a:off x="8724900" y="3600450"/>
            <a:ext cx="3605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800" b="1" dirty="0" smtClean="0">
                <a:solidFill>
                  <a:srgbClr val="FD8060"/>
                </a:solidFill>
                <a:ea typeface="宋体" charset="-122"/>
              </a:rPr>
              <a:t>怎么做？</a:t>
            </a:r>
            <a:endParaRPr lang="zh-CN" altLang="en-US" sz="1800" b="1" dirty="0">
              <a:solidFill>
                <a:srgbClr val="FD8060"/>
              </a:solidFill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5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utoUpdateAnimBg="0"/>
      <p:bldP spid="6" grpId="0" bldLvl="0" animBg="1" autoUpdateAnimBg="0"/>
      <p:bldP spid="7" grpId="0" bldLvl="0" animBg="1" autoUpdateAnimBg="0"/>
      <p:bldP spid="8" grpId="0" animBg="1"/>
      <p:bldP spid="9" grpId="0" bldLvl="0" autoUpdateAnimBg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263525"/>
            <a:ext cx="2743200" cy="6013450"/>
          </a:xfrm>
          <a:prstGeom prst="rect">
            <a:avLst/>
          </a:prstGeom>
          <a:solidFill>
            <a:srgbClr val="5FBFD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华文细黑" charset="-122"/>
              <a:sym typeface="宋体" charset="-122"/>
            </a:endParaRPr>
          </a:p>
        </p:txBody>
      </p:sp>
      <p:sp>
        <p:nvSpPr>
          <p:cNvPr id="5" name="梯形 4"/>
          <p:cNvSpPr>
            <a:spLocks noChangeArrowheads="1"/>
          </p:cNvSpPr>
          <p:nvPr/>
        </p:nvSpPr>
        <p:spPr bwMode="auto">
          <a:xfrm rot="5400000" flipV="1">
            <a:off x="558007" y="2448718"/>
            <a:ext cx="6013450" cy="16430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38 w 21600"/>
              <a:gd name="T13" fmla="*/ 2538 h 21600"/>
              <a:gd name="T14" fmla="*/ 19062 w 21600"/>
              <a:gd name="T15" fmla="*/ 1906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475" y="21600"/>
                </a:lnTo>
                <a:lnTo>
                  <a:pt x="2012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799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386263" y="682625"/>
            <a:ext cx="7805737" cy="5175250"/>
          </a:xfrm>
          <a:prstGeom prst="rect">
            <a:avLst/>
          </a:prstGeom>
          <a:solidFill>
            <a:srgbClr val="5FBFD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800" dirty="0">
              <a:solidFill>
                <a:srgbClr val="FFFFFF"/>
              </a:solidFill>
              <a:latin typeface="华文细黑" charset="-122"/>
              <a:sym typeface="宋体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497388" y="937329"/>
            <a:ext cx="666908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6600" dirty="0" smtClean="0">
                <a:solidFill>
                  <a:schemeClr val="bg1"/>
                </a:solidFill>
                <a:latin typeface="华文细黑" charset="-122"/>
                <a:sym typeface="宋体" charset="-122"/>
              </a:rPr>
              <a:t>Why?</a:t>
            </a:r>
            <a:endParaRPr lang="zh-CN" altLang="en-US" sz="6600" dirty="0">
              <a:solidFill>
                <a:schemeClr val="bg1"/>
              </a:solidFill>
              <a:sym typeface="宋体" charset="-122"/>
            </a:endParaRPr>
          </a:p>
        </p:txBody>
      </p:sp>
      <p:sp>
        <p:nvSpPr>
          <p:cNvPr id="9" name="文本框 8"/>
          <p:cNvSpPr>
            <a:spLocks noChangeArrowheads="1"/>
          </p:cNvSpPr>
          <p:nvPr/>
        </p:nvSpPr>
        <p:spPr bwMode="auto">
          <a:xfrm>
            <a:off x="468313" y="1092200"/>
            <a:ext cx="1806575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23900" b="1">
                <a:solidFill>
                  <a:srgbClr val="000000"/>
                </a:solidFill>
                <a:ea typeface="宋体" charset="-122"/>
              </a:rPr>
              <a:t>1</a:t>
            </a:r>
            <a:endParaRPr lang="zh-CN" altLang="en-US" sz="23900" b="1">
              <a:solidFill>
                <a:srgbClr val="000000"/>
              </a:solidFill>
              <a:sym typeface="宋体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651103" y="3806536"/>
            <a:ext cx="10350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华文细黑" charset="-122"/>
                <a:sym typeface="宋体" charset="-122"/>
              </a:rPr>
              <a:t>理论</a:t>
            </a:r>
            <a:endParaRPr lang="zh-CN" altLang="en-US" sz="3200" dirty="0">
              <a:solidFill>
                <a:schemeClr val="bg1"/>
              </a:solidFill>
              <a:sym typeface="宋体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910907" y="3805237"/>
            <a:ext cx="10350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华文细黑" charset="-122"/>
                <a:sym typeface="宋体" charset="-122"/>
              </a:rPr>
              <a:t>市场</a:t>
            </a:r>
            <a:endParaRPr lang="zh-CN" altLang="en-US" sz="3200" dirty="0">
              <a:solidFill>
                <a:schemeClr val="bg1"/>
              </a:solidFill>
              <a:sym typeface="宋体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9892111" y="3805236"/>
            <a:ext cx="10350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  <a:sym typeface="宋体" charset="-122"/>
              </a:rPr>
              <a:t>用户</a:t>
            </a:r>
            <a:endParaRPr lang="zh-CN" altLang="en-US" sz="3200" dirty="0">
              <a:solidFill>
                <a:schemeClr val="bg1"/>
              </a:solidFill>
              <a:sym typeface="宋体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910907" y="2194481"/>
            <a:ext cx="10350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华文细黑" charset="-122"/>
                <a:sym typeface="宋体" charset="-122"/>
              </a:rPr>
              <a:t>验证</a:t>
            </a:r>
            <a:endParaRPr lang="zh-CN" altLang="en-US" sz="3200" dirty="0">
              <a:solidFill>
                <a:schemeClr val="bg1"/>
              </a:solidFill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50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0" y="263525"/>
            <a:ext cx="2743200" cy="6013450"/>
          </a:xfrm>
          <a:prstGeom prst="rect">
            <a:avLst/>
          </a:prstGeom>
          <a:solidFill>
            <a:srgbClr val="FD8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华文细黑" charset="-122"/>
              <a:sym typeface="宋体" charset="-122"/>
            </a:endParaRPr>
          </a:p>
        </p:txBody>
      </p:sp>
      <p:sp>
        <p:nvSpPr>
          <p:cNvPr id="11" name="梯形 4"/>
          <p:cNvSpPr>
            <a:spLocks noChangeArrowheads="1"/>
          </p:cNvSpPr>
          <p:nvPr/>
        </p:nvSpPr>
        <p:spPr bwMode="auto">
          <a:xfrm rot="5400000" flipV="1">
            <a:off x="558007" y="2448718"/>
            <a:ext cx="6013450" cy="16430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38 w 21600"/>
              <a:gd name="T13" fmla="*/ 2538 h 21600"/>
              <a:gd name="T14" fmla="*/ 19062 w 21600"/>
              <a:gd name="T15" fmla="*/ 1906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475" y="21600"/>
                </a:lnTo>
                <a:lnTo>
                  <a:pt x="2012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D633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4386263" y="682625"/>
            <a:ext cx="7805737" cy="5175250"/>
          </a:xfrm>
          <a:prstGeom prst="rect">
            <a:avLst/>
          </a:prstGeom>
          <a:solidFill>
            <a:srgbClr val="FD8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华文细黑" charset="-122"/>
              <a:sym typeface="宋体" charset="-122"/>
            </a:endParaRPr>
          </a:p>
        </p:txBody>
      </p:sp>
      <p:sp>
        <p:nvSpPr>
          <p:cNvPr id="15" name="文本框 9"/>
          <p:cNvSpPr>
            <a:spLocks noChangeArrowheads="1"/>
          </p:cNvSpPr>
          <p:nvPr/>
        </p:nvSpPr>
        <p:spPr bwMode="auto">
          <a:xfrm>
            <a:off x="468313" y="1092200"/>
            <a:ext cx="1806575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23900" b="1" dirty="0">
                <a:solidFill>
                  <a:srgbClr val="000000"/>
                </a:solidFill>
                <a:ea typeface="宋体" charset="-122"/>
              </a:rPr>
              <a:t>2</a:t>
            </a:r>
            <a:endParaRPr lang="zh-CN" altLang="en-US" sz="23900" b="1" dirty="0">
              <a:solidFill>
                <a:srgbClr val="000000"/>
              </a:solidFill>
              <a:sym typeface="宋体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497388" y="937329"/>
            <a:ext cx="666908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6600" dirty="0" smtClean="0">
                <a:solidFill>
                  <a:schemeClr val="bg1"/>
                </a:solidFill>
                <a:latin typeface="华文细黑" charset="-122"/>
                <a:sym typeface="宋体" charset="-122"/>
              </a:rPr>
              <a:t>How?</a:t>
            </a:r>
            <a:endParaRPr lang="zh-CN" altLang="en-US" sz="6600" dirty="0">
              <a:solidFill>
                <a:schemeClr val="bg1"/>
              </a:solidFill>
              <a:sym typeface="宋体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854576" y="3069768"/>
            <a:ext cx="1974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200" smtClean="0">
                <a:solidFill>
                  <a:schemeClr val="bg1"/>
                </a:solidFill>
                <a:latin typeface="华文细黑" charset="-122"/>
                <a:sym typeface="宋体" charset="-122"/>
              </a:rPr>
              <a:t>竞品调研</a:t>
            </a:r>
            <a:endParaRPr lang="zh-CN" altLang="en-US" sz="3200" dirty="0">
              <a:solidFill>
                <a:schemeClr val="bg1"/>
              </a:solidFill>
              <a:sym typeface="宋体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297738" y="3069767"/>
            <a:ext cx="1974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华文细黑" charset="-122"/>
                <a:sym typeface="宋体" charset="-122"/>
              </a:rPr>
              <a:t>市场调研</a:t>
            </a:r>
            <a:endParaRPr lang="zh-CN" altLang="en-US" sz="3200" dirty="0">
              <a:solidFill>
                <a:schemeClr val="bg1"/>
              </a:solidFill>
              <a:sym typeface="宋体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9740900" y="3069767"/>
            <a:ext cx="1974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华文细黑" charset="-122"/>
                <a:sym typeface="宋体" charset="-122"/>
              </a:rPr>
              <a:t>用户调研</a:t>
            </a:r>
            <a:endParaRPr lang="zh-CN" altLang="en-US" sz="3200" dirty="0">
              <a:solidFill>
                <a:schemeClr val="bg1"/>
              </a:solidFill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54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 75"/>
          <p:cNvGrpSpPr/>
          <p:nvPr/>
        </p:nvGrpSpPr>
        <p:grpSpPr>
          <a:xfrm>
            <a:off x="649286" y="2616200"/>
            <a:ext cx="2049461" cy="2587625"/>
            <a:chOff x="649286" y="2616200"/>
            <a:chExt cx="2049461" cy="2587625"/>
          </a:xfrm>
        </p:grpSpPr>
        <p:sp>
          <p:nvSpPr>
            <p:cNvPr id="33" name="Freeform 7"/>
            <p:cNvSpPr/>
            <p:nvPr/>
          </p:nvSpPr>
          <p:spPr bwMode="auto">
            <a:xfrm>
              <a:off x="762000" y="2616200"/>
              <a:ext cx="1301750" cy="782638"/>
            </a:xfrm>
            <a:custGeom>
              <a:avLst/>
              <a:gdLst>
                <a:gd name="connsiteX0" fmla="*/ 0 w 1151358"/>
                <a:gd name="connsiteY0" fmla="*/ 69082 h 690815"/>
                <a:gd name="connsiteX1" fmla="*/ 69082 w 1151358"/>
                <a:gd name="connsiteY1" fmla="*/ 0 h 690815"/>
                <a:gd name="connsiteX2" fmla="*/ 1082277 w 1151358"/>
                <a:gd name="connsiteY2" fmla="*/ 0 h 690815"/>
                <a:gd name="connsiteX3" fmla="*/ 1151359 w 1151358"/>
                <a:gd name="connsiteY3" fmla="*/ 69082 h 690815"/>
                <a:gd name="connsiteX4" fmla="*/ 1151358 w 1151358"/>
                <a:gd name="connsiteY4" fmla="*/ 621734 h 690815"/>
                <a:gd name="connsiteX5" fmla="*/ 1082276 w 1151358"/>
                <a:gd name="connsiteY5" fmla="*/ 690816 h 690815"/>
                <a:gd name="connsiteX6" fmla="*/ 69082 w 1151358"/>
                <a:gd name="connsiteY6" fmla="*/ 690815 h 690815"/>
                <a:gd name="connsiteX7" fmla="*/ 0 w 1151358"/>
                <a:gd name="connsiteY7" fmla="*/ 621733 h 690815"/>
                <a:gd name="connsiteX8" fmla="*/ 0 w 1151358"/>
                <a:gd name="connsiteY8" fmla="*/ 69082 h 69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1358" h="690815">
                  <a:moveTo>
                    <a:pt x="0" y="69082"/>
                  </a:moveTo>
                  <a:cubicBezTo>
                    <a:pt x="0" y="30929"/>
                    <a:pt x="30929" y="0"/>
                    <a:pt x="69082" y="0"/>
                  </a:cubicBezTo>
                  <a:lnTo>
                    <a:pt x="1082277" y="0"/>
                  </a:lnTo>
                  <a:cubicBezTo>
                    <a:pt x="1120430" y="0"/>
                    <a:pt x="1151359" y="30929"/>
                    <a:pt x="1151359" y="69082"/>
                  </a:cubicBezTo>
                  <a:cubicBezTo>
                    <a:pt x="1151359" y="253299"/>
                    <a:pt x="1151358" y="437517"/>
                    <a:pt x="1151358" y="621734"/>
                  </a:cubicBezTo>
                  <a:cubicBezTo>
                    <a:pt x="1151358" y="659887"/>
                    <a:pt x="1120429" y="690816"/>
                    <a:pt x="1082276" y="690816"/>
                  </a:cubicBezTo>
                  <a:lnTo>
                    <a:pt x="69082" y="690815"/>
                  </a:lnTo>
                  <a:cubicBezTo>
                    <a:pt x="30929" y="690815"/>
                    <a:pt x="0" y="659886"/>
                    <a:pt x="0" y="621733"/>
                  </a:cubicBezTo>
                  <a:lnTo>
                    <a:pt x="0" y="69082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34533" tIns="134533" rIns="134533" bIns="134533" spcCol="1270" anchor="ctr"/>
            <a:lstStyle/>
            <a:p>
              <a:pPr algn="ctr"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id-ID" sz="3000" dirty="0">
                <a:latin typeface="微软雅黑" panose="020B0503020204020204" pitchFamily="34" charset="-122"/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2193924" y="2846388"/>
              <a:ext cx="276225" cy="322262"/>
            </a:xfrm>
            <a:custGeom>
              <a:avLst/>
              <a:gdLst>
                <a:gd name="connsiteX0" fmla="*/ 0 w 244088"/>
                <a:gd name="connsiteY0" fmla="*/ 57107 h 285537"/>
                <a:gd name="connsiteX1" fmla="*/ 122044 w 244088"/>
                <a:gd name="connsiteY1" fmla="*/ 57107 h 285537"/>
                <a:gd name="connsiteX2" fmla="*/ 122044 w 244088"/>
                <a:gd name="connsiteY2" fmla="*/ 0 h 285537"/>
                <a:gd name="connsiteX3" fmla="*/ 244088 w 244088"/>
                <a:gd name="connsiteY3" fmla="*/ 142769 h 285537"/>
                <a:gd name="connsiteX4" fmla="*/ 122044 w 244088"/>
                <a:gd name="connsiteY4" fmla="*/ 285537 h 285537"/>
                <a:gd name="connsiteX5" fmla="*/ 122044 w 244088"/>
                <a:gd name="connsiteY5" fmla="*/ 228430 h 285537"/>
                <a:gd name="connsiteX6" fmla="*/ 0 w 244088"/>
                <a:gd name="connsiteY6" fmla="*/ 228430 h 285537"/>
                <a:gd name="connsiteX7" fmla="*/ 0 w 244088"/>
                <a:gd name="connsiteY7" fmla="*/ 57107 h 28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088" h="285537">
                  <a:moveTo>
                    <a:pt x="0" y="57107"/>
                  </a:moveTo>
                  <a:lnTo>
                    <a:pt x="122044" y="57107"/>
                  </a:lnTo>
                  <a:lnTo>
                    <a:pt x="122044" y="0"/>
                  </a:lnTo>
                  <a:lnTo>
                    <a:pt x="244088" y="142769"/>
                  </a:lnTo>
                  <a:lnTo>
                    <a:pt x="122044" y="285537"/>
                  </a:lnTo>
                  <a:lnTo>
                    <a:pt x="122044" y="228430"/>
                  </a:lnTo>
                  <a:lnTo>
                    <a:pt x="0" y="228430"/>
                  </a:lnTo>
                  <a:lnTo>
                    <a:pt x="0" y="571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57107" rIns="73226" bIns="57107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id-ID" sz="1200" dirty="0">
                <a:latin typeface="微软雅黑" panose="020B0503020204020204" pitchFamily="34" charset="-122"/>
              </a:endParaRPr>
            </a:p>
          </p:txBody>
        </p:sp>
        <p:sp>
          <p:nvSpPr>
            <p:cNvPr id="45" name="TextBox 22"/>
            <p:cNvSpPr txBox="1"/>
            <p:nvPr/>
          </p:nvSpPr>
          <p:spPr bwMode="auto">
            <a:xfrm>
              <a:off x="876298" y="2846388"/>
              <a:ext cx="1009650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</a:rPr>
                <a:t>Step 1</a:t>
              </a:r>
            </a:p>
          </p:txBody>
        </p:sp>
        <p:grpSp>
          <p:nvGrpSpPr>
            <p:cNvPr id="51" name="Group 28"/>
            <p:cNvGrpSpPr>
              <a:grpSpLocks noChangeAspect="1"/>
            </p:cNvGrpSpPr>
            <p:nvPr/>
          </p:nvGrpSpPr>
          <p:grpSpPr bwMode="auto">
            <a:xfrm>
              <a:off x="649286" y="3406775"/>
              <a:ext cx="2049461" cy="1797050"/>
              <a:chOff x="1378796" y="3349172"/>
              <a:chExt cx="1810734" cy="1588584"/>
            </a:xfrm>
          </p:grpSpPr>
          <p:cxnSp>
            <p:nvCxnSpPr>
              <p:cNvPr id="52" name="Straight Connector 29"/>
              <p:cNvCxnSpPr/>
              <p:nvPr/>
            </p:nvCxnSpPr>
            <p:spPr>
              <a:xfrm rot="5400000" flipV="1">
                <a:off x="1681609" y="3617212"/>
                <a:ext cx="540287" cy="420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ysDot"/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ontent Placeholder 2"/>
              <p:cNvSpPr txBox="1">
                <a:spLocks/>
              </p:cNvSpPr>
              <p:nvPr/>
            </p:nvSpPr>
            <p:spPr bwMode="auto">
              <a:xfrm>
                <a:off x="1378796" y="3998920"/>
                <a:ext cx="1810734" cy="938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rgbClr val="1F608B"/>
                  </a:buClr>
                  <a:buSzPct val="145000"/>
                  <a:buFont typeface="Arial" charset="0"/>
                  <a:buNone/>
                </a:pPr>
                <a:r>
                  <a:rPr lang="zh-CN" altLang="en-US" sz="3600" b="1" smtClean="0">
                    <a:solidFill>
                      <a:schemeClr val="accent1"/>
                    </a:solidFill>
                    <a:latin typeface="微软雅黑" charset="-122"/>
                    <a:ea typeface="微软雅黑" charset="-122"/>
                    <a:cs typeface="Arial" charset="0"/>
                  </a:rPr>
                  <a:t>试用积累</a:t>
                </a:r>
                <a:endParaRPr lang="id-ID" altLang="zh-CN" sz="3600" b="1" dirty="0">
                  <a:solidFill>
                    <a:schemeClr val="accent1"/>
                  </a:solidFill>
                  <a:latin typeface="微软雅黑" charset="-122"/>
                  <a:ea typeface="微软雅黑" charset="-122"/>
                  <a:cs typeface="Arial" charset="0"/>
                </a:endParaRPr>
              </a:p>
            </p:txBody>
          </p:sp>
        </p:grpSp>
      </p:grpSp>
      <p:grpSp>
        <p:nvGrpSpPr>
          <p:cNvPr id="79" name="组 78"/>
          <p:cNvGrpSpPr/>
          <p:nvPr/>
        </p:nvGrpSpPr>
        <p:grpSpPr>
          <a:xfrm>
            <a:off x="3333745" y="2605087"/>
            <a:ext cx="2085182" cy="2600324"/>
            <a:chOff x="3333745" y="2605087"/>
            <a:chExt cx="2085182" cy="2600324"/>
          </a:xfrm>
        </p:grpSpPr>
        <p:sp>
          <p:nvSpPr>
            <p:cNvPr id="35" name="Freeform 9"/>
            <p:cNvSpPr/>
            <p:nvPr/>
          </p:nvSpPr>
          <p:spPr bwMode="auto">
            <a:xfrm>
              <a:off x="3418676" y="2605087"/>
              <a:ext cx="1301750" cy="782638"/>
            </a:xfrm>
            <a:custGeom>
              <a:avLst/>
              <a:gdLst>
                <a:gd name="connsiteX0" fmla="*/ 0 w 1151358"/>
                <a:gd name="connsiteY0" fmla="*/ 69082 h 690815"/>
                <a:gd name="connsiteX1" fmla="*/ 69082 w 1151358"/>
                <a:gd name="connsiteY1" fmla="*/ 0 h 690815"/>
                <a:gd name="connsiteX2" fmla="*/ 1082277 w 1151358"/>
                <a:gd name="connsiteY2" fmla="*/ 0 h 690815"/>
                <a:gd name="connsiteX3" fmla="*/ 1151359 w 1151358"/>
                <a:gd name="connsiteY3" fmla="*/ 69082 h 690815"/>
                <a:gd name="connsiteX4" fmla="*/ 1151358 w 1151358"/>
                <a:gd name="connsiteY4" fmla="*/ 621734 h 690815"/>
                <a:gd name="connsiteX5" fmla="*/ 1082276 w 1151358"/>
                <a:gd name="connsiteY5" fmla="*/ 690816 h 690815"/>
                <a:gd name="connsiteX6" fmla="*/ 69082 w 1151358"/>
                <a:gd name="connsiteY6" fmla="*/ 690815 h 690815"/>
                <a:gd name="connsiteX7" fmla="*/ 0 w 1151358"/>
                <a:gd name="connsiteY7" fmla="*/ 621733 h 690815"/>
                <a:gd name="connsiteX8" fmla="*/ 0 w 1151358"/>
                <a:gd name="connsiteY8" fmla="*/ 69082 h 69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1358" h="690815">
                  <a:moveTo>
                    <a:pt x="0" y="69082"/>
                  </a:moveTo>
                  <a:cubicBezTo>
                    <a:pt x="0" y="30929"/>
                    <a:pt x="30929" y="0"/>
                    <a:pt x="69082" y="0"/>
                  </a:cubicBezTo>
                  <a:lnTo>
                    <a:pt x="1082277" y="0"/>
                  </a:lnTo>
                  <a:cubicBezTo>
                    <a:pt x="1120430" y="0"/>
                    <a:pt x="1151359" y="30929"/>
                    <a:pt x="1151359" y="69082"/>
                  </a:cubicBezTo>
                  <a:cubicBezTo>
                    <a:pt x="1151359" y="253299"/>
                    <a:pt x="1151358" y="437517"/>
                    <a:pt x="1151358" y="621734"/>
                  </a:cubicBezTo>
                  <a:cubicBezTo>
                    <a:pt x="1151358" y="659887"/>
                    <a:pt x="1120429" y="690816"/>
                    <a:pt x="1082276" y="690816"/>
                  </a:cubicBezTo>
                  <a:lnTo>
                    <a:pt x="69082" y="690815"/>
                  </a:lnTo>
                  <a:cubicBezTo>
                    <a:pt x="30929" y="690815"/>
                    <a:pt x="0" y="659886"/>
                    <a:pt x="0" y="621733"/>
                  </a:cubicBezTo>
                  <a:lnTo>
                    <a:pt x="0" y="69082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37438"/>
                <a:satOff val="17272"/>
                <a:lumOff val="7255"/>
                <a:alphaOff val="0"/>
              </a:schemeClr>
            </a:fillRef>
            <a:effectRef idx="0">
              <a:schemeClr val="accent3">
                <a:hueOff val="337438"/>
                <a:satOff val="17272"/>
                <a:lumOff val="7255"/>
                <a:alphaOff val="0"/>
              </a:schemeClr>
            </a:effectRef>
            <a:fontRef idx="minor">
              <a:schemeClr val="lt1"/>
            </a:fontRef>
          </p:style>
          <p:txBody>
            <a:bodyPr lIns="134533" tIns="134533" rIns="134533" bIns="134533" spcCol="1270" anchor="ctr"/>
            <a:lstStyle/>
            <a:p>
              <a:pPr algn="ctr"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id-ID" sz="3000" dirty="0">
                <a:latin typeface="微软雅黑" panose="020B0503020204020204" pitchFamily="34" charset="-122"/>
              </a:endParaRPr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4850601" y="2835275"/>
              <a:ext cx="276225" cy="322262"/>
            </a:xfrm>
            <a:custGeom>
              <a:avLst/>
              <a:gdLst>
                <a:gd name="connsiteX0" fmla="*/ 0 w 244088"/>
                <a:gd name="connsiteY0" fmla="*/ 57107 h 285537"/>
                <a:gd name="connsiteX1" fmla="*/ 122044 w 244088"/>
                <a:gd name="connsiteY1" fmla="*/ 57107 h 285537"/>
                <a:gd name="connsiteX2" fmla="*/ 122044 w 244088"/>
                <a:gd name="connsiteY2" fmla="*/ 0 h 285537"/>
                <a:gd name="connsiteX3" fmla="*/ 244088 w 244088"/>
                <a:gd name="connsiteY3" fmla="*/ 142769 h 285537"/>
                <a:gd name="connsiteX4" fmla="*/ 122044 w 244088"/>
                <a:gd name="connsiteY4" fmla="*/ 285537 h 285537"/>
                <a:gd name="connsiteX5" fmla="*/ 122044 w 244088"/>
                <a:gd name="connsiteY5" fmla="*/ 228430 h 285537"/>
                <a:gd name="connsiteX6" fmla="*/ 0 w 244088"/>
                <a:gd name="connsiteY6" fmla="*/ 228430 h 285537"/>
                <a:gd name="connsiteX7" fmla="*/ 0 w 244088"/>
                <a:gd name="connsiteY7" fmla="*/ 57107 h 28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088" h="285537">
                  <a:moveTo>
                    <a:pt x="0" y="57107"/>
                  </a:moveTo>
                  <a:lnTo>
                    <a:pt x="122044" y="57107"/>
                  </a:lnTo>
                  <a:lnTo>
                    <a:pt x="122044" y="0"/>
                  </a:lnTo>
                  <a:lnTo>
                    <a:pt x="244088" y="142769"/>
                  </a:lnTo>
                  <a:lnTo>
                    <a:pt x="122044" y="285537"/>
                  </a:lnTo>
                  <a:lnTo>
                    <a:pt x="122044" y="228430"/>
                  </a:lnTo>
                  <a:lnTo>
                    <a:pt x="0" y="228430"/>
                  </a:lnTo>
                  <a:lnTo>
                    <a:pt x="0" y="571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74876"/>
                <a:satOff val="34544"/>
                <a:lumOff val="14510"/>
                <a:alphaOff val="0"/>
              </a:schemeClr>
            </a:fillRef>
            <a:effectRef idx="0">
              <a:schemeClr val="accent3">
                <a:hueOff val="674876"/>
                <a:satOff val="34544"/>
                <a:lumOff val="14510"/>
                <a:alphaOff val="0"/>
              </a:schemeClr>
            </a:effectRef>
            <a:fontRef idx="minor">
              <a:schemeClr val="lt1"/>
            </a:fontRef>
          </p:style>
          <p:txBody>
            <a:bodyPr lIns="0" tIns="57107" rIns="73226" bIns="57107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id-ID" sz="1200" dirty="0">
                <a:latin typeface="微软雅黑" panose="020B0503020204020204" pitchFamily="34" charset="-122"/>
              </a:endParaRPr>
            </a:p>
          </p:txBody>
        </p:sp>
        <p:sp>
          <p:nvSpPr>
            <p:cNvPr id="46" name="TextBox 23"/>
            <p:cNvSpPr txBox="1"/>
            <p:nvPr/>
          </p:nvSpPr>
          <p:spPr bwMode="auto">
            <a:xfrm>
              <a:off x="3531387" y="2852738"/>
              <a:ext cx="1009650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</a:rPr>
                <a:t>Step 2</a:t>
              </a:r>
            </a:p>
          </p:txBody>
        </p:sp>
        <p:grpSp>
          <p:nvGrpSpPr>
            <p:cNvPr id="54" name="Group 31"/>
            <p:cNvGrpSpPr>
              <a:grpSpLocks noChangeAspect="1"/>
            </p:cNvGrpSpPr>
            <p:nvPr/>
          </p:nvGrpSpPr>
          <p:grpSpPr bwMode="auto">
            <a:xfrm>
              <a:off x="3333745" y="3395661"/>
              <a:ext cx="2085182" cy="1809750"/>
              <a:chOff x="3065737" y="3349172"/>
              <a:chExt cx="1842295" cy="1599810"/>
            </a:xfrm>
          </p:grpSpPr>
          <p:cxnSp>
            <p:nvCxnSpPr>
              <p:cNvPr id="55" name="Straight Connector 32"/>
              <p:cNvCxnSpPr/>
              <p:nvPr/>
            </p:nvCxnSpPr>
            <p:spPr>
              <a:xfrm rot="5400000" flipV="1">
                <a:off x="3297720" y="3617212"/>
                <a:ext cx="540287" cy="420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ysDot"/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Content Placeholder 2"/>
              <p:cNvSpPr txBox="1">
                <a:spLocks/>
              </p:cNvSpPr>
              <p:nvPr/>
            </p:nvSpPr>
            <p:spPr bwMode="auto">
              <a:xfrm>
                <a:off x="3065737" y="4010147"/>
                <a:ext cx="1842295" cy="938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rgbClr val="1F608B"/>
                  </a:buClr>
                  <a:buSzPct val="145000"/>
                  <a:buFont typeface="Arial" charset="0"/>
                  <a:buNone/>
                </a:pPr>
                <a:r>
                  <a:rPr lang="zh-CN" altLang="en-US" sz="3600" b="1" smtClean="0">
                    <a:solidFill>
                      <a:schemeClr val="accent2"/>
                    </a:solidFill>
                    <a:latin typeface="微软雅黑" charset="-122"/>
                    <a:ea typeface="微软雅黑" charset="-122"/>
                    <a:cs typeface="Arial" charset="0"/>
                  </a:rPr>
                  <a:t>分类整理</a:t>
                </a:r>
                <a:endParaRPr lang="id-ID" altLang="zh-CN" sz="3600" b="1" dirty="0">
                  <a:solidFill>
                    <a:schemeClr val="accent2"/>
                  </a:solidFill>
                  <a:latin typeface="微软雅黑" charset="-122"/>
                  <a:ea typeface="微软雅黑" charset="-122"/>
                  <a:cs typeface="Arial" charset="0"/>
                </a:endParaRPr>
              </a:p>
            </p:txBody>
          </p:sp>
        </p:grpSp>
      </p:grpSp>
      <p:grpSp>
        <p:nvGrpSpPr>
          <p:cNvPr id="80" name="组 79"/>
          <p:cNvGrpSpPr/>
          <p:nvPr/>
        </p:nvGrpSpPr>
        <p:grpSpPr>
          <a:xfrm>
            <a:off x="6048376" y="2616200"/>
            <a:ext cx="2045494" cy="2587625"/>
            <a:chOff x="6048376" y="2616200"/>
            <a:chExt cx="2045494" cy="2587625"/>
          </a:xfrm>
        </p:grpSpPr>
        <p:sp>
          <p:nvSpPr>
            <p:cNvPr id="38" name="Freeform 12"/>
            <p:cNvSpPr/>
            <p:nvPr/>
          </p:nvSpPr>
          <p:spPr bwMode="auto">
            <a:xfrm>
              <a:off x="6232525" y="2616200"/>
              <a:ext cx="1301750" cy="782638"/>
            </a:xfrm>
            <a:custGeom>
              <a:avLst/>
              <a:gdLst>
                <a:gd name="connsiteX0" fmla="*/ 0 w 1151358"/>
                <a:gd name="connsiteY0" fmla="*/ 69082 h 690815"/>
                <a:gd name="connsiteX1" fmla="*/ 69082 w 1151358"/>
                <a:gd name="connsiteY1" fmla="*/ 0 h 690815"/>
                <a:gd name="connsiteX2" fmla="*/ 1082277 w 1151358"/>
                <a:gd name="connsiteY2" fmla="*/ 0 h 690815"/>
                <a:gd name="connsiteX3" fmla="*/ 1151359 w 1151358"/>
                <a:gd name="connsiteY3" fmla="*/ 69082 h 690815"/>
                <a:gd name="connsiteX4" fmla="*/ 1151358 w 1151358"/>
                <a:gd name="connsiteY4" fmla="*/ 621734 h 690815"/>
                <a:gd name="connsiteX5" fmla="*/ 1082276 w 1151358"/>
                <a:gd name="connsiteY5" fmla="*/ 690816 h 690815"/>
                <a:gd name="connsiteX6" fmla="*/ 69082 w 1151358"/>
                <a:gd name="connsiteY6" fmla="*/ 690815 h 690815"/>
                <a:gd name="connsiteX7" fmla="*/ 0 w 1151358"/>
                <a:gd name="connsiteY7" fmla="*/ 621733 h 690815"/>
                <a:gd name="connsiteX8" fmla="*/ 0 w 1151358"/>
                <a:gd name="connsiteY8" fmla="*/ 69082 h 69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1358" h="690815">
                  <a:moveTo>
                    <a:pt x="0" y="69082"/>
                  </a:moveTo>
                  <a:cubicBezTo>
                    <a:pt x="0" y="30929"/>
                    <a:pt x="30929" y="0"/>
                    <a:pt x="69082" y="0"/>
                  </a:cubicBezTo>
                  <a:lnTo>
                    <a:pt x="1082277" y="0"/>
                  </a:lnTo>
                  <a:cubicBezTo>
                    <a:pt x="1120430" y="0"/>
                    <a:pt x="1151359" y="30929"/>
                    <a:pt x="1151359" y="69082"/>
                  </a:cubicBezTo>
                  <a:cubicBezTo>
                    <a:pt x="1151359" y="253299"/>
                    <a:pt x="1151358" y="437517"/>
                    <a:pt x="1151358" y="621734"/>
                  </a:cubicBezTo>
                  <a:cubicBezTo>
                    <a:pt x="1151358" y="659887"/>
                    <a:pt x="1120429" y="690816"/>
                    <a:pt x="1082276" y="690816"/>
                  </a:cubicBezTo>
                  <a:lnTo>
                    <a:pt x="69082" y="690815"/>
                  </a:lnTo>
                  <a:cubicBezTo>
                    <a:pt x="30929" y="690815"/>
                    <a:pt x="0" y="659886"/>
                    <a:pt x="0" y="621733"/>
                  </a:cubicBezTo>
                  <a:lnTo>
                    <a:pt x="0" y="69082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34533" tIns="134533" rIns="134533" bIns="134533" spcCol="1270" anchor="ctr"/>
            <a:lstStyle/>
            <a:p>
              <a:pPr algn="ctr"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id-ID" sz="3000" dirty="0">
                <a:latin typeface="微软雅黑" panose="020B0503020204020204" pitchFamily="34" charset="-122"/>
              </a:endParaRPr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7664450" y="2846388"/>
              <a:ext cx="276225" cy="322262"/>
            </a:xfrm>
            <a:custGeom>
              <a:avLst/>
              <a:gdLst>
                <a:gd name="connsiteX0" fmla="*/ 0 w 244088"/>
                <a:gd name="connsiteY0" fmla="*/ 57107 h 285537"/>
                <a:gd name="connsiteX1" fmla="*/ 122044 w 244088"/>
                <a:gd name="connsiteY1" fmla="*/ 57107 h 285537"/>
                <a:gd name="connsiteX2" fmla="*/ 122044 w 244088"/>
                <a:gd name="connsiteY2" fmla="*/ 0 h 285537"/>
                <a:gd name="connsiteX3" fmla="*/ 244088 w 244088"/>
                <a:gd name="connsiteY3" fmla="*/ 142769 h 285537"/>
                <a:gd name="connsiteX4" fmla="*/ 122044 w 244088"/>
                <a:gd name="connsiteY4" fmla="*/ 285537 h 285537"/>
                <a:gd name="connsiteX5" fmla="*/ 122044 w 244088"/>
                <a:gd name="connsiteY5" fmla="*/ 228430 h 285537"/>
                <a:gd name="connsiteX6" fmla="*/ 0 w 244088"/>
                <a:gd name="connsiteY6" fmla="*/ 228430 h 285537"/>
                <a:gd name="connsiteX7" fmla="*/ 0 w 244088"/>
                <a:gd name="connsiteY7" fmla="*/ 57107 h 28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088" h="285537">
                  <a:moveTo>
                    <a:pt x="0" y="57107"/>
                  </a:moveTo>
                  <a:lnTo>
                    <a:pt x="122044" y="57107"/>
                  </a:lnTo>
                  <a:lnTo>
                    <a:pt x="122044" y="0"/>
                  </a:lnTo>
                  <a:lnTo>
                    <a:pt x="244088" y="142769"/>
                  </a:lnTo>
                  <a:lnTo>
                    <a:pt x="122044" y="285537"/>
                  </a:lnTo>
                  <a:lnTo>
                    <a:pt x="122044" y="228430"/>
                  </a:lnTo>
                  <a:lnTo>
                    <a:pt x="0" y="228430"/>
                  </a:lnTo>
                  <a:lnTo>
                    <a:pt x="0" y="5710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57107" rIns="73226" bIns="57107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id-ID" sz="1200" dirty="0">
                <a:latin typeface="微软雅黑" panose="020B0503020204020204" pitchFamily="34" charset="-122"/>
              </a:endParaRPr>
            </a:p>
          </p:txBody>
        </p:sp>
        <p:sp>
          <p:nvSpPr>
            <p:cNvPr id="48" name="TextBox 25"/>
            <p:cNvSpPr txBox="1"/>
            <p:nvPr/>
          </p:nvSpPr>
          <p:spPr bwMode="auto">
            <a:xfrm>
              <a:off x="6354760" y="2863851"/>
              <a:ext cx="1009650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</a:rPr>
                <a:t>Step </a:t>
              </a:r>
              <a:r>
                <a:rPr lang="en-US" altLang="zh-CN" sz="12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</a:rPr>
                <a:t>3</a:t>
              </a:r>
              <a:endParaRPr lang="id-ID" sz="1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60" name="Group 37"/>
            <p:cNvGrpSpPr>
              <a:grpSpLocks noChangeAspect="1"/>
            </p:cNvGrpSpPr>
            <p:nvPr/>
          </p:nvGrpSpPr>
          <p:grpSpPr bwMode="auto">
            <a:xfrm>
              <a:off x="6048376" y="3406775"/>
              <a:ext cx="2045494" cy="1797050"/>
              <a:chOff x="6214503" y="3349172"/>
              <a:chExt cx="1808909" cy="1588582"/>
            </a:xfrm>
          </p:grpSpPr>
          <p:cxnSp>
            <p:nvCxnSpPr>
              <p:cNvPr id="61" name="Straight Connector 38"/>
              <p:cNvCxnSpPr/>
              <p:nvPr/>
            </p:nvCxnSpPr>
            <p:spPr>
              <a:xfrm rot="5400000" flipV="1">
                <a:off x="6522059" y="3617210"/>
                <a:ext cx="540287" cy="421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ysDot"/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Content Placeholder 2"/>
              <p:cNvSpPr txBox="1">
                <a:spLocks/>
              </p:cNvSpPr>
              <p:nvPr/>
            </p:nvSpPr>
            <p:spPr bwMode="auto">
              <a:xfrm>
                <a:off x="6214503" y="3998919"/>
                <a:ext cx="1808909" cy="938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rgbClr val="1F608B"/>
                  </a:buClr>
                  <a:buSzPct val="145000"/>
                  <a:buFont typeface="Arial" charset="0"/>
                  <a:buNone/>
                </a:pPr>
                <a:r>
                  <a:rPr lang="zh-CN" altLang="en-US" sz="3600" b="1" smtClean="0">
                    <a:solidFill>
                      <a:srgbClr val="F39C12"/>
                    </a:solidFill>
                    <a:latin typeface="微软雅黑" charset="-122"/>
                    <a:ea typeface="微软雅黑" charset="-122"/>
                    <a:cs typeface="Arial" charset="0"/>
                  </a:rPr>
                  <a:t>拓展思考</a:t>
                </a:r>
                <a:endParaRPr lang="id-ID" altLang="zh-CN" sz="3600" b="1" dirty="0">
                  <a:solidFill>
                    <a:srgbClr val="F39C12"/>
                  </a:solidFill>
                  <a:latin typeface="微软雅黑" charset="-122"/>
                  <a:ea typeface="微软雅黑" charset="-122"/>
                  <a:cs typeface="Arial" charset="0"/>
                </a:endParaRPr>
              </a:p>
            </p:txBody>
          </p:sp>
        </p:grpSp>
      </p:grpSp>
      <p:grpSp>
        <p:nvGrpSpPr>
          <p:cNvPr id="81" name="组 80"/>
          <p:cNvGrpSpPr/>
          <p:nvPr/>
        </p:nvGrpSpPr>
        <p:grpSpPr>
          <a:xfrm>
            <a:off x="8722523" y="2574924"/>
            <a:ext cx="2971797" cy="2628900"/>
            <a:chOff x="8722523" y="2574924"/>
            <a:chExt cx="2971797" cy="2628900"/>
          </a:xfrm>
        </p:grpSpPr>
        <p:sp>
          <p:nvSpPr>
            <p:cNvPr id="42" name="Freeform 16"/>
            <p:cNvSpPr/>
            <p:nvPr/>
          </p:nvSpPr>
          <p:spPr bwMode="auto">
            <a:xfrm>
              <a:off x="9031296" y="2574924"/>
              <a:ext cx="1301750" cy="782638"/>
            </a:xfrm>
            <a:custGeom>
              <a:avLst/>
              <a:gdLst>
                <a:gd name="connsiteX0" fmla="*/ 0 w 1151358"/>
                <a:gd name="connsiteY0" fmla="*/ 69082 h 690815"/>
                <a:gd name="connsiteX1" fmla="*/ 69082 w 1151358"/>
                <a:gd name="connsiteY1" fmla="*/ 0 h 690815"/>
                <a:gd name="connsiteX2" fmla="*/ 1082277 w 1151358"/>
                <a:gd name="connsiteY2" fmla="*/ 0 h 690815"/>
                <a:gd name="connsiteX3" fmla="*/ 1151359 w 1151358"/>
                <a:gd name="connsiteY3" fmla="*/ 69082 h 690815"/>
                <a:gd name="connsiteX4" fmla="*/ 1151358 w 1151358"/>
                <a:gd name="connsiteY4" fmla="*/ 621734 h 690815"/>
                <a:gd name="connsiteX5" fmla="*/ 1082276 w 1151358"/>
                <a:gd name="connsiteY5" fmla="*/ 690816 h 690815"/>
                <a:gd name="connsiteX6" fmla="*/ 69082 w 1151358"/>
                <a:gd name="connsiteY6" fmla="*/ 690815 h 690815"/>
                <a:gd name="connsiteX7" fmla="*/ 0 w 1151358"/>
                <a:gd name="connsiteY7" fmla="*/ 621733 h 690815"/>
                <a:gd name="connsiteX8" fmla="*/ 0 w 1151358"/>
                <a:gd name="connsiteY8" fmla="*/ 69082 h 69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1358" h="690815">
                  <a:moveTo>
                    <a:pt x="0" y="69082"/>
                  </a:moveTo>
                  <a:cubicBezTo>
                    <a:pt x="0" y="30929"/>
                    <a:pt x="30929" y="0"/>
                    <a:pt x="69082" y="0"/>
                  </a:cubicBezTo>
                  <a:lnTo>
                    <a:pt x="1082277" y="0"/>
                  </a:lnTo>
                  <a:cubicBezTo>
                    <a:pt x="1120430" y="0"/>
                    <a:pt x="1151359" y="30929"/>
                    <a:pt x="1151359" y="69082"/>
                  </a:cubicBezTo>
                  <a:cubicBezTo>
                    <a:pt x="1151359" y="253299"/>
                    <a:pt x="1151358" y="437517"/>
                    <a:pt x="1151358" y="621734"/>
                  </a:cubicBezTo>
                  <a:cubicBezTo>
                    <a:pt x="1151358" y="659887"/>
                    <a:pt x="1120429" y="690816"/>
                    <a:pt x="1082276" y="690816"/>
                  </a:cubicBezTo>
                  <a:lnTo>
                    <a:pt x="69082" y="690815"/>
                  </a:lnTo>
                  <a:cubicBezTo>
                    <a:pt x="30929" y="690815"/>
                    <a:pt x="0" y="659886"/>
                    <a:pt x="0" y="621733"/>
                  </a:cubicBezTo>
                  <a:lnTo>
                    <a:pt x="0" y="69082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74876"/>
                <a:satOff val="34544"/>
                <a:lumOff val="14510"/>
                <a:alphaOff val="0"/>
              </a:schemeClr>
            </a:fillRef>
            <a:effectRef idx="0">
              <a:schemeClr val="accent3">
                <a:hueOff val="674876"/>
                <a:satOff val="34544"/>
                <a:lumOff val="14510"/>
                <a:alphaOff val="0"/>
              </a:schemeClr>
            </a:effectRef>
            <a:fontRef idx="minor">
              <a:schemeClr val="lt1"/>
            </a:fontRef>
          </p:style>
          <p:txBody>
            <a:bodyPr lIns="134533" tIns="134533" rIns="134533" bIns="134533" spcCol="1270" anchor="ctr"/>
            <a:lstStyle/>
            <a:p>
              <a:pPr algn="ctr"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id-ID" sz="3000" dirty="0">
                <a:latin typeface="微软雅黑" panose="020B0503020204020204" pitchFamily="34" charset="-122"/>
              </a:endParaRPr>
            </a:p>
          </p:txBody>
        </p:sp>
        <p:sp>
          <p:nvSpPr>
            <p:cNvPr id="50" name="TextBox 27"/>
            <p:cNvSpPr txBox="1"/>
            <p:nvPr/>
          </p:nvSpPr>
          <p:spPr bwMode="auto">
            <a:xfrm>
              <a:off x="9153532" y="2838450"/>
              <a:ext cx="1009650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</a:rPr>
                <a:t>Step </a:t>
              </a:r>
              <a:r>
                <a:rPr lang="en-US" altLang="zh-CN" sz="12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</a:rPr>
                <a:t>4</a:t>
              </a:r>
              <a:endParaRPr lang="id-ID" sz="1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67" name="Straight Connector 44"/>
            <p:cNvCxnSpPr/>
            <p:nvPr/>
          </p:nvCxnSpPr>
          <p:spPr bwMode="auto">
            <a:xfrm rot="5400000" flipV="1">
              <a:off x="9213863" y="3668711"/>
              <a:ext cx="611188" cy="476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ontent Placeholder 2"/>
            <p:cNvSpPr txBox="1">
              <a:spLocks/>
            </p:cNvSpPr>
            <p:nvPr/>
          </p:nvSpPr>
          <p:spPr bwMode="auto">
            <a:xfrm>
              <a:off x="8722523" y="4141788"/>
              <a:ext cx="2971797" cy="10620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ts val="600"/>
                </a:spcAft>
                <a:buClr>
                  <a:srgbClr val="1F608B"/>
                </a:buClr>
                <a:buSzPct val="145000"/>
                <a:buFont typeface="Arial" charset="0"/>
                <a:buNone/>
              </a:pPr>
              <a:r>
                <a:rPr lang="zh-CN" altLang="en-US" sz="3600" b="1" dirty="0" smtClean="0">
                  <a:solidFill>
                    <a:srgbClr val="70AE46"/>
                  </a:solidFill>
                  <a:latin typeface="微软雅黑" charset="-122"/>
                  <a:ea typeface="微软雅黑" charset="-122"/>
                  <a:cs typeface="Arial" charset="0"/>
                </a:rPr>
                <a:t>假设自己是它的产品经理</a:t>
              </a:r>
              <a:endParaRPr lang="id-ID" altLang="zh-CN" sz="3600" b="1" dirty="0">
                <a:solidFill>
                  <a:srgbClr val="70AE46"/>
                </a:solidFill>
                <a:latin typeface="微软雅黑" charset="-122"/>
                <a:ea typeface="微软雅黑" charset="-122"/>
                <a:cs typeface="Arial" charset="0"/>
              </a:endParaRPr>
            </a:p>
          </p:txBody>
        </p:sp>
      </p:grpSp>
      <p:cxnSp>
        <p:nvCxnSpPr>
          <p:cNvPr id="69" name="Straight Connector 46"/>
          <p:cNvCxnSpPr/>
          <p:nvPr/>
        </p:nvCxnSpPr>
        <p:spPr>
          <a:xfrm>
            <a:off x="700087" y="5370513"/>
            <a:ext cx="1053941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4720426" y="346075"/>
            <a:ext cx="21875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600" dirty="0" smtClean="0">
                <a:solidFill>
                  <a:srgbClr val="FF0000"/>
                </a:solidFill>
                <a:latin typeface="华文细黑" charset="-122"/>
                <a:sym typeface="宋体" charset="-122"/>
              </a:rPr>
              <a:t>竞品调研</a:t>
            </a:r>
            <a:endParaRPr lang="zh-CN" altLang="en-US" sz="3600" dirty="0">
              <a:solidFill>
                <a:srgbClr val="FF0000"/>
              </a:solidFill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7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58863" y="1758950"/>
            <a:ext cx="2817812" cy="4140200"/>
            <a:chOff x="1059008" y="1758749"/>
            <a:chExt cx="2817314" cy="4140000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 flipH="1">
              <a:off x="2081177" y="5595552"/>
              <a:ext cx="750754" cy="160329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 dirty="0">
                <a:latin typeface="微软雅黑" panose="020B0503020204020204" pitchFamily="34" charset="-122"/>
              </a:endParaRPr>
            </a:p>
          </p:txBody>
        </p:sp>
        <p:sp>
          <p:nvSpPr>
            <p:cNvPr id="6" name="Freeform 8"/>
            <p:cNvSpPr/>
            <p:nvPr/>
          </p:nvSpPr>
          <p:spPr>
            <a:xfrm flipH="1">
              <a:off x="1884362" y="5227269"/>
              <a:ext cx="1142798" cy="33335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7" name="Freeform 9"/>
            <p:cNvSpPr/>
            <p:nvPr/>
          </p:nvSpPr>
          <p:spPr>
            <a:xfrm flipH="1">
              <a:off x="2201806" y="5789217"/>
              <a:ext cx="509497" cy="109532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363702" y="4584362"/>
              <a:ext cx="149199" cy="441304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06557" y="4504991"/>
              <a:ext cx="117454" cy="136518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393859" y="4554202"/>
              <a:ext cx="126978" cy="123819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384336" y="5008205"/>
              <a:ext cx="38093" cy="65084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519250" y="4582776"/>
              <a:ext cx="147611" cy="441304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560518" y="4501816"/>
              <a:ext cx="117454" cy="13493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547820" y="4554202"/>
              <a:ext cx="128564" cy="122231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538297" y="5005030"/>
              <a:ext cx="39680" cy="63497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654163" y="4585950"/>
              <a:ext cx="33332" cy="223826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17" name="Group 22"/>
            <p:cNvGrpSpPr/>
            <p:nvPr/>
          </p:nvGrpSpPr>
          <p:grpSpPr>
            <a:xfrm>
              <a:off x="1617144" y="4516119"/>
              <a:ext cx="686012" cy="520837"/>
              <a:chOff x="7170738" y="4168775"/>
              <a:chExt cx="817563" cy="620713"/>
            </a:xfrm>
            <a:solidFill>
              <a:schemeClr val="accent3"/>
            </a:solidFill>
          </p:grpSpPr>
          <p:sp>
            <p:nvSpPr>
              <p:cNvPr id="99" name="Freeform 14"/>
              <p:cNvSpPr>
                <a:spLocks/>
              </p:cNvSpPr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00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01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02" name="Freeform 17"/>
              <p:cNvSpPr>
                <a:spLocks/>
              </p:cNvSpPr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03" name="Freeform 18"/>
              <p:cNvSpPr>
                <a:spLocks/>
              </p:cNvSpPr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04" name="Freeform 19"/>
              <p:cNvSpPr>
                <a:spLocks/>
              </p:cNvSpPr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1059008" y="2704853"/>
              <a:ext cx="401566" cy="422255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3617606" y="2606433"/>
              <a:ext cx="119041" cy="1174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 sz="13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3660460" y="2693742"/>
              <a:ext cx="187292" cy="388918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3496977" y="2693742"/>
              <a:ext cx="199990" cy="384156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3671571" y="2563573"/>
              <a:ext cx="20633" cy="66672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23" name="Freeform 25"/>
            <p:cNvSpPr>
              <a:spLocks noEditPoints="1"/>
            </p:cNvSpPr>
            <p:nvPr/>
          </p:nvSpPr>
          <p:spPr bwMode="auto">
            <a:xfrm>
              <a:off x="2717652" y="2276249"/>
              <a:ext cx="188880" cy="512738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2554169" y="2438166"/>
              <a:ext cx="514259" cy="187316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593849" y="2322285"/>
              <a:ext cx="434898" cy="417492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2593849" y="2322285"/>
              <a:ext cx="434898" cy="417492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2773205" y="2492139"/>
              <a:ext cx="79361" cy="793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 sz="13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8" name="Freeform 30"/>
            <p:cNvSpPr>
              <a:spLocks noEditPoints="1"/>
            </p:cNvSpPr>
            <p:nvPr/>
          </p:nvSpPr>
          <p:spPr bwMode="auto">
            <a:xfrm>
              <a:off x="3376348" y="2131794"/>
              <a:ext cx="215862" cy="40955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3268417" y="2130206"/>
              <a:ext cx="55552" cy="3984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 sz="13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30" name="Freeform 32"/>
            <p:cNvSpPr>
              <a:spLocks noEditPoints="1"/>
            </p:cNvSpPr>
            <p:nvPr/>
          </p:nvSpPr>
          <p:spPr bwMode="auto">
            <a:xfrm>
              <a:off x="1500255" y="4136709"/>
              <a:ext cx="471404" cy="344471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31" name="Group 36"/>
            <p:cNvGrpSpPr/>
            <p:nvPr/>
          </p:nvGrpSpPr>
          <p:grpSpPr>
            <a:xfrm>
              <a:off x="2825325" y="4481485"/>
              <a:ext cx="426261" cy="548810"/>
              <a:chOff x="8610600" y="4127500"/>
              <a:chExt cx="508001" cy="654050"/>
            </a:xfrm>
            <a:solidFill>
              <a:schemeClr val="accent3"/>
            </a:solidFill>
          </p:grpSpPr>
          <p:sp>
            <p:nvSpPr>
              <p:cNvPr id="91" name="Freeform 33"/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3" name="Freeform 35"/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4" name="Freeform 36"/>
              <p:cNvSpPr>
                <a:spLocks/>
              </p:cNvSpPr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5" name="Freeform 37"/>
              <p:cNvSpPr>
                <a:spLocks/>
              </p:cNvSpPr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6" name="Freeform 38"/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8" name="Freeform 40"/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41"/>
            <p:cNvSpPr>
              <a:spLocks noEditPoints="1"/>
            </p:cNvSpPr>
            <p:nvPr/>
          </p:nvSpPr>
          <p:spPr bwMode="auto">
            <a:xfrm>
              <a:off x="3177945" y="3927169"/>
              <a:ext cx="360299" cy="328597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33" name="Freeform 42"/>
            <p:cNvSpPr>
              <a:spLocks/>
            </p:cNvSpPr>
            <p:nvPr/>
          </p:nvSpPr>
          <p:spPr bwMode="auto">
            <a:xfrm>
              <a:off x="3271592" y="4230368"/>
              <a:ext cx="77773" cy="165092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34" name="Freeform 43"/>
            <p:cNvSpPr>
              <a:spLocks/>
            </p:cNvSpPr>
            <p:nvPr/>
          </p:nvSpPr>
          <p:spPr bwMode="auto">
            <a:xfrm>
              <a:off x="3239848" y="4279577"/>
              <a:ext cx="109518" cy="225414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Freeform 44"/>
            <p:cNvSpPr>
              <a:spLocks/>
            </p:cNvSpPr>
            <p:nvPr/>
          </p:nvSpPr>
          <p:spPr bwMode="auto">
            <a:xfrm>
              <a:off x="2241486" y="1758749"/>
              <a:ext cx="439660" cy="401619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36" name="Freeform 45"/>
            <p:cNvSpPr>
              <a:spLocks noEditPoints="1"/>
            </p:cNvSpPr>
            <p:nvPr/>
          </p:nvSpPr>
          <p:spPr bwMode="auto">
            <a:xfrm>
              <a:off x="2111334" y="3990666"/>
              <a:ext cx="534893" cy="444479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37" name="Freeform 46"/>
            <p:cNvSpPr>
              <a:spLocks noEditPoints="1"/>
            </p:cNvSpPr>
            <p:nvPr/>
          </p:nvSpPr>
          <p:spPr bwMode="auto">
            <a:xfrm>
              <a:off x="3058904" y="3108059"/>
              <a:ext cx="687266" cy="801649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47"/>
            <p:cNvSpPr>
              <a:spLocks noEditPoints="1"/>
            </p:cNvSpPr>
            <p:nvPr/>
          </p:nvSpPr>
          <p:spPr bwMode="auto">
            <a:xfrm>
              <a:off x="3579512" y="3342997"/>
              <a:ext cx="296810" cy="582585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39" name="Freeform 48"/>
            <p:cNvSpPr>
              <a:spLocks noEditPoints="1"/>
            </p:cNvSpPr>
            <p:nvPr/>
          </p:nvSpPr>
          <p:spPr bwMode="auto">
            <a:xfrm>
              <a:off x="2543058" y="3417607"/>
              <a:ext cx="485689" cy="485752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40" name="Freeform 49"/>
            <p:cNvSpPr>
              <a:spLocks/>
            </p:cNvSpPr>
            <p:nvPr/>
          </p:nvSpPr>
          <p:spPr bwMode="auto">
            <a:xfrm>
              <a:off x="2631942" y="3571586"/>
              <a:ext cx="242845" cy="128582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41" name="Group 46"/>
            <p:cNvGrpSpPr/>
            <p:nvPr/>
          </p:nvGrpSpPr>
          <p:grpSpPr>
            <a:xfrm>
              <a:off x="2737408" y="4043237"/>
              <a:ext cx="380970" cy="362321"/>
              <a:chOff x="8505825" y="3605213"/>
              <a:chExt cx="454025" cy="431800"/>
            </a:xfrm>
            <a:solidFill>
              <a:schemeClr val="accent3"/>
            </a:solidFill>
          </p:grpSpPr>
          <p:sp>
            <p:nvSpPr>
              <p:cNvPr id="89" name="Freeform 50"/>
              <p:cNvSpPr>
                <a:spLocks/>
              </p:cNvSpPr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0" name="Freeform 51"/>
              <p:cNvSpPr>
                <a:spLocks/>
              </p:cNvSpPr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42" name="Freeform 52"/>
            <p:cNvSpPr>
              <a:spLocks/>
            </p:cNvSpPr>
            <p:nvPr/>
          </p:nvSpPr>
          <p:spPr bwMode="auto">
            <a:xfrm>
              <a:off x="1562156" y="1887331"/>
              <a:ext cx="569812" cy="463528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43" name="Freeform 53"/>
            <p:cNvSpPr>
              <a:spLocks/>
            </p:cNvSpPr>
            <p:nvPr/>
          </p:nvSpPr>
          <p:spPr bwMode="auto">
            <a:xfrm>
              <a:off x="1995467" y="1861932"/>
              <a:ext cx="157134" cy="215890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auto">
            <a:xfrm>
              <a:off x="1636756" y="2009562"/>
              <a:ext cx="431724" cy="282561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45" name="Freeform 55"/>
            <p:cNvSpPr>
              <a:spLocks noEditPoints="1"/>
            </p:cNvSpPr>
            <p:nvPr/>
          </p:nvSpPr>
          <p:spPr bwMode="auto">
            <a:xfrm>
              <a:off x="1285980" y="2257200"/>
              <a:ext cx="249194" cy="436542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46" name="Freeform 56"/>
            <p:cNvSpPr>
              <a:spLocks noEditPoints="1"/>
            </p:cNvSpPr>
            <p:nvPr/>
          </p:nvSpPr>
          <p:spPr bwMode="auto">
            <a:xfrm>
              <a:off x="1059008" y="3171556"/>
              <a:ext cx="466643" cy="507975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47" name="Freeform 57"/>
            <p:cNvSpPr>
              <a:spLocks noEditPoints="1"/>
            </p:cNvSpPr>
            <p:nvPr/>
          </p:nvSpPr>
          <p:spPr bwMode="auto">
            <a:xfrm>
              <a:off x="2777966" y="1860344"/>
              <a:ext cx="444421" cy="434954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48" name="Freeform 58"/>
            <p:cNvSpPr>
              <a:spLocks noEditPoints="1"/>
            </p:cNvSpPr>
            <p:nvPr/>
          </p:nvSpPr>
          <p:spPr bwMode="auto">
            <a:xfrm>
              <a:off x="1211381" y="3676356"/>
              <a:ext cx="431724" cy="438129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49" name="Rectangle 59"/>
            <p:cNvSpPr>
              <a:spLocks noChangeArrowheads="1"/>
            </p:cNvSpPr>
            <p:nvPr/>
          </p:nvSpPr>
          <p:spPr bwMode="auto">
            <a:xfrm>
              <a:off x="2885897" y="3262039"/>
              <a:ext cx="526957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 sz="13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2908118" y="3209654"/>
              <a:ext cx="484102" cy="269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 sz="13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1" name="Rectangle 61"/>
            <p:cNvSpPr>
              <a:spLocks noChangeArrowheads="1"/>
            </p:cNvSpPr>
            <p:nvPr/>
          </p:nvSpPr>
          <p:spPr bwMode="auto">
            <a:xfrm>
              <a:off x="3098584" y="3154095"/>
              <a:ext cx="103170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 sz="13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3117631" y="2958841"/>
              <a:ext cx="65076" cy="2127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 sz="13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3" name="Rectangle 63"/>
            <p:cNvSpPr>
              <a:spLocks noChangeArrowheads="1"/>
            </p:cNvSpPr>
            <p:nvPr/>
          </p:nvSpPr>
          <p:spPr bwMode="auto">
            <a:xfrm>
              <a:off x="3098584" y="2947730"/>
              <a:ext cx="103170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 sz="13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4" name="Rectangle 64"/>
            <p:cNvSpPr>
              <a:spLocks noChangeArrowheads="1"/>
            </p:cNvSpPr>
            <p:nvPr/>
          </p:nvSpPr>
          <p:spPr bwMode="auto">
            <a:xfrm>
              <a:off x="3254132" y="3154095"/>
              <a:ext cx="99995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 sz="13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5" name="Rectangle 65"/>
            <p:cNvSpPr>
              <a:spLocks noChangeArrowheads="1"/>
            </p:cNvSpPr>
            <p:nvPr/>
          </p:nvSpPr>
          <p:spPr bwMode="auto">
            <a:xfrm>
              <a:off x="3271592" y="2958841"/>
              <a:ext cx="63489" cy="2127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 sz="13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3254132" y="2947730"/>
              <a:ext cx="99995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 sz="13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7" name="Rectangle 67"/>
            <p:cNvSpPr>
              <a:spLocks noChangeArrowheads="1"/>
            </p:cNvSpPr>
            <p:nvPr/>
          </p:nvSpPr>
          <p:spPr bwMode="auto">
            <a:xfrm>
              <a:off x="2944625" y="3154095"/>
              <a:ext cx="103169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 sz="13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8" name="Rectangle 68"/>
            <p:cNvSpPr>
              <a:spLocks noChangeArrowheads="1"/>
            </p:cNvSpPr>
            <p:nvPr/>
          </p:nvSpPr>
          <p:spPr bwMode="auto">
            <a:xfrm>
              <a:off x="2962084" y="2958841"/>
              <a:ext cx="66663" cy="2127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 sz="13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9" name="Rectangle 69"/>
            <p:cNvSpPr>
              <a:spLocks noChangeArrowheads="1"/>
            </p:cNvSpPr>
            <p:nvPr/>
          </p:nvSpPr>
          <p:spPr bwMode="auto">
            <a:xfrm>
              <a:off x="2944625" y="2947730"/>
              <a:ext cx="103169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 sz="13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60" name="Rectangle 70"/>
            <p:cNvSpPr>
              <a:spLocks noChangeArrowheads="1"/>
            </p:cNvSpPr>
            <p:nvPr/>
          </p:nvSpPr>
          <p:spPr bwMode="auto">
            <a:xfrm>
              <a:off x="2908118" y="2888994"/>
              <a:ext cx="484102" cy="269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 sz="13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61" name="Freeform 71"/>
            <p:cNvSpPr>
              <a:spLocks/>
            </p:cNvSpPr>
            <p:nvPr/>
          </p:nvSpPr>
          <p:spPr bwMode="auto">
            <a:xfrm>
              <a:off x="2908118" y="2735015"/>
              <a:ext cx="484102" cy="153980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62" name="Freeform 72"/>
            <p:cNvSpPr>
              <a:spLocks noEditPoints="1"/>
            </p:cNvSpPr>
            <p:nvPr/>
          </p:nvSpPr>
          <p:spPr bwMode="auto">
            <a:xfrm>
              <a:off x="1578028" y="2874708"/>
              <a:ext cx="671394" cy="438129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63" name="Freeform 73"/>
            <p:cNvSpPr>
              <a:spLocks noEditPoints="1"/>
            </p:cNvSpPr>
            <p:nvPr/>
          </p:nvSpPr>
          <p:spPr bwMode="auto">
            <a:xfrm>
              <a:off x="3060491" y="3355697"/>
              <a:ext cx="157135" cy="27462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64" name="Freeform 74"/>
            <p:cNvSpPr>
              <a:spLocks noEditPoints="1"/>
            </p:cNvSpPr>
            <p:nvPr/>
          </p:nvSpPr>
          <p:spPr bwMode="auto">
            <a:xfrm>
              <a:off x="1687547" y="2415942"/>
              <a:ext cx="315856" cy="3857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65" name="Freeform 75"/>
            <p:cNvSpPr>
              <a:spLocks noEditPoints="1"/>
            </p:cNvSpPr>
            <p:nvPr/>
          </p:nvSpPr>
          <p:spPr bwMode="auto">
            <a:xfrm>
              <a:off x="2295451" y="2822323"/>
              <a:ext cx="477754" cy="479402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66" name="Freeform 76"/>
            <p:cNvSpPr>
              <a:spLocks noEditPoints="1"/>
            </p:cNvSpPr>
            <p:nvPr/>
          </p:nvSpPr>
          <p:spPr bwMode="auto">
            <a:xfrm>
              <a:off x="1817699" y="3439831"/>
              <a:ext cx="539655" cy="40955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67" name="Freeform 77"/>
            <p:cNvSpPr>
              <a:spLocks/>
            </p:cNvSpPr>
            <p:nvPr/>
          </p:nvSpPr>
          <p:spPr bwMode="auto">
            <a:xfrm>
              <a:off x="2054194" y="2839785"/>
              <a:ext cx="179356" cy="134930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68" name="Freeform 78"/>
            <p:cNvSpPr>
              <a:spLocks/>
            </p:cNvSpPr>
            <p:nvPr/>
          </p:nvSpPr>
          <p:spPr bwMode="auto">
            <a:xfrm>
              <a:off x="2133555" y="2806448"/>
              <a:ext cx="49204" cy="60322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69" name="Freeform 79"/>
            <p:cNvSpPr>
              <a:spLocks noEditPoints="1"/>
            </p:cNvSpPr>
            <p:nvPr/>
          </p:nvSpPr>
          <p:spPr bwMode="auto">
            <a:xfrm>
              <a:off x="1854204" y="3927169"/>
              <a:ext cx="188880" cy="261925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70" name="Freeform 80"/>
            <p:cNvSpPr>
              <a:spLocks noEditPoints="1"/>
            </p:cNvSpPr>
            <p:nvPr/>
          </p:nvSpPr>
          <p:spPr bwMode="auto">
            <a:xfrm>
              <a:off x="3308097" y="2582622"/>
              <a:ext cx="236496" cy="258750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71" name="Freeform 81"/>
            <p:cNvSpPr>
              <a:spLocks noEditPoints="1"/>
            </p:cNvSpPr>
            <p:nvPr/>
          </p:nvSpPr>
          <p:spPr bwMode="auto">
            <a:xfrm>
              <a:off x="2122445" y="2233389"/>
              <a:ext cx="357124" cy="5143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72" name="Freeform 82"/>
            <p:cNvSpPr>
              <a:spLocks noEditPoints="1"/>
            </p:cNvSpPr>
            <p:nvPr/>
          </p:nvSpPr>
          <p:spPr bwMode="auto">
            <a:xfrm>
              <a:off x="1993880" y="2160368"/>
              <a:ext cx="206339" cy="182553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73" name="Freeform 83"/>
            <p:cNvSpPr>
              <a:spLocks/>
            </p:cNvSpPr>
            <p:nvPr/>
          </p:nvSpPr>
          <p:spPr bwMode="auto">
            <a:xfrm>
              <a:off x="1935153" y="2268312"/>
              <a:ext cx="90471" cy="57147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74" name="Freeform 84"/>
            <p:cNvSpPr>
              <a:spLocks/>
            </p:cNvSpPr>
            <p:nvPr/>
          </p:nvSpPr>
          <p:spPr bwMode="auto">
            <a:xfrm>
              <a:off x="1878013" y="2276249"/>
              <a:ext cx="122215" cy="74609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75" name="Freeform 85"/>
            <p:cNvSpPr>
              <a:spLocks noEditPoints="1"/>
            </p:cNvSpPr>
            <p:nvPr/>
          </p:nvSpPr>
          <p:spPr bwMode="auto">
            <a:xfrm>
              <a:off x="1808176" y="3249340"/>
              <a:ext cx="372996" cy="133344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76" name="Freeform 86"/>
            <p:cNvSpPr>
              <a:spLocks/>
            </p:cNvSpPr>
            <p:nvPr/>
          </p:nvSpPr>
          <p:spPr bwMode="auto">
            <a:xfrm>
              <a:off x="3358888" y="3592223"/>
              <a:ext cx="206339" cy="265099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77" name="Freeform 87"/>
            <p:cNvSpPr>
              <a:spLocks/>
            </p:cNvSpPr>
            <p:nvPr/>
          </p:nvSpPr>
          <p:spPr bwMode="auto">
            <a:xfrm>
              <a:off x="3474756" y="3584286"/>
              <a:ext cx="99994" cy="68260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78" name="Freeform 88"/>
            <p:cNvSpPr>
              <a:spLocks/>
            </p:cNvSpPr>
            <p:nvPr/>
          </p:nvSpPr>
          <p:spPr bwMode="auto">
            <a:xfrm>
              <a:off x="3398569" y="3638258"/>
              <a:ext cx="136501" cy="190491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79" name="Freeform 89"/>
            <p:cNvSpPr>
              <a:spLocks noEditPoints="1"/>
            </p:cNvSpPr>
            <p:nvPr/>
          </p:nvSpPr>
          <p:spPr bwMode="auto">
            <a:xfrm>
              <a:off x="3077951" y="2554049"/>
              <a:ext cx="187292" cy="136518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80" name="Freeform 90"/>
            <p:cNvSpPr>
              <a:spLocks/>
            </p:cNvSpPr>
            <p:nvPr/>
          </p:nvSpPr>
          <p:spPr bwMode="auto">
            <a:xfrm>
              <a:off x="1524063" y="3444593"/>
              <a:ext cx="173007" cy="222239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81" name="Freeform 91"/>
            <p:cNvSpPr>
              <a:spLocks/>
            </p:cNvSpPr>
            <p:nvPr/>
          </p:nvSpPr>
          <p:spPr bwMode="auto">
            <a:xfrm>
              <a:off x="1512953" y="3435068"/>
              <a:ext cx="85710" cy="58735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82" name="Freeform 92"/>
            <p:cNvSpPr>
              <a:spLocks/>
            </p:cNvSpPr>
            <p:nvPr/>
          </p:nvSpPr>
          <p:spPr bwMode="auto">
            <a:xfrm>
              <a:off x="1547872" y="3484279"/>
              <a:ext cx="117454" cy="160329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83" name="Freeform 93"/>
            <p:cNvSpPr>
              <a:spLocks noEditPoints="1"/>
            </p:cNvSpPr>
            <p:nvPr/>
          </p:nvSpPr>
          <p:spPr bwMode="auto">
            <a:xfrm>
              <a:off x="2665274" y="4828826"/>
              <a:ext cx="184117" cy="20160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84" name="Freeform 94"/>
            <p:cNvSpPr>
              <a:spLocks/>
            </p:cNvSpPr>
            <p:nvPr/>
          </p:nvSpPr>
          <p:spPr bwMode="auto">
            <a:xfrm>
              <a:off x="2443063" y="3503328"/>
              <a:ext cx="53965" cy="50798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85" name="Freeform 95"/>
            <p:cNvSpPr>
              <a:spLocks/>
            </p:cNvSpPr>
            <p:nvPr/>
          </p:nvSpPr>
          <p:spPr bwMode="auto">
            <a:xfrm>
              <a:off x="2430366" y="3350935"/>
              <a:ext cx="49203" cy="16509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86" name="Freeform 96"/>
            <p:cNvSpPr>
              <a:spLocks/>
            </p:cNvSpPr>
            <p:nvPr/>
          </p:nvSpPr>
          <p:spPr bwMode="auto">
            <a:xfrm>
              <a:off x="2465284" y="3377921"/>
              <a:ext cx="106343" cy="14128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87" name="Freeform 97"/>
            <p:cNvSpPr>
              <a:spLocks/>
            </p:cNvSpPr>
            <p:nvPr/>
          </p:nvSpPr>
          <p:spPr bwMode="auto">
            <a:xfrm>
              <a:off x="2455761" y="3543013"/>
              <a:ext cx="14284" cy="25399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  <p:sp>
          <p:nvSpPr>
            <p:cNvPr id="88" name="Freeform 98"/>
            <p:cNvSpPr>
              <a:spLocks noEditPoints="1"/>
            </p:cNvSpPr>
            <p:nvPr/>
          </p:nvSpPr>
          <p:spPr bwMode="auto">
            <a:xfrm>
              <a:off x="2414493" y="2193703"/>
              <a:ext cx="184117" cy="19842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7877176" y="2822575"/>
            <a:ext cx="3170238" cy="3127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sz="36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36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 smtClean="0">
                <a:solidFill>
                  <a:srgbClr val="43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收集市场数据</a:t>
            </a:r>
            <a:endParaRPr lang="en-US" altLang="zh-CN" b="1" dirty="0">
              <a:solidFill>
                <a:srgbClr val="43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Content Placeholder 2"/>
          <p:cNvSpPr txBox="1">
            <a:spLocks/>
          </p:cNvSpPr>
          <p:nvPr/>
        </p:nvSpPr>
        <p:spPr bwMode="auto">
          <a:xfrm>
            <a:off x="7877176" y="3848100"/>
            <a:ext cx="3170238" cy="3127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sz="3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3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分析相关数据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Content Placeholder 2"/>
          <p:cNvSpPr txBox="1">
            <a:spLocks/>
          </p:cNvSpPr>
          <p:nvPr/>
        </p:nvSpPr>
        <p:spPr bwMode="auto">
          <a:xfrm>
            <a:off x="4503738" y="2195512"/>
            <a:ext cx="2752724" cy="53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zh-CN" sz="3600" b="1" dirty="0" smtClean="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01</a:t>
            </a:r>
            <a:r>
              <a:rPr lang="zh-CN" altLang="en-US" b="1" dirty="0" smtClean="0">
                <a:solidFill>
                  <a:schemeClr val="tx2"/>
                </a:solidFill>
                <a:latin typeface="微软雅黑" charset="-122"/>
                <a:ea typeface="微软雅黑" charset="-122"/>
              </a:rPr>
              <a:t>市场是否存在</a:t>
            </a:r>
            <a:endParaRPr lang="en-US" altLang="zh-CN" b="1" dirty="0">
              <a:solidFill>
                <a:schemeClr val="tx2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8" name="Content Placeholder 2"/>
          <p:cNvSpPr txBox="1">
            <a:spLocks/>
          </p:cNvSpPr>
          <p:nvPr/>
        </p:nvSpPr>
        <p:spPr bwMode="auto">
          <a:xfrm>
            <a:off x="4503738" y="3221040"/>
            <a:ext cx="2752725" cy="40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600" b="1" dirty="0" smtClean="0">
                <a:solidFill>
                  <a:schemeClr val="accent2"/>
                </a:solidFill>
                <a:latin typeface="微软雅黑" charset="-122"/>
                <a:ea typeface="微软雅黑" charset="-122"/>
              </a:rPr>
              <a:t>02</a:t>
            </a:r>
            <a:r>
              <a:rPr lang="zh-CN" altLang="en-US" b="1" dirty="0" smtClean="0">
                <a:solidFill>
                  <a:schemeClr val="tx2"/>
                </a:solidFill>
                <a:latin typeface="微软雅黑" charset="-122"/>
                <a:ea typeface="微软雅黑" charset="-122"/>
              </a:rPr>
              <a:t>市场有多大</a:t>
            </a:r>
            <a:endParaRPr lang="en-US" altLang="zh-CN" b="1" dirty="0">
              <a:solidFill>
                <a:schemeClr val="tx2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1" name="Content Placeholder 2"/>
          <p:cNvSpPr txBox="1">
            <a:spLocks/>
          </p:cNvSpPr>
          <p:nvPr/>
        </p:nvSpPr>
        <p:spPr bwMode="auto">
          <a:xfrm>
            <a:off x="4502150" y="4230688"/>
            <a:ext cx="27479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600" b="1" dirty="0">
                <a:solidFill>
                  <a:srgbClr val="9BBB59"/>
                </a:solidFill>
                <a:latin typeface="微软雅黑" charset="-122"/>
                <a:ea typeface="微软雅黑" charset="-122"/>
              </a:rPr>
              <a:t>0</a:t>
            </a:r>
            <a:r>
              <a:rPr lang="id-ID" altLang="zh-CN" sz="3600" b="1" dirty="0" smtClean="0">
                <a:solidFill>
                  <a:srgbClr val="9BBB59"/>
                </a:solidFill>
                <a:latin typeface="微软雅黑" charset="-122"/>
                <a:ea typeface="微软雅黑" charset="-122"/>
                <a:cs typeface="Roboto" charset="0"/>
              </a:rPr>
              <a:t>3</a:t>
            </a:r>
            <a:r>
              <a:rPr lang="zh-CN" altLang="en-US" b="1" dirty="0" smtClean="0">
                <a:solidFill>
                  <a:schemeClr val="tx2"/>
                </a:solidFill>
                <a:latin typeface="微软雅黑" charset="-122"/>
                <a:ea typeface="微软雅黑" charset="-122"/>
              </a:rPr>
              <a:t>现有竞争如何</a:t>
            </a:r>
            <a:endParaRPr lang="en-US" altLang="zh-CN" b="1" dirty="0">
              <a:solidFill>
                <a:schemeClr val="tx2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4" name="矩形 123"/>
          <p:cNvSpPr>
            <a:spLocks noChangeArrowheads="1"/>
          </p:cNvSpPr>
          <p:nvPr/>
        </p:nvSpPr>
        <p:spPr bwMode="auto">
          <a:xfrm>
            <a:off x="4375149" y="1363444"/>
            <a:ext cx="2187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dirty="0" smtClean="0">
                <a:solidFill>
                  <a:srgbClr val="FFFF00"/>
                </a:solidFill>
                <a:latin typeface="华文细黑" charset="-122"/>
                <a:sym typeface="宋体" charset="-122"/>
              </a:rPr>
              <a:t>解决问题</a:t>
            </a:r>
            <a:endParaRPr lang="zh-CN" altLang="en-US" dirty="0">
              <a:solidFill>
                <a:srgbClr val="FFFF00"/>
              </a:solidFill>
              <a:sym typeface="宋体" charset="-122"/>
            </a:endParaRPr>
          </a:p>
        </p:txBody>
      </p:sp>
      <p:sp>
        <p:nvSpPr>
          <p:cNvPr id="125" name="矩形 124"/>
          <p:cNvSpPr>
            <a:spLocks noChangeArrowheads="1"/>
          </p:cNvSpPr>
          <p:nvPr/>
        </p:nvSpPr>
        <p:spPr bwMode="auto">
          <a:xfrm>
            <a:off x="7715249" y="1363444"/>
            <a:ext cx="2187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dirty="0" smtClean="0">
                <a:solidFill>
                  <a:srgbClr val="92D050"/>
                </a:solidFill>
                <a:latin typeface="华文细黑" charset="-122"/>
                <a:sym typeface="宋体" charset="-122"/>
              </a:rPr>
              <a:t>具体方法</a:t>
            </a:r>
            <a:endParaRPr lang="zh-CN" altLang="en-US" dirty="0">
              <a:solidFill>
                <a:srgbClr val="92D050"/>
              </a:solidFill>
              <a:sym typeface="宋体" charset="-122"/>
            </a:endParaRPr>
          </a:p>
        </p:txBody>
      </p:sp>
      <p:sp>
        <p:nvSpPr>
          <p:cNvPr id="126" name="矩形 125"/>
          <p:cNvSpPr>
            <a:spLocks noChangeArrowheads="1"/>
          </p:cNvSpPr>
          <p:nvPr/>
        </p:nvSpPr>
        <p:spPr bwMode="auto">
          <a:xfrm>
            <a:off x="4720426" y="346075"/>
            <a:ext cx="21875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600" dirty="0" smtClean="0">
                <a:solidFill>
                  <a:srgbClr val="FF0000"/>
                </a:solidFill>
                <a:latin typeface="华文细黑" charset="-122"/>
                <a:sym typeface="宋体" charset="-122"/>
              </a:rPr>
              <a:t>市场调研</a:t>
            </a:r>
            <a:endParaRPr lang="zh-CN" altLang="en-US" sz="3600" dirty="0">
              <a:solidFill>
                <a:srgbClr val="FF0000"/>
              </a:solidFill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5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619125" y="0"/>
            <a:ext cx="1054100" cy="4587875"/>
            <a:chOff x="0" y="0"/>
            <a:chExt cx="1053885" cy="4587499"/>
          </a:xfrm>
        </p:grpSpPr>
        <p:grpSp>
          <p:nvGrpSpPr>
            <p:cNvPr id="6" name="组合 7"/>
            <p:cNvGrpSpPr>
              <a:grpSpLocks/>
            </p:cNvGrpSpPr>
            <p:nvPr/>
          </p:nvGrpSpPr>
          <p:grpSpPr bwMode="auto">
            <a:xfrm>
              <a:off x="0" y="0"/>
              <a:ext cx="1053885" cy="4587499"/>
              <a:chOff x="0" y="0"/>
              <a:chExt cx="1053885" cy="4587499"/>
            </a:xfrm>
          </p:grpSpPr>
          <p:sp>
            <p:nvSpPr>
              <p:cNvPr id="12" name="直接连接符 5"/>
              <p:cNvSpPr>
                <a:spLocks noChangeShapeType="1"/>
              </p:cNvSpPr>
              <p:nvPr/>
            </p:nvSpPr>
            <p:spPr bwMode="auto">
              <a:xfrm>
                <a:off x="526943" y="0"/>
                <a:ext cx="1" cy="3859078"/>
              </a:xfrm>
              <a:prstGeom prst="line">
                <a:avLst/>
              </a:prstGeom>
              <a:noFill/>
              <a:ln w="6350">
                <a:solidFill>
                  <a:srgbClr val="5FBFDE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椭圆 6"/>
              <p:cNvSpPr>
                <a:spLocks noChangeArrowheads="1"/>
              </p:cNvSpPr>
              <p:nvPr/>
            </p:nvSpPr>
            <p:spPr bwMode="auto">
              <a:xfrm>
                <a:off x="0" y="3533614"/>
                <a:ext cx="1053885" cy="1053885"/>
              </a:xfrm>
              <a:prstGeom prst="ellipse">
                <a:avLst/>
              </a:prstGeom>
              <a:solidFill>
                <a:srgbClr val="5FBF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华文细黑" charset="-122"/>
                  <a:sym typeface="宋体" charset="-122"/>
                </a:endParaRPr>
              </a:p>
            </p:txBody>
          </p:sp>
        </p:grpSp>
        <p:grpSp>
          <p:nvGrpSpPr>
            <p:cNvPr id="7" name="组合 34"/>
            <p:cNvGrpSpPr>
              <a:grpSpLocks/>
            </p:cNvGrpSpPr>
            <p:nvPr/>
          </p:nvGrpSpPr>
          <p:grpSpPr bwMode="auto">
            <a:xfrm>
              <a:off x="201456" y="3805408"/>
              <a:ext cx="650971" cy="510296"/>
              <a:chOff x="0" y="0"/>
              <a:chExt cx="374650" cy="293688"/>
            </a:xfrm>
          </p:grpSpPr>
          <p:sp>
            <p:nvSpPr>
              <p:cNvPr id="8" name="Rectangle 33"/>
              <p:cNvSpPr>
                <a:spLocks noChangeArrowheads="1"/>
              </p:cNvSpPr>
              <p:nvPr/>
            </p:nvSpPr>
            <p:spPr bwMode="auto">
              <a:xfrm>
                <a:off x="41275" y="95250"/>
                <a:ext cx="85725" cy="174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charset="-122"/>
                </a:endParaRPr>
              </a:p>
            </p:txBody>
          </p:sp>
          <p:sp>
            <p:nvSpPr>
              <p:cNvPr id="9" name="Freeform 34"/>
              <p:cNvSpPr>
                <a:spLocks noChangeArrowheads="1"/>
              </p:cNvSpPr>
              <p:nvPr/>
            </p:nvSpPr>
            <p:spPr bwMode="auto">
              <a:xfrm>
                <a:off x="355600" y="57150"/>
                <a:ext cx="19050" cy="134938"/>
              </a:xfrm>
              <a:custGeom>
                <a:avLst/>
                <a:gdLst>
                  <a:gd name="T0" fmla="*/ 0 w 5"/>
                  <a:gd name="T1" fmla="*/ 0 h 36"/>
                  <a:gd name="T2" fmla="*/ 0 w 5"/>
                  <a:gd name="T3" fmla="*/ 2147483646 h 36"/>
                  <a:gd name="T4" fmla="*/ 2147483646 w 5"/>
                  <a:gd name="T5" fmla="*/ 2147483646 h 36"/>
                  <a:gd name="T6" fmla="*/ 2147483646 w 5"/>
                  <a:gd name="T7" fmla="*/ 2147483646 h 36"/>
                  <a:gd name="T8" fmla="*/ 0 w 5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36"/>
                  <a:gd name="T17" fmla="*/ 5 w 5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36">
                    <a:moveTo>
                      <a:pt x="0" y="0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3" y="36"/>
                      <a:pt x="5" y="33"/>
                      <a:pt x="5" y="30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3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Freeform 3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41313" cy="293688"/>
              </a:xfrm>
              <a:custGeom>
                <a:avLst/>
                <a:gdLst>
                  <a:gd name="T0" fmla="*/ 2147483646 w 91"/>
                  <a:gd name="T1" fmla="*/ 0 h 78"/>
                  <a:gd name="T2" fmla="*/ 2147483646 w 91"/>
                  <a:gd name="T3" fmla="*/ 2147483646 h 78"/>
                  <a:gd name="T4" fmla="*/ 2147483646 w 91"/>
                  <a:gd name="T5" fmla="*/ 2147483646 h 78"/>
                  <a:gd name="T6" fmla="*/ 2147483646 w 91"/>
                  <a:gd name="T7" fmla="*/ 2147483646 h 78"/>
                  <a:gd name="T8" fmla="*/ 0 w 91"/>
                  <a:gd name="T9" fmla="*/ 2147483646 h 78"/>
                  <a:gd name="T10" fmla="*/ 2147483646 w 91"/>
                  <a:gd name="T11" fmla="*/ 2147483646 h 78"/>
                  <a:gd name="T12" fmla="*/ 2147483646 w 91"/>
                  <a:gd name="T13" fmla="*/ 2147483646 h 78"/>
                  <a:gd name="T14" fmla="*/ 2147483646 w 91"/>
                  <a:gd name="T15" fmla="*/ 2147483646 h 78"/>
                  <a:gd name="T16" fmla="*/ 2147483646 w 91"/>
                  <a:gd name="T17" fmla="*/ 2147483646 h 78"/>
                  <a:gd name="T18" fmla="*/ 2147483646 w 91"/>
                  <a:gd name="T19" fmla="*/ 2147483646 h 78"/>
                  <a:gd name="T20" fmla="*/ 2147483646 w 91"/>
                  <a:gd name="T21" fmla="*/ 2147483646 h 78"/>
                  <a:gd name="T22" fmla="*/ 2147483646 w 91"/>
                  <a:gd name="T23" fmla="*/ 2147483646 h 78"/>
                  <a:gd name="T24" fmla="*/ 2147483646 w 91"/>
                  <a:gd name="T25" fmla="*/ 2147483646 h 78"/>
                  <a:gd name="T26" fmla="*/ 2147483646 w 91"/>
                  <a:gd name="T27" fmla="*/ 2147483646 h 78"/>
                  <a:gd name="T28" fmla="*/ 2147483646 w 91"/>
                  <a:gd name="T29" fmla="*/ 2147483646 h 78"/>
                  <a:gd name="T30" fmla="*/ 2147483646 w 91"/>
                  <a:gd name="T31" fmla="*/ 2147483646 h 78"/>
                  <a:gd name="T32" fmla="*/ 2147483646 w 91"/>
                  <a:gd name="T33" fmla="*/ 2147483646 h 78"/>
                  <a:gd name="T34" fmla="*/ 2147483646 w 91"/>
                  <a:gd name="T35" fmla="*/ 2147483646 h 78"/>
                  <a:gd name="T36" fmla="*/ 2147483646 w 91"/>
                  <a:gd name="T37" fmla="*/ 2147483646 h 78"/>
                  <a:gd name="T38" fmla="*/ 2147483646 w 91"/>
                  <a:gd name="T39" fmla="*/ 2147483646 h 78"/>
                  <a:gd name="T40" fmla="*/ 2147483646 w 91"/>
                  <a:gd name="T41" fmla="*/ 2147483646 h 78"/>
                  <a:gd name="T42" fmla="*/ 2147483646 w 91"/>
                  <a:gd name="T43" fmla="*/ 2147483646 h 78"/>
                  <a:gd name="T44" fmla="*/ 2147483646 w 91"/>
                  <a:gd name="T45" fmla="*/ 2147483646 h 78"/>
                  <a:gd name="T46" fmla="*/ 2147483646 w 91"/>
                  <a:gd name="T47" fmla="*/ 2147483646 h 78"/>
                  <a:gd name="T48" fmla="*/ 2147483646 w 91"/>
                  <a:gd name="T49" fmla="*/ 2147483646 h 78"/>
                  <a:gd name="T50" fmla="*/ 2147483646 w 91"/>
                  <a:gd name="T51" fmla="*/ 2147483646 h 78"/>
                  <a:gd name="T52" fmla="*/ 2147483646 w 91"/>
                  <a:gd name="T53" fmla="*/ 2147483646 h 78"/>
                  <a:gd name="T54" fmla="*/ 2147483646 w 91"/>
                  <a:gd name="T55" fmla="*/ 2147483646 h 78"/>
                  <a:gd name="T56" fmla="*/ 2147483646 w 91"/>
                  <a:gd name="T57" fmla="*/ 2147483646 h 78"/>
                  <a:gd name="T58" fmla="*/ 2147483646 w 91"/>
                  <a:gd name="T59" fmla="*/ 2147483646 h 78"/>
                  <a:gd name="T60" fmla="*/ 2147483646 w 91"/>
                  <a:gd name="T61" fmla="*/ 2147483646 h 78"/>
                  <a:gd name="T62" fmla="*/ 2147483646 w 91"/>
                  <a:gd name="T63" fmla="*/ 2147483646 h 78"/>
                  <a:gd name="T64" fmla="*/ 2147483646 w 91"/>
                  <a:gd name="T65" fmla="*/ 2147483646 h 78"/>
                  <a:gd name="T66" fmla="*/ 2147483646 w 91"/>
                  <a:gd name="T67" fmla="*/ 2147483646 h 78"/>
                  <a:gd name="T68" fmla="*/ 2147483646 w 91"/>
                  <a:gd name="T69" fmla="*/ 2147483646 h 78"/>
                  <a:gd name="T70" fmla="*/ 2147483646 w 91"/>
                  <a:gd name="T71" fmla="*/ 2147483646 h 78"/>
                  <a:gd name="T72" fmla="*/ 2147483646 w 91"/>
                  <a:gd name="T73" fmla="*/ 2147483646 h 78"/>
                  <a:gd name="T74" fmla="*/ 2147483646 w 91"/>
                  <a:gd name="T75" fmla="*/ 2147483646 h 78"/>
                  <a:gd name="T76" fmla="*/ 2147483646 w 91"/>
                  <a:gd name="T77" fmla="*/ 2147483646 h 78"/>
                  <a:gd name="T78" fmla="*/ 2147483646 w 91"/>
                  <a:gd name="T79" fmla="*/ 2147483646 h 78"/>
                  <a:gd name="T80" fmla="*/ 2147483646 w 91"/>
                  <a:gd name="T81" fmla="*/ 2147483646 h 78"/>
                  <a:gd name="T82" fmla="*/ 2147483646 w 91"/>
                  <a:gd name="T83" fmla="*/ 2147483646 h 78"/>
                  <a:gd name="T84" fmla="*/ 2147483646 w 91"/>
                  <a:gd name="T85" fmla="*/ 2147483646 h 78"/>
                  <a:gd name="T86" fmla="*/ 2147483646 w 91"/>
                  <a:gd name="T87" fmla="*/ 2147483646 h 78"/>
                  <a:gd name="T88" fmla="*/ 2147483646 w 91"/>
                  <a:gd name="T89" fmla="*/ 2147483646 h 78"/>
                  <a:gd name="T90" fmla="*/ 2147483646 w 91"/>
                  <a:gd name="T91" fmla="*/ 2147483646 h 78"/>
                  <a:gd name="T92" fmla="*/ 2147483646 w 91"/>
                  <a:gd name="T93" fmla="*/ 2147483646 h 78"/>
                  <a:gd name="T94" fmla="*/ 2147483646 w 91"/>
                  <a:gd name="T95" fmla="*/ 2147483646 h 78"/>
                  <a:gd name="T96" fmla="*/ 2147483646 w 91"/>
                  <a:gd name="T97" fmla="*/ 2147483646 h 78"/>
                  <a:gd name="T98" fmla="*/ 2147483646 w 91"/>
                  <a:gd name="T99" fmla="*/ 2147483646 h 78"/>
                  <a:gd name="T100" fmla="*/ 2147483646 w 91"/>
                  <a:gd name="T101" fmla="*/ 2147483646 h 7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91"/>
                  <a:gd name="T154" fmla="*/ 0 h 78"/>
                  <a:gd name="T155" fmla="*/ 91 w 91"/>
                  <a:gd name="T156" fmla="*/ 78 h 7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91" h="78">
                    <a:moveTo>
                      <a:pt x="91" y="2"/>
                    </a:moveTo>
                    <a:cubicBezTo>
                      <a:pt x="90" y="0"/>
                      <a:pt x="89" y="0"/>
                      <a:pt x="87" y="0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0" y="16"/>
                      <a:pt x="38" y="16"/>
                      <a:pt x="35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8" y="16"/>
                      <a:pt x="5" y="17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20"/>
                      <a:pt x="0" y="23"/>
                      <a:pt x="0" y="2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3"/>
                      <a:pt x="2" y="46"/>
                      <a:pt x="3" y="47"/>
                    </a:cubicBezTo>
                    <a:cubicBezTo>
                      <a:pt x="5" y="49"/>
                      <a:pt x="8" y="50"/>
                      <a:pt x="10" y="50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3" y="77"/>
                      <a:pt x="24" y="78"/>
                      <a:pt x="26" y="78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78"/>
                      <a:pt x="42" y="78"/>
                      <a:pt x="42" y="78"/>
                    </a:cubicBezTo>
                    <a:cubicBezTo>
                      <a:pt x="44" y="77"/>
                      <a:pt x="44" y="75"/>
                      <a:pt x="44" y="73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7" y="50"/>
                      <a:pt x="39" y="50"/>
                      <a:pt x="41" y="49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87" y="67"/>
                      <a:pt x="88" y="67"/>
                      <a:pt x="88" y="67"/>
                    </a:cubicBezTo>
                    <a:cubicBezTo>
                      <a:pt x="90" y="67"/>
                      <a:pt x="91" y="65"/>
                      <a:pt x="91" y="63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1" y="3"/>
                      <a:pt x="91" y="3"/>
                      <a:pt x="91" y="2"/>
                    </a:cubicBezTo>
                    <a:close/>
                    <a:moveTo>
                      <a:pt x="35" y="71"/>
                    </a:moveTo>
                    <a:cubicBezTo>
                      <a:pt x="32" y="71"/>
                      <a:pt x="32" y="71"/>
                      <a:pt x="32" y="7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4"/>
                      <a:pt x="27" y="54"/>
                      <a:pt x="27" y="54"/>
                    </a:cubicBezTo>
                    <a:lnTo>
                      <a:pt x="35" y="71"/>
                    </a:lnTo>
                    <a:close/>
                    <a:moveTo>
                      <a:pt x="39" y="26"/>
                    </a:move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1"/>
                      <a:pt x="38" y="42"/>
                      <a:pt x="38" y="43"/>
                    </a:cubicBezTo>
                    <a:cubicBezTo>
                      <a:pt x="38" y="43"/>
                      <a:pt x="37" y="43"/>
                      <a:pt x="37" y="43"/>
                    </a:cubicBezTo>
                    <a:cubicBezTo>
                      <a:pt x="37" y="43"/>
                      <a:pt x="36" y="44"/>
                      <a:pt x="35" y="44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0" y="44"/>
                      <a:pt x="9" y="43"/>
                      <a:pt x="8" y="43"/>
                    </a:cubicBezTo>
                    <a:cubicBezTo>
                      <a:pt x="8" y="42"/>
                      <a:pt x="7" y="41"/>
                      <a:pt x="7" y="40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5"/>
                      <a:pt x="8" y="24"/>
                      <a:pt x="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10" y="22"/>
                      <a:pt x="11" y="22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6" y="22"/>
                      <a:pt x="37" y="23"/>
                      <a:pt x="38" y="23"/>
                    </a:cubicBezTo>
                    <a:cubicBezTo>
                      <a:pt x="38" y="24"/>
                      <a:pt x="39" y="25"/>
                      <a:pt x="39" y="26"/>
                    </a:cubicBezTo>
                    <a:cubicBezTo>
                      <a:pt x="39" y="26"/>
                      <a:pt x="39" y="26"/>
                      <a:pt x="39" y="26"/>
                    </a:cubicBezTo>
                    <a:close/>
                    <a:moveTo>
                      <a:pt x="85" y="58"/>
                    </a:moveTo>
                    <a:cubicBezTo>
                      <a:pt x="45" y="43"/>
                      <a:pt x="45" y="43"/>
                      <a:pt x="45" y="43"/>
                    </a:cubicBezTo>
                    <a:cubicBezTo>
                      <a:pt x="45" y="42"/>
                      <a:pt x="45" y="41"/>
                      <a:pt x="45" y="41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4"/>
                      <a:pt x="45" y="24"/>
                    </a:cubicBezTo>
                    <a:cubicBezTo>
                      <a:pt x="85" y="8"/>
                      <a:pt x="85" y="8"/>
                      <a:pt x="85" y="8"/>
                    </a:cubicBezTo>
                    <a:lnTo>
                      <a:pt x="85" y="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36"/>
              <p:cNvSpPr>
                <a:spLocks noChangeArrowheads="1"/>
              </p:cNvSpPr>
              <p:nvPr/>
            </p:nvSpPr>
            <p:spPr bwMode="auto">
              <a:xfrm>
                <a:off x="179388" y="60325"/>
                <a:ext cx="128588" cy="57150"/>
              </a:xfrm>
              <a:custGeom>
                <a:avLst/>
                <a:gdLst>
                  <a:gd name="T0" fmla="*/ 2147483646 w 81"/>
                  <a:gd name="T1" fmla="*/ 0 h 36"/>
                  <a:gd name="T2" fmla="*/ 0 w 81"/>
                  <a:gd name="T3" fmla="*/ 2147483646 h 36"/>
                  <a:gd name="T4" fmla="*/ 0 w 81"/>
                  <a:gd name="T5" fmla="*/ 2147483646 h 36"/>
                  <a:gd name="T6" fmla="*/ 2147483646 w 81"/>
                  <a:gd name="T7" fmla="*/ 2147483646 h 36"/>
                  <a:gd name="T8" fmla="*/ 2147483646 w 81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36"/>
                  <a:gd name="T17" fmla="*/ 81 w 81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36">
                    <a:moveTo>
                      <a:pt x="81" y="0"/>
                    </a:moveTo>
                    <a:lnTo>
                      <a:pt x="0" y="26"/>
                    </a:lnTo>
                    <a:lnTo>
                      <a:pt x="0" y="36"/>
                    </a:lnTo>
                    <a:lnTo>
                      <a:pt x="81" y="2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1"/>
          <p:cNvGrpSpPr>
            <a:grpSpLocks/>
          </p:cNvGrpSpPr>
          <p:nvPr/>
        </p:nvGrpSpPr>
        <p:grpSpPr bwMode="auto">
          <a:xfrm>
            <a:off x="1597025" y="-107950"/>
            <a:ext cx="1054100" cy="5638800"/>
            <a:chOff x="0" y="0"/>
            <a:chExt cx="1053885" cy="5638307"/>
          </a:xfrm>
        </p:grpSpPr>
        <p:grpSp>
          <p:nvGrpSpPr>
            <p:cNvPr id="15" name="组合 17"/>
            <p:cNvGrpSpPr>
              <a:grpSpLocks/>
            </p:cNvGrpSpPr>
            <p:nvPr/>
          </p:nvGrpSpPr>
          <p:grpSpPr bwMode="auto">
            <a:xfrm>
              <a:off x="0" y="0"/>
              <a:ext cx="1053885" cy="5638307"/>
              <a:chOff x="0" y="0"/>
              <a:chExt cx="1053885" cy="5638307"/>
            </a:xfrm>
          </p:grpSpPr>
          <p:sp>
            <p:nvSpPr>
              <p:cNvPr id="17" name="直接连接符 20"/>
              <p:cNvSpPr>
                <a:spLocks noChangeShapeType="1"/>
              </p:cNvSpPr>
              <p:nvPr/>
            </p:nvSpPr>
            <p:spPr bwMode="auto">
              <a:xfrm>
                <a:off x="526943" y="0"/>
                <a:ext cx="1" cy="4909886"/>
              </a:xfrm>
              <a:prstGeom prst="line">
                <a:avLst/>
              </a:prstGeom>
              <a:noFill/>
              <a:ln w="6350">
                <a:solidFill>
                  <a:srgbClr val="FD806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椭圆 23"/>
              <p:cNvSpPr>
                <a:spLocks noChangeArrowheads="1"/>
              </p:cNvSpPr>
              <p:nvPr/>
            </p:nvSpPr>
            <p:spPr bwMode="auto">
              <a:xfrm>
                <a:off x="0" y="4584422"/>
                <a:ext cx="1053885" cy="1053885"/>
              </a:xfrm>
              <a:prstGeom prst="ellipse">
                <a:avLst/>
              </a:prstGeom>
              <a:solidFill>
                <a:srgbClr val="FD8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华文细黑" charset="-122"/>
                  <a:sym typeface="宋体" charset="-122"/>
                </a:endParaRPr>
              </a:p>
            </p:txBody>
          </p:sp>
        </p:grpSp>
        <p:sp>
          <p:nvSpPr>
            <p:cNvPr id="16" name="Freeform 252"/>
            <p:cNvSpPr>
              <a:spLocks noEditPoints="1" noChangeArrowheads="1"/>
            </p:cNvSpPr>
            <p:nvPr/>
          </p:nvSpPr>
          <p:spPr bwMode="auto">
            <a:xfrm>
              <a:off x="282665" y="4753996"/>
              <a:ext cx="488553" cy="714736"/>
            </a:xfrm>
            <a:custGeom>
              <a:avLst/>
              <a:gdLst>
                <a:gd name="T0" fmla="*/ 2147483646 w 73"/>
                <a:gd name="T1" fmla="*/ 2147483646 h 107"/>
                <a:gd name="T2" fmla="*/ 2147483646 w 73"/>
                <a:gd name="T3" fmla="*/ 2147483646 h 107"/>
                <a:gd name="T4" fmla="*/ 2147483646 w 73"/>
                <a:gd name="T5" fmla="*/ 2147483646 h 107"/>
                <a:gd name="T6" fmla="*/ 2147483646 w 73"/>
                <a:gd name="T7" fmla="*/ 2147483646 h 107"/>
                <a:gd name="T8" fmla="*/ 2147483646 w 73"/>
                <a:gd name="T9" fmla="*/ 2147483646 h 107"/>
                <a:gd name="T10" fmla="*/ 2147483646 w 73"/>
                <a:gd name="T11" fmla="*/ 2147483646 h 107"/>
                <a:gd name="T12" fmla="*/ 2147483646 w 73"/>
                <a:gd name="T13" fmla="*/ 2147483646 h 107"/>
                <a:gd name="T14" fmla="*/ 2147483646 w 73"/>
                <a:gd name="T15" fmla="*/ 2147483646 h 107"/>
                <a:gd name="T16" fmla="*/ 2147483646 w 73"/>
                <a:gd name="T17" fmla="*/ 2147483646 h 107"/>
                <a:gd name="T18" fmla="*/ 2147483646 w 73"/>
                <a:gd name="T19" fmla="*/ 2147483646 h 107"/>
                <a:gd name="T20" fmla="*/ 2147483646 w 73"/>
                <a:gd name="T21" fmla="*/ 2147483646 h 107"/>
                <a:gd name="T22" fmla="*/ 2147483646 w 73"/>
                <a:gd name="T23" fmla="*/ 2147483646 h 107"/>
                <a:gd name="T24" fmla="*/ 2147483646 w 73"/>
                <a:gd name="T25" fmla="*/ 2147483646 h 107"/>
                <a:gd name="T26" fmla="*/ 2147483646 w 73"/>
                <a:gd name="T27" fmla="*/ 2147483646 h 107"/>
                <a:gd name="T28" fmla="*/ 2147483646 w 73"/>
                <a:gd name="T29" fmla="*/ 2147483646 h 107"/>
                <a:gd name="T30" fmla="*/ 2147483646 w 73"/>
                <a:gd name="T31" fmla="*/ 2147483646 h 107"/>
                <a:gd name="T32" fmla="*/ 2147483646 w 73"/>
                <a:gd name="T33" fmla="*/ 2147483646 h 107"/>
                <a:gd name="T34" fmla="*/ 2147483646 w 73"/>
                <a:gd name="T35" fmla="*/ 2147483646 h 107"/>
                <a:gd name="T36" fmla="*/ 2147483646 w 73"/>
                <a:gd name="T37" fmla="*/ 2147483646 h 107"/>
                <a:gd name="T38" fmla="*/ 2147483646 w 73"/>
                <a:gd name="T39" fmla="*/ 2147483646 h 107"/>
                <a:gd name="T40" fmla="*/ 2147483646 w 73"/>
                <a:gd name="T41" fmla="*/ 2147483646 h 107"/>
                <a:gd name="T42" fmla="*/ 2147483646 w 73"/>
                <a:gd name="T43" fmla="*/ 2147483646 h 107"/>
                <a:gd name="T44" fmla="*/ 2147483646 w 73"/>
                <a:gd name="T45" fmla="*/ 2147483646 h 107"/>
                <a:gd name="T46" fmla="*/ 2147483646 w 73"/>
                <a:gd name="T47" fmla="*/ 2147483646 h 107"/>
                <a:gd name="T48" fmla="*/ 2147483646 w 73"/>
                <a:gd name="T49" fmla="*/ 2147483646 h 107"/>
                <a:gd name="T50" fmla="*/ 2147483646 w 73"/>
                <a:gd name="T51" fmla="*/ 2147483646 h 107"/>
                <a:gd name="T52" fmla="*/ 2147483646 w 73"/>
                <a:gd name="T53" fmla="*/ 2147483646 h 107"/>
                <a:gd name="T54" fmla="*/ 2147483646 w 73"/>
                <a:gd name="T55" fmla="*/ 2147483646 h 107"/>
                <a:gd name="T56" fmla="*/ 2147483646 w 73"/>
                <a:gd name="T57" fmla="*/ 2147483646 h 107"/>
                <a:gd name="T58" fmla="*/ 2147483646 w 73"/>
                <a:gd name="T59" fmla="*/ 2147483646 h 107"/>
                <a:gd name="T60" fmla="*/ 2147483646 w 73"/>
                <a:gd name="T61" fmla="*/ 2147483646 h 107"/>
                <a:gd name="T62" fmla="*/ 2147483646 w 73"/>
                <a:gd name="T63" fmla="*/ 2147483646 h 107"/>
                <a:gd name="T64" fmla="*/ 2147483646 w 73"/>
                <a:gd name="T65" fmla="*/ 2147483646 h 107"/>
                <a:gd name="T66" fmla="*/ 2147483646 w 73"/>
                <a:gd name="T67" fmla="*/ 2147483646 h 107"/>
                <a:gd name="T68" fmla="*/ 2147483646 w 73"/>
                <a:gd name="T69" fmla="*/ 2147483646 h 107"/>
                <a:gd name="T70" fmla="*/ 2147483646 w 73"/>
                <a:gd name="T71" fmla="*/ 2147483646 h 107"/>
                <a:gd name="T72" fmla="*/ 2147483646 w 73"/>
                <a:gd name="T73" fmla="*/ 2147483646 h 107"/>
                <a:gd name="T74" fmla="*/ 2147483646 w 73"/>
                <a:gd name="T75" fmla="*/ 2147483646 h 107"/>
                <a:gd name="T76" fmla="*/ 2147483646 w 73"/>
                <a:gd name="T77" fmla="*/ 2147483646 h 107"/>
                <a:gd name="T78" fmla="*/ 2147483646 w 73"/>
                <a:gd name="T79" fmla="*/ 2147483646 h 107"/>
                <a:gd name="T80" fmla="*/ 2147483646 w 73"/>
                <a:gd name="T81" fmla="*/ 2147483646 h 107"/>
                <a:gd name="T82" fmla="*/ 2147483646 w 73"/>
                <a:gd name="T83" fmla="*/ 2147483646 h 107"/>
                <a:gd name="T84" fmla="*/ 2147483646 w 73"/>
                <a:gd name="T85" fmla="*/ 2147483646 h 107"/>
                <a:gd name="T86" fmla="*/ 2147483646 w 73"/>
                <a:gd name="T87" fmla="*/ 2147483646 h 107"/>
                <a:gd name="T88" fmla="*/ 2147483646 w 73"/>
                <a:gd name="T89" fmla="*/ 2147483646 h 107"/>
                <a:gd name="T90" fmla="*/ 2147483646 w 73"/>
                <a:gd name="T91" fmla="*/ 2147483646 h 10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3"/>
                <a:gd name="T139" fmla="*/ 0 h 107"/>
                <a:gd name="T140" fmla="*/ 73 w 73"/>
                <a:gd name="T141" fmla="*/ 107 h 10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3" h="107">
                  <a:moveTo>
                    <a:pt x="16" y="77"/>
                  </a:moveTo>
                  <a:cubicBezTo>
                    <a:pt x="57" y="77"/>
                    <a:pt x="57" y="77"/>
                    <a:pt x="57" y="77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4" y="104"/>
                    <a:pt x="41" y="107"/>
                    <a:pt x="37" y="107"/>
                  </a:cubicBezTo>
                  <a:cubicBezTo>
                    <a:pt x="33" y="107"/>
                    <a:pt x="30" y="104"/>
                    <a:pt x="2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51" y="29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0" y="21"/>
                    <a:pt x="43" y="26"/>
                    <a:pt x="38" y="30"/>
                  </a:cubicBezTo>
                  <a:cubicBezTo>
                    <a:pt x="51" y="29"/>
                    <a:pt x="51" y="29"/>
                    <a:pt x="51" y="29"/>
                  </a:cubicBezTo>
                  <a:close/>
                  <a:moveTo>
                    <a:pt x="15" y="71"/>
                  </a:moveTo>
                  <a:cubicBezTo>
                    <a:pt x="25" y="71"/>
                    <a:pt x="25" y="71"/>
                    <a:pt x="25" y="71"/>
                  </a:cubicBezTo>
                  <a:cubicBezTo>
                    <a:pt x="24" y="62"/>
                    <a:pt x="20" y="55"/>
                    <a:pt x="17" y="48"/>
                  </a:cubicBezTo>
                  <a:cubicBezTo>
                    <a:pt x="13" y="41"/>
                    <a:pt x="10" y="34"/>
                    <a:pt x="11" y="29"/>
                  </a:cubicBezTo>
                  <a:cubicBezTo>
                    <a:pt x="13" y="21"/>
                    <a:pt x="17" y="16"/>
                    <a:pt x="23" y="13"/>
                  </a:cubicBezTo>
                  <a:cubicBezTo>
                    <a:pt x="27" y="11"/>
                    <a:pt x="32" y="10"/>
                    <a:pt x="37" y="11"/>
                  </a:cubicBezTo>
                  <a:cubicBezTo>
                    <a:pt x="42" y="11"/>
                    <a:pt x="46" y="12"/>
                    <a:pt x="50" y="14"/>
                  </a:cubicBezTo>
                  <a:cubicBezTo>
                    <a:pt x="56" y="17"/>
                    <a:pt x="60" y="22"/>
                    <a:pt x="62" y="29"/>
                  </a:cubicBezTo>
                  <a:cubicBezTo>
                    <a:pt x="63" y="34"/>
                    <a:pt x="59" y="41"/>
                    <a:pt x="56" y="48"/>
                  </a:cubicBezTo>
                  <a:cubicBezTo>
                    <a:pt x="53" y="55"/>
                    <a:pt x="49" y="62"/>
                    <a:pt x="4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9" y="64"/>
                    <a:pt x="62" y="58"/>
                    <a:pt x="65" y="52"/>
                  </a:cubicBezTo>
                  <a:cubicBezTo>
                    <a:pt x="69" y="44"/>
                    <a:pt x="73" y="36"/>
                    <a:pt x="71" y="27"/>
                  </a:cubicBezTo>
                  <a:cubicBezTo>
                    <a:pt x="70" y="17"/>
                    <a:pt x="63" y="9"/>
                    <a:pt x="55" y="5"/>
                  </a:cubicBezTo>
                  <a:cubicBezTo>
                    <a:pt x="49" y="2"/>
                    <a:pt x="43" y="1"/>
                    <a:pt x="37" y="1"/>
                  </a:cubicBezTo>
                  <a:cubicBezTo>
                    <a:pt x="31" y="0"/>
                    <a:pt x="24" y="2"/>
                    <a:pt x="19" y="4"/>
                  </a:cubicBezTo>
                  <a:cubicBezTo>
                    <a:pt x="10" y="9"/>
                    <a:pt x="4" y="16"/>
                    <a:pt x="2" y="27"/>
                  </a:cubicBezTo>
                  <a:cubicBezTo>
                    <a:pt x="0" y="36"/>
                    <a:pt x="4" y="44"/>
                    <a:pt x="8" y="52"/>
                  </a:cubicBezTo>
                  <a:cubicBezTo>
                    <a:pt x="10" y="58"/>
                    <a:pt x="13" y="64"/>
                    <a:pt x="15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2"/>
          <p:cNvGrpSpPr>
            <a:grpSpLocks/>
          </p:cNvGrpSpPr>
          <p:nvPr/>
        </p:nvGrpSpPr>
        <p:grpSpPr bwMode="auto">
          <a:xfrm>
            <a:off x="2501900" y="-1350963"/>
            <a:ext cx="1054100" cy="4587876"/>
            <a:chOff x="0" y="0"/>
            <a:chExt cx="1053885" cy="4587499"/>
          </a:xfrm>
        </p:grpSpPr>
        <p:grpSp>
          <p:nvGrpSpPr>
            <p:cNvPr id="20" name="组合 28"/>
            <p:cNvGrpSpPr>
              <a:grpSpLocks/>
            </p:cNvGrpSpPr>
            <p:nvPr/>
          </p:nvGrpSpPr>
          <p:grpSpPr bwMode="auto">
            <a:xfrm>
              <a:off x="0" y="0"/>
              <a:ext cx="1053885" cy="4587499"/>
              <a:chOff x="0" y="0"/>
              <a:chExt cx="1053885" cy="4587499"/>
            </a:xfrm>
          </p:grpSpPr>
          <p:sp>
            <p:nvSpPr>
              <p:cNvPr id="22" name="直接连接符 29"/>
              <p:cNvSpPr>
                <a:spLocks noChangeShapeType="1"/>
              </p:cNvSpPr>
              <p:nvPr/>
            </p:nvSpPr>
            <p:spPr bwMode="auto">
              <a:xfrm>
                <a:off x="526943" y="0"/>
                <a:ext cx="1" cy="3859078"/>
              </a:xfrm>
              <a:prstGeom prst="line">
                <a:avLst/>
              </a:prstGeom>
              <a:noFill/>
              <a:ln w="6350">
                <a:solidFill>
                  <a:srgbClr val="FED244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椭圆 30"/>
              <p:cNvSpPr>
                <a:spLocks noChangeArrowheads="1"/>
              </p:cNvSpPr>
              <p:nvPr/>
            </p:nvSpPr>
            <p:spPr bwMode="auto">
              <a:xfrm>
                <a:off x="0" y="3533614"/>
                <a:ext cx="1053885" cy="1053885"/>
              </a:xfrm>
              <a:prstGeom prst="ellipse">
                <a:avLst/>
              </a:prstGeom>
              <a:solidFill>
                <a:srgbClr val="FED2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华文细黑" charset="-122"/>
                  <a:sym typeface="宋体" charset="-122"/>
                </a:endParaRPr>
              </a:p>
            </p:txBody>
          </p:sp>
        </p:grpSp>
        <p:sp>
          <p:nvSpPr>
            <p:cNvPr id="21" name="Freeform 260"/>
            <p:cNvSpPr>
              <a:spLocks noEditPoints="1" noChangeArrowheads="1"/>
            </p:cNvSpPr>
            <p:nvPr/>
          </p:nvSpPr>
          <p:spPr bwMode="auto">
            <a:xfrm>
              <a:off x="334490" y="3771878"/>
              <a:ext cx="384903" cy="577355"/>
            </a:xfrm>
            <a:custGeom>
              <a:avLst/>
              <a:gdLst>
                <a:gd name="T0" fmla="*/ 2147483646 w 64"/>
                <a:gd name="T1" fmla="*/ 0 h 96"/>
                <a:gd name="T2" fmla="*/ 2147483646 w 64"/>
                <a:gd name="T3" fmla="*/ 2147483646 h 96"/>
                <a:gd name="T4" fmla="*/ 2147483646 w 64"/>
                <a:gd name="T5" fmla="*/ 2147483646 h 96"/>
                <a:gd name="T6" fmla="*/ 0 w 64"/>
                <a:gd name="T7" fmla="*/ 2147483646 h 96"/>
                <a:gd name="T8" fmla="*/ 2147483646 w 64"/>
                <a:gd name="T9" fmla="*/ 2147483646 h 96"/>
                <a:gd name="T10" fmla="*/ 2147483646 w 64"/>
                <a:gd name="T11" fmla="*/ 2147483646 h 96"/>
                <a:gd name="T12" fmla="*/ 2147483646 w 64"/>
                <a:gd name="T13" fmla="*/ 2147483646 h 96"/>
                <a:gd name="T14" fmla="*/ 2147483646 w 64"/>
                <a:gd name="T15" fmla="*/ 2147483646 h 96"/>
                <a:gd name="T16" fmla="*/ 2147483646 w 64"/>
                <a:gd name="T17" fmla="*/ 2147483646 h 96"/>
                <a:gd name="T18" fmla="*/ 2147483646 w 64"/>
                <a:gd name="T19" fmla="*/ 2147483646 h 96"/>
                <a:gd name="T20" fmla="*/ 2147483646 w 64"/>
                <a:gd name="T21" fmla="*/ 2147483646 h 96"/>
                <a:gd name="T22" fmla="*/ 2147483646 w 64"/>
                <a:gd name="T23" fmla="*/ 2147483646 h 96"/>
                <a:gd name="T24" fmla="*/ 2147483646 w 64"/>
                <a:gd name="T25" fmla="*/ 2147483646 h 96"/>
                <a:gd name="T26" fmla="*/ 2147483646 w 64"/>
                <a:gd name="T27" fmla="*/ 2147483646 h 96"/>
                <a:gd name="T28" fmla="*/ 2147483646 w 64"/>
                <a:gd name="T29" fmla="*/ 2147483646 h 96"/>
                <a:gd name="T30" fmla="*/ 2147483646 w 64"/>
                <a:gd name="T31" fmla="*/ 2147483646 h 96"/>
                <a:gd name="T32" fmla="*/ 2147483646 w 64"/>
                <a:gd name="T33" fmla="*/ 2147483646 h 96"/>
                <a:gd name="T34" fmla="*/ 2147483646 w 64"/>
                <a:gd name="T35" fmla="*/ 2147483646 h 96"/>
                <a:gd name="T36" fmla="*/ 2147483646 w 64"/>
                <a:gd name="T37" fmla="*/ 2147483646 h 96"/>
                <a:gd name="T38" fmla="*/ 2147483646 w 64"/>
                <a:gd name="T39" fmla="*/ 2147483646 h 96"/>
                <a:gd name="T40" fmla="*/ 2147483646 w 64"/>
                <a:gd name="T41" fmla="*/ 2147483646 h 96"/>
                <a:gd name="T42" fmla="*/ 2147483646 w 64"/>
                <a:gd name="T43" fmla="*/ 2147483646 h 96"/>
                <a:gd name="T44" fmla="*/ 2147483646 w 64"/>
                <a:gd name="T45" fmla="*/ 2147483646 h 96"/>
                <a:gd name="T46" fmla="*/ 2147483646 w 64"/>
                <a:gd name="T47" fmla="*/ 2147483646 h 96"/>
                <a:gd name="T48" fmla="*/ 2147483646 w 64"/>
                <a:gd name="T49" fmla="*/ 2147483646 h 96"/>
                <a:gd name="T50" fmla="*/ 2147483646 w 64"/>
                <a:gd name="T51" fmla="*/ 2147483646 h 96"/>
                <a:gd name="T52" fmla="*/ 2147483646 w 64"/>
                <a:gd name="T53" fmla="*/ 2147483646 h 96"/>
                <a:gd name="T54" fmla="*/ 2147483646 w 64"/>
                <a:gd name="T55" fmla="*/ 2147483646 h 96"/>
                <a:gd name="T56" fmla="*/ 2147483646 w 64"/>
                <a:gd name="T57" fmla="*/ 2147483646 h 96"/>
                <a:gd name="T58" fmla="*/ 2147483646 w 64"/>
                <a:gd name="T59" fmla="*/ 2147483646 h 96"/>
                <a:gd name="T60" fmla="*/ 2147483646 w 64"/>
                <a:gd name="T61" fmla="*/ 2147483646 h 96"/>
                <a:gd name="T62" fmla="*/ 2147483646 w 64"/>
                <a:gd name="T63" fmla="*/ 2147483646 h 96"/>
                <a:gd name="T64" fmla="*/ 2147483646 w 64"/>
                <a:gd name="T65" fmla="*/ 2147483646 h 96"/>
                <a:gd name="T66" fmla="*/ 2147483646 w 64"/>
                <a:gd name="T67" fmla="*/ 2147483646 h 96"/>
                <a:gd name="T68" fmla="*/ 2147483646 w 64"/>
                <a:gd name="T69" fmla="*/ 2147483646 h 96"/>
                <a:gd name="T70" fmla="*/ 2147483646 w 64"/>
                <a:gd name="T71" fmla="*/ 2147483646 h 96"/>
                <a:gd name="T72" fmla="*/ 2147483646 w 64"/>
                <a:gd name="T73" fmla="*/ 2147483646 h 96"/>
                <a:gd name="T74" fmla="*/ 2147483646 w 64"/>
                <a:gd name="T75" fmla="*/ 2147483646 h 96"/>
                <a:gd name="T76" fmla="*/ 2147483646 w 64"/>
                <a:gd name="T77" fmla="*/ 2147483646 h 96"/>
                <a:gd name="T78" fmla="*/ 2147483646 w 64"/>
                <a:gd name="T79" fmla="*/ 2147483646 h 96"/>
                <a:gd name="T80" fmla="*/ 2147483646 w 64"/>
                <a:gd name="T81" fmla="*/ 2147483646 h 9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4"/>
                <a:gd name="T124" fmla="*/ 0 h 96"/>
                <a:gd name="T125" fmla="*/ 64 w 64"/>
                <a:gd name="T126" fmla="*/ 96 h 9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4" h="96">
                  <a:moveTo>
                    <a:pt x="9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3"/>
                    <a:pt x="64" y="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93"/>
                    <a:pt x="60" y="96"/>
                    <a:pt x="56" y="96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4" y="96"/>
                    <a:pt x="0" y="93"/>
                    <a:pt x="0" y="8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lose/>
                  <a:moveTo>
                    <a:pt x="7" y="13"/>
                  </a:moveTo>
                  <a:cubicBezTo>
                    <a:pt x="7" y="47"/>
                    <a:pt x="7" y="47"/>
                    <a:pt x="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7" y="13"/>
                    <a:pt x="7" y="13"/>
                    <a:pt x="7" y="13"/>
                  </a:cubicBezTo>
                  <a:close/>
                  <a:moveTo>
                    <a:pt x="20" y="4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20" y="4"/>
                    <a:pt x="20" y="4"/>
                    <a:pt x="20" y="4"/>
                  </a:cubicBezTo>
                  <a:close/>
                  <a:moveTo>
                    <a:pt x="27" y="51"/>
                  </a:moveTo>
                  <a:cubicBezTo>
                    <a:pt x="25" y="51"/>
                    <a:pt x="24" y="53"/>
                    <a:pt x="24" y="54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61"/>
                    <a:pt x="25" y="62"/>
                    <a:pt x="27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2"/>
                    <a:pt x="39" y="61"/>
                    <a:pt x="39" y="59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3"/>
                    <a:pt x="38" y="51"/>
                    <a:pt x="36" y="51"/>
                  </a:cubicBezTo>
                  <a:cubicBezTo>
                    <a:pt x="27" y="51"/>
                    <a:pt x="27" y="51"/>
                    <a:pt x="27" y="51"/>
                  </a:cubicBezTo>
                  <a:close/>
                  <a:moveTo>
                    <a:pt x="22" y="55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2" y="55"/>
                    <a:pt x="22" y="55"/>
                    <a:pt x="22" y="55"/>
                  </a:cubicBezTo>
                  <a:close/>
                  <a:moveTo>
                    <a:pt x="55" y="55"/>
                  </a:moveTo>
                  <a:cubicBezTo>
                    <a:pt x="41" y="55"/>
                    <a:pt x="41" y="55"/>
                    <a:pt x="41" y="55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55"/>
                    <a:pt x="55" y="55"/>
                    <a:pt x="55" y="55"/>
                  </a:cubicBezTo>
                  <a:close/>
                  <a:moveTo>
                    <a:pt x="22" y="65"/>
                  </a:moveTo>
                  <a:cubicBezTo>
                    <a:pt x="8" y="65"/>
                    <a:pt x="8" y="65"/>
                    <a:pt x="8" y="65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65"/>
                    <a:pt x="22" y="65"/>
                    <a:pt x="22" y="65"/>
                  </a:cubicBezTo>
                  <a:close/>
                  <a:moveTo>
                    <a:pt x="38" y="65"/>
                  </a:moveTo>
                  <a:cubicBezTo>
                    <a:pt x="25" y="65"/>
                    <a:pt x="25" y="65"/>
                    <a:pt x="25" y="65"/>
                  </a:cubicBezTo>
                  <a:cubicBezTo>
                    <a:pt x="25" y="71"/>
                    <a:pt x="25" y="71"/>
                    <a:pt x="25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8" y="65"/>
                    <a:pt x="38" y="65"/>
                    <a:pt x="38" y="65"/>
                  </a:cubicBezTo>
                  <a:close/>
                  <a:moveTo>
                    <a:pt x="55" y="65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65"/>
                    <a:pt x="55" y="65"/>
                    <a:pt x="55" y="65"/>
                  </a:cubicBezTo>
                  <a:close/>
                  <a:moveTo>
                    <a:pt x="22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73"/>
                    <a:pt x="22" y="73"/>
                    <a:pt x="22" y="73"/>
                  </a:cubicBezTo>
                  <a:close/>
                  <a:moveTo>
                    <a:pt x="38" y="73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73"/>
                    <a:pt x="38" y="73"/>
                    <a:pt x="38" y="73"/>
                  </a:cubicBezTo>
                  <a:close/>
                  <a:moveTo>
                    <a:pt x="55" y="73"/>
                  </a:moveTo>
                  <a:cubicBezTo>
                    <a:pt x="41" y="73"/>
                    <a:pt x="41" y="73"/>
                    <a:pt x="41" y="73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5" y="73"/>
                    <a:pt x="55" y="73"/>
                    <a:pt x="55" y="73"/>
                  </a:cubicBezTo>
                  <a:close/>
                  <a:moveTo>
                    <a:pt x="22" y="82"/>
                  </a:moveTo>
                  <a:cubicBezTo>
                    <a:pt x="8" y="82"/>
                    <a:pt x="8" y="82"/>
                    <a:pt x="8" y="82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2" y="82"/>
                    <a:pt x="22" y="82"/>
                    <a:pt x="22" y="82"/>
                  </a:cubicBezTo>
                  <a:close/>
                  <a:moveTo>
                    <a:pt x="38" y="82"/>
                  </a:moveTo>
                  <a:cubicBezTo>
                    <a:pt x="25" y="82"/>
                    <a:pt x="25" y="82"/>
                    <a:pt x="25" y="82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38" y="82"/>
                    <a:pt x="38" y="82"/>
                    <a:pt x="38" y="82"/>
                  </a:cubicBezTo>
                  <a:close/>
                  <a:moveTo>
                    <a:pt x="55" y="82"/>
                  </a:moveTo>
                  <a:cubicBezTo>
                    <a:pt x="41" y="82"/>
                    <a:pt x="41" y="82"/>
                    <a:pt x="41" y="82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55" y="89"/>
                    <a:pt x="55" y="89"/>
                    <a:pt x="55" y="89"/>
                  </a:cubicBezTo>
                  <a:lnTo>
                    <a:pt x="55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4919663" y="1741488"/>
            <a:ext cx="4243387" cy="766762"/>
            <a:chOff x="4919663" y="1741488"/>
            <a:chExt cx="4243387" cy="766762"/>
          </a:xfrm>
        </p:grpSpPr>
        <p:grpSp>
          <p:nvGrpSpPr>
            <p:cNvPr id="27" name="组合 1"/>
            <p:cNvGrpSpPr>
              <a:grpSpLocks/>
            </p:cNvGrpSpPr>
            <p:nvPr/>
          </p:nvGrpSpPr>
          <p:grpSpPr bwMode="auto">
            <a:xfrm>
              <a:off x="4919663" y="1741488"/>
              <a:ext cx="765175" cy="766762"/>
              <a:chOff x="0" y="0"/>
              <a:chExt cx="765627" cy="765627"/>
            </a:xfrm>
          </p:grpSpPr>
          <p:sp>
            <p:nvSpPr>
              <p:cNvPr id="28" name="矩形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5627" cy="765627"/>
              </a:xfrm>
              <a:prstGeom prst="rect">
                <a:avLst/>
              </a:prstGeom>
              <a:solidFill>
                <a:srgbClr val="5FBF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华文细黑" charset="-122"/>
                  <a:sym typeface="宋体" charset="-122"/>
                </a:endParaRPr>
              </a:p>
            </p:txBody>
          </p:sp>
          <p:sp>
            <p:nvSpPr>
              <p:cNvPr id="29" name="Freeform 35"/>
              <p:cNvSpPr>
                <a:spLocks noEditPoints="1" noChangeArrowheads="1"/>
              </p:cNvSpPr>
              <p:nvPr/>
            </p:nvSpPr>
            <p:spPr bwMode="auto">
              <a:xfrm>
                <a:off x="133601" y="158352"/>
                <a:ext cx="496470" cy="427196"/>
              </a:xfrm>
              <a:custGeom>
                <a:avLst/>
                <a:gdLst>
                  <a:gd name="T0" fmla="*/ 2147483646 w 91"/>
                  <a:gd name="T1" fmla="*/ 0 h 78"/>
                  <a:gd name="T2" fmla="*/ 2147483646 w 91"/>
                  <a:gd name="T3" fmla="*/ 2147483646 h 78"/>
                  <a:gd name="T4" fmla="*/ 2147483646 w 91"/>
                  <a:gd name="T5" fmla="*/ 2147483646 h 78"/>
                  <a:gd name="T6" fmla="*/ 2147483646 w 91"/>
                  <a:gd name="T7" fmla="*/ 2147483646 h 78"/>
                  <a:gd name="T8" fmla="*/ 0 w 91"/>
                  <a:gd name="T9" fmla="*/ 2147483646 h 78"/>
                  <a:gd name="T10" fmla="*/ 2147483646 w 91"/>
                  <a:gd name="T11" fmla="*/ 2147483646 h 78"/>
                  <a:gd name="T12" fmla="*/ 2147483646 w 91"/>
                  <a:gd name="T13" fmla="*/ 2147483646 h 78"/>
                  <a:gd name="T14" fmla="*/ 2147483646 w 91"/>
                  <a:gd name="T15" fmla="*/ 2147483646 h 78"/>
                  <a:gd name="T16" fmla="*/ 2147483646 w 91"/>
                  <a:gd name="T17" fmla="*/ 2147483646 h 78"/>
                  <a:gd name="T18" fmla="*/ 2147483646 w 91"/>
                  <a:gd name="T19" fmla="*/ 2147483646 h 78"/>
                  <a:gd name="T20" fmla="*/ 2147483646 w 91"/>
                  <a:gd name="T21" fmla="*/ 2147483646 h 78"/>
                  <a:gd name="T22" fmla="*/ 2147483646 w 91"/>
                  <a:gd name="T23" fmla="*/ 2147483646 h 78"/>
                  <a:gd name="T24" fmla="*/ 2147483646 w 91"/>
                  <a:gd name="T25" fmla="*/ 2147483646 h 78"/>
                  <a:gd name="T26" fmla="*/ 2147483646 w 91"/>
                  <a:gd name="T27" fmla="*/ 2147483646 h 78"/>
                  <a:gd name="T28" fmla="*/ 2147483646 w 91"/>
                  <a:gd name="T29" fmla="*/ 2147483646 h 78"/>
                  <a:gd name="T30" fmla="*/ 2147483646 w 91"/>
                  <a:gd name="T31" fmla="*/ 2147483646 h 78"/>
                  <a:gd name="T32" fmla="*/ 2147483646 w 91"/>
                  <a:gd name="T33" fmla="*/ 2147483646 h 78"/>
                  <a:gd name="T34" fmla="*/ 2147483646 w 91"/>
                  <a:gd name="T35" fmla="*/ 2147483646 h 78"/>
                  <a:gd name="T36" fmla="*/ 2147483646 w 91"/>
                  <a:gd name="T37" fmla="*/ 2147483646 h 78"/>
                  <a:gd name="T38" fmla="*/ 2147483646 w 91"/>
                  <a:gd name="T39" fmla="*/ 2147483646 h 78"/>
                  <a:gd name="T40" fmla="*/ 2147483646 w 91"/>
                  <a:gd name="T41" fmla="*/ 2147483646 h 78"/>
                  <a:gd name="T42" fmla="*/ 2147483646 w 91"/>
                  <a:gd name="T43" fmla="*/ 2147483646 h 78"/>
                  <a:gd name="T44" fmla="*/ 2147483646 w 91"/>
                  <a:gd name="T45" fmla="*/ 2147483646 h 78"/>
                  <a:gd name="T46" fmla="*/ 2147483646 w 91"/>
                  <a:gd name="T47" fmla="*/ 2147483646 h 78"/>
                  <a:gd name="T48" fmla="*/ 2147483646 w 91"/>
                  <a:gd name="T49" fmla="*/ 2147483646 h 78"/>
                  <a:gd name="T50" fmla="*/ 2147483646 w 91"/>
                  <a:gd name="T51" fmla="*/ 2147483646 h 78"/>
                  <a:gd name="T52" fmla="*/ 2147483646 w 91"/>
                  <a:gd name="T53" fmla="*/ 2147483646 h 78"/>
                  <a:gd name="T54" fmla="*/ 2147483646 w 91"/>
                  <a:gd name="T55" fmla="*/ 2147483646 h 78"/>
                  <a:gd name="T56" fmla="*/ 2147483646 w 91"/>
                  <a:gd name="T57" fmla="*/ 2147483646 h 78"/>
                  <a:gd name="T58" fmla="*/ 2147483646 w 91"/>
                  <a:gd name="T59" fmla="*/ 2147483646 h 78"/>
                  <a:gd name="T60" fmla="*/ 2147483646 w 91"/>
                  <a:gd name="T61" fmla="*/ 2147483646 h 78"/>
                  <a:gd name="T62" fmla="*/ 2147483646 w 91"/>
                  <a:gd name="T63" fmla="*/ 2147483646 h 78"/>
                  <a:gd name="T64" fmla="*/ 2147483646 w 91"/>
                  <a:gd name="T65" fmla="*/ 2147483646 h 78"/>
                  <a:gd name="T66" fmla="*/ 2147483646 w 91"/>
                  <a:gd name="T67" fmla="*/ 2147483646 h 78"/>
                  <a:gd name="T68" fmla="*/ 2147483646 w 91"/>
                  <a:gd name="T69" fmla="*/ 2147483646 h 78"/>
                  <a:gd name="T70" fmla="*/ 2147483646 w 91"/>
                  <a:gd name="T71" fmla="*/ 2147483646 h 78"/>
                  <a:gd name="T72" fmla="*/ 2147483646 w 91"/>
                  <a:gd name="T73" fmla="*/ 2147483646 h 78"/>
                  <a:gd name="T74" fmla="*/ 2147483646 w 91"/>
                  <a:gd name="T75" fmla="*/ 2147483646 h 78"/>
                  <a:gd name="T76" fmla="*/ 2147483646 w 91"/>
                  <a:gd name="T77" fmla="*/ 2147483646 h 78"/>
                  <a:gd name="T78" fmla="*/ 2147483646 w 91"/>
                  <a:gd name="T79" fmla="*/ 2147483646 h 78"/>
                  <a:gd name="T80" fmla="*/ 2147483646 w 91"/>
                  <a:gd name="T81" fmla="*/ 2147483646 h 78"/>
                  <a:gd name="T82" fmla="*/ 2147483646 w 91"/>
                  <a:gd name="T83" fmla="*/ 2147483646 h 78"/>
                  <a:gd name="T84" fmla="*/ 2147483646 w 91"/>
                  <a:gd name="T85" fmla="*/ 2147483646 h 78"/>
                  <a:gd name="T86" fmla="*/ 2147483646 w 91"/>
                  <a:gd name="T87" fmla="*/ 2147483646 h 78"/>
                  <a:gd name="T88" fmla="*/ 2147483646 w 91"/>
                  <a:gd name="T89" fmla="*/ 2147483646 h 78"/>
                  <a:gd name="T90" fmla="*/ 2147483646 w 91"/>
                  <a:gd name="T91" fmla="*/ 2147483646 h 78"/>
                  <a:gd name="T92" fmla="*/ 2147483646 w 91"/>
                  <a:gd name="T93" fmla="*/ 2147483646 h 78"/>
                  <a:gd name="T94" fmla="*/ 2147483646 w 91"/>
                  <a:gd name="T95" fmla="*/ 2147483646 h 78"/>
                  <a:gd name="T96" fmla="*/ 2147483646 w 91"/>
                  <a:gd name="T97" fmla="*/ 2147483646 h 78"/>
                  <a:gd name="T98" fmla="*/ 2147483646 w 91"/>
                  <a:gd name="T99" fmla="*/ 2147483646 h 78"/>
                  <a:gd name="T100" fmla="*/ 2147483646 w 91"/>
                  <a:gd name="T101" fmla="*/ 2147483646 h 7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91"/>
                  <a:gd name="T154" fmla="*/ 0 h 78"/>
                  <a:gd name="T155" fmla="*/ 91 w 91"/>
                  <a:gd name="T156" fmla="*/ 78 h 7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91" h="78">
                    <a:moveTo>
                      <a:pt x="91" y="2"/>
                    </a:moveTo>
                    <a:cubicBezTo>
                      <a:pt x="90" y="0"/>
                      <a:pt x="89" y="0"/>
                      <a:pt x="87" y="0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0" y="16"/>
                      <a:pt x="38" y="16"/>
                      <a:pt x="35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8" y="16"/>
                      <a:pt x="5" y="17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20"/>
                      <a:pt x="0" y="23"/>
                      <a:pt x="0" y="2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3"/>
                      <a:pt x="2" y="46"/>
                      <a:pt x="3" y="47"/>
                    </a:cubicBezTo>
                    <a:cubicBezTo>
                      <a:pt x="5" y="49"/>
                      <a:pt x="8" y="50"/>
                      <a:pt x="10" y="50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3" y="77"/>
                      <a:pt x="24" y="78"/>
                      <a:pt x="26" y="78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78"/>
                      <a:pt x="42" y="78"/>
                      <a:pt x="42" y="78"/>
                    </a:cubicBezTo>
                    <a:cubicBezTo>
                      <a:pt x="44" y="77"/>
                      <a:pt x="44" y="75"/>
                      <a:pt x="44" y="73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7" y="50"/>
                      <a:pt x="39" y="50"/>
                      <a:pt x="41" y="49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87" y="67"/>
                      <a:pt x="88" y="67"/>
                      <a:pt x="88" y="67"/>
                    </a:cubicBezTo>
                    <a:cubicBezTo>
                      <a:pt x="90" y="67"/>
                      <a:pt x="91" y="65"/>
                      <a:pt x="91" y="63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1" y="3"/>
                      <a:pt x="91" y="3"/>
                      <a:pt x="91" y="2"/>
                    </a:cubicBezTo>
                    <a:close/>
                    <a:moveTo>
                      <a:pt x="35" y="71"/>
                    </a:moveTo>
                    <a:cubicBezTo>
                      <a:pt x="32" y="71"/>
                      <a:pt x="32" y="71"/>
                      <a:pt x="32" y="7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4"/>
                      <a:pt x="27" y="54"/>
                      <a:pt x="27" y="54"/>
                    </a:cubicBezTo>
                    <a:lnTo>
                      <a:pt x="35" y="71"/>
                    </a:lnTo>
                    <a:close/>
                    <a:moveTo>
                      <a:pt x="39" y="26"/>
                    </a:move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1"/>
                      <a:pt x="38" y="42"/>
                      <a:pt x="38" y="43"/>
                    </a:cubicBezTo>
                    <a:cubicBezTo>
                      <a:pt x="38" y="43"/>
                      <a:pt x="37" y="43"/>
                      <a:pt x="37" y="43"/>
                    </a:cubicBezTo>
                    <a:cubicBezTo>
                      <a:pt x="37" y="43"/>
                      <a:pt x="36" y="44"/>
                      <a:pt x="35" y="44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0" y="44"/>
                      <a:pt x="9" y="43"/>
                      <a:pt x="8" y="43"/>
                    </a:cubicBezTo>
                    <a:cubicBezTo>
                      <a:pt x="8" y="42"/>
                      <a:pt x="7" y="41"/>
                      <a:pt x="7" y="40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5"/>
                      <a:pt x="8" y="24"/>
                      <a:pt x="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10" y="22"/>
                      <a:pt x="11" y="22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6" y="22"/>
                      <a:pt x="37" y="23"/>
                      <a:pt x="38" y="23"/>
                    </a:cubicBezTo>
                    <a:cubicBezTo>
                      <a:pt x="38" y="24"/>
                      <a:pt x="39" y="25"/>
                      <a:pt x="39" y="26"/>
                    </a:cubicBezTo>
                    <a:cubicBezTo>
                      <a:pt x="39" y="26"/>
                      <a:pt x="39" y="26"/>
                      <a:pt x="39" y="26"/>
                    </a:cubicBezTo>
                    <a:close/>
                    <a:moveTo>
                      <a:pt x="85" y="58"/>
                    </a:moveTo>
                    <a:cubicBezTo>
                      <a:pt x="45" y="43"/>
                      <a:pt x="45" y="43"/>
                      <a:pt x="45" y="43"/>
                    </a:cubicBezTo>
                    <a:cubicBezTo>
                      <a:pt x="45" y="42"/>
                      <a:pt x="45" y="41"/>
                      <a:pt x="45" y="41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4"/>
                      <a:pt x="45" y="24"/>
                    </a:cubicBezTo>
                    <a:cubicBezTo>
                      <a:pt x="85" y="8"/>
                      <a:pt x="85" y="8"/>
                      <a:pt x="85" y="8"/>
                    </a:cubicBezTo>
                    <a:lnTo>
                      <a:pt x="85" y="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" name="文本框 44"/>
            <p:cNvSpPr>
              <a:spLocks noChangeArrowheads="1"/>
            </p:cNvSpPr>
            <p:nvPr/>
          </p:nvSpPr>
          <p:spPr bwMode="auto">
            <a:xfrm>
              <a:off x="5770563" y="1781175"/>
              <a:ext cx="33924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5FBFDE"/>
                  </a:solidFill>
                  <a:ea typeface="宋体" charset="-122"/>
                </a:rPr>
                <a:t>用户定位与分类</a:t>
              </a:r>
              <a:endParaRPr lang="zh-CN" altLang="en-US" sz="2000" b="1" dirty="0">
                <a:solidFill>
                  <a:srgbClr val="5FBFDE"/>
                </a:solidFill>
                <a:sym typeface="宋体" charset="-122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4919663" y="3160713"/>
            <a:ext cx="4378325" cy="765175"/>
            <a:chOff x="4919663" y="3160713"/>
            <a:chExt cx="4378325" cy="765175"/>
          </a:xfrm>
        </p:grpSpPr>
        <p:sp>
          <p:nvSpPr>
            <p:cNvPr id="32" name="文本框 47"/>
            <p:cNvSpPr>
              <a:spLocks noChangeArrowheads="1"/>
            </p:cNvSpPr>
            <p:nvPr/>
          </p:nvSpPr>
          <p:spPr bwMode="auto">
            <a:xfrm>
              <a:off x="5770563" y="3200400"/>
              <a:ext cx="35274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FD8060"/>
                  </a:solidFill>
                  <a:ea typeface="宋体" charset="-122"/>
                </a:rPr>
                <a:t>用户行为、特点</a:t>
              </a:r>
              <a:endParaRPr lang="zh-CN" altLang="en-US" sz="2000" b="1" dirty="0">
                <a:solidFill>
                  <a:srgbClr val="FD8060"/>
                </a:solidFill>
                <a:sym typeface="宋体" charset="-122"/>
              </a:endParaRPr>
            </a:p>
          </p:txBody>
        </p:sp>
        <p:grpSp>
          <p:nvGrpSpPr>
            <p:cNvPr id="34" name="组合 2"/>
            <p:cNvGrpSpPr>
              <a:grpSpLocks/>
            </p:cNvGrpSpPr>
            <p:nvPr/>
          </p:nvGrpSpPr>
          <p:grpSpPr bwMode="auto">
            <a:xfrm>
              <a:off x="4919663" y="3160713"/>
              <a:ext cx="765175" cy="765175"/>
              <a:chOff x="0" y="0"/>
              <a:chExt cx="765627" cy="765627"/>
            </a:xfrm>
          </p:grpSpPr>
          <p:sp>
            <p:nvSpPr>
              <p:cNvPr id="35" name="矩形 4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5627" cy="765627"/>
              </a:xfrm>
              <a:prstGeom prst="rect">
                <a:avLst/>
              </a:prstGeom>
              <a:solidFill>
                <a:srgbClr val="FD8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华文细黑" charset="-122"/>
                  <a:sym typeface="宋体" charset="-122"/>
                </a:endParaRPr>
              </a:p>
            </p:txBody>
          </p:sp>
          <p:sp>
            <p:nvSpPr>
              <p:cNvPr id="36" name="Freeform 252"/>
              <p:cNvSpPr>
                <a:spLocks noEditPoints="1" noChangeArrowheads="1"/>
              </p:cNvSpPr>
              <p:nvPr/>
            </p:nvSpPr>
            <p:spPr bwMode="auto">
              <a:xfrm>
                <a:off x="186563" y="97136"/>
                <a:ext cx="390545" cy="571353"/>
              </a:xfrm>
              <a:custGeom>
                <a:avLst/>
                <a:gdLst>
                  <a:gd name="T0" fmla="*/ 2147483646 w 73"/>
                  <a:gd name="T1" fmla="*/ 2147483646 h 107"/>
                  <a:gd name="T2" fmla="*/ 2147483646 w 73"/>
                  <a:gd name="T3" fmla="*/ 2147483646 h 107"/>
                  <a:gd name="T4" fmla="*/ 2147483646 w 73"/>
                  <a:gd name="T5" fmla="*/ 2147483646 h 107"/>
                  <a:gd name="T6" fmla="*/ 2147483646 w 73"/>
                  <a:gd name="T7" fmla="*/ 2147483646 h 107"/>
                  <a:gd name="T8" fmla="*/ 2147483646 w 73"/>
                  <a:gd name="T9" fmla="*/ 2147483646 h 107"/>
                  <a:gd name="T10" fmla="*/ 2147483646 w 73"/>
                  <a:gd name="T11" fmla="*/ 2147483646 h 107"/>
                  <a:gd name="T12" fmla="*/ 2147483646 w 73"/>
                  <a:gd name="T13" fmla="*/ 2147483646 h 107"/>
                  <a:gd name="T14" fmla="*/ 2147483646 w 73"/>
                  <a:gd name="T15" fmla="*/ 2147483646 h 107"/>
                  <a:gd name="T16" fmla="*/ 2147483646 w 73"/>
                  <a:gd name="T17" fmla="*/ 2147483646 h 107"/>
                  <a:gd name="T18" fmla="*/ 2147483646 w 73"/>
                  <a:gd name="T19" fmla="*/ 2147483646 h 107"/>
                  <a:gd name="T20" fmla="*/ 2147483646 w 73"/>
                  <a:gd name="T21" fmla="*/ 2147483646 h 107"/>
                  <a:gd name="T22" fmla="*/ 2147483646 w 73"/>
                  <a:gd name="T23" fmla="*/ 2147483646 h 107"/>
                  <a:gd name="T24" fmla="*/ 2147483646 w 73"/>
                  <a:gd name="T25" fmla="*/ 2147483646 h 107"/>
                  <a:gd name="T26" fmla="*/ 2147483646 w 73"/>
                  <a:gd name="T27" fmla="*/ 2147483646 h 107"/>
                  <a:gd name="T28" fmla="*/ 2147483646 w 73"/>
                  <a:gd name="T29" fmla="*/ 2147483646 h 107"/>
                  <a:gd name="T30" fmla="*/ 2147483646 w 73"/>
                  <a:gd name="T31" fmla="*/ 2147483646 h 107"/>
                  <a:gd name="T32" fmla="*/ 2147483646 w 73"/>
                  <a:gd name="T33" fmla="*/ 2147483646 h 107"/>
                  <a:gd name="T34" fmla="*/ 2147483646 w 73"/>
                  <a:gd name="T35" fmla="*/ 2147483646 h 107"/>
                  <a:gd name="T36" fmla="*/ 2147483646 w 73"/>
                  <a:gd name="T37" fmla="*/ 2147483646 h 107"/>
                  <a:gd name="T38" fmla="*/ 2147483646 w 73"/>
                  <a:gd name="T39" fmla="*/ 2147483646 h 107"/>
                  <a:gd name="T40" fmla="*/ 2147483646 w 73"/>
                  <a:gd name="T41" fmla="*/ 2147483646 h 107"/>
                  <a:gd name="T42" fmla="*/ 2147483646 w 73"/>
                  <a:gd name="T43" fmla="*/ 2147483646 h 107"/>
                  <a:gd name="T44" fmla="*/ 2147483646 w 73"/>
                  <a:gd name="T45" fmla="*/ 2147483646 h 107"/>
                  <a:gd name="T46" fmla="*/ 2147483646 w 73"/>
                  <a:gd name="T47" fmla="*/ 2147483646 h 107"/>
                  <a:gd name="T48" fmla="*/ 2147483646 w 73"/>
                  <a:gd name="T49" fmla="*/ 2147483646 h 107"/>
                  <a:gd name="T50" fmla="*/ 2147483646 w 73"/>
                  <a:gd name="T51" fmla="*/ 2147483646 h 107"/>
                  <a:gd name="T52" fmla="*/ 2147483646 w 73"/>
                  <a:gd name="T53" fmla="*/ 2147483646 h 107"/>
                  <a:gd name="T54" fmla="*/ 2147483646 w 73"/>
                  <a:gd name="T55" fmla="*/ 2147483646 h 107"/>
                  <a:gd name="T56" fmla="*/ 2147483646 w 73"/>
                  <a:gd name="T57" fmla="*/ 2147483646 h 107"/>
                  <a:gd name="T58" fmla="*/ 2147483646 w 73"/>
                  <a:gd name="T59" fmla="*/ 2147483646 h 107"/>
                  <a:gd name="T60" fmla="*/ 2147483646 w 73"/>
                  <a:gd name="T61" fmla="*/ 2147483646 h 107"/>
                  <a:gd name="T62" fmla="*/ 2147483646 w 73"/>
                  <a:gd name="T63" fmla="*/ 2147483646 h 107"/>
                  <a:gd name="T64" fmla="*/ 2147483646 w 73"/>
                  <a:gd name="T65" fmla="*/ 2147483646 h 107"/>
                  <a:gd name="T66" fmla="*/ 2147483646 w 73"/>
                  <a:gd name="T67" fmla="*/ 2147483646 h 107"/>
                  <a:gd name="T68" fmla="*/ 2147483646 w 73"/>
                  <a:gd name="T69" fmla="*/ 2147483646 h 107"/>
                  <a:gd name="T70" fmla="*/ 2147483646 w 73"/>
                  <a:gd name="T71" fmla="*/ 2147483646 h 107"/>
                  <a:gd name="T72" fmla="*/ 2147483646 w 73"/>
                  <a:gd name="T73" fmla="*/ 2147483646 h 107"/>
                  <a:gd name="T74" fmla="*/ 2147483646 w 73"/>
                  <a:gd name="T75" fmla="*/ 2147483646 h 107"/>
                  <a:gd name="T76" fmla="*/ 2147483646 w 73"/>
                  <a:gd name="T77" fmla="*/ 2147483646 h 107"/>
                  <a:gd name="T78" fmla="*/ 2147483646 w 73"/>
                  <a:gd name="T79" fmla="*/ 2147483646 h 107"/>
                  <a:gd name="T80" fmla="*/ 2147483646 w 73"/>
                  <a:gd name="T81" fmla="*/ 2147483646 h 107"/>
                  <a:gd name="T82" fmla="*/ 2147483646 w 73"/>
                  <a:gd name="T83" fmla="*/ 2147483646 h 107"/>
                  <a:gd name="T84" fmla="*/ 2147483646 w 73"/>
                  <a:gd name="T85" fmla="*/ 2147483646 h 107"/>
                  <a:gd name="T86" fmla="*/ 2147483646 w 73"/>
                  <a:gd name="T87" fmla="*/ 2147483646 h 107"/>
                  <a:gd name="T88" fmla="*/ 2147483646 w 73"/>
                  <a:gd name="T89" fmla="*/ 2147483646 h 107"/>
                  <a:gd name="T90" fmla="*/ 2147483646 w 73"/>
                  <a:gd name="T91" fmla="*/ 2147483646 h 10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3"/>
                  <a:gd name="T139" fmla="*/ 0 h 107"/>
                  <a:gd name="T140" fmla="*/ 73 w 73"/>
                  <a:gd name="T141" fmla="*/ 107 h 107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3" h="107">
                    <a:moveTo>
                      <a:pt x="16" y="77"/>
                    </a:moveTo>
                    <a:cubicBezTo>
                      <a:pt x="57" y="77"/>
                      <a:pt x="57" y="77"/>
                      <a:pt x="57" y="77"/>
                    </a:cubicBezTo>
                    <a:cubicBezTo>
                      <a:pt x="52" y="101"/>
                      <a:pt x="52" y="101"/>
                      <a:pt x="52" y="101"/>
                    </a:cubicBezTo>
                    <a:cubicBezTo>
                      <a:pt x="45" y="101"/>
                      <a:pt x="45" y="101"/>
                      <a:pt x="45" y="101"/>
                    </a:cubicBezTo>
                    <a:cubicBezTo>
                      <a:pt x="44" y="104"/>
                      <a:pt x="41" y="107"/>
                      <a:pt x="37" y="107"/>
                    </a:cubicBezTo>
                    <a:cubicBezTo>
                      <a:pt x="33" y="107"/>
                      <a:pt x="30" y="104"/>
                      <a:pt x="29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16" y="77"/>
                      <a:pt x="16" y="77"/>
                      <a:pt x="16" y="77"/>
                    </a:cubicBezTo>
                    <a:close/>
                    <a:moveTo>
                      <a:pt x="51" y="29"/>
                    </a:moveTo>
                    <a:cubicBezTo>
                      <a:pt x="52" y="35"/>
                      <a:pt x="52" y="35"/>
                      <a:pt x="52" y="35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47" y="54"/>
                      <a:pt x="47" y="54"/>
                      <a:pt x="47" y="54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50" y="21"/>
                      <a:pt x="43" y="26"/>
                      <a:pt x="38" y="30"/>
                    </a:cubicBezTo>
                    <a:cubicBezTo>
                      <a:pt x="51" y="29"/>
                      <a:pt x="51" y="29"/>
                      <a:pt x="51" y="29"/>
                    </a:cubicBezTo>
                    <a:close/>
                    <a:moveTo>
                      <a:pt x="15" y="71"/>
                    </a:moveTo>
                    <a:cubicBezTo>
                      <a:pt x="25" y="71"/>
                      <a:pt x="25" y="71"/>
                      <a:pt x="25" y="71"/>
                    </a:cubicBezTo>
                    <a:cubicBezTo>
                      <a:pt x="24" y="62"/>
                      <a:pt x="20" y="55"/>
                      <a:pt x="17" y="48"/>
                    </a:cubicBezTo>
                    <a:cubicBezTo>
                      <a:pt x="13" y="41"/>
                      <a:pt x="10" y="34"/>
                      <a:pt x="11" y="29"/>
                    </a:cubicBezTo>
                    <a:cubicBezTo>
                      <a:pt x="13" y="21"/>
                      <a:pt x="17" y="16"/>
                      <a:pt x="23" y="13"/>
                    </a:cubicBezTo>
                    <a:cubicBezTo>
                      <a:pt x="27" y="11"/>
                      <a:pt x="32" y="10"/>
                      <a:pt x="37" y="11"/>
                    </a:cubicBezTo>
                    <a:cubicBezTo>
                      <a:pt x="42" y="11"/>
                      <a:pt x="46" y="12"/>
                      <a:pt x="50" y="14"/>
                    </a:cubicBezTo>
                    <a:cubicBezTo>
                      <a:pt x="56" y="17"/>
                      <a:pt x="60" y="22"/>
                      <a:pt x="62" y="29"/>
                    </a:cubicBezTo>
                    <a:cubicBezTo>
                      <a:pt x="63" y="34"/>
                      <a:pt x="59" y="41"/>
                      <a:pt x="56" y="48"/>
                    </a:cubicBezTo>
                    <a:cubicBezTo>
                      <a:pt x="53" y="55"/>
                      <a:pt x="49" y="62"/>
                      <a:pt x="48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9" y="64"/>
                      <a:pt x="62" y="58"/>
                      <a:pt x="65" y="52"/>
                    </a:cubicBezTo>
                    <a:cubicBezTo>
                      <a:pt x="69" y="44"/>
                      <a:pt x="73" y="36"/>
                      <a:pt x="71" y="27"/>
                    </a:cubicBezTo>
                    <a:cubicBezTo>
                      <a:pt x="70" y="17"/>
                      <a:pt x="63" y="9"/>
                      <a:pt x="55" y="5"/>
                    </a:cubicBezTo>
                    <a:cubicBezTo>
                      <a:pt x="49" y="2"/>
                      <a:pt x="43" y="1"/>
                      <a:pt x="37" y="1"/>
                    </a:cubicBezTo>
                    <a:cubicBezTo>
                      <a:pt x="31" y="0"/>
                      <a:pt x="24" y="2"/>
                      <a:pt x="19" y="4"/>
                    </a:cubicBezTo>
                    <a:cubicBezTo>
                      <a:pt x="10" y="9"/>
                      <a:pt x="4" y="16"/>
                      <a:pt x="2" y="27"/>
                    </a:cubicBezTo>
                    <a:cubicBezTo>
                      <a:pt x="0" y="36"/>
                      <a:pt x="4" y="44"/>
                      <a:pt x="8" y="52"/>
                    </a:cubicBezTo>
                    <a:cubicBezTo>
                      <a:pt x="10" y="58"/>
                      <a:pt x="13" y="64"/>
                      <a:pt x="15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组 44"/>
          <p:cNvGrpSpPr/>
          <p:nvPr/>
        </p:nvGrpSpPr>
        <p:grpSpPr>
          <a:xfrm>
            <a:off x="4919663" y="4513263"/>
            <a:ext cx="4243387" cy="765175"/>
            <a:chOff x="4919663" y="4513263"/>
            <a:chExt cx="4243387" cy="765175"/>
          </a:xfrm>
        </p:grpSpPr>
        <p:sp>
          <p:nvSpPr>
            <p:cNvPr id="37" name="文本框 52"/>
            <p:cNvSpPr>
              <a:spLocks noChangeArrowheads="1"/>
            </p:cNvSpPr>
            <p:nvPr/>
          </p:nvSpPr>
          <p:spPr bwMode="auto">
            <a:xfrm>
              <a:off x="5770563" y="4552950"/>
              <a:ext cx="33924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Dotum" charset="-127"/>
                  <a:ea typeface="华文细黑" charset="-122"/>
                  <a:sym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FED244"/>
                  </a:solidFill>
                  <a:ea typeface="宋体" charset="-122"/>
                </a:rPr>
                <a:t>用户需求</a:t>
              </a:r>
              <a:endParaRPr lang="zh-CN" altLang="en-US" sz="2000" b="1" dirty="0">
                <a:solidFill>
                  <a:srgbClr val="FED244"/>
                </a:solidFill>
                <a:sym typeface="宋体" charset="-122"/>
              </a:endParaRPr>
            </a:p>
          </p:txBody>
        </p:sp>
        <p:grpSp>
          <p:nvGrpSpPr>
            <p:cNvPr id="39" name="组合 3"/>
            <p:cNvGrpSpPr>
              <a:grpSpLocks/>
            </p:cNvGrpSpPr>
            <p:nvPr/>
          </p:nvGrpSpPr>
          <p:grpSpPr bwMode="auto">
            <a:xfrm>
              <a:off x="4919663" y="4513263"/>
              <a:ext cx="765175" cy="765175"/>
              <a:chOff x="0" y="0"/>
              <a:chExt cx="765627" cy="765627"/>
            </a:xfrm>
          </p:grpSpPr>
          <p:sp>
            <p:nvSpPr>
              <p:cNvPr id="40" name="矩形 5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5627" cy="765627"/>
              </a:xfrm>
              <a:prstGeom prst="rect">
                <a:avLst/>
              </a:prstGeom>
              <a:solidFill>
                <a:srgbClr val="FED2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Dotum" charset="-127"/>
                    <a:ea typeface="华文细黑" charset="-122"/>
                    <a:sym typeface="Calibri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华文细黑" charset="-122"/>
                  <a:sym typeface="宋体" charset="-122"/>
                </a:endParaRPr>
              </a:p>
            </p:txBody>
          </p:sp>
          <p:sp>
            <p:nvSpPr>
              <p:cNvPr id="41" name="Freeform 260"/>
              <p:cNvSpPr>
                <a:spLocks noEditPoints="1" noChangeArrowheads="1"/>
              </p:cNvSpPr>
              <p:nvPr/>
            </p:nvSpPr>
            <p:spPr bwMode="auto">
              <a:xfrm>
                <a:off x="252661" y="175859"/>
                <a:ext cx="297132" cy="445698"/>
              </a:xfrm>
              <a:custGeom>
                <a:avLst/>
                <a:gdLst>
                  <a:gd name="T0" fmla="*/ 2147483646 w 64"/>
                  <a:gd name="T1" fmla="*/ 0 h 96"/>
                  <a:gd name="T2" fmla="*/ 2147483646 w 64"/>
                  <a:gd name="T3" fmla="*/ 2147483646 h 96"/>
                  <a:gd name="T4" fmla="*/ 2147483646 w 64"/>
                  <a:gd name="T5" fmla="*/ 2147483646 h 96"/>
                  <a:gd name="T6" fmla="*/ 0 w 64"/>
                  <a:gd name="T7" fmla="*/ 2147483646 h 96"/>
                  <a:gd name="T8" fmla="*/ 2147483646 w 64"/>
                  <a:gd name="T9" fmla="*/ 2147483646 h 96"/>
                  <a:gd name="T10" fmla="*/ 2147483646 w 64"/>
                  <a:gd name="T11" fmla="*/ 2147483646 h 96"/>
                  <a:gd name="T12" fmla="*/ 2147483646 w 64"/>
                  <a:gd name="T13" fmla="*/ 2147483646 h 96"/>
                  <a:gd name="T14" fmla="*/ 2147483646 w 64"/>
                  <a:gd name="T15" fmla="*/ 2147483646 h 96"/>
                  <a:gd name="T16" fmla="*/ 2147483646 w 64"/>
                  <a:gd name="T17" fmla="*/ 2147483646 h 96"/>
                  <a:gd name="T18" fmla="*/ 2147483646 w 64"/>
                  <a:gd name="T19" fmla="*/ 2147483646 h 96"/>
                  <a:gd name="T20" fmla="*/ 2147483646 w 64"/>
                  <a:gd name="T21" fmla="*/ 2147483646 h 96"/>
                  <a:gd name="T22" fmla="*/ 2147483646 w 64"/>
                  <a:gd name="T23" fmla="*/ 2147483646 h 96"/>
                  <a:gd name="T24" fmla="*/ 2147483646 w 64"/>
                  <a:gd name="T25" fmla="*/ 2147483646 h 96"/>
                  <a:gd name="T26" fmla="*/ 2147483646 w 64"/>
                  <a:gd name="T27" fmla="*/ 2147483646 h 96"/>
                  <a:gd name="T28" fmla="*/ 2147483646 w 64"/>
                  <a:gd name="T29" fmla="*/ 2147483646 h 96"/>
                  <a:gd name="T30" fmla="*/ 2147483646 w 64"/>
                  <a:gd name="T31" fmla="*/ 2147483646 h 96"/>
                  <a:gd name="T32" fmla="*/ 2147483646 w 64"/>
                  <a:gd name="T33" fmla="*/ 2147483646 h 96"/>
                  <a:gd name="T34" fmla="*/ 2147483646 w 64"/>
                  <a:gd name="T35" fmla="*/ 2147483646 h 96"/>
                  <a:gd name="T36" fmla="*/ 2147483646 w 64"/>
                  <a:gd name="T37" fmla="*/ 2147483646 h 96"/>
                  <a:gd name="T38" fmla="*/ 2147483646 w 64"/>
                  <a:gd name="T39" fmla="*/ 2147483646 h 96"/>
                  <a:gd name="T40" fmla="*/ 2147483646 w 64"/>
                  <a:gd name="T41" fmla="*/ 2147483646 h 96"/>
                  <a:gd name="T42" fmla="*/ 2147483646 w 64"/>
                  <a:gd name="T43" fmla="*/ 2147483646 h 96"/>
                  <a:gd name="T44" fmla="*/ 2147483646 w 64"/>
                  <a:gd name="T45" fmla="*/ 2147483646 h 96"/>
                  <a:gd name="T46" fmla="*/ 2147483646 w 64"/>
                  <a:gd name="T47" fmla="*/ 2147483646 h 96"/>
                  <a:gd name="T48" fmla="*/ 2147483646 w 64"/>
                  <a:gd name="T49" fmla="*/ 2147483646 h 96"/>
                  <a:gd name="T50" fmla="*/ 2147483646 w 64"/>
                  <a:gd name="T51" fmla="*/ 2147483646 h 96"/>
                  <a:gd name="T52" fmla="*/ 2147483646 w 64"/>
                  <a:gd name="T53" fmla="*/ 2147483646 h 96"/>
                  <a:gd name="T54" fmla="*/ 2147483646 w 64"/>
                  <a:gd name="T55" fmla="*/ 2147483646 h 96"/>
                  <a:gd name="T56" fmla="*/ 2147483646 w 64"/>
                  <a:gd name="T57" fmla="*/ 2147483646 h 96"/>
                  <a:gd name="T58" fmla="*/ 2147483646 w 64"/>
                  <a:gd name="T59" fmla="*/ 2147483646 h 96"/>
                  <a:gd name="T60" fmla="*/ 2147483646 w 64"/>
                  <a:gd name="T61" fmla="*/ 2147483646 h 96"/>
                  <a:gd name="T62" fmla="*/ 2147483646 w 64"/>
                  <a:gd name="T63" fmla="*/ 2147483646 h 96"/>
                  <a:gd name="T64" fmla="*/ 2147483646 w 64"/>
                  <a:gd name="T65" fmla="*/ 2147483646 h 96"/>
                  <a:gd name="T66" fmla="*/ 2147483646 w 64"/>
                  <a:gd name="T67" fmla="*/ 2147483646 h 96"/>
                  <a:gd name="T68" fmla="*/ 2147483646 w 64"/>
                  <a:gd name="T69" fmla="*/ 2147483646 h 96"/>
                  <a:gd name="T70" fmla="*/ 2147483646 w 64"/>
                  <a:gd name="T71" fmla="*/ 2147483646 h 96"/>
                  <a:gd name="T72" fmla="*/ 2147483646 w 64"/>
                  <a:gd name="T73" fmla="*/ 2147483646 h 96"/>
                  <a:gd name="T74" fmla="*/ 2147483646 w 64"/>
                  <a:gd name="T75" fmla="*/ 2147483646 h 96"/>
                  <a:gd name="T76" fmla="*/ 2147483646 w 64"/>
                  <a:gd name="T77" fmla="*/ 2147483646 h 96"/>
                  <a:gd name="T78" fmla="*/ 2147483646 w 64"/>
                  <a:gd name="T79" fmla="*/ 2147483646 h 96"/>
                  <a:gd name="T80" fmla="*/ 2147483646 w 64"/>
                  <a:gd name="T81" fmla="*/ 2147483646 h 9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64"/>
                  <a:gd name="T124" fmla="*/ 0 h 96"/>
                  <a:gd name="T125" fmla="*/ 64 w 64"/>
                  <a:gd name="T126" fmla="*/ 96 h 9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64" h="96">
                    <a:moveTo>
                      <a:pt x="9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60" y="0"/>
                      <a:pt x="64" y="3"/>
                      <a:pt x="64" y="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0" y="96"/>
                      <a:pt x="56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4" y="96"/>
                      <a:pt x="0" y="93"/>
                      <a:pt x="0" y="8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  <a:close/>
                    <a:moveTo>
                      <a:pt x="7" y="13"/>
                    </a:moveTo>
                    <a:cubicBezTo>
                      <a:pt x="7" y="47"/>
                      <a:pt x="7" y="47"/>
                      <a:pt x="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7" y="13"/>
                      <a:pt x="7" y="13"/>
                      <a:pt x="7" y="13"/>
                    </a:cubicBezTo>
                    <a:close/>
                    <a:moveTo>
                      <a:pt x="20" y="4"/>
                    </a:moveTo>
                    <a:cubicBezTo>
                      <a:pt x="20" y="8"/>
                      <a:pt x="20" y="8"/>
                      <a:pt x="20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20" y="4"/>
                      <a:pt x="20" y="4"/>
                      <a:pt x="20" y="4"/>
                    </a:cubicBezTo>
                    <a:close/>
                    <a:moveTo>
                      <a:pt x="27" y="51"/>
                    </a:moveTo>
                    <a:cubicBezTo>
                      <a:pt x="25" y="51"/>
                      <a:pt x="24" y="53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61"/>
                      <a:pt x="25" y="62"/>
                      <a:pt x="27" y="62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8" y="62"/>
                      <a:pt x="39" y="61"/>
                      <a:pt x="39" y="59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3"/>
                      <a:pt x="38" y="51"/>
                      <a:pt x="36" y="51"/>
                    </a:cubicBezTo>
                    <a:cubicBezTo>
                      <a:pt x="27" y="51"/>
                      <a:pt x="27" y="51"/>
                      <a:pt x="27" y="51"/>
                    </a:cubicBezTo>
                    <a:close/>
                    <a:moveTo>
                      <a:pt x="22" y="55"/>
                    </a:moveTo>
                    <a:cubicBezTo>
                      <a:pt x="8" y="55"/>
                      <a:pt x="8" y="55"/>
                      <a:pt x="8" y="55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5"/>
                      <a:pt x="22" y="55"/>
                      <a:pt x="22" y="55"/>
                    </a:cubicBezTo>
                    <a:close/>
                    <a:moveTo>
                      <a:pt x="55" y="55"/>
                    </a:move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8"/>
                      <a:pt x="41" y="58"/>
                      <a:pt x="41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55" y="55"/>
                      <a:pt x="55" y="55"/>
                      <a:pt x="55" y="55"/>
                    </a:cubicBezTo>
                    <a:close/>
                    <a:moveTo>
                      <a:pt x="22" y="65"/>
                    </a:moveTo>
                    <a:cubicBezTo>
                      <a:pt x="8" y="65"/>
                      <a:pt x="8" y="65"/>
                      <a:pt x="8" y="65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65"/>
                      <a:pt x="22" y="65"/>
                      <a:pt x="22" y="65"/>
                    </a:cubicBezTo>
                    <a:close/>
                    <a:moveTo>
                      <a:pt x="38" y="65"/>
                    </a:move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38" y="71"/>
                      <a:pt x="38" y="71"/>
                      <a:pt x="38" y="71"/>
                    </a:cubicBezTo>
                    <a:cubicBezTo>
                      <a:pt x="38" y="65"/>
                      <a:pt x="38" y="65"/>
                      <a:pt x="38" y="65"/>
                    </a:cubicBezTo>
                    <a:close/>
                    <a:moveTo>
                      <a:pt x="55" y="65"/>
                    </a:move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71"/>
                      <a:pt x="41" y="71"/>
                      <a:pt x="41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65"/>
                      <a:pt x="55" y="65"/>
                      <a:pt x="55" y="65"/>
                    </a:cubicBezTo>
                    <a:close/>
                    <a:moveTo>
                      <a:pt x="22" y="73"/>
                    </a:moveTo>
                    <a:cubicBezTo>
                      <a:pt x="8" y="73"/>
                      <a:pt x="8" y="73"/>
                      <a:pt x="8" y="73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73"/>
                      <a:pt x="22" y="73"/>
                      <a:pt x="22" y="73"/>
                    </a:cubicBezTo>
                    <a:close/>
                    <a:moveTo>
                      <a:pt x="38" y="73"/>
                    </a:moveTo>
                    <a:cubicBezTo>
                      <a:pt x="25" y="73"/>
                      <a:pt x="25" y="73"/>
                      <a:pt x="25" y="73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38" y="80"/>
                      <a:pt x="38" y="80"/>
                      <a:pt x="38" y="80"/>
                    </a:cubicBezTo>
                    <a:cubicBezTo>
                      <a:pt x="38" y="73"/>
                      <a:pt x="38" y="73"/>
                      <a:pt x="38" y="73"/>
                    </a:cubicBezTo>
                    <a:close/>
                    <a:moveTo>
                      <a:pt x="55" y="73"/>
                    </a:moveTo>
                    <a:cubicBezTo>
                      <a:pt x="41" y="73"/>
                      <a:pt x="41" y="73"/>
                      <a:pt x="41" y="73"/>
                    </a:cubicBezTo>
                    <a:cubicBezTo>
                      <a:pt x="41" y="80"/>
                      <a:pt x="41" y="80"/>
                      <a:pt x="41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73"/>
                      <a:pt x="55" y="73"/>
                      <a:pt x="55" y="73"/>
                    </a:cubicBezTo>
                    <a:close/>
                    <a:moveTo>
                      <a:pt x="22" y="82"/>
                    </a:moveTo>
                    <a:cubicBezTo>
                      <a:pt x="8" y="82"/>
                      <a:pt x="8" y="82"/>
                      <a:pt x="8" y="82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22" y="89"/>
                      <a:pt x="22" y="89"/>
                      <a:pt x="22" y="89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38" y="82"/>
                    </a:moveTo>
                    <a:cubicBezTo>
                      <a:pt x="25" y="82"/>
                      <a:pt x="25" y="82"/>
                      <a:pt x="25" y="82"/>
                    </a:cubicBezTo>
                    <a:cubicBezTo>
                      <a:pt x="25" y="89"/>
                      <a:pt x="25" y="89"/>
                      <a:pt x="25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2"/>
                      <a:pt x="38" y="82"/>
                      <a:pt x="38" y="82"/>
                    </a:cubicBezTo>
                    <a:close/>
                    <a:moveTo>
                      <a:pt x="55" y="82"/>
                    </a:moveTo>
                    <a:cubicBezTo>
                      <a:pt x="41" y="82"/>
                      <a:pt x="41" y="82"/>
                      <a:pt x="41" y="82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55" y="89"/>
                      <a:pt x="55" y="89"/>
                      <a:pt x="55" y="89"/>
                    </a:cubicBezTo>
                    <a:lnTo>
                      <a:pt x="55" y="8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4720426" y="346075"/>
            <a:ext cx="21875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600" dirty="0" smtClean="0">
                <a:solidFill>
                  <a:srgbClr val="FF0000"/>
                </a:solidFill>
                <a:latin typeface="华文细黑" charset="-122"/>
                <a:sym typeface="宋体" charset="-122"/>
              </a:rPr>
              <a:t>用户调研</a:t>
            </a:r>
            <a:endParaRPr lang="zh-CN" altLang="en-US" sz="3600" dirty="0">
              <a:solidFill>
                <a:srgbClr val="FF0000"/>
              </a:solidFill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69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8"/>
          <p:cNvSpPr>
            <a:spLocks noChangeArrowheads="1"/>
          </p:cNvSpPr>
          <p:nvPr/>
        </p:nvSpPr>
        <p:spPr bwMode="auto">
          <a:xfrm>
            <a:off x="2297113" y="4378325"/>
            <a:ext cx="75723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5400" b="1">
                <a:solidFill>
                  <a:srgbClr val="5FBFDE"/>
                </a:solidFill>
                <a:latin typeface="微软雅黑" charset="-122"/>
                <a:ea typeface="黑体" charset="-122"/>
                <a:sym typeface="Broadway BT" charset="0"/>
              </a:rPr>
              <a:t>THANKS</a:t>
            </a:r>
            <a:endParaRPr lang="zh-CN" altLang="en-US" sz="5400" b="1">
              <a:solidFill>
                <a:srgbClr val="000000"/>
              </a:solidFill>
              <a:latin typeface="黑体" charset="-122"/>
              <a:ea typeface="黑体" charset="-122"/>
              <a:sym typeface="黑体" charset="-122"/>
            </a:endParaRPr>
          </a:p>
        </p:txBody>
      </p:sp>
      <p:sp>
        <p:nvSpPr>
          <p:cNvPr id="5" name="等腰三角形 1"/>
          <p:cNvSpPr>
            <a:spLocks noChangeArrowheads="1"/>
          </p:cNvSpPr>
          <p:nvPr/>
        </p:nvSpPr>
        <p:spPr bwMode="auto">
          <a:xfrm>
            <a:off x="3028950" y="1649413"/>
            <a:ext cx="2363788" cy="2481262"/>
          </a:xfrm>
          <a:prstGeom prst="triangle">
            <a:avLst>
              <a:gd name="adj" fmla="val 50000"/>
            </a:avLst>
          </a:prstGeom>
          <a:solidFill>
            <a:srgbClr val="A6D02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华文细黑" charset="-122"/>
              <a:sym typeface="宋体" charset="-122"/>
            </a:endParaRPr>
          </a:p>
        </p:txBody>
      </p:sp>
      <p:sp>
        <p:nvSpPr>
          <p:cNvPr id="6" name="等腰三角形 19"/>
          <p:cNvSpPr>
            <a:spLocks noChangeArrowheads="1"/>
          </p:cNvSpPr>
          <p:nvPr/>
        </p:nvSpPr>
        <p:spPr bwMode="auto">
          <a:xfrm>
            <a:off x="5815013" y="2160588"/>
            <a:ext cx="1919287" cy="1970087"/>
          </a:xfrm>
          <a:prstGeom prst="triangle">
            <a:avLst>
              <a:gd name="adj" fmla="val 50000"/>
            </a:avLst>
          </a:prstGeom>
          <a:solidFill>
            <a:srgbClr val="5FBFD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华文细黑" charset="-122"/>
              <a:sym typeface="宋体" charset="-122"/>
            </a:endParaRPr>
          </a:p>
        </p:txBody>
      </p:sp>
      <p:sp>
        <p:nvSpPr>
          <p:cNvPr id="7" name="等腰三角形 18"/>
          <p:cNvSpPr>
            <a:spLocks noChangeArrowheads="1"/>
          </p:cNvSpPr>
          <p:nvPr/>
        </p:nvSpPr>
        <p:spPr bwMode="auto">
          <a:xfrm>
            <a:off x="4246563" y="1162050"/>
            <a:ext cx="1943100" cy="3133725"/>
          </a:xfrm>
          <a:prstGeom prst="triangle">
            <a:avLst>
              <a:gd name="adj" fmla="val 50000"/>
            </a:avLst>
          </a:prstGeom>
          <a:solidFill>
            <a:srgbClr val="FED24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华文细黑" charset="-122"/>
              <a:sym typeface="宋体" charset="-122"/>
            </a:endParaRPr>
          </a:p>
        </p:txBody>
      </p:sp>
      <p:sp>
        <p:nvSpPr>
          <p:cNvPr id="8" name="等腰三角形 20"/>
          <p:cNvSpPr>
            <a:spLocks noChangeArrowheads="1"/>
          </p:cNvSpPr>
          <p:nvPr/>
        </p:nvSpPr>
        <p:spPr bwMode="auto">
          <a:xfrm>
            <a:off x="6934200" y="2243138"/>
            <a:ext cx="1843088" cy="1970087"/>
          </a:xfrm>
          <a:prstGeom prst="triangle">
            <a:avLst>
              <a:gd name="adj" fmla="val 50000"/>
            </a:avLst>
          </a:prstGeom>
          <a:solidFill>
            <a:srgbClr val="FD8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otum" charset="-127"/>
                <a:ea typeface="华文细黑" charset="-122"/>
                <a:sym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华文细黑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36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5" grpId="0" bldLvl="0" animBg="1" autoUpdateAnimBg="0"/>
      <p:bldP spid="6" grpId="0" bldLvl="0" animBg="1" autoUpdateAnimBg="0"/>
      <p:bldP spid="7" grpId="0" bldLvl="0" animBg="1" autoUpdateAnimBg="0"/>
      <p:bldP spid="8" grpId="0" bldLvl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822</Words>
  <Application>Microsoft Macintosh PowerPoint</Application>
  <PresentationFormat>宽屏</PresentationFormat>
  <Paragraphs>53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Broadway BT</vt:lpstr>
      <vt:lpstr>Calibri</vt:lpstr>
      <vt:lpstr>DengXian</vt:lpstr>
      <vt:lpstr>DengXian Light</vt:lpstr>
      <vt:lpstr>Dotum</vt:lpstr>
      <vt:lpstr>Roboto</vt:lpstr>
      <vt:lpstr>黑体</vt:lpstr>
      <vt:lpstr>华文细黑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youvcmr</dc:creator>
  <cp:lastModifiedBy>youvcmr</cp:lastModifiedBy>
  <cp:revision>20</cp:revision>
  <dcterms:created xsi:type="dcterms:W3CDTF">2016-07-23T13:17:26Z</dcterms:created>
  <dcterms:modified xsi:type="dcterms:W3CDTF">2016-07-24T05:00:09Z</dcterms:modified>
</cp:coreProperties>
</file>