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notesSlides/notesSlide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60" r:id="rId2"/>
    <p:sldId id="276" r:id="rId3"/>
    <p:sldId id="259" r:id="rId4"/>
    <p:sldId id="264" r:id="rId5"/>
    <p:sldId id="280" r:id="rId6"/>
    <p:sldId id="279" r:id="rId7"/>
    <p:sldId id="273" r:id="rId8"/>
    <p:sldId id="269" r:id="rId9"/>
    <p:sldId id="278" r:id="rId10"/>
    <p:sldId id="275" r:id="rId11"/>
    <p:sldId id="270" r:id="rId12"/>
    <p:sldId id="277" r:id="rId13"/>
    <p:sldId id="267"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FFEE58"/>
    <a:srgbClr val="FF7C80"/>
    <a:srgbClr val="CC3399"/>
    <a:srgbClr val="7986CC"/>
    <a:srgbClr val="A50021"/>
    <a:srgbClr val="FBFBFB"/>
    <a:srgbClr val="FF0066"/>
    <a:srgbClr val="FF66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58968" autoAdjust="0"/>
  </p:normalViewPr>
  <p:slideViewPr>
    <p:cSldViewPr snapToGrid="0">
      <p:cViewPr varScale="1">
        <p:scale>
          <a:sx n="33" d="100"/>
          <a:sy n="33" d="100"/>
        </p:scale>
        <p:origin x="1934"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zh-CN" altLang="en-US" sz="2800" b="1" dirty="0">
                <a:latin typeface="微软雅黑 Light" panose="020B0502040204020203" pitchFamily="34" charset="-122"/>
                <a:ea typeface="微软雅黑 Light" panose="020B0502040204020203" pitchFamily="34" charset="-122"/>
              </a:rPr>
              <a:t>你是否经常感到信息</a:t>
            </a:r>
            <a:r>
              <a:rPr lang="zh-CN" altLang="en-US" sz="2800" b="1" dirty="0" smtClean="0">
                <a:latin typeface="微软雅黑 Light" panose="020B0502040204020203" pitchFamily="34" charset="-122"/>
                <a:ea typeface="微软雅黑 Light" panose="020B0502040204020203" pitchFamily="34" charset="-122"/>
              </a:rPr>
              <a:t>匮乏</a:t>
            </a:r>
            <a:endParaRPr lang="en-US" altLang="zh-CN" sz="2800" b="1" dirty="0" smtClean="0">
              <a:latin typeface="微软雅黑 Light" panose="020B0502040204020203" pitchFamily="34" charset="-122"/>
              <a:ea typeface="微软雅黑 Light" panose="020B0502040204020203" pitchFamily="34" charset="-122"/>
            </a:endParaRPr>
          </a:p>
          <a:p>
            <a:pPr>
              <a:defRPr/>
            </a:pPr>
            <a:r>
              <a:rPr lang="zh-CN" altLang="en-US" sz="2800" b="1" dirty="0" smtClean="0">
                <a:latin typeface="微软雅黑 Light" panose="020B0502040204020203" pitchFamily="34" charset="-122"/>
                <a:ea typeface="微软雅黑 Light" panose="020B0502040204020203" pitchFamily="34" charset="-122"/>
              </a:rPr>
              <a:t>（</a:t>
            </a:r>
            <a:r>
              <a:rPr lang="zh-CN" altLang="en-US" sz="2800" b="1" dirty="0">
                <a:latin typeface="微软雅黑 Light" panose="020B0502040204020203" pitchFamily="34" charset="-122"/>
                <a:ea typeface="微软雅黑 Light" panose="020B0502040204020203" pitchFamily="34" charset="-122"/>
              </a:rPr>
              <a:t>如错过报名信息等）</a:t>
            </a:r>
          </a:p>
        </c:rich>
      </c:tx>
      <c:layout>
        <c:manualLayout>
          <c:xMode val="edge"/>
          <c:yMode val="edge"/>
          <c:x val="0.56200262161812764"/>
          <c:y val="2.7604986876640415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你是否经常感到信息匮乏（如错过报名信息等）</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0D1-42F9-A64B-467CF51C002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B0D1-42F9-A64B-467CF51C002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1-B0F2-4DAC-9D8F-EFE72CCF8AD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0D1-42F9-A64B-467CF51C002A}"/>
              </c:ext>
            </c:extLst>
          </c:dPt>
          <c:cat>
            <c:strRef>
              <c:f>Sheet1!$A$2:$A$5</c:f>
              <c:strCache>
                <c:ptCount val="3"/>
                <c:pt idx="0">
                  <c:v>经常感到匮乏</c:v>
                </c:pt>
                <c:pt idx="1">
                  <c:v>偶尔感到匮乏</c:v>
                </c:pt>
                <c:pt idx="2">
                  <c:v>从不感到匮乏</c:v>
                </c:pt>
              </c:strCache>
            </c:strRef>
          </c:cat>
          <c:val>
            <c:numRef>
              <c:f>Sheet1!$B$2:$B$5</c:f>
              <c:numCache>
                <c:formatCode>0%</c:formatCode>
                <c:ptCount val="4"/>
                <c:pt idx="0">
                  <c:v>0.32</c:v>
                </c:pt>
                <c:pt idx="1">
                  <c:v>0.57999999999999996</c:v>
                </c:pt>
                <c:pt idx="2">
                  <c:v>0.1</c:v>
                </c:pt>
              </c:numCache>
            </c:numRef>
          </c:val>
          <c:extLst>
            <c:ext xmlns:c16="http://schemas.microsoft.com/office/drawing/2014/chart" uri="{C3380CC4-5D6E-409C-BE32-E72D297353CC}">
              <c16:uniqueId val="{00000000-B0F2-4DAC-9D8F-EFE72CCF8ADD}"/>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zh-CN" altLang="en-US" b="1" dirty="0">
                <a:latin typeface="微软雅黑 Light" panose="020B0502040204020203" pitchFamily="34" charset="-122"/>
                <a:ea typeface="微软雅黑 Light" panose="020B0502040204020203" pitchFamily="34" charset="-122"/>
              </a:rPr>
              <a:t>对目前多渠道宣传效果的感受</a:t>
            </a:r>
          </a:p>
        </c:rich>
      </c:tx>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对目前多渠道宣传效果的感受</c:v>
                </c:pt>
              </c:strCache>
            </c:strRef>
          </c:tx>
          <c:spPr>
            <a:solidFill>
              <a:schemeClr val="accent1"/>
            </a:solidFill>
            <a:ln>
              <a:noFill/>
            </a:ln>
            <a:effectLst/>
          </c:spPr>
          <c:invertIfNegative val="0"/>
          <c:cat>
            <c:strRef>
              <c:f>Sheet1!$A$2:$A$5</c:f>
              <c:strCache>
                <c:ptCount val="3"/>
                <c:pt idx="0">
                  <c:v>效果良好</c:v>
                </c:pt>
                <c:pt idx="1">
                  <c:v>效果一般 </c:v>
                </c:pt>
                <c:pt idx="2">
                  <c:v>效果很差</c:v>
                </c:pt>
              </c:strCache>
            </c:strRef>
          </c:cat>
          <c:val>
            <c:numRef>
              <c:f>Sheet1!$B$2:$B$5</c:f>
              <c:numCache>
                <c:formatCode>General</c:formatCode>
                <c:ptCount val="4"/>
                <c:pt idx="0">
                  <c:v>28</c:v>
                </c:pt>
                <c:pt idx="1">
                  <c:v>68</c:v>
                </c:pt>
                <c:pt idx="2">
                  <c:v>4</c:v>
                </c:pt>
              </c:numCache>
            </c:numRef>
          </c:val>
          <c:extLst>
            <c:ext xmlns:c16="http://schemas.microsoft.com/office/drawing/2014/chart" uri="{C3380CC4-5D6E-409C-BE32-E72D297353CC}">
              <c16:uniqueId val="{00000000-C3FF-4004-A667-838FE657C5C7}"/>
            </c:ext>
          </c:extLst>
        </c:ser>
        <c:dLbls>
          <c:showLegendKey val="0"/>
          <c:showVal val="0"/>
          <c:showCatName val="0"/>
          <c:showSerName val="0"/>
          <c:showPercent val="0"/>
          <c:showBubbleSize val="0"/>
        </c:dLbls>
        <c:gapWidth val="219"/>
        <c:overlap val="-27"/>
        <c:axId val="1699643951"/>
        <c:axId val="1699640623"/>
      </c:barChart>
      <c:catAx>
        <c:axId val="16996439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400" b="1" i="0" u="none" strike="noStrike" kern="1200" baseline="0">
                <a:solidFill>
                  <a:schemeClr val="tx1">
                    <a:lumMod val="65000"/>
                    <a:lumOff val="35000"/>
                  </a:schemeClr>
                </a:solidFill>
                <a:latin typeface="微软雅黑 Light" panose="020B0502040204020203" pitchFamily="34" charset="-122"/>
                <a:ea typeface="微软雅黑 Light" panose="020B0502040204020203" pitchFamily="34" charset="-122"/>
                <a:cs typeface="+mn-cs"/>
              </a:defRPr>
            </a:pPr>
            <a:endParaRPr lang="zh-CN"/>
          </a:p>
        </c:txPr>
        <c:crossAx val="1699640623"/>
        <c:crosses val="autoZero"/>
        <c:auto val="1"/>
        <c:lblAlgn val="ctr"/>
        <c:lblOffset val="100"/>
        <c:noMultiLvlLbl val="0"/>
      </c:catAx>
      <c:valAx>
        <c:axId val="16996406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169964395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Sheet1!$B$1</c:f>
              <c:strCache>
                <c:ptCount val="1"/>
                <c:pt idx="0">
                  <c:v>了解校园信息的方式</c:v>
                </c:pt>
              </c:strCache>
            </c:strRef>
          </c:tx>
          <c:spPr>
            <a:solidFill>
              <a:schemeClr val="accent1"/>
            </a:solidFill>
            <a:ln>
              <a:noFill/>
            </a:ln>
            <a:effectLst/>
            <a:sp3d/>
          </c:spPr>
          <c:invertIfNegative val="0"/>
          <c:cat>
            <c:strRef>
              <c:f>Sheet1!$A$2:$A$5</c:f>
              <c:strCache>
                <c:ptCount val="4"/>
                <c:pt idx="0">
                  <c:v>社交软件</c:v>
                </c:pt>
                <c:pt idx="1">
                  <c:v>海报，路演等</c:v>
                </c:pt>
                <c:pt idx="2">
                  <c:v>他人转述</c:v>
                </c:pt>
                <c:pt idx="3">
                  <c:v>其他</c:v>
                </c:pt>
              </c:strCache>
            </c:strRef>
          </c:cat>
          <c:val>
            <c:numRef>
              <c:f>Sheet1!$B$2:$B$5</c:f>
              <c:numCache>
                <c:formatCode>General</c:formatCode>
                <c:ptCount val="4"/>
                <c:pt idx="0">
                  <c:v>42</c:v>
                </c:pt>
                <c:pt idx="1">
                  <c:v>22</c:v>
                </c:pt>
                <c:pt idx="2">
                  <c:v>22</c:v>
                </c:pt>
                <c:pt idx="3">
                  <c:v>3</c:v>
                </c:pt>
              </c:numCache>
            </c:numRef>
          </c:val>
          <c:extLst>
            <c:ext xmlns:c16="http://schemas.microsoft.com/office/drawing/2014/chart" uri="{C3380CC4-5D6E-409C-BE32-E72D297353CC}">
              <c16:uniqueId val="{00000000-DAE4-42FC-9E83-5446BA9AB305}"/>
            </c:ext>
          </c:extLst>
        </c:ser>
        <c:dLbls>
          <c:showLegendKey val="0"/>
          <c:showVal val="0"/>
          <c:showCatName val="0"/>
          <c:showSerName val="0"/>
          <c:showPercent val="0"/>
          <c:showBubbleSize val="0"/>
        </c:dLbls>
        <c:gapWidth val="150"/>
        <c:shape val="box"/>
        <c:axId val="1700260319"/>
        <c:axId val="1700258655"/>
        <c:axId val="0"/>
      </c:bar3DChart>
      <c:catAx>
        <c:axId val="170026031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600" b="1" i="0" u="none" strike="noStrike" kern="1200" baseline="0">
                <a:solidFill>
                  <a:schemeClr val="tx1">
                    <a:lumMod val="65000"/>
                    <a:lumOff val="35000"/>
                  </a:schemeClr>
                </a:solidFill>
                <a:latin typeface="微软雅黑 Light" panose="020B0502040204020203" pitchFamily="34" charset="-122"/>
                <a:ea typeface="微软雅黑 Light" panose="020B0502040204020203" pitchFamily="34" charset="-122"/>
                <a:cs typeface="+mn-cs"/>
              </a:defRPr>
            </a:pPr>
            <a:endParaRPr lang="zh-CN"/>
          </a:p>
        </c:txPr>
        <c:crossAx val="1700258655"/>
        <c:crosses val="autoZero"/>
        <c:auto val="1"/>
        <c:lblAlgn val="ctr"/>
        <c:lblOffset val="100"/>
        <c:noMultiLvlLbl val="0"/>
      </c:catAx>
      <c:valAx>
        <c:axId val="1700258655"/>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00260319"/>
        <c:crosses val="autoZero"/>
        <c:crossBetween val="between"/>
      </c:valAx>
      <c:spPr>
        <a:noFill/>
        <a:ln>
          <a:noFill/>
        </a:ln>
        <a:effectLst/>
      </c:spPr>
    </c:plotArea>
    <c:legend>
      <c:legendPos val="b"/>
      <c:layout>
        <c:manualLayout>
          <c:xMode val="edge"/>
          <c:yMode val="edge"/>
          <c:x val="0.26699437873909482"/>
          <c:y val="0.8702799109424858"/>
          <c:w val="0.45791407652990745"/>
          <c:h val="7.5071834336998572E-2"/>
        </c:manualLayout>
      </c:layout>
      <c:overlay val="0"/>
      <c:spPr>
        <a:noFill/>
        <a:ln>
          <a:noFill/>
        </a:ln>
        <a:effectLst/>
      </c:spPr>
      <c:txPr>
        <a:bodyPr rot="0" spcFirstLastPara="1" vertOverflow="ellipsis" vert="horz" wrap="square" anchor="ctr" anchorCtr="1"/>
        <a:lstStyle/>
        <a:p>
          <a:pPr>
            <a:defRPr sz="2800" b="1" i="0" u="none" strike="noStrike" kern="1200" baseline="0">
              <a:solidFill>
                <a:schemeClr val="tx1">
                  <a:lumMod val="65000"/>
                  <a:lumOff val="35000"/>
                </a:schemeClr>
              </a:solidFill>
              <a:latin typeface="微软雅黑 Light" panose="020B0502040204020203" pitchFamily="34" charset="-122"/>
              <a:ea typeface="微软雅黑 Light" panose="020B0502040204020203" pitchFamily="34"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微软雅黑 Light" panose="020B0502040204020203" pitchFamily="34" charset="-122"/>
                <a:ea typeface="微软雅黑 Light" panose="020B0502040204020203" pitchFamily="34" charset="-122"/>
                <a:cs typeface="+mn-cs"/>
              </a:defRPr>
            </a:pPr>
            <a:r>
              <a:rPr lang="zh-CN" sz="3200" b="1" dirty="0">
                <a:latin typeface="微软雅黑 Light" panose="020B0502040204020203" pitchFamily="34" charset="-122"/>
                <a:ea typeface="微软雅黑 Light" panose="020B0502040204020203" pitchFamily="34" charset="-122"/>
              </a:rPr>
              <a:t>对信息平台类软件期待度</a:t>
            </a:r>
            <a:endParaRPr lang="en-US" sz="3200" b="1" dirty="0">
              <a:latin typeface="微软雅黑 Light" panose="020B0502040204020203" pitchFamily="34" charset="-122"/>
              <a:ea typeface="微软雅黑 Light" panose="020B0502040204020203" pitchFamily="34" charset="-122"/>
            </a:endParaRPr>
          </a:p>
        </c:rich>
      </c:tx>
      <c:layout>
        <c:manualLayout>
          <c:xMode val="edge"/>
          <c:yMode val="edge"/>
          <c:x val="0.24218724781158987"/>
          <c:y val="0.12748118985126858"/>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微软雅黑 Light" panose="020B0502040204020203" pitchFamily="34" charset="-122"/>
              <a:ea typeface="微软雅黑 Light" panose="020B0502040204020203" pitchFamily="34" charset="-122"/>
              <a:cs typeface="+mn-cs"/>
            </a:defRPr>
          </a:pPr>
          <a:endParaRPr lang="zh-CN"/>
        </a:p>
      </c:txPr>
    </c:title>
    <c:autoTitleDeleted val="0"/>
    <c:plotArea>
      <c:layout>
        <c:manualLayout>
          <c:layoutTarget val="inner"/>
          <c:xMode val="edge"/>
          <c:yMode val="edge"/>
          <c:x val="0.24408479760318594"/>
          <c:y val="0.23378678608710329"/>
          <c:w val="0.47969406759074545"/>
          <c:h val="0.76513226571658688"/>
        </c:manualLayout>
      </c:layout>
      <c:pieChart>
        <c:varyColors val="1"/>
        <c:ser>
          <c:idx val="0"/>
          <c:order val="0"/>
          <c:tx>
            <c:strRef>
              <c:f>Sheet1!$B$1</c:f>
              <c:strCache>
                <c:ptCount val="1"/>
                <c:pt idx="0">
                  <c:v>了解途径</c:v>
                </c:pt>
              </c:strCache>
            </c:strRef>
          </c:tx>
          <c:dPt>
            <c:idx val="0"/>
            <c:bubble3D val="0"/>
            <c:spPr>
              <a:solidFill>
                <a:schemeClr val="accent5"/>
              </a:solidFill>
              <a:ln w="19050">
                <a:solidFill>
                  <a:schemeClr val="lt1"/>
                </a:solidFill>
              </a:ln>
              <a:effectLst/>
            </c:spPr>
            <c:extLst>
              <c:ext xmlns:c16="http://schemas.microsoft.com/office/drawing/2014/chart" uri="{C3380CC4-5D6E-409C-BE32-E72D297353CC}">
                <c16:uniqueId val="{00000001-22AA-441F-949D-B02D8C1FE783}"/>
              </c:ext>
            </c:extLst>
          </c:dPt>
          <c:dPt>
            <c:idx val="1"/>
            <c:bubble3D val="0"/>
            <c:spPr>
              <a:solidFill>
                <a:schemeClr val="accent4">
                  <a:lumMod val="60000"/>
                  <a:lumOff val="40000"/>
                </a:schemeClr>
              </a:solidFill>
              <a:ln w="19050">
                <a:solidFill>
                  <a:schemeClr val="lt1"/>
                </a:solidFill>
              </a:ln>
              <a:effectLst/>
            </c:spPr>
            <c:extLst>
              <c:ext xmlns:c16="http://schemas.microsoft.com/office/drawing/2014/chart" uri="{C3380CC4-5D6E-409C-BE32-E72D297353CC}">
                <c16:uniqueId val="{00000003-22AA-441F-949D-B02D8C1FE783}"/>
              </c:ext>
            </c:extLst>
          </c:dPt>
          <c:dPt>
            <c:idx val="2"/>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5-22AA-441F-949D-B02D8C1FE78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2AA-441F-949D-B02D8C1FE783}"/>
              </c:ext>
            </c:extLst>
          </c:dPt>
          <c:dLbls>
            <c:dLbl>
              <c:idx val="0"/>
              <c:layout>
                <c:manualLayout>
                  <c:x val="-0.15035791818587949"/>
                  <c:y val="0.16740288713910748"/>
                </c:manualLayout>
              </c:layout>
              <c:dLblPos val="bestFi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1-22AA-441F-949D-B02D8C1FE783}"/>
                </c:ext>
              </c:extLst>
            </c:dLbl>
            <c:dLbl>
              <c:idx val="1"/>
              <c:layout>
                <c:manualLayout>
                  <c:x val="6.7461587487653962E-2"/>
                  <c:y val="-0.1903692038495188"/>
                </c:manualLayout>
              </c:layout>
              <c:dLblPos val="bestFi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3-22AA-441F-949D-B02D8C1FE783}"/>
                </c:ext>
              </c:extLst>
            </c:dLbl>
            <c:dLbl>
              <c:idx val="2"/>
              <c:layout>
                <c:manualLayout>
                  <c:x val="9.0244959812356626E-2"/>
                  <c:y val="0.21973476232137648"/>
                </c:manualLayout>
              </c:layout>
              <c:dLblPos val="bestFit"/>
              <c:showLegendKey val="0"/>
              <c:showVal val="0"/>
              <c:showCatName val="0"/>
              <c:showSerName val="0"/>
              <c:showPercent val="1"/>
              <c:showBubbleSize val="0"/>
              <c:extLst>
                <c:ext xmlns:c15="http://schemas.microsoft.com/office/drawing/2012/chart" uri="{CE6537A1-D6FC-4f65-9D91-7224C49458BB}">
                  <c15:layout/>
                </c:ext>
                <c:ext xmlns:c16="http://schemas.microsoft.com/office/drawing/2014/chart" uri="{C3380CC4-5D6E-409C-BE32-E72D297353CC}">
                  <c16:uniqueId val="{00000005-22AA-441F-949D-B02D8C1FE783}"/>
                </c:ext>
              </c:extLst>
            </c:dLbl>
            <c:spPr>
              <a:noFill/>
              <a:ln>
                <a:noFill/>
              </a:ln>
              <a:effectLst/>
            </c:spPr>
            <c:txPr>
              <a:bodyPr rot="0" spcFirstLastPara="1" vertOverflow="ellipsis" vert="horz" wrap="square" lIns="38100" tIns="19050" rIns="38100" bIns="19050" anchor="ctr" anchorCtr="1">
                <a:spAutoFit/>
              </a:bodyPr>
              <a:lstStyle/>
              <a:p>
                <a:pPr>
                  <a:defRPr sz="2800" b="0" i="0" u="none" strike="noStrike" kern="1200" baseline="0">
                    <a:solidFill>
                      <a:schemeClr val="bg1"/>
                    </a:solidFill>
                    <a:latin typeface="+mn-lt"/>
                    <a:ea typeface="+mn-ea"/>
                    <a:cs typeface="+mn-cs"/>
                  </a:defRPr>
                </a:pPr>
                <a:endParaRPr lang="zh-CN"/>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非常期待</c:v>
                </c:pt>
                <c:pt idx="1">
                  <c:v>比较期待</c:v>
                </c:pt>
                <c:pt idx="2">
                  <c:v>毫不期待</c:v>
                </c:pt>
              </c:strCache>
            </c:strRef>
          </c:cat>
          <c:val>
            <c:numRef>
              <c:f>Sheet1!$B$2:$B$5</c:f>
              <c:numCache>
                <c:formatCode>General</c:formatCode>
                <c:ptCount val="4"/>
                <c:pt idx="0">
                  <c:v>3.2</c:v>
                </c:pt>
                <c:pt idx="1">
                  <c:v>5.6</c:v>
                </c:pt>
                <c:pt idx="2">
                  <c:v>1.2</c:v>
                </c:pt>
              </c:numCache>
            </c:numRef>
          </c:val>
          <c:extLst>
            <c:ext xmlns:c16="http://schemas.microsoft.com/office/drawing/2014/chart" uri="{C3380CC4-5D6E-409C-BE32-E72D297353CC}">
              <c16:uniqueId val="{00000008-22AA-441F-949D-B02D8C1FE783}"/>
            </c:ext>
          </c:extLst>
        </c:ser>
        <c:dLbls>
          <c:dLblPos val="ctr"/>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0.40846</cdr:x>
      <cdr:y>0.33166</cdr:y>
    </cdr:from>
    <cdr:to>
      <cdr:x>0.48043</cdr:x>
      <cdr:y>0.38945</cdr:y>
    </cdr:to>
    <cdr:sp macro="" textlink="">
      <cdr:nvSpPr>
        <cdr:cNvPr id="2" name="文本框 1"/>
        <cdr:cNvSpPr txBox="1"/>
      </cdr:nvSpPr>
      <cdr:spPr>
        <a:xfrm xmlns:a="http://schemas.openxmlformats.org/drawingml/2006/main">
          <a:off x="3843865" y="2235198"/>
          <a:ext cx="677333" cy="38946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CN" sz="2800" dirty="0" smtClean="0">
              <a:solidFill>
                <a:schemeClr val="bg1"/>
              </a:solidFill>
            </a:rPr>
            <a:t>22</a:t>
          </a:r>
          <a:endParaRPr lang="zh-CN" altLang="en-US" sz="2800" dirty="0">
            <a:solidFill>
              <a:schemeClr val="bg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0.41859</cdr:x>
      <cdr:y>0.67412</cdr:y>
    </cdr:from>
    <cdr:to>
      <cdr:x>0.54321</cdr:x>
      <cdr:y>0.88159</cdr:y>
    </cdr:to>
    <cdr:sp macro="" textlink="">
      <cdr:nvSpPr>
        <cdr:cNvPr id="3" name="文本框 1"/>
        <cdr:cNvSpPr txBox="1"/>
      </cdr:nvSpPr>
      <cdr:spPr>
        <a:xfrm xmlns:a="http://schemas.openxmlformats.org/drawingml/2006/main">
          <a:off x="3799458" y="4623092"/>
          <a:ext cx="1131131" cy="1422851"/>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zh-CN" altLang="en-US" sz="3200" b="1" dirty="0" smtClean="0">
              <a:solidFill>
                <a:schemeClr val="bg1"/>
              </a:solidFill>
            </a:rPr>
            <a:t>比较</a:t>
          </a:r>
          <a:endParaRPr lang="en-US" altLang="zh-CN" sz="3200" b="1" dirty="0" smtClean="0">
            <a:solidFill>
              <a:schemeClr val="bg1"/>
            </a:solidFill>
          </a:endParaRPr>
        </a:p>
        <a:p xmlns:a="http://schemas.openxmlformats.org/drawingml/2006/main">
          <a:r>
            <a:rPr lang="zh-CN" altLang="en-US" sz="3200" b="1" dirty="0" smtClean="0">
              <a:solidFill>
                <a:schemeClr val="bg1"/>
              </a:solidFill>
            </a:rPr>
            <a:t>期待</a:t>
          </a:r>
          <a:endParaRPr lang="zh-CN" altLang="en-US" sz="3200" b="1" dirty="0">
            <a:solidFill>
              <a:schemeClr val="bg1"/>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EA12A9-0FED-45BC-A76C-00EC902078C2}" type="datetimeFigureOut">
              <a:rPr lang="zh-CN" altLang="en-US" smtClean="0"/>
              <a:t>2015/12/13</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17384-E86E-482F-BF35-BCB75C8BA39E}" type="slidenum">
              <a:rPr lang="zh-CN" altLang="en-US" smtClean="0"/>
              <a:t>‹#›</a:t>
            </a:fld>
            <a:endParaRPr lang="zh-CN" altLang="en-US"/>
          </a:p>
        </p:txBody>
      </p:sp>
    </p:spTree>
    <p:extLst>
      <p:ext uri="{BB962C8B-B14F-4D97-AF65-F5344CB8AC3E}">
        <p14:creationId xmlns:p14="http://schemas.microsoft.com/office/powerpoint/2010/main" val="3390985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en-US" dirty="0" smtClean="0"/>
              <a:t>各位尊敬的评委和亲爱的观众们，大家晚上好。</a:t>
            </a:r>
            <a:endParaRPr lang="en-US" altLang="zh-CN" dirty="0" smtClean="0"/>
          </a:p>
          <a:p>
            <a:r>
              <a:rPr lang="zh-CN" altLang="en-US" dirty="0" smtClean="0"/>
              <a:t>今天将由我，</a:t>
            </a:r>
            <a:r>
              <a:rPr lang="en-US" altLang="zh-CN" dirty="0" smtClean="0"/>
              <a:t>PDERS 2015 </a:t>
            </a:r>
            <a:r>
              <a:rPr lang="zh-CN" altLang="en-US" dirty="0" smtClean="0"/>
              <a:t>的</a:t>
            </a:r>
            <a:r>
              <a:rPr lang="en-US" altLang="zh-CN" dirty="0" smtClean="0"/>
              <a:t>pm</a:t>
            </a:r>
            <a:r>
              <a:rPr lang="zh-CN" altLang="en-US" dirty="0" smtClean="0"/>
              <a:t>王思哲来为大家介绍我们</a:t>
            </a:r>
            <a:r>
              <a:rPr lang="zh-CN" altLang="en-US" dirty="0" smtClean="0"/>
              <a:t>的产品</a:t>
            </a:r>
            <a:r>
              <a:rPr lang="en-US" altLang="zh-CN" dirty="0" smtClean="0"/>
              <a:t>——</a:t>
            </a:r>
            <a:r>
              <a:rPr lang="en-US" altLang="zh-CN" dirty="0" smtClean="0"/>
              <a:t>GAIN</a:t>
            </a:r>
            <a:r>
              <a:rPr lang="zh-CN" altLang="en-US" dirty="0" smtClean="0"/>
              <a:t>。注意，不是</a:t>
            </a:r>
            <a:r>
              <a:rPr lang="en-US" altLang="zh-CN" dirty="0" smtClean="0"/>
              <a:t>GAY</a:t>
            </a:r>
            <a:r>
              <a:rPr lang="zh-CN" altLang="en-US" dirty="0" smtClean="0"/>
              <a:t>哦。</a:t>
            </a:r>
            <a:endParaRPr lang="en-US" altLang="zh-CN" dirty="0" smtClean="0"/>
          </a:p>
          <a:p>
            <a:r>
              <a:rPr lang="en-US" altLang="zh-CN" dirty="0" smtClean="0"/>
              <a:t>[CLICK </a:t>
            </a:r>
            <a:r>
              <a:rPr lang="zh-CN" altLang="en-US" dirty="0" smtClean="0"/>
              <a:t>两下</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61517384-E86E-482F-BF35-BCB75C8BA39E}" type="slidenum">
              <a:rPr lang="zh-CN" altLang="en-US" smtClean="0"/>
              <a:t>1</a:t>
            </a:fld>
            <a:endParaRPr lang="zh-CN" altLang="en-US"/>
          </a:p>
        </p:txBody>
      </p:sp>
    </p:spTree>
    <p:extLst>
      <p:ext uri="{BB962C8B-B14F-4D97-AF65-F5344CB8AC3E}">
        <p14:creationId xmlns:p14="http://schemas.microsoft.com/office/powerpoint/2010/main" val="36059673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第二个是黑白校园。其理念与</a:t>
            </a:r>
            <a:r>
              <a:rPr lang="en-US" altLang="zh-CN" dirty="0" smtClean="0"/>
              <a:t>GAIN</a:t>
            </a:r>
            <a:r>
              <a:rPr lang="zh-CN" altLang="en-US" dirty="0" smtClean="0"/>
              <a:t>类似，但是两者又是截然的不同。</a:t>
            </a:r>
            <a:endParaRPr lang="en-US" altLang="zh-CN" dirty="0" smtClean="0"/>
          </a:p>
          <a:p>
            <a:r>
              <a:rPr lang="zh-CN" altLang="en-US" dirty="0" smtClean="0"/>
              <a:t>黑白校园倾向于信息的展示与分享，属于信息单向传递。而</a:t>
            </a:r>
            <a:r>
              <a:rPr lang="en-US" altLang="zh-CN" dirty="0" smtClean="0"/>
              <a:t>GAIN</a:t>
            </a:r>
            <a:r>
              <a:rPr lang="zh-CN" altLang="en-US" dirty="0" smtClean="0"/>
              <a:t>不止于此，我们所提供的信息反馈如线上报名，兴趣统计与阅读量反馈直接将信息的传递形成闭环，更好地将用户的想法传达给社团，以便于其调整或总结。</a:t>
            </a:r>
            <a:endParaRPr lang="en-US" altLang="zh-CN" dirty="0" smtClean="0"/>
          </a:p>
          <a:p>
            <a:r>
              <a:rPr lang="zh-CN" altLang="en-US" dirty="0" smtClean="0"/>
              <a:t>解决的问题不同，</a:t>
            </a:r>
            <a:r>
              <a:rPr lang="en-US" altLang="zh-CN" dirty="0" smtClean="0"/>
              <a:t>app</a:t>
            </a:r>
            <a:r>
              <a:rPr lang="zh-CN" altLang="en-US" dirty="0" smtClean="0"/>
              <a:t>又怎么会一样呢？</a:t>
            </a:r>
            <a:r>
              <a:rPr lang="en-US" altLang="zh-CN" dirty="0" smtClean="0"/>
              <a:t>【CLICK</a:t>
            </a:r>
            <a:r>
              <a:rPr lang="zh-CN" altLang="en-US" dirty="0" smtClean="0"/>
              <a:t>一下</a:t>
            </a:r>
            <a:r>
              <a:rPr lang="en-US" altLang="zh-CN" dirty="0" smtClean="0"/>
              <a:t>】</a:t>
            </a:r>
          </a:p>
          <a:p>
            <a:endParaRPr lang="en-US" altLang="zh-CN" dirty="0" smtClean="0"/>
          </a:p>
          <a:p>
            <a:endParaRPr lang="en-US" altLang="zh-CN" dirty="0" smtClean="0"/>
          </a:p>
          <a:p>
            <a:endParaRPr lang="en-US" altLang="zh-CN" dirty="0" smtClean="0"/>
          </a:p>
          <a:p>
            <a:r>
              <a:rPr lang="zh-CN" altLang="en-US" dirty="0" smtClean="0"/>
              <a:t>社团通不好对付！！！筛选。信息来源：发布</a:t>
            </a:r>
            <a:endParaRPr lang="zh-CN" altLang="en-US" dirty="0"/>
          </a:p>
        </p:txBody>
      </p:sp>
      <p:sp>
        <p:nvSpPr>
          <p:cNvPr id="4" name="灯片编号占位符 3"/>
          <p:cNvSpPr>
            <a:spLocks noGrp="1"/>
          </p:cNvSpPr>
          <p:nvPr>
            <p:ph type="sldNum" sz="quarter" idx="10"/>
          </p:nvPr>
        </p:nvSpPr>
        <p:spPr/>
        <p:txBody>
          <a:bodyPr/>
          <a:lstStyle/>
          <a:p>
            <a:fld id="{61517384-E86E-482F-BF35-BCB75C8BA39E}" type="slidenum">
              <a:rPr lang="zh-CN" altLang="en-US" smtClean="0"/>
              <a:t>10</a:t>
            </a:fld>
            <a:endParaRPr lang="zh-CN" altLang="en-US"/>
          </a:p>
        </p:txBody>
      </p:sp>
    </p:spTree>
    <p:extLst>
      <p:ext uri="{BB962C8B-B14F-4D97-AF65-F5344CB8AC3E}">
        <p14:creationId xmlns:p14="http://schemas.microsoft.com/office/powerpoint/2010/main" val="184907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那么了解完</a:t>
            </a:r>
            <a:r>
              <a:rPr lang="en-US" altLang="zh-CN" dirty="0" smtClean="0"/>
              <a:t>GAIN</a:t>
            </a:r>
            <a:r>
              <a:rPr lang="zh-CN" altLang="en-US" dirty="0" smtClean="0"/>
              <a:t>之后，接下来</a:t>
            </a:r>
            <a:r>
              <a:rPr lang="zh-CN" altLang="en-US" smtClean="0"/>
              <a:t>的</a:t>
            </a:r>
            <a:r>
              <a:rPr lang="zh-CN" altLang="en-US" smtClean="0"/>
              <a:t>时间</a:t>
            </a:r>
            <a:r>
              <a:rPr lang="zh-CN" altLang="zh-CN" sz="1200" kern="1200" smtClean="0">
                <a:solidFill>
                  <a:schemeClr val="tx1"/>
                </a:solidFill>
                <a:effectLst/>
                <a:latin typeface="+mn-lt"/>
                <a:ea typeface="+mn-ea"/>
                <a:cs typeface="+mn-cs"/>
              </a:rPr>
              <a:t>请大家看一下我们的产品演示</a:t>
            </a:r>
          </a:p>
          <a:p>
            <a:endParaRPr lang="en-US" altLang="zh-CN" dirty="0" smtClean="0"/>
          </a:p>
        </p:txBody>
      </p:sp>
      <p:sp>
        <p:nvSpPr>
          <p:cNvPr id="4" name="灯片编号占位符 3"/>
          <p:cNvSpPr>
            <a:spLocks noGrp="1"/>
          </p:cNvSpPr>
          <p:nvPr>
            <p:ph type="sldNum" sz="quarter" idx="10"/>
          </p:nvPr>
        </p:nvSpPr>
        <p:spPr/>
        <p:txBody>
          <a:bodyPr/>
          <a:lstStyle/>
          <a:p>
            <a:fld id="{61517384-E86E-482F-BF35-BCB75C8BA39E}" type="slidenum">
              <a:rPr lang="zh-CN" altLang="en-US" smtClean="0"/>
              <a:t>11</a:t>
            </a:fld>
            <a:endParaRPr lang="zh-CN" altLang="en-US"/>
          </a:p>
        </p:txBody>
      </p:sp>
    </p:spTree>
    <p:extLst>
      <p:ext uri="{BB962C8B-B14F-4D97-AF65-F5344CB8AC3E}">
        <p14:creationId xmlns:p14="http://schemas.microsoft.com/office/powerpoint/2010/main" val="1850539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最后，让我来总结一下</a:t>
            </a:r>
            <a:r>
              <a:rPr lang="en-US" altLang="zh-CN" dirty="0" smtClean="0"/>
              <a:t>GAIN</a:t>
            </a:r>
            <a:r>
              <a:rPr lang="zh-CN" altLang="en-US" dirty="0" smtClean="0"/>
              <a:t>的特色。</a:t>
            </a:r>
            <a:endParaRPr lang="en-US" altLang="zh-CN" dirty="0" smtClean="0"/>
          </a:p>
          <a:p>
            <a:endParaRPr lang="en-US" altLang="zh-CN" dirty="0" smtClean="0"/>
          </a:p>
          <a:p>
            <a:r>
              <a:rPr lang="zh-CN" altLang="en-US" dirty="0" smtClean="0"/>
              <a:t>希望这么一款连接社团组织与学生的信息平台能够让更多人不再错过，告别错过！</a:t>
            </a:r>
            <a:endParaRPr lang="zh-CN" altLang="en-US" dirty="0"/>
          </a:p>
        </p:txBody>
      </p:sp>
      <p:sp>
        <p:nvSpPr>
          <p:cNvPr id="4" name="灯片编号占位符 3"/>
          <p:cNvSpPr>
            <a:spLocks noGrp="1"/>
          </p:cNvSpPr>
          <p:nvPr>
            <p:ph type="sldNum" sz="quarter" idx="10"/>
          </p:nvPr>
        </p:nvSpPr>
        <p:spPr/>
        <p:txBody>
          <a:bodyPr/>
          <a:lstStyle/>
          <a:p>
            <a:fld id="{61517384-E86E-482F-BF35-BCB75C8BA39E}" type="slidenum">
              <a:rPr lang="zh-CN" altLang="en-US" smtClean="0"/>
              <a:t>12</a:t>
            </a:fld>
            <a:endParaRPr lang="zh-CN" altLang="en-US"/>
          </a:p>
        </p:txBody>
      </p:sp>
    </p:spTree>
    <p:extLst>
      <p:ext uri="{BB962C8B-B14F-4D97-AF65-F5344CB8AC3E}">
        <p14:creationId xmlns:p14="http://schemas.microsoft.com/office/powerpoint/2010/main" val="869322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我的展示完毕，谢谢大家的倾听。</a:t>
            </a:r>
            <a:endParaRPr lang="zh-CN" altLang="zh-CN" dirty="0"/>
          </a:p>
        </p:txBody>
      </p:sp>
      <p:sp>
        <p:nvSpPr>
          <p:cNvPr id="4" name="灯片编号占位符 3"/>
          <p:cNvSpPr>
            <a:spLocks noGrp="1"/>
          </p:cNvSpPr>
          <p:nvPr>
            <p:ph type="sldNum" sz="quarter" idx="10"/>
          </p:nvPr>
        </p:nvSpPr>
        <p:spPr/>
        <p:txBody>
          <a:bodyPr/>
          <a:lstStyle/>
          <a:p>
            <a:fld id="{61517384-E86E-482F-BF35-BCB75C8BA39E}" type="slidenum">
              <a:rPr lang="zh-CN" altLang="en-US" smtClean="0"/>
              <a:t>13</a:t>
            </a:fld>
            <a:endParaRPr lang="zh-CN" altLang="en-US"/>
          </a:p>
        </p:txBody>
      </p:sp>
    </p:spTree>
    <p:extLst>
      <p:ext uri="{BB962C8B-B14F-4D97-AF65-F5344CB8AC3E}">
        <p14:creationId xmlns:p14="http://schemas.microsoft.com/office/powerpoint/2010/main" val="2806088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好了，接下来我会从这五个方面来进行今晚的展示。</a:t>
            </a:r>
            <a:r>
              <a:rPr lang="en-US" altLang="zh-CN" dirty="0" smtClean="0"/>
              <a:t>【</a:t>
            </a:r>
            <a:r>
              <a:rPr lang="zh-CN" altLang="en-US" dirty="0" smtClean="0"/>
              <a:t>不</a:t>
            </a:r>
            <a:r>
              <a:rPr lang="en-US" altLang="zh-CN" dirty="0" smtClean="0"/>
              <a:t>CLICK】</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在介绍</a:t>
            </a:r>
            <a:r>
              <a:rPr lang="en-US" altLang="zh-CN" dirty="0" smtClean="0"/>
              <a:t>GAIN</a:t>
            </a:r>
            <a:r>
              <a:rPr lang="zh-CN" altLang="en-US" dirty="0" smtClean="0"/>
              <a:t>之前</a:t>
            </a:r>
            <a:r>
              <a:rPr lang="zh-CN" altLang="en-US" dirty="0" smtClean="0"/>
              <a:t>，</a:t>
            </a:r>
            <a:r>
              <a:rPr lang="zh-CN" altLang="zh-CN" sz="1200" kern="1200" dirty="0" smtClean="0">
                <a:solidFill>
                  <a:schemeClr val="tx1"/>
                </a:solidFill>
                <a:effectLst/>
                <a:latin typeface="+mn-lt"/>
                <a:ea typeface="+mn-ea"/>
                <a:cs typeface="+mn-cs"/>
              </a:rPr>
              <a:t>我先跟大家分享一件事。</a:t>
            </a:r>
            <a:r>
              <a:rPr lang="en-US" altLang="zh-CN" dirty="0" smtClean="0"/>
              <a:t>【</a:t>
            </a:r>
            <a:r>
              <a:rPr lang="en-US" altLang="zh-CN" dirty="0" smtClean="0"/>
              <a:t>CLICK</a:t>
            </a:r>
            <a:r>
              <a:rPr lang="zh-CN" altLang="en-US" dirty="0" smtClean="0"/>
              <a:t>两下</a:t>
            </a:r>
            <a:r>
              <a:rPr lang="en-US" altLang="zh-CN" dirty="0" smtClean="0"/>
              <a:t>】</a:t>
            </a:r>
          </a:p>
          <a:p>
            <a:endParaRPr lang="zh-CN" altLang="en-US" dirty="0"/>
          </a:p>
        </p:txBody>
      </p:sp>
      <p:sp>
        <p:nvSpPr>
          <p:cNvPr id="4" name="灯片编号占位符 3"/>
          <p:cNvSpPr>
            <a:spLocks noGrp="1"/>
          </p:cNvSpPr>
          <p:nvPr>
            <p:ph type="sldNum" sz="quarter" idx="10"/>
          </p:nvPr>
        </p:nvSpPr>
        <p:spPr/>
        <p:txBody>
          <a:bodyPr/>
          <a:lstStyle/>
          <a:p>
            <a:fld id="{61517384-E86E-482F-BF35-BCB75C8BA39E}" type="slidenum">
              <a:rPr lang="zh-CN" altLang="en-US" smtClean="0"/>
              <a:t>2</a:t>
            </a:fld>
            <a:endParaRPr lang="zh-CN" altLang="en-US"/>
          </a:p>
        </p:txBody>
      </p:sp>
    </p:spTree>
    <p:extLst>
      <p:ext uri="{BB962C8B-B14F-4D97-AF65-F5344CB8AC3E}">
        <p14:creationId xmlns:p14="http://schemas.microsoft.com/office/powerpoint/2010/main" val="3779510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zh-CN" altLang="zh-CN" sz="1200" kern="1200" dirty="0" smtClean="0">
                <a:solidFill>
                  <a:schemeClr val="tx1"/>
                </a:solidFill>
                <a:effectLst/>
                <a:latin typeface="+mn-lt"/>
                <a:ea typeface="+mn-ea"/>
                <a:cs typeface="+mn-cs"/>
              </a:rPr>
              <a:t>不久前，我的一个朋友在聊天提到，</a:t>
            </a:r>
            <a:r>
              <a:rPr lang="zh-CN" altLang="en-US" dirty="0" smtClean="0"/>
              <a:t>他</a:t>
            </a:r>
            <a:r>
              <a:rPr lang="zh-CN" altLang="en-US" dirty="0" smtClean="0"/>
              <a:t>在集贸市场遇到了笛安，一位她非常喜欢的作家，并且幸运地与她合影。</a:t>
            </a:r>
            <a:r>
              <a:rPr lang="zh-CN" altLang="en-US" dirty="0" smtClean="0"/>
              <a:t>然而他那</a:t>
            </a:r>
            <a:r>
              <a:rPr lang="zh-CN" altLang="zh-CN" sz="1200" kern="1200" dirty="0" smtClean="0">
                <a:solidFill>
                  <a:schemeClr val="tx1"/>
                </a:solidFill>
                <a:effectLst/>
                <a:latin typeface="+mn-lt"/>
                <a:ea typeface="+mn-ea"/>
                <a:cs typeface="+mn-cs"/>
              </a:rPr>
              <a:t>时候才</a:t>
            </a:r>
            <a:r>
              <a:rPr lang="zh-CN" altLang="en-US" sz="1200" kern="1200" dirty="0" smtClean="0">
                <a:solidFill>
                  <a:schemeClr val="tx1"/>
                </a:solidFill>
                <a:effectLst/>
                <a:latin typeface="+mn-lt"/>
                <a:ea typeface="+mn-ea"/>
                <a:cs typeface="+mn-cs"/>
              </a:rPr>
              <a:t>知道</a:t>
            </a:r>
            <a:r>
              <a:rPr lang="zh-CN" altLang="en-US" dirty="0" smtClean="0"/>
              <a:t>笛</a:t>
            </a:r>
            <a:r>
              <a:rPr lang="zh-CN" altLang="en-US" dirty="0" smtClean="0"/>
              <a:t>安前阵子在华科的宣讲已经结束时，语气里满是遗憾。</a:t>
            </a:r>
            <a:r>
              <a:rPr lang="en-US" altLang="zh-CN" dirty="0" smtClean="0"/>
              <a:t>【click】</a:t>
            </a:r>
          </a:p>
          <a:p>
            <a:r>
              <a:rPr lang="zh-CN" altLang="en-US" dirty="0" smtClean="0"/>
              <a:t>就这么聊着，他还向我抱怨，他作为社团的负责人，好不容易策划一场活动，也做了不少宣传，但是来参与的人却远少于预期，这让他心理落差非常大。</a:t>
            </a:r>
            <a:r>
              <a:rPr lang="en-US" altLang="zh-CN" dirty="0" smtClean="0"/>
              <a:t>【CLICK】</a:t>
            </a:r>
          </a:p>
          <a:p>
            <a:r>
              <a:rPr lang="en-US" altLang="zh-CN" dirty="0" smtClean="0"/>
              <a:t> </a:t>
            </a:r>
            <a:r>
              <a:rPr lang="zh-CN" altLang="en-US" dirty="0" smtClean="0"/>
              <a:t>我就想，到底是为什么这两种“错过”都发生在我可怜的朋友身上呢？</a:t>
            </a:r>
            <a:endParaRPr lang="en-US" altLang="zh-CN" dirty="0" smtClean="0"/>
          </a:p>
          <a:p>
            <a:r>
              <a:rPr lang="zh-CN" altLang="en-US" dirty="0" smtClean="0"/>
              <a:t>一番思考后</a:t>
            </a:r>
            <a:r>
              <a:rPr lang="zh-CN" altLang="en-US" dirty="0" smtClean="0"/>
              <a:t>，</a:t>
            </a:r>
            <a:r>
              <a:rPr lang="zh-CN" altLang="zh-CN" sz="1200" kern="1200" dirty="0" smtClean="0">
                <a:solidFill>
                  <a:schemeClr val="tx1"/>
                </a:solidFill>
                <a:effectLst/>
                <a:latin typeface="+mn-lt"/>
                <a:ea typeface="+mn-ea"/>
                <a:cs typeface="+mn-cs"/>
              </a:rPr>
              <a:t>一番思考后，矛头指向了校园内信息分散的现状，多渠道的信息获取，以及信息的不纯净，让我们在忙碌的大学生活中经常错过了我们感兴趣的事。我们没有那么多时间和精力去寻找我们感兴趣的活动信息，却在错过之后觉得遗憾无比</a:t>
            </a:r>
          </a:p>
          <a:p>
            <a:r>
              <a:rPr lang="zh-CN" altLang="zh-CN" sz="1200" kern="1200" dirty="0" smtClean="0">
                <a:solidFill>
                  <a:schemeClr val="tx1"/>
                </a:solidFill>
                <a:effectLst/>
                <a:latin typeface="+mn-lt"/>
                <a:ea typeface="+mn-ea"/>
                <a:cs typeface="+mn-cs"/>
              </a:rPr>
              <a:t>假如有一个平台可以把这些东西全部集中起来，大家就能十分便捷的在短时间内获取信息了吧？</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61517384-E86E-482F-BF35-BCB75C8BA39E}" type="slidenum">
              <a:rPr lang="zh-CN" altLang="en-US" smtClean="0"/>
              <a:t>3</a:t>
            </a:fld>
            <a:endParaRPr lang="zh-CN" altLang="en-US"/>
          </a:p>
        </p:txBody>
      </p:sp>
    </p:spTree>
    <p:extLst>
      <p:ext uri="{BB962C8B-B14F-4D97-AF65-F5344CB8AC3E}">
        <p14:creationId xmlns:p14="http://schemas.microsoft.com/office/powerpoint/2010/main" val="3276133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到底是否普遍存在这样的问题呢？对此</a:t>
            </a:r>
            <a:r>
              <a:rPr lang="zh-CN" altLang="en-US" dirty="0" smtClean="0"/>
              <a:t>我们</a:t>
            </a:r>
            <a:r>
              <a:rPr lang="zh-CN" altLang="zh-CN" sz="1200" kern="1200" dirty="0" smtClean="0">
                <a:solidFill>
                  <a:schemeClr val="tx1"/>
                </a:solidFill>
                <a:effectLst/>
                <a:latin typeface="+mn-lt"/>
                <a:ea typeface="+mn-ea"/>
                <a:cs typeface="+mn-cs"/>
              </a:rPr>
              <a:t>我们做了一份调查问卷。</a:t>
            </a:r>
            <a:r>
              <a:rPr lang="zh-CN" altLang="en-US" dirty="0" smtClean="0"/>
              <a:t>。</a:t>
            </a:r>
            <a:r>
              <a:rPr lang="zh-CN" altLang="en-US" dirty="0" smtClean="0"/>
              <a:t>接下来让我们用数据说话。</a:t>
            </a:r>
            <a:r>
              <a:rPr lang="en-US" altLang="zh-CN" dirty="0" smtClean="0"/>
              <a:t>【click】</a:t>
            </a:r>
          </a:p>
          <a:p>
            <a:r>
              <a:rPr lang="zh-CN" altLang="en-US" dirty="0" smtClean="0"/>
              <a:t>由图可知，大部分学生表示有时确实感到校园信息的匮乏。</a:t>
            </a:r>
            <a:endParaRPr lang="zh-CN" altLang="en-US" dirty="0"/>
          </a:p>
        </p:txBody>
      </p:sp>
      <p:sp>
        <p:nvSpPr>
          <p:cNvPr id="4" name="灯片编号占位符 3"/>
          <p:cNvSpPr>
            <a:spLocks noGrp="1"/>
          </p:cNvSpPr>
          <p:nvPr>
            <p:ph type="sldNum" sz="quarter" idx="10"/>
          </p:nvPr>
        </p:nvSpPr>
        <p:spPr/>
        <p:txBody>
          <a:bodyPr/>
          <a:lstStyle/>
          <a:p>
            <a:fld id="{61517384-E86E-482F-BF35-BCB75C8BA39E}" type="slidenum">
              <a:rPr lang="zh-CN" altLang="en-US" smtClean="0"/>
              <a:t>4</a:t>
            </a:fld>
            <a:endParaRPr lang="zh-CN" altLang="en-US"/>
          </a:p>
        </p:txBody>
      </p:sp>
    </p:spTree>
    <p:extLst>
      <p:ext uri="{BB962C8B-B14F-4D97-AF65-F5344CB8AC3E}">
        <p14:creationId xmlns:p14="http://schemas.microsoft.com/office/powerpoint/2010/main" val="3555197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且多数同学们对目前多渠道的宣传效果表示一般。</a:t>
            </a:r>
            <a:endParaRPr lang="zh-CN" altLang="en-US" dirty="0"/>
          </a:p>
        </p:txBody>
      </p:sp>
      <p:sp>
        <p:nvSpPr>
          <p:cNvPr id="4" name="灯片编号占位符 3"/>
          <p:cNvSpPr>
            <a:spLocks noGrp="1"/>
          </p:cNvSpPr>
          <p:nvPr>
            <p:ph type="sldNum" sz="quarter" idx="10"/>
          </p:nvPr>
        </p:nvSpPr>
        <p:spPr/>
        <p:txBody>
          <a:bodyPr/>
          <a:lstStyle/>
          <a:p>
            <a:fld id="{61517384-E86E-482F-BF35-BCB75C8BA39E}" type="slidenum">
              <a:rPr lang="zh-CN" altLang="en-US" smtClean="0"/>
              <a:t>5</a:t>
            </a:fld>
            <a:endParaRPr lang="zh-CN" altLang="en-US"/>
          </a:p>
        </p:txBody>
      </p:sp>
    </p:spTree>
    <p:extLst>
      <p:ext uri="{BB962C8B-B14F-4D97-AF65-F5344CB8AC3E}">
        <p14:creationId xmlns:p14="http://schemas.microsoft.com/office/powerpoint/2010/main" val="2652042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接着，可以看到，学生们主要依靠社交软件来了解信息，再就是海报和路演等传统形式以及他人转述。</a:t>
            </a:r>
            <a:endParaRPr lang="en-US" altLang="zh-CN" dirty="0" smtClean="0"/>
          </a:p>
          <a:p>
            <a:r>
              <a:rPr lang="zh-CN" altLang="en-US" dirty="0" smtClean="0"/>
              <a:t>而图中没有反映</a:t>
            </a:r>
            <a:r>
              <a:rPr lang="zh-CN" altLang="en-US" dirty="0" smtClean="0"/>
              <a:t>出</a:t>
            </a:r>
            <a:r>
              <a:rPr lang="zh-CN" altLang="zh-CN" sz="1200" kern="1200" dirty="0" smtClean="0">
                <a:solidFill>
                  <a:schemeClr val="tx1"/>
                </a:solidFill>
                <a:effectLst/>
                <a:latin typeface="+mn-lt"/>
                <a:ea typeface="+mn-ea"/>
                <a:cs typeface="+mn-cs"/>
              </a:rPr>
              <a:t>有大部分人使用相关</a:t>
            </a:r>
            <a:r>
              <a:rPr lang="en-US" altLang="zh-CN" sz="1200" kern="1200" dirty="0" smtClean="0">
                <a:solidFill>
                  <a:schemeClr val="tx1"/>
                </a:solidFill>
                <a:effectLst/>
                <a:latin typeface="+mn-lt"/>
                <a:ea typeface="+mn-ea"/>
                <a:cs typeface="+mn-cs"/>
              </a:rPr>
              <a:t>APP</a:t>
            </a:r>
            <a:r>
              <a:rPr lang="zh-CN" altLang="zh-CN" sz="1200" kern="1200" dirty="0" smtClean="0">
                <a:solidFill>
                  <a:schemeClr val="tx1"/>
                </a:solidFill>
                <a:effectLst/>
                <a:latin typeface="+mn-lt"/>
                <a:ea typeface="+mn-ea"/>
                <a:cs typeface="+mn-cs"/>
              </a:rPr>
              <a:t>来了解信息</a:t>
            </a:r>
            <a:endParaRPr lang="zh-CN" altLang="en-US" dirty="0"/>
          </a:p>
        </p:txBody>
      </p:sp>
      <p:sp>
        <p:nvSpPr>
          <p:cNvPr id="4" name="灯片编号占位符 3"/>
          <p:cNvSpPr>
            <a:spLocks noGrp="1"/>
          </p:cNvSpPr>
          <p:nvPr>
            <p:ph type="sldNum" sz="quarter" idx="10"/>
          </p:nvPr>
        </p:nvSpPr>
        <p:spPr/>
        <p:txBody>
          <a:bodyPr/>
          <a:lstStyle/>
          <a:p>
            <a:fld id="{61517384-E86E-482F-BF35-BCB75C8BA39E}" type="slidenum">
              <a:rPr lang="zh-CN" altLang="en-US" smtClean="0"/>
              <a:t>6</a:t>
            </a:fld>
            <a:endParaRPr lang="zh-CN" altLang="en-US"/>
          </a:p>
        </p:txBody>
      </p:sp>
    </p:spTree>
    <p:extLst>
      <p:ext uri="{BB962C8B-B14F-4D97-AF65-F5344CB8AC3E}">
        <p14:creationId xmlns:p14="http://schemas.microsoft.com/office/powerpoint/2010/main" val="2513202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然而，调查表明，同学们大都期待着有这么一款提供校园信息的</a:t>
            </a:r>
            <a:r>
              <a:rPr lang="en-US" altLang="zh-CN" dirty="0" smtClean="0"/>
              <a:t>app</a:t>
            </a:r>
            <a:r>
              <a:rPr lang="zh-CN" altLang="en-US" dirty="0" smtClean="0"/>
              <a:t>出现。</a:t>
            </a:r>
            <a:endParaRPr lang="en-US" altLang="zh-CN" dirty="0" smtClean="0"/>
          </a:p>
          <a:p>
            <a:endParaRPr lang="en-US" altLang="zh-CN" dirty="0" smtClean="0"/>
          </a:p>
          <a:p>
            <a:r>
              <a:rPr lang="zh-CN" altLang="zh-CN" sz="1200" kern="1200" dirty="0" smtClean="0">
                <a:solidFill>
                  <a:schemeClr val="tx1"/>
                </a:solidFill>
                <a:effectLst/>
                <a:latin typeface="+mn-lt"/>
                <a:ea typeface="+mn-ea"/>
                <a:cs typeface="+mn-cs"/>
              </a:rPr>
              <a:t>调查的同学们大都对提供校园信息的</a:t>
            </a:r>
            <a:r>
              <a:rPr lang="en-US" altLang="zh-CN" sz="1200" kern="1200" dirty="0" smtClean="0">
                <a:solidFill>
                  <a:schemeClr val="tx1"/>
                </a:solidFill>
                <a:effectLst/>
                <a:latin typeface="+mn-lt"/>
                <a:ea typeface="+mn-ea"/>
                <a:cs typeface="+mn-cs"/>
              </a:rPr>
              <a:t>app</a:t>
            </a:r>
            <a:r>
              <a:rPr lang="zh-CN" altLang="zh-CN" sz="1200" kern="1200" dirty="0" smtClean="0">
                <a:solidFill>
                  <a:schemeClr val="tx1"/>
                </a:solidFill>
                <a:effectLst/>
                <a:latin typeface="+mn-lt"/>
                <a:ea typeface="+mn-ea"/>
                <a:cs typeface="+mn-cs"/>
              </a:rPr>
              <a:t>怀有较高的期望。侧面反映出目前市场上所存在的关于信息展示平台</a:t>
            </a:r>
            <a:r>
              <a:rPr lang="en-US" altLang="zh-CN" sz="1200" kern="1200" dirty="0" smtClean="0">
                <a:solidFill>
                  <a:schemeClr val="tx1"/>
                </a:solidFill>
                <a:effectLst/>
                <a:latin typeface="+mn-lt"/>
                <a:ea typeface="+mn-ea"/>
                <a:cs typeface="+mn-cs"/>
              </a:rPr>
              <a:t>app</a:t>
            </a:r>
            <a:r>
              <a:rPr lang="zh-CN" altLang="zh-CN" sz="1200" kern="1200" dirty="0" smtClean="0">
                <a:solidFill>
                  <a:schemeClr val="tx1"/>
                </a:solidFill>
                <a:effectLst/>
                <a:latin typeface="+mn-lt"/>
                <a:ea typeface="+mn-ea"/>
                <a:cs typeface="+mn-cs"/>
              </a:rPr>
              <a:t>并没有很好的解决用户的需求。</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正是因为存在问题</a:t>
            </a:r>
            <a:r>
              <a:rPr lang="en-US" altLang="zh-CN" sz="1200" kern="1200" dirty="0" smtClean="0">
                <a:solidFill>
                  <a:schemeClr val="tx1"/>
                </a:solidFill>
                <a:effectLst/>
                <a:latin typeface="+mn-lt"/>
                <a:ea typeface="+mn-ea"/>
                <a:cs typeface="+mn-cs"/>
              </a:rPr>
              <a:t>:</a:t>
            </a:r>
            <a:r>
              <a:rPr lang="zh-CN" altLang="zh-CN" sz="1200" kern="1200" dirty="0" smtClean="0">
                <a:solidFill>
                  <a:schemeClr val="tx1"/>
                </a:solidFill>
                <a:effectLst/>
                <a:latin typeface="+mn-lt"/>
                <a:ea typeface="+mn-ea"/>
                <a:cs typeface="+mn-cs"/>
              </a:rPr>
              <a:t>目前市场需求大且暂时没有相关</a:t>
            </a:r>
            <a:r>
              <a:rPr lang="en-US" altLang="zh-CN" sz="1200" kern="1200" dirty="0" smtClean="0">
                <a:solidFill>
                  <a:schemeClr val="tx1"/>
                </a:solidFill>
                <a:effectLst/>
                <a:latin typeface="+mn-lt"/>
                <a:ea typeface="+mn-ea"/>
                <a:cs typeface="+mn-cs"/>
              </a:rPr>
              <a:t>app</a:t>
            </a:r>
            <a:r>
              <a:rPr lang="zh-CN" altLang="zh-CN" sz="1200" kern="1200" dirty="0" smtClean="0">
                <a:solidFill>
                  <a:schemeClr val="tx1"/>
                </a:solidFill>
                <a:effectLst/>
                <a:latin typeface="+mn-lt"/>
                <a:ea typeface="+mn-ea"/>
                <a:cs typeface="+mn-cs"/>
              </a:rPr>
              <a:t>能很好地满足用户需求，这才启发我们设计出</a:t>
            </a:r>
            <a:r>
              <a:rPr lang="en-US" altLang="zh-CN" sz="1200" kern="1200" dirty="0" smtClean="0">
                <a:solidFill>
                  <a:schemeClr val="tx1"/>
                </a:solidFill>
                <a:effectLst/>
                <a:latin typeface="+mn-lt"/>
                <a:ea typeface="+mn-ea"/>
                <a:cs typeface="+mn-cs"/>
              </a:rPr>
              <a:t>GAIN</a:t>
            </a:r>
            <a:endParaRPr lang="zh-CN" altLang="zh-CN" sz="1200" kern="1200" dirty="0" smtClean="0">
              <a:solidFill>
                <a:schemeClr val="tx1"/>
              </a:solidFill>
              <a:effectLst/>
              <a:latin typeface="+mn-lt"/>
              <a:ea typeface="+mn-ea"/>
              <a:cs typeface="+mn-cs"/>
            </a:endParaRPr>
          </a:p>
          <a:p>
            <a:r>
              <a:rPr lang="en-US" altLang="zh-CN" dirty="0" smtClean="0"/>
              <a:t>【</a:t>
            </a:r>
            <a:r>
              <a:rPr lang="en-US" altLang="zh-CN" dirty="0" smtClean="0"/>
              <a:t>click</a:t>
            </a:r>
            <a:r>
              <a:rPr lang="zh-CN" altLang="en-US" dirty="0" smtClean="0"/>
              <a:t>两下</a:t>
            </a:r>
            <a:r>
              <a:rPr lang="en-US" altLang="zh-CN" dirty="0" smtClean="0"/>
              <a:t>】</a:t>
            </a:r>
          </a:p>
        </p:txBody>
      </p:sp>
      <p:sp>
        <p:nvSpPr>
          <p:cNvPr id="4" name="灯片编号占位符 3"/>
          <p:cNvSpPr>
            <a:spLocks noGrp="1"/>
          </p:cNvSpPr>
          <p:nvPr>
            <p:ph type="sldNum" sz="quarter" idx="10"/>
          </p:nvPr>
        </p:nvSpPr>
        <p:spPr/>
        <p:txBody>
          <a:bodyPr/>
          <a:lstStyle/>
          <a:p>
            <a:fld id="{61517384-E86E-482F-BF35-BCB75C8BA39E}" type="slidenum">
              <a:rPr lang="zh-CN" altLang="en-US" smtClean="0"/>
              <a:t>7</a:t>
            </a:fld>
            <a:endParaRPr lang="zh-CN" altLang="en-US"/>
          </a:p>
        </p:txBody>
      </p:sp>
    </p:spTree>
    <p:extLst>
      <p:ext uri="{BB962C8B-B14F-4D97-AF65-F5344CB8AC3E}">
        <p14:creationId xmlns:p14="http://schemas.microsoft.com/office/powerpoint/2010/main" val="4134843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dirty="0" smtClean="0"/>
              <a:t>Gain</a:t>
            </a:r>
            <a:r>
              <a:rPr lang="en-US" altLang="zh-CN" baseline="0" dirty="0" smtClean="0"/>
              <a:t> </a:t>
            </a:r>
            <a:r>
              <a:rPr lang="zh-CN" altLang="en-US" baseline="0" dirty="0" smtClean="0"/>
              <a:t>，意味收获、获取，是一款连接社团，组织与学生的一款信息发布，推送，分享，反馈的</a:t>
            </a:r>
            <a:r>
              <a:rPr lang="en-US" altLang="zh-CN" baseline="0" dirty="0" smtClean="0"/>
              <a:t>App</a:t>
            </a:r>
            <a:r>
              <a:rPr lang="zh-CN" altLang="en-US" baseline="0" dirty="0" smtClean="0"/>
              <a:t>。</a:t>
            </a:r>
            <a:r>
              <a:rPr lang="en-US" altLang="zh-CN" baseline="0" dirty="0" smtClean="0"/>
              <a:t>【click】</a:t>
            </a:r>
          </a:p>
          <a:p>
            <a:r>
              <a:rPr lang="zh-CN" altLang="en-US" baseline="0" dirty="0" smtClean="0"/>
              <a:t>驻扎平台的社团与组织将信息集中发布至</a:t>
            </a:r>
            <a:r>
              <a:rPr lang="en-US" altLang="zh-CN" baseline="0" dirty="0" smtClean="0"/>
              <a:t>GAIN,GAIN</a:t>
            </a:r>
            <a:r>
              <a:rPr lang="zh-CN" altLang="en-US" baseline="0" dirty="0" smtClean="0"/>
              <a:t>随后</a:t>
            </a:r>
            <a:r>
              <a:rPr lang="zh-CN" altLang="zh-CN" sz="1200" kern="1200" dirty="0" smtClean="0">
                <a:solidFill>
                  <a:schemeClr val="tx1"/>
                </a:solidFill>
                <a:effectLst/>
                <a:latin typeface="+mn-lt"/>
                <a:ea typeface="+mn-ea"/>
                <a:cs typeface="+mn-cs"/>
              </a:rPr>
              <a:t>根据标签分类并按照用户的喜好推送至用户【</a:t>
            </a:r>
            <a:r>
              <a:rPr lang="en-US" altLang="zh-CN" sz="1200" kern="1200" dirty="0" smtClean="0">
                <a:solidFill>
                  <a:schemeClr val="tx1"/>
                </a:solidFill>
                <a:effectLst/>
                <a:latin typeface="+mn-lt"/>
                <a:ea typeface="+mn-ea"/>
                <a:cs typeface="+mn-cs"/>
              </a:rPr>
              <a:t>click</a:t>
            </a:r>
            <a:r>
              <a:rPr lang="zh-CN" altLang="zh-CN" sz="1200" kern="1200" dirty="0" smtClean="0">
                <a:solidFill>
                  <a:schemeClr val="tx1"/>
                </a:solidFill>
                <a:effectLst/>
                <a:latin typeface="+mn-lt"/>
                <a:ea typeface="+mn-ea"/>
                <a:cs typeface="+mn-cs"/>
              </a:rPr>
              <a:t>】</a:t>
            </a:r>
          </a:p>
          <a:p>
            <a:r>
              <a:rPr lang="zh-CN" altLang="en-US" baseline="0" dirty="0" smtClean="0"/>
              <a:t>用户</a:t>
            </a:r>
            <a:r>
              <a:rPr lang="zh-CN" altLang="en-US" baseline="0" dirty="0" smtClean="0"/>
              <a:t>可以将喜爱的活动分享给好友，最后用户的参与</a:t>
            </a:r>
            <a:r>
              <a:rPr lang="zh-CN" altLang="en-US" baseline="0" dirty="0" smtClean="0"/>
              <a:t>意向</a:t>
            </a:r>
            <a:r>
              <a:rPr lang="zh-CN" altLang="zh-CN" sz="1200" kern="1200" dirty="0" smtClean="0">
                <a:solidFill>
                  <a:schemeClr val="tx1"/>
                </a:solidFill>
                <a:effectLst/>
                <a:latin typeface="+mn-lt"/>
                <a:ea typeface="+mn-ea"/>
                <a:cs typeface="+mn-cs"/>
              </a:rPr>
              <a:t>以及关注情况，以及报名信息将反馈给社团组织，社团组织可以根据这些反馈调整自己的活动安排，并将此作为衡量宣传效果的重要数据。【</a:t>
            </a:r>
            <a:r>
              <a:rPr lang="en-US" altLang="zh-CN" sz="1200" kern="1200" dirty="0" smtClean="0">
                <a:solidFill>
                  <a:schemeClr val="tx1"/>
                </a:solidFill>
                <a:effectLst/>
                <a:latin typeface="+mn-lt"/>
                <a:ea typeface="+mn-ea"/>
                <a:cs typeface="+mn-cs"/>
              </a:rPr>
              <a:t>click</a:t>
            </a:r>
            <a:r>
              <a:rPr lang="zh-CN" altLang="zh-CN" sz="1200" kern="1200" dirty="0" smtClean="0">
                <a:solidFill>
                  <a:schemeClr val="tx1"/>
                </a:solidFill>
                <a:effectLst/>
                <a:latin typeface="+mn-lt"/>
                <a:ea typeface="+mn-ea"/>
                <a:cs typeface="+mn-cs"/>
              </a:rPr>
              <a:t>】</a:t>
            </a:r>
          </a:p>
          <a:p>
            <a:r>
              <a:rPr lang="en-US" altLang="zh-CN" sz="1200" kern="1200" dirty="0" smtClean="0">
                <a:solidFill>
                  <a:schemeClr val="tx1"/>
                </a:solidFill>
                <a:effectLst/>
                <a:latin typeface="+mn-lt"/>
                <a:ea typeface="+mn-ea"/>
                <a:cs typeface="+mn-cs"/>
              </a:rPr>
              <a:t> </a:t>
            </a:r>
            <a:endParaRPr lang="zh-CN" altLang="zh-CN" sz="1200" kern="1200" dirty="0" smtClean="0">
              <a:solidFill>
                <a:schemeClr val="tx1"/>
              </a:solidFill>
              <a:effectLst/>
              <a:latin typeface="+mn-lt"/>
              <a:ea typeface="+mn-ea"/>
              <a:cs typeface="+mn-cs"/>
            </a:endParaRPr>
          </a:p>
          <a:p>
            <a:r>
              <a:rPr lang="zh-CN" altLang="zh-CN" sz="1200" kern="1200" dirty="0" smtClean="0">
                <a:solidFill>
                  <a:schemeClr val="tx1"/>
                </a:solidFill>
                <a:effectLst/>
                <a:latin typeface="+mn-lt"/>
                <a:ea typeface="+mn-ea"/>
                <a:cs typeface="+mn-cs"/>
              </a:rPr>
              <a:t>这形成了完整的信息闭环，从此告别信息单向传递，发布者对宣传效果一无所知的情景；同时由于线上的宣传和收集反馈成本较低，发展的空间相对较大。</a:t>
            </a:r>
          </a:p>
          <a:p>
            <a:endParaRPr lang="en-US" altLang="zh-CN" baseline="0" dirty="0" smtClean="0"/>
          </a:p>
          <a:p>
            <a:r>
              <a:rPr lang="zh-CN" altLang="en-US" baseline="0" dirty="0" smtClean="0"/>
              <a:t>同时</a:t>
            </a:r>
            <a:r>
              <a:rPr lang="zh-CN" altLang="en-US" baseline="0" dirty="0" smtClean="0"/>
              <a:t>标签化分类将丰富的活动信息清晰呈现，并支持标签搜索，增强用户获取信息的能力，</a:t>
            </a:r>
            <a:endParaRPr lang="en-US" altLang="zh-CN" baseline="0" dirty="0" smtClean="0"/>
          </a:p>
          <a:p>
            <a:r>
              <a:rPr lang="en-US" altLang="zh-CN" baseline="0" dirty="0" smtClean="0"/>
              <a:t>【click】</a:t>
            </a:r>
            <a:r>
              <a:rPr lang="zh-CN" altLang="en-US" baseline="0" dirty="0" smtClean="0"/>
              <a:t>从此与错过告别！</a:t>
            </a: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那让我们进入竞品分析来体会</a:t>
            </a:r>
            <a:r>
              <a:rPr lang="en-US" altLang="zh-CN" dirty="0" smtClean="0"/>
              <a:t>GAIN</a:t>
            </a:r>
            <a:r>
              <a:rPr lang="zh-CN" altLang="en-US" dirty="0" smtClean="0"/>
              <a:t>的与众不同之处。</a:t>
            </a:r>
            <a:r>
              <a:rPr lang="en-US" altLang="zh-CN" dirty="0" smtClean="0"/>
              <a:t>【click</a:t>
            </a:r>
            <a:r>
              <a:rPr lang="zh-CN" altLang="en-US" dirty="0" smtClean="0"/>
              <a:t>两下</a:t>
            </a:r>
            <a:r>
              <a:rPr lang="en-US" altLang="zh-CN" dirty="0" smtClean="0"/>
              <a:t>】</a:t>
            </a:r>
          </a:p>
          <a:p>
            <a:endParaRPr lang="en-US" altLang="zh-CN" baseline="0" dirty="0" smtClean="0"/>
          </a:p>
          <a:p>
            <a:endParaRPr lang="en-US" altLang="zh-CN" baseline="0" dirty="0" smtClean="0"/>
          </a:p>
          <a:p>
            <a:endParaRPr lang="zh-CN" altLang="en-US" dirty="0"/>
          </a:p>
        </p:txBody>
      </p:sp>
      <p:sp>
        <p:nvSpPr>
          <p:cNvPr id="4" name="灯片编号占位符 3"/>
          <p:cNvSpPr>
            <a:spLocks noGrp="1"/>
          </p:cNvSpPr>
          <p:nvPr>
            <p:ph type="sldNum" sz="quarter" idx="10"/>
          </p:nvPr>
        </p:nvSpPr>
        <p:spPr/>
        <p:txBody>
          <a:bodyPr/>
          <a:lstStyle/>
          <a:p>
            <a:fld id="{61517384-E86E-482F-BF35-BCB75C8BA39E}" type="slidenum">
              <a:rPr lang="zh-CN" altLang="en-US" smtClean="0"/>
              <a:t>8</a:t>
            </a:fld>
            <a:endParaRPr lang="zh-CN" altLang="en-US"/>
          </a:p>
        </p:txBody>
      </p:sp>
    </p:spTree>
    <p:extLst>
      <p:ext uri="{BB962C8B-B14F-4D97-AF65-F5344CB8AC3E}">
        <p14:creationId xmlns:p14="http://schemas.microsoft.com/office/powerpoint/2010/main" val="1354635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r>
              <a:rPr lang="zh-CN" altLang="en-US" dirty="0" smtClean="0"/>
              <a:t>华小科是个华科目前的官方信息推送的微信公众号，也是目前做的比较好的信息推送平台。</a:t>
            </a:r>
            <a:endParaRPr lang="en-US" altLang="zh-CN" dirty="0" smtClean="0"/>
          </a:p>
          <a:p>
            <a:r>
              <a:rPr lang="zh-CN" altLang="en-US" dirty="0" smtClean="0"/>
              <a:t>但是使用后我们发现</a:t>
            </a:r>
            <a:r>
              <a:rPr lang="zh-CN" altLang="en-US" dirty="0" smtClean="0"/>
              <a:t>，</a:t>
            </a:r>
            <a:r>
              <a:rPr lang="zh-CN" altLang="zh-CN" sz="1200" kern="1200" dirty="0" smtClean="0">
                <a:solidFill>
                  <a:schemeClr val="tx1"/>
                </a:solidFill>
                <a:effectLst/>
                <a:latin typeface="+mn-lt"/>
                <a:ea typeface="+mn-ea"/>
                <a:cs typeface="+mn-cs"/>
              </a:rPr>
              <a:t>华小科与我们是完全不同的。</a:t>
            </a:r>
            <a:r>
              <a:rPr lang="zh-CN" altLang="en-US" dirty="0" smtClean="0"/>
              <a:t>。</a:t>
            </a:r>
            <a:endParaRPr lang="en-US" altLang="zh-CN" dirty="0" smtClean="0"/>
          </a:p>
          <a:p>
            <a:endParaRPr lang="en-US" altLang="zh-CN" dirty="0" smtClean="0"/>
          </a:p>
          <a:p>
            <a:endParaRPr lang="en-US" altLang="zh-CN" dirty="0" smtClean="0"/>
          </a:p>
          <a:p>
            <a:r>
              <a:rPr lang="en-US" altLang="zh-CN" dirty="0" smtClean="0"/>
              <a:t>1</a:t>
            </a:r>
            <a:r>
              <a:rPr lang="zh-CN" altLang="en-US" dirty="0" smtClean="0"/>
              <a:t>、华小科并没用专注与信息推送，而是集合查询等多功能于一身，版面布局因此受限，用户获取信息并不能非常直观。</a:t>
            </a:r>
            <a:endParaRPr lang="en-US" altLang="zh-CN" dirty="0" smtClean="0"/>
          </a:p>
          <a:p>
            <a:r>
              <a:rPr lang="zh-CN" altLang="en-US" dirty="0" smtClean="0"/>
              <a:t>而</a:t>
            </a:r>
            <a:r>
              <a:rPr lang="en-US" altLang="zh-CN" dirty="0" smtClean="0"/>
              <a:t>GAIN</a:t>
            </a:r>
            <a:r>
              <a:rPr lang="zh-CN" altLang="en-US" dirty="0" smtClean="0"/>
              <a:t>的优势，在于专注以简洁而清晰的方式来展示信息</a:t>
            </a:r>
            <a:r>
              <a:rPr lang="zh-CN" altLang="en-US" dirty="0" smtClean="0"/>
              <a:t>。</a:t>
            </a:r>
            <a:r>
              <a:rPr lang="zh-CN" altLang="zh-CN" sz="1200" kern="1200" dirty="0" smtClean="0">
                <a:solidFill>
                  <a:schemeClr val="tx1"/>
                </a:solidFill>
                <a:effectLst/>
                <a:latin typeface="+mn-lt"/>
                <a:ea typeface="+mn-ea"/>
                <a:cs typeface="+mn-cs"/>
              </a:rPr>
              <a:t>并且不是单方面将信息展示给用户，而是增强了用户的主动性，使他们可以将自己的意愿反映给发布者，同时又可以作为一个‘发布者’，将信息与好友分享。</a:t>
            </a:r>
          </a:p>
          <a:p>
            <a:endParaRPr lang="en-US" altLang="zh-CN" dirty="0" smtClean="0"/>
          </a:p>
          <a:p>
            <a:endParaRPr lang="en-US" altLang="zh-CN" dirty="0" smtClean="0"/>
          </a:p>
          <a:p>
            <a:r>
              <a:rPr lang="en-US" altLang="zh-CN" dirty="0" smtClean="0"/>
              <a:t>2</a:t>
            </a:r>
            <a:r>
              <a:rPr lang="zh-CN" altLang="en-US" dirty="0" smtClean="0"/>
              <a:t>、公众号的推送我们无法选择，属于较被动的接受，而</a:t>
            </a:r>
            <a:r>
              <a:rPr lang="en-US" altLang="zh-CN" dirty="0" smtClean="0"/>
              <a:t>GAIN</a:t>
            </a:r>
            <a:r>
              <a:rPr lang="zh-CN" altLang="en-US" dirty="0" smtClean="0"/>
              <a:t>集合各社团组织发布的校内外信息，可根据用户所选择的标签进行推送。更贴近用户的需求。</a:t>
            </a:r>
            <a:endParaRPr lang="en-US" altLang="zh-CN" dirty="0" smtClean="0"/>
          </a:p>
        </p:txBody>
      </p:sp>
      <p:sp>
        <p:nvSpPr>
          <p:cNvPr id="4" name="灯片编号占位符 3"/>
          <p:cNvSpPr>
            <a:spLocks noGrp="1"/>
          </p:cNvSpPr>
          <p:nvPr>
            <p:ph type="sldNum" sz="quarter" idx="10"/>
          </p:nvPr>
        </p:nvSpPr>
        <p:spPr/>
        <p:txBody>
          <a:bodyPr/>
          <a:lstStyle/>
          <a:p>
            <a:fld id="{61517384-E86E-482F-BF35-BCB75C8BA39E}" type="slidenum">
              <a:rPr lang="zh-CN" altLang="en-US" smtClean="0"/>
              <a:t>9</a:t>
            </a:fld>
            <a:endParaRPr lang="zh-CN" altLang="en-US"/>
          </a:p>
        </p:txBody>
      </p:sp>
    </p:spTree>
    <p:extLst>
      <p:ext uri="{BB962C8B-B14F-4D97-AF65-F5344CB8AC3E}">
        <p14:creationId xmlns:p14="http://schemas.microsoft.com/office/powerpoint/2010/main" val="2897949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en-US" dirty="0"/>
          </a:p>
        </p:txBody>
      </p:sp>
      <p:sp>
        <p:nvSpPr>
          <p:cNvPr id="4" name="Date Placeholder 3"/>
          <p:cNvSpPr>
            <a:spLocks noGrp="1"/>
          </p:cNvSpPr>
          <p:nvPr>
            <p:ph type="dt" sz="half" idx="10"/>
          </p:nvPr>
        </p:nvSpPr>
        <p:spPr/>
        <p:txBody>
          <a:bodyPr/>
          <a:lstStyle/>
          <a:p>
            <a:fld id="{79D98EE0-3C57-43BC-B4DC-C5A0360B1BF2}" type="datetimeFigureOut">
              <a:rPr lang="zh-CN" altLang="en-US" smtClean="0"/>
              <a:t>2015/12/13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93B95C-124D-4BBE-BB88-9AF259972F70}" type="slidenum">
              <a:rPr lang="zh-CN" altLang="en-US" smtClean="0"/>
              <a:t>‹#›</a:t>
            </a:fld>
            <a:endParaRPr lang="zh-CN" altLang="en-US"/>
          </a:p>
        </p:txBody>
      </p:sp>
    </p:spTree>
    <p:extLst>
      <p:ext uri="{BB962C8B-B14F-4D97-AF65-F5344CB8AC3E}">
        <p14:creationId xmlns:p14="http://schemas.microsoft.com/office/powerpoint/2010/main" val="3197885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9D98EE0-3C57-43BC-B4DC-C5A0360B1BF2}" type="datetimeFigureOut">
              <a:rPr lang="zh-CN" altLang="en-US" smtClean="0"/>
              <a:t>2015/12/13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93B95C-124D-4BBE-BB88-9AF259972F70}" type="slidenum">
              <a:rPr lang="zh-CN" altLang="en-US" smtClean="0"/>
              <a:t>‹#›</a:t>
            </a:fld>
            <a:endParaRPr lang="zh-CN" altLang="en-US"/>
          </a:p>
        </p:txBody>
      </p:sp>
    </p:spTree>
    <p:extLst>
      <p:ext uri="{BB962C8B-B14F-4D97-AF65-F5344CB8AC3E}">
        <p14:creationId xmlns:p14="http://schemas.microsoft.com/office/powerpoint/2010/main" val="601342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9D98EE0-3C57-43BC-B4DC-C5A0360B1BF2}" type="datetimeFigureOut">
              <a:rPr lang="zh-CN" altLang="en-US" smtClean="0"/>
              <a:t>2015/12/13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93B95C-124D-4BBE-BB88-9AF259972F70}" type="slidenum">
              <a:rPr lang="zh-CN" altLang="en-US" smtClean="0"/>
              <a:t>‹#›</a:t>
            </a:fld>
            <a:endParaRPr lang="zh-CN" altLang="en-US"/>
          </a:p>
        </p:txBody>
      </p:sp>
    </p:spTree>
    <p:extLst>
      <p:ext uri="{BB962C8B-B14F-4D97-AF65-F5344CB8AC3E}">
        <p14:creationId xmlns:p14="http://schemas.microsoft.com/office/powerpoint/2010/main" val="1719428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79D98EE0-3C57-43BC-B4DC-C5A0360B1BF2}" type="datetimeFigureOut">
              <a:rPr lang="zh-CN" altLang="en-US" smtClean="0"/>
              <a:t>2015/12/13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93B95C-124D-4BBE-BB88-9AF259972F70}" type="slidenum">
              <a:rPr lang="zh-CN" altLang="en-US" smtClean="0"/>
              <a:t>‹#›</a:t>
            </a:fld>
            <a:endParaRPr lang="zh-CN" altLang="en-US"/>
          </a:p>
        </p:txBody>
      </p:sp>
    </p:spTree>
    <p:extLst>
      <p:ext uri="{BB962C8B-B14F-4D97-AF65-F5344CB8AC3E}">
        <p14:creationId xmlns:p14="http://schemas.microsoft.com/office/powerpoint/2010/main" val="268125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Date Placeholder 3"/>
          <p:cNvSpPr>
            <a:spLocks noGrp="1"/>
          </p:cNvSpPr>
          <p:nvPr>
            <p:ph type="dt" sz="half" idx="10"/>
          </p:nvPr>
        </p:nvSpPr>
        <p:spPr/>
        <p:txBody>
          <a:bodyPr/>
          <a:lstStyle/>
          <a:p>
            <a:fld id="{79D98EE0-3C57-43BC-B4DC-C5A0360B1BF2}" type="datetimeFigureOut">
              <a:rPr lang="zh-CN" altLang="en-US" smtClean="0"/>
              <a:t>2015/12/13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B93B95C-124D-4BBE-BB88-9AF259972F70}" type="slidenum">
              <a:rPr lang="zh-CN" altLang="en-US" smtClean="0"/>
              <a:t>‹#›</a:t>
            </a:fld>
            <a:endParaRPr lang="zh-CN" altLang="en-US"/>
          </a:p>
        </p:txBody>
      </p:sp>
    </p:spTree>
    <p:extLst>
      <p:ext uri="{BB962C8B-B14F-4D97-AF65-F5344CB8AC3E}">
        <p14:creationId xmlns:p14="http://schemas.microsoft.com/office/powerpoint/2010/main" val="276529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79D98EE0-3C57-43BC-B4DC-C5A0360B1BF2}" type="datetimeFigureOut">
              <a:rPr lang="zh-CN" altLang="en-US" smtClean="0"/>
              <a:t>2015/12/13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93B95C-124D-4BBE-BB88-9AF259972F70}" type="slidenum">
              <a:rPr lang="zh-CN" altLang="en-US" smtClean="0"/>
              <a:t>‹#›</a:t>
            </a:fld>
            <a:endParaRPr lang="zh-CN" altLang="en-US"/>
          </a:p>
        </p:txBody>
      </p:sp>
    </p:spTree>
    <p:extLst>
      <p:ext uri="{BB962C8B-B14F-4D97-AF65-F5344CB8AC3E}">
        <p14:creationId xmlns:p14="http://schemas.microsoft.com/office/powerpoint/2010/main" val="9499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79D98EE0-3C57-43BC-B4DC-C5A0360B1BF2}" type="datetimeFigureOut">
              <a:rPr lang="zh-CN" altLang="en-US" smtClean="0"/>
              <a:t>2015/12/13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B93B95C-124D-4BBE-BB88-9AF259972F70}" type="slidenum">
              <a:rPr lang="zh-CN" altLang="en-US" smtClean="0"/>
              <a:t>‹#›</a:t>
            </a:fld>
            <a:endParaRPr lang="zh-CN" altLang="en-US"/>
          </a:p>
        </p:txBody>
      </p:sp>
    </p:spTree>
    <p:extLst>
      <p:ext uri="{BB962C8B-B14F-4D97-AF65-F5344CB8AC3E}">
        <p14:creationId xmlns:p14="http://schemas.microsoft.com/office/powerpoint/2010/main" val="53098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9D98EE0-3C57-43BC-B4DC-C5A0360B1BF2}" type="datetimeFigureOut">
              <a:rPr lang="zh-CN" altLang="en-US" smtClean="0"/>
              <a:t>2015/12/13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B93B95C-124D-4BBE-BB88-9AF259972F70}" type="slidenum">
              <a:rPr lang="zh-CN" altLang="en-US" smtClean="0"/>
              <a:t>‹#›</a:t>
            </a:fld>
            <a:endParaRPr lang="zh-CN" altLang="en-US"/>
          </a:p>
        </p:txBody>
      </p:sp>
    </p:spTree>
    <p:extLst>
      <p:ext uri="{BB962C8B-B14F-4D97-AF65-F5344CB8AC3E}">
        <p14:creationId xmlns:p14="http://schemas.microsoft.com/office/powerpoint/2010/main" val="2784288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D98EE0-3C57-43BC-B4DC-C5A0360B1BF2}" type="datetimeFigureOut">
              <a:rPr lang="zh-CN" altLang="en-US" smtClean="0"/>
              <a:t>2015/12/13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B93B95C-124D-4BBE-BB88-9AF259972F70}" type="slidenum">
              <a:rPr lang="zh-CN" altLang="en-US" smtClean="0"/>
              <a:t>‹#›</a:t>
            </a:fld>
            <a:endParaRPr lang="zh-CN" altLang="en-US"/>
          </a:p>
        </p:txBody>
      </p:sp>
    </p:spTree>
    <p:extLst>
      <p:ext uri="{BB962C8B-B14F-4D97-AF65-F5344CB8AC3E}">
        <p14:creationId xmlns:p14="http://schemas.microsoft.com/office/powerpoint/2010/main" val="2238785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79D98EE0-3C57-43BC-B4DC-C5A0360B1BF2}" type="datetimeFigureOut">
              <a:rPr lang="zh-CN" altLang="en-US" smtClean="0"/>
              <a:t>2015/12/13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93B95C-124D-4BBE-BB88-9AF259972F70}" type="slidenum">
              <a:rPr lang="zh-CN" altLang="en-US" smtClean="0"/>
              <a:t>‹#›</a:t>
            </a:fld>
            <a:endParaRPr lang="zh-CN" altLang="en-US"/>
          </a:p>
        </p:txBody>
      </p:sp>
    </p:spTree>
    <p:extLst>
      <p:ext uri="{BB962C8B-B14F-4D97-AF65-F5344CB8AC3E}">
        <p14:creationId xmlns:p14="http://schemas.microsoft.com/office/powerpoint/2010/main" val="1133833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Date Placeholder 4"/>
          <p:cNvSpPr>
            <a:spLocks noGrp="1"/>
          </p:cNvSpPr>
          <p:nvPr>
            <p:ph type="dt" sz="half" idx="10"/>
          </p:nvPr>
        </p:nvSpPr>
        <p:spPr/>
        <p:txBody>
          <a:bodyPr/>
          <a:lstStyle/>
          <a:p>
            <a:fld id="{79D98EE0-3C57-43BC-B4DC-C5A0360B1BF2}" type="datetimeFigureOut">
              <a:rPr lang="zh-CN" altLang="en-US" smtClean="0"/>
              <a:t>2015/12/13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B93B95C-124D-4BBE-BB88-9AF259972F70}" type="slidenum">
              <a:rPr lang="zh-CN" altLang="en-US" smtClean="0"/>
              <a:t>‹#›</a:t>
            </a:fld>
            <a:endParaRPr lang="zh-CN" altLang="en-US"/>
          </a:p>
        </p:txBody>
      </p:sp>
    </p:spTree>
    <p:extLst>
      <p:ext uri="{BB962C8B-B14F-4D97-AF65-F5344CB8AC3E}">
        <p14:creationId xmlns:p14="http://schemas.microsoft.com/office/powerpoint/2010/main" val="191604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98EE0-3C57-43BC-B4DC-C5A0360B1BF2}" type="datetimeFigureOut">
              <a:rPr lang="zh-CN" altLang="en-US" smtClean="0"/>
              <a:t>2015/12/13</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B95C-124D-4BBE-BB88-9AF259972F70}" type="slidenum">
              <a:rPr lang="zh-CN" altLang="en-US" smtClean="0"/>
              <a:t>‹#›</a:t>
            </a:fld>
            <a:endParaRPr lang="zh-CN" altLang="en-US"/>
          </a:p>
        </p:txBody>
      </p:sp>
    </p:spTree>
    <p:extLst>
      <p:ext uri="{BB962C8B-B14F-4D97-AF65-F5344CB8AC3E}">
        <p14:creationId xmlns:p14="http://schemas.microsoft.com/office/powerpoint/2010/main" val="1692058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框 3"/>
          <p:cNvSpPr txBox="1"/>
          <p:nvPr/>
        </p:nvSpPr>
        <p:spPr>
          <a:xfrm>
            <a:off x="3141905" y="2877437"/>
            <a:ext cx="3749962" cy="1569660"/>
          </a:xfrm>
          <a:prstGeom prst="rect">
            <a:avLst/>
          </a:prstGeom>
          <a:noFill/>
          <a:ln>
            <a:noFill/>
          </a:ln>
        </p:spPr>
        <p:txBody>
          <a:bodyPr wrap="square" rtlCol="0">
            <a:spAutoFit/>
          </a:bodyPr>
          <a:lstStyle/>
          <a:p>
            <a:r>
              <a:rPr lang="zh-TW" altLang="zh-CN" sz="9600" b="1" dirty="0">
                <a:solidFill>
                  <a:srgbClr val="0070C0"/>
                </a:solidFill>
                <a:latin typeface="微软雅黑 Light" panose="020B0502040204020203" pitchFamily="34" charset="-122"/>
                <a:ea typeface="微软雅黑 Light" panose="020B0502040204020203" pitchFamily="34" charset="-122"/>
              </a:rPr>
              <a:t>GAIN</a:t>
            </a:r>
            <a:endParaRPr lang="zh-CN" altLang="zh-CN" sz="9600" b="1" dirty="0">
              <a:solidFill>
                <a:srgbClr val="0070C0"/>
              </a:solidFill>
              <a:latin typeface="微软雅黑 Light" panose="020B0502040204020203" pitchFamily="34" charset="-122"/>
              <a:ea typeface="微软雅黑 Light" panose="020B0502040204020203" pitchFamily="34" charset="-122"/>
            </a:endParaRPr>
          </a:p>
        </p:txBody>
      </p:sp>
      <p:sp>
        <p:nvSpPr>
          <p:cNvPr id="2" name="文本框 1"/>
          <p:cNvSpPr txBox="1"/>
          <p:nvPr/>
        </p:nvSpPr>
        <p:spPr>
          <a:xfrm>
            <a:off x="4106876" y="4848038"/>
            <a:ext cx="3403600" cy="861774"/>
          </a:xfrm>
          <a:prstGeom prst="rect">
            <a:avLst/>
          </a:prstGeom>
          <a:noFill/>
        </p:spPr>
        <p:txBody>
          <a:bodyPr wrap="square" rtlCol="0">
            <a:spAutoFit/>
          </a:bodyPr>
          <a:lstStyle/>
          <a:p>
            <a:endParaRPr lang="zh-CN" altLang="zh-CN" sz="3200" b="1" dirty="0">
              <a:solidFill>
                <a:srgbClr val="0070C0"/>
              </a:solidFill>
              <a:latin typeface="微软雅黑 Light" panose="020B0502040204020203" pitchFamily="34" charset="-122"/>
              <a:ea typeface="微软雅黑 Light" panose="020B0502040204020203" pitchFamily="34" charset="-122"/>
            </a:endParaRPr>
          </a:p>
          <a:p>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771" y="1114029"/>
            <a:ext cx="2548238" cy="2548238"/>
          </a:xfrm>
          <a:prstGeom prst="rect">
            <a:avLst/>
          </a:prstGeom>
        </p:spPr>
      </p:pic>
    </p:spTree>
    <p:extLst>
      <p:ext uri="{BB962C8B-B14F-4D97-AF65-F5344CB8AC3E}">
        <p14:creationId xmlns:p14="http://schemas.microsoft.com/office/powerpoint/2010/main" val="11743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42" presetClass="path" presetSubtype="0" accel="50000" decel="50000" fill="hold" grpId="3" nodeType="withEffect">
                                  <p:stCondLst>
                                    <p:cond delay="0"/>
                                  </p:stCondLst>
                                  <p:childTnLst>
                                    <p:animMotion origin="layout" path="M -1.11111E-6 2.22222E-6 L -0.00226 0.17291 " pathEditMode="relative" rAng="0" ptsTypes="AA">
                                      <p:cBhvr>
                                        <p:cTn id="9" dur="1200" fill="hold"/>
                                        <p:tgtEl>
                                          <p:spTgt spid="4"/>
                                        </p:tgtEl>
                                        <p:attrNameLst>
                                          <p:attrName>ppt_x</p:attrName>
                                          <p:attrName>ppt_y</p:attrName>
                                        </p:attrNameLst>
                                      </p:cBhvr>
                                      <p:rCtr x="-122" y="8634"/>
                                    </p:animMotion>
                                  </p:childTnLst>
                                </p:cTn>
                              </p:par>
                              <p:par>
                                <p:cTn id="10" presetID="10"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nodePh="1">
                                  <p:stCondLst>
                                    <p:cond delay="0"/>
                                  </p:stCondLst>
                                  <p:endCondLst>
                                    <p:cond evt="begin" delay="0">
                                      <p:tn val="13"/>
                                    </p:cond>
                                  </p:end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2"/>
      <p:bldP spid="4" grpId="3"/>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nvCxnSpPr>
        <p:spPr>
          <a:xfrm>
            <a:off x="4538133" y="1354667"/>
            <a:ext cx="101600" cy="5503333"/>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433645" y="315408"/>
            <a:ext cx="2116666" cy="584775"/>
          </a:xfrm>
          <a:prstGeom prst="rect">
            <a:avLst/>
          </a:prstGeom>
          <a:noFill/>
        </p:spPr>
        <p:txBody>
          <a:bodyPr wrap="square" rtlCol="0">
            <a:spAutoFit/>
          </a:bodyPr>
          <a:lstStyle/>
          <a:p>
            <a:r>
              <a:rPr lang="zh-CN" altLang="en-US" sz="3200" b="1" dirty="0" smtClean="0">
                <a:solidFill>
                  <a:schemeClr val="accent5"/>
                </a:solidFill>
                <a:latin typeface="微软雅黑 Light" panose="020B0502040204020203" pitchFamily="34" charset="-122"/>
                <a:ea typeface="微软雅黑 Light" panose="020B0502040204020203" pitchFamily="34" charset="-122"/>
              </a:rPr>
              <a:t>黑白校园</a:t>
            </a:r>
            <a:endParaRPr lang="zh-CN" altLang="en-US" sz="3200" b="1" dirty="0">
              <a:solidFill>
                <a:schemeClr val="accent5"/>
              </a:solidFill>
              <a:latin typeface="微软雅黑 Light" panose="020B0502040204020203" pitchFamily="34" charset="-122"/>
              <a:ea typeface="微软雅黑 Light" panose="020B0502040204020203" pitchFamily="34" charset="-122"/>
            </a:endParaRPr>
          </a:p>
        </p:txBody>
      </p:sp>
      <p:sp>
        <p:nvSpPr>
          <p:cNvPr id="8" name="文本框 7"/>
          <p:cNvSpPr txBox="1"/>
          <p:nvPr/>
        </p:nvSpPr>
        <p:spPr>
          <a:xfrm>
            <a:off x="6350000" y="254000"/>
            <a:ext cx="2302933" cy="584775"/>
          </a:xfrm>
          <a:prstGeom prst="rect">
            <a:avLst/>
          </a:prstGeom>
          <a:noFill/>
        </p:spPr>
        <p:txBody>
          <a:bodyPr wrap="square" rtlCol="0">
            <a:spAutoFit/>
          </a:bodyPr>
          <a:lstStyle/>
          <a:p>
            <a:r>
              <a:rPr lang="en-US" altLang="zh-CN" sz="3200" b="1" dirty="0" smtClean="0">
                <a:solidFill>
                  <a:schemeClr val="accent5"/>
                </a:solidFill>
                <a:latin typeface="微软雅黑 Light" panose="020B0502040204020203" pitchFamily="34" charset="-122"/>
                <a:ea typeface="微软雅黑 Light" panose="020B0502040204020203" pitchFamily="34" charset="-122"/>
              </a:rPr>
              <a:t>GAIN</a:t>
            </a:r>
            <a:endParaRPr lang="zh-CN" altLang="en-US" sz="3200" b="1" dirty="0">
              <a:solidFill>
                <a:schemeClr val="accent5"/>
              </a:solidFill>
              <a:latin typeface="微软雅黑 Light" panose="020B0502040204020203" pitchFamily="34" charset="-122"/>
              <a:ea typeface="微软雅黑 Light" panose="020B0502040204020203" pitchFamily="34" charset="-122"/>
            </a:endParaRPr>
          </a:p>
        </p:txBody>
      </p:sp>
      <p:sp>
        <p:nvSpPr>
          <p:cNvPr id="9" name="文本框 8"/>
          <p:cNvSpPr txBox="1"/>
          <p:nvPr/>
        </p:nvSpPr>
        <p:spPr>
          <a:xfrm>
            <a:off x="3845718" y="81058"/>
            <a:ext cx="1712913" cy="1446550"/>
          </a:xfrm>
          <a:prstGeom prst="rect">
            <a:avLst/>
          </a:prstGeom>
          <a:noFill/>
        </p:spPr>
        <p:txBody>
          <a:bodyPr wrap="square" rtlCol="0">
            <a:spAutoFit/>
          </a:bodyPr>
          <a:lstStyle/>
          <a:p>
            <a:r>
              <a:rPr lang="en-US" altLang="zh-CN" sz="8800" dirty="0" smtClean="0">
                <a:solidFill>
                  <a:srgbClr val="A50021"/>
                </a:solidFill>
                <a:latin typeface="Algerian" panose="04020705040A02060702" pitchFamily="82" charset="0"/>
              </a:rPr>
              <a:t>vs</a:t>
            </a:r>
            <a:endParaRPr lang="zh-CN" altLang="en-US" sz="8800" dirty="0">
              <a:solidFill>
                <a:srgbClr val="A50021"/>
              </a:solidFill>
              <a:latin typeface="Algerian" panose="04020705040A02060702" pitchFamily="82"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63368" y="950617"/>
            <a:ext cx="3035565" cy="539656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8339" y="1100667"/>
            <a:ext cx="2951162" cy="5246510"/>
          </a:xfrm>
          <a:prstGeom prst="rect">
            <a:avLst/>
          </a:prstGeom>
        </p:spPr>
      </p:pic>
    </p:spTree>
    <p:extLst>
      <p:ext uri="{BB962C8B-B14F-4D97-AF65-F5344CB8AC3E}">
        <p14:creationId xmlns:p14="http://schemas.microsoft.com/office/powerpoint/2010/main" val="4051657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878666" y="2997200"/>
            <a:ext cx="3708400" cy="1384995"/>
          </a:xfrm>
          <a:prstGeom prst="rect">
            <a:avLst/>
          </a:prstGeom>
          <a:noFill/>
        </p:spPr>
        <p:txBody>
          <a:bodyPr wrap="square" rtlCol="0">
            <a:spAutoFit/>
          </a:bodyPr>
          <a:lstStyle/>
          <a:p>
            <a:r>
              <a:rPr lang="zh-CN" altLang="zh-CN" sz="6600" b="1" dirty="0">
                <a:solidFill>
                  <a:srgbClr val="0070C0"/>
                </a:solidFill>
                <a:latin typeface="微软雅黑 Light" panose="020B0502040204020203" pitchFamily="34" charset="-122"/>
                <a:ea typeface="微软雅黑 Light" panose="020B0502040204020203" pitchFamily="34" charset="-122"/>
              </a:rPr>
              <a:t>产品</a:t>
            </a:r>
            <a:r>
              <a:rPr lang="zh-CN" altLang="en-US" sz="6600" b="1" dirty="0">
                <a:solidFill>
                  <a:srgbClr val="0070C0"/>
                </a:solidFill>
                <a:latin typeface="微软雅黑 Light" panose="020B0502040204020203" pitchFamily="34" charset="-122"/>
                <a:ea typeface="微软雅黑 Light" panose="020B0502040204020203" pitchFamily="34" charset="-122"/>
              </a:rPr>
              <a:t>演示</a:t>
            </a:r>
          </a:p>
          <a:p>
            <a:endParaRPr lang="zh-CN" altLang="en-US" dirty="0"/>
          </a:p>
        </p:txBody>
      </p:sp>
    </p:spTree>
    <p:extLst>
      <p:ext uri="{BB962C8B-B14F-4D97-AF65-F5344CB8AC3E}">
        <p14:creationId xmlns:p14="http://schemas.microsoft.com/office/powerpoint/2010/main" val="3881008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08517" y="404220"/>
            <a:ext cx="2605617" cy="1325563"/>
          </a:xfrm>
        </p:spPr>
        <p:txBody>
          <a:bodyPr/>
          <a:lstStyle/>
          <a:p>
            <a:r>
              <a:rPr lang="zh-CN" altLang="en-US" b="1" dirty="0" smtClean="0">
                <a:solidFill>
                  <a:srgbClr val="0070C0"/>
                </a:solidFill>
                <a:latin typeface="微软雅黑 Light" panose="020B0502040204020203" pitchFamily="34" charset="-122"/>
                <a:ea typeface="微软雅黑 Light" panose="020B0502040204020203" pitchFamily="34" charset="-122"/>
              </a:rPr>
              <a:t>产品特色</a:t>
            </a:r>
            <a:endParaRPr lang="zh-CN" altLang="en-US" b="1" dirty="0">
              <a:solidFill>
                <a:srgbClr val="0070C0"/>
              </a:solidFill>
              <a:latin typeface="微软雅黑 Light" panose="020B0502040204020203" pitchFamily="34" charset="-122"/>
              <a:ea typeface="微软雅黑 Light" panose="020B0502040204020203" pitchFamily="34" charset="-122"/>
            </a:endParaRPr>
          </a:p>
        </p:txBody>
      </p:sp>
      <p:sp>
        <p:nvSpPr>
          <p:cNvPr id="4" name="文本框 3"/>
          <p:cNvSpPr txBox="1"/>
          <p:nvPr/>
        </p:nvSpPr>
        <p:spPr>
          <a:xfrm>
            <a:off x="524932" y="4842988"/>
            <a:ext cx="6959600" cy="646331"/>
          </a:xfrm>
          <a:prstGeom prst="rect">
            <a:avLst/>
          </a:prstGeom>
          <a:noFill/>
        </p:spPr>
        <p:txBody>
          <a:bodyPr wrap="square" rtlCol="0">
            <a:spAutoFit/>
          </a:bodyPr>
          <a:lstStyle/>
          <a:p>
            <a:r>
              <a:rPr lang="zh-CN" altLang="en-US" sz="3600" b="1" dirty="0" smtClean="0">
                <a:solidFill>
                  <a:schemeClr val="accent4"/>
                </a:solidFill>
                <a:latin typeface="微软雅黑 Light" panose="020B0502040204020203" pitchFamily="34" charset="-122"/>
                <a:ea typeface="微软雅黑 Light" panose="020B0502040204020203" pitchFamily="34" charset="-122"/>
              </a:rPr>
              <a:t>四、以图片为载体，简洁直观。</a:t>
            </a:r>
            <a:endParaRPr lang="zh-CN" altLang="en-US" sz="3200" b="1" dirty="0">
              <a:solidFill>
                <a:schemeClr val="accent4"/>
              </a:solidFill>
              <a:latin typeface="微软雅黑 Light" panose="020B0502040204020203" pitchFamily="34" charset="-122"/>
              <a:ea typeface="微软雅黑 Light" panose="020B0502040204020203" pitchFamily="34" charset="-122"/>
            </a:endParaRPr>
          </a:p>
        </p:txBody>
      </p:sp>
      <p:sp>
        <p:nvSpPr>
          <p:cNvPr id="6" name="文本框 5"/>
          <p:cNvSpPr txBox="1"/>
          <p:nvPr/>
        </p:nvSpPr>
        <p:spPr>
          <a:xfrm>
            <a:off x="524932" y="3883235"/>
            <a:ext cx="7533218" cy="646331"/>
          </a:xfrm>
          <a:prstGeom prst="rect">
            <a:avLst/>
          </a:prstGeom>
          <a:noFill/>
        </p:spPr>
        <p:txBody>
          <a:bodyPr wrap="square" rtlCol="0">
            <a:spAutoFit/>
          </a:bodyPr>
          <a:lstStyle/>
          <a:p>
            <a:r>
              <a:rPr lang="zh-CN" altLang="en-US" sz="3600" b="1" dirty="0">
                <a:solidFill>
                  <a:srgbClr val="0070C0"/>
                </a:solidFill>
                <a:latin typeface="微软雅黑 Light" panose="020B0502040204020203" pitchFamily="34" charset="-122"/>
                <a:ea typeface="微软雅黑 Light" panose="020B0502040204020203" pitchFamily="34" charset="-122"/>
              </a:rPr>
              <a:t>三</a:t>
            </a:r>
            <a:r>
              <a:rPr lang="zh-CN" altLang="en-US" sz="3600" b="1" dirty="0" smtClean="0">
                <a:solidFill>
                  <a:srgbClr val="0070C0"/>
                </a:solidFill>
                <a:latin typeface="微软雅黑 Light" panose="020B0502040204020203" pitchFamily="34" charset="-122"/>
                <a:ea typeface="微软雅黑 Light" panose="020B0502040204020203" pitchFamily="34" charset="-122"/>
              </a:rPr>
              <a:t>、活动标签化的分类推送、筛选。</a:t>
            </a:r>
            <a:endParaRPr lang="zh-CN" altLang="en-US" sz="3600" b="1" dirty="0">
              <a:solidFill>
                <a:srgbClr val="0070C0"/>
              </a:solidFill>
              <a:latin typeface="微软雅黑 Light" panose="020B0502040204020203" pitchFamily="34" charset="-122"/>
              <a:ea typeface="微软雅黑 Light" panose="020B0502040204020203" pitchFamily="34" charset="-122"/>
            </a:endParaRPr>
          </a:p>
        </p:txBody>
      </p:sp>
      <p:sp>
        <p:nvSpPr>
          <p:cNvPr id="7" name="文本框 6"/>
          <p:cNvSpPr txBox="1"/>
          <p:nvPr/>
        </p:nvSpPr>
        <p:spPr>
          <a:xfrm>
            <a:off x="524932" y="2130955"/>
            <a:ext cx="8771468" cy="646331"/>
          </a:xfrm>
          <a:prstGeom prst="rect">
            <a:avLst/>
          </a:prstGeom>
          <a:noFill/>
        </p:spPr>
        <p:txBody>
          <a:bodyPr wrap="square" rtlCol="0">
            <a:spAutoFit/>
          </a:bodyPr>
          <a:lstStyle/>
          <a:p>
            <a:r>
              <a:rPr lang="zh-CN" altLang="en-US" sz="3600" b="1" dirty="0">
                <a:solidFill>
                  <a:srgbClr val="0070C0"/>
                </a:solidFill>
              </a:rPr>
              <a:t>一</a:t>
            </a:r>
            <a:r>
              <a:rPr lang="zh-CN" altLang="en-US" sz="3600" b="1" dirty="0" smtClean="0">
                <a:solidFill>
                  <a:srgbClr val="0070C0"/>
                </a:solidFill>
              </a:rPr>
              <a:t>、形成信息闭环，不止于信息</a:t>
            </a:r>
            <a:r>
              <a:rPr lang="zh-CN" altLang="en-US" sz="3600" b="1" dirty="0">
                <a:solidFill>
                  <a:srgbClr val="0070C0"/>
                </a:solidFill>
              </a:rPr>
              <a:t>单向展示</a:t>
            </a:r>
            <a:r>
              <a:rPr lang="zh-CN" altLang="en-US" sz="2800" b="1" dirty="0" smtClean="0">
                <a:solidFill>
                  <a:srgbClr val="0070C0"/>
                </a:solidFill>
              </a:rPr>
              <a:t>。</a:t>
            </a:r>
            <a:endParaRPr lang="zh-CN" altLang="en-US" sz="2800" b="1" dirty="0">
              <a:solidFill>
                <a:srgbClr val="0070C0"/>
              </a:solidFill>
            </a:endParaRPr>
          </a:p>
        </p:txBody>
      </p:sp>
      <p:sp>
        <p:nvSpPr>
          <p:cNvPr id="8" name="文本框 7"/>
          <p:cNvSpPr txBox="1"/>
          <p:nvPr/>
        </p:nvSpPr>
        <p:spPr>
          <a:xfrm>
            <a:off x="524932" y="2985038"/>
            <a:ext cx="8449735" cy="646331"/>
          </a:xfrm>
          <a:prstGeom prst="rect">
            <a:avLst/>
          </a:prstGeom>
          <a:noFill/>
        </p:spPr>
        <p:txBody>
          <a:bodyPr wrap="square" rtlCol="0">
            <a:spAutoFit/>
          </a:bodyPr>
          <a:lstStyle/>
          <a:p>
            <a:r>
              <a:rPr lang="zh-CN" altLang="en-US" sz="3600" b="1" dirty="0">
                <a:solidFill>
                  <a:schemeClr val="accent4"/>
                </a:solidFill>
                <a:latin typeface="微软雅黑 Light" panose="020B0502040204020203" pitchFamily="34" charset="-122"/>
                <a:ea typeface="微软雅黑 Light" panose="020B0502040204020203" pitchFamily="34" charset="-122"/>
              </a:rPr>
              <a:t>二</a:t>
            </a:r>
            <a:r>
              <a:rPr lang="zh-CN" altLang="en-US" sz="3600" b="1" dirty="0" smtClean="0">
                <a:solidFill>
                  <a:schemeClr val="accent4"/>
                </a:solidFill>
                <a:latin typeface="微软雅黑 Light" panose="020B0502040204020203" pitchFamily="34" charset="-122"/>
                <a:ea typeface="微软雅黑 Light" panose="020B0502040204020203" pitchFamily="34" charset="-122"/>
              </a:rPr>
              <a:t>、社团驻扎，信息丰富、集中且</a:t>
            </a:r>
            <a:r>
              <a:rPr lang="zh-CN" altLang="en-US" sz="3600" b="1" dirty="0">
                <a:solidFill>
                  <a:schemeClr val="accent4"/>
                </a:solidFill>
                <a:latin typeface="微软雅黑 Light" panose="020B0502040204020203" pitchFamily="34" charset="-122"/>
                <a:ea typeface="微软雅黑 Light" panose="020B0502040204020203" pitchFamily="34" charset="-122"/>
              </a:rPr>
              <a:t>准确</a:t>
            </a:r>
            <a:r>
              <a:rPr lang="zh-CN" altLang="en-US" sz="3600" b="1" dirty="0" smtClean="0">
                <a:solidFill>
                  <a:schemeClr val="accent4"/>
                </a:solidFill>
                <a:latin typeface="微软雅黑 Light" panose="020B0502040204020203" pitchFamily="34" charset="-122"/>
                <a:ea typeface="微软雅黑 Light" panose="020B0502040204020203" pitchFamily="34" charset="-122"/>
              </a:rPr>
              <a:t>。</a:t>
            </a:r>
            <a:endParaRPr lang="zh-CN" altLang="en-US" sz="3600" b="1" dirty="0">
              <a:solidFill>
                <a:schemeClr val="accent4"/>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467573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57449" y="2261660"/>
            <a:ext cx="4908551" cy="2039407"/>
          </a:xfrm>
        </p:spPr>
        <p:txBody>
          <a:bodyPr>
            <a:noAutofit/>
          </a:bodyPr>
          <a:lstStyle/>
          <a:p>
            <a:r>
              <a:rPr lang="en-US" altLang="zh-CN" sz="7200" dirty="0" smtClean="0">
                <a:solidFill>
                  <a:srgbClr val="0070C0"/>
                </a:solidFill>
              </a:rPr>
              <a:t>Thank you!</a:t>
            </a:r>
            <a:endParaRPr lang="zh-CN" altLang="en-US" sz="7200" dirty="0">
              <a:solidFill>
                <a:srgbClr val="0070C0"/>
              </a:solidFill>
            </a:endParaRPr>
          </a:p>
        </p:txBody>
      </p:sp>
      <p:sp>
        <p:nvSpPr>
          <p:cNvPr id="3" name="内容占位符 2"/>
          <p:cNvSpPr>
            <a:spLocks noGrp="1"/>
          </p:cNvSpPr>
          <p:nvPr>
            <p:ph idx="1"/>
          </p:nvPr>
        </p:nvSpPr>
        <p:spPr>
          <a:xfrm>
            <a:off x="5452536" y="4842934"/>
            <a:ext cx="7636932" cy="1049866"/>
          </a:xfrm>
        </p:spPr>
        <p:txBody>
          <a:bodyPr>
            <a:noAutofit/>
          </a:bodyPr>
          <a:lstStyle/>
          <a:p>
            <a:r>
              <a:rPr lang="en-US" altLang="zh-CN" sz="4000" b="1" dirty="0" err="1">
                <a:solidFill>
                  <a:srgbClr val="0070C0"/>
                </a:solidFill>
              </a:rPr>
              <a:t>Pders</a:t>
            </a:r>
            <a:r>
              <a:rPr lang="zh-TW" altLang="zh-CN" sz="4000" b="1" dirty="0" smtClean="0">
                <a:solidFill>
                  <a:srgbClr val="0070C0"/>
                </a:solidFill>
              </a:rPr>
              <a:t>2015</a:t>
            </a:r>
            <a:r>
              <a:rPr lang="en-US" altLang="zh-CN" sz="4000" b="1" dirty="0">
                <a:solidFill>
                  <a:srgbClr val="0070C0"/>
                </a:solidFill>
              </a:rPr>
              <a:t> </a:t>
            </a:r>
            <a:endParaRPr lang="en-US" altLang="zh-CN" sz="4000" b="1" dirty="0" smtClean="0">
              <a:solidFill>
                <a:srgbClr val="0070C0"/>
              </a:solidFill>
            </a:endParaRPr>
          </a:p>
          <a:p>
            <a:r>
              <a:rPr lang="zh-TW" altLang="zh-CN" sz="4000" b="1" dirty="0" smtClean="0">
                <a:solidFill>
                  <a:srgbClr val="0070C0"/>
                </a:solidFill>
              </a:rPr>
              <a:t>朱映敏</a:t>
            </a:r>
            <a:r>
              <a:rPr lang="en-US" altLang="zh-TW" sz="4000" b="1" dirty="0" smtClean="0">
                <a:solidFill>
                  <a:srgbClr val="0070C0"/>
                </a:solidFill>
              </a:rPr>
              <a:t> </a:t>
            </a:r>
            <a:r>
              <a:rPr lang="zh-TW" altLang="zh-CN" sz="4000" b="1" dirty="0" smtClean="0">
                <a:solidFill>
                  <a:srgbClr val="0070C0"/>
                </a:solidFill>
              </a:rPr>
              <a:t>庹</a:t>
            </a:r>
            <a:r>
              <a:rPr lang="zh-TW" altLang="zh-CN" sz="4000" b="1" dirty="0">
                <a:solidFill>
                  <a:srgbClr val="0070C0"/>
                </a:solidFill>
              </a:rPr>
              <a:t>舒</a:t>
            </a:r>
            <a:r>
              <a:rPr lang="zh-TW" altLang="zh-CN" sz="4000" b="1" dirty="0" smtClean="0">
                <a:solidFill>
                  <a:srgbClr val="0070C0"/>
                </a:solidFill>
              </a:rPr>
              <a:t>月</a:t>
            </a:r>
            <a:r>
              <a:rPr lang="en-US" altLang="zh-TW" sz="4000" b="1" dirty="0" smtClean="0">
                <a:solidFill>
                  <a:srgbClr val="0070C0"/>
                </a:solidFill>
              </a:rPr>
              <a:t> </a:t>
            </a:r>
          </a:p>
          <a:p>
            <a:r>
              <a:rPr lang="zh-TW" altLang="zh-CN" sz="4000" b="1" dirty="0" smtClean="0">
                <a:solidFill>
                  <a:srgbClr val="0070C0"/>
                </a:solidFill>
              </a:rPr>
              <a:t>王</a:t>
            </a:r>
            <a:r>
              <a:rPr lang="zh-TW" altLang="zh-CN" sz="4000" b="1" dirty="0">
                <a:solidFill>
                  <a:srgbClr val="0070C0"/>
                </a:solidFill>
              </a:rPr>
              <a:t>思</a:t>
            </a:r>
            <a:r>
              <a:rPr lang="zh-TW" altLang="zh-CN" sz="4000" b="1" dirty="0" smtClean="0">
                <a:solidFill>
                  <a:srgbClr val="0070C0"/>
                </a:solidFill>
              </a:rPr>
              <a:t>哲</a:t>
            </a:r>
            <a:r>
              <a:rPr lang="en-US" altLang="zh-TW" sz="4000" b="1" dirty="0" smtClean="0">
                <a:solidFill>
                  <a:srgbClr val="0070C0"/>
                </a:solidFill>
              </a:rPr>
              <a:t> </a:t>
            </a:r>
            <a:r>
              <a:rPr lang="zh-TW" altLang="zh-CN" sz="4000" b="1" dirty="0" smtClean="0">
                <a:solidFill>
                  <a:srgbClr val="0070C0"/>
                </a:solidFill>
              </a:rPr>
              <a:t>孙嘉璇</a:t>
            </a:r>
            <a:r>
              <a:rPr lang="en-US" altLang="zh-CN" sz="4000" b="1" dirty="0">
                <a:solidFill>
                  <a:srgbClr val="0070C0"/>
                </a:solidFill>
              </a:rPr>
              <a:t> </a:t>
            </a:r>
            <a:endParaRPr lang="zh-CN" altLang="zh-CN" sz="4000" b="1" dirty="0">
              <a:solidFill>
                <a:srgbClr val="0070C0"/>
              </a:solidFill>
            </a:endParaRPr>
          </a:p>
          <a:p>
            <a:endParaRPr lang="zh-CN" altLang="zh-CN" sz="4000" b="1" dirty="0">
              <a:solidFill>
                <a:srgbClr val="0070C0"/>
              </a:solidFill>
            </a:endParaRPr>
          </a:p>
          <a:p>
            <a:endParaRPr lang="zh-CN" altLang="en-US" sz="4000" b="1" dirty="0">
              <a:solidFill>
                <a:srgbClr val="0070C0"/>
              </a:solidFill>
            </a:endParaRPr>
          </a:p>
        </p:txBody>
      </p:sp>
    </p:spTree>
    <p:extLst>
      <p:ext uri="{BB962C8B-B14F-4D97-AF65-F5344CB8AC3E}">
        <p14:creationId xmlns:p14="http://schemas.microsoft.com/office/powerpoint/2010/main" val="28971945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89467" y="1859456"/>
            <a:ext cx="3335866" cy="3268134"/>
          </a:xfrm>
          <a:prstGeom prst="ellipse">
            <a:avLst/>
          </a:prstGeom>
          <a:solidFill>
            <a:srgbClr val="FFEE58"/>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lumMod val="60000"/>
                  <a:lumOff val="40000"/>
                </a:schemeClr>
              </a:solidFill>
            </a:endParaRPr>
          </a:p>
        </p:txBody>
      </p:sp>
      <p:sp>
        <p:nvSpPr>
          <p:cNvPr id="5" name="文本框 4"/>
          <p:cNvSpPr txBox="1"/>
          <p:nvPr/>
        </p:nvSpPr>
        <p:spPr>
          <a:xfrm>
            <a:off x="905933" y="2939525"/>
            <a:ext cx="2302933" cy="1107996"/>
          </a:xfrm>
          <a:prstGeom prst="rect">
            <a:avLst/>
          </a:prstGeom>
          <a:noFill/>
        </p:spPr>
        <p:txBody>
          <a:bodyPr wrap="square" rtlCol="0">
            <a:spAutoFit/>
          </a:bodyPr>
          <a:lstStyle/>
          <a:p>
            <a:r>
              <a:rPr lang="en-US" altLang="zh-CN" sz="6600" b="1" dirty="0" smtClean="0">
                <a:solidFill>
                  <a:srgbClr val="7986CC"/>
                </a:solidFill>
                <a:latin typeface="微软雅黑 Light" panose="020B0502040204020203" pitchFamily="34" charset="-122"/>
                <a:ea typeface="微软雅黑 Light" panose="020B0502040204020203" pitchFamily="34" charset="-122"/>
              </a:rPr>
              <a:t>Index</a:t>
            </a:r>
            <a:endParaRPr lang="zh-CN" altLang="en-US" sz="6600" b="1" dirty="0">
              <a:solidFill>
                <a:srgbClr val="7986CC"/>
              </a:solidFill>
              <a:latin typeface="微软雅黑 Light" panose="020B0502040204020203" pitchFamily="34" charset="-122"/>
              <a:ea typeface="微软雅黑 Light" panose="020B0502040204020203" pitchFamily="34" charset="-122"/>
            </a:endParaRPr>
          </a:p>
        </p:txBody>
      </p:sp>
      <p:sp>
        <p:nvSpPr>
          <p:cNvPr id="16" name="圆角矩形 15"/>
          <p:cNvSpPr/>
          <p:nvPr/>
        </p:nvSpPr>
        <p:spPr>
          <a:xfrm>
            <a:off x="4876801" y="1868589"/>
            <a:ext cx="3505200" cy="76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3743039" y="510369"/>
            <a:ext cx="3505200" cy="76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5131572" y="3194391"/>
            <a:ext cx="3505200" cy="76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圆角矩形 18"/>
          <p:cNvSpPr/>
          <p:nvPr/>
        </p:nvSpPr>
        <p:spPr>
          <a:xfrm>
            <a:off x="2316019" y="5606614"/>
            <a:ext cx="3505200" cy="76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5300134" y="1926424"/>
            <a:ext cx="2658533" cy="646331"/>
          </a:xfrm>
          <a:prstGeom prst="rect">
            <a:avLst/>
          </a:prstGeom>
          <a:noFill/>
        </p:spPr>
        <p:txBody>
          <a:bodyPr wrap="square" rtlCol="0">
            <a:spAutoFit/>
          </a:bodyPr>
          <a:lstStyle/>
          <a:p>
            <a:r>
              <a:rPr lang="zh-CN" altLang="en-US" sz="2800" dirty="0" smtClean="0">
                <a:solidFill>
                  <a:schemeClr val="bg1"/>
                </a:solidFill>
                <a:latin typeface="微软雅黑 Light" panose="020B0502040204020203" pitchFamily="34" charset="-122"/>
                <a:ea typeface="微软雅黑 Light" panose="020B0502040204020203" pitchFamily="34" charset="-122"/>
              </a:rPr>
              <a:t>二</a:t>
            </a:r>
            <a:r>
              <a:rPr lang="zh-CN" altLang="en-US" sz="3600" dirty="0" smtClean="0">
                <a:solidFill>
                  <a:schemeClr val="bg1"/>
                </a:solidFill>
                <a:latin typeface="微软雅黑 Light" panose="020B0502040204020203" pitchFamily="34" charset="-122"/>
                <a:ea typeface="微软雅黑 Light" panose="020B0502040204020203" pitchFamily="34" charset="-122"/>
              </a:rPr>
              <a:t> </a:t>
            </a:r>
            <a:r>
              <a:rPr lang="zh-CN" altLang="en-US" sz="3600" b="1" dirty="0" smtClean="0">
                <a:solidFill>
                  <a:schemeClr val="bg1"/>
                </a:solidFill>
                <a:latin typeface="微软雅黑 Light" panose="020B0502040204020203" pitchFamily="34" charset="-122"/>
                <a:ea typeface="微软雅黑 Light" panose="020B0502040204020203" pitchFamily="34" charset="-122"/>
              </a:rPr>
              <a:t>产品简介</a:t>
            </a:r>
            <a:endParaRPr lang="zh-CN" altLang="en-US" sz="3600" b="1" dirty="0">
              <a:solidFill>
                <a:schemeClr val="bg1"/>
              </a:solidFill>
              <a:latin typeface="微软雅黑 Light" panose="020B0502040204020203" pitchFamily="34" charset="-122"/>
              <a:ea typeface="微软雅黑 Light" panose="020B0502040204020203" pitchFamily="34" charset="-122"/>
            </a:endParaRPr>
          </a:p>
        </p:txBody>
      </p:sp>
      <p:sp>
        <p:nvSpPr>
          <p:cNvPr id="23" name="文本框 22"/>
          <p:cNvSpPr txBox="1"/>
          <p:nvPr/>
        </p:nvSpPr>
        <p:spPr>
          <a:xfrm>
            <a:off x="4166372" y="524270"/>
            <a:ext cx="2658533" cy="646331"/>
          </a:xfrm>
          <a:prstGeom prst="rect">
            <a:avLst/>
          </a:prstGeom>
          <a:noFill/>
        </p:spPr>
        <p:txBody>
          <a:bodyPr wrap="square" rtlCol="0">
            <a:spAutoFit/>
          </a:bodyPr>
          <a:lstStyle/>
          <a:p>
            <a:r>
              <a:rPr lang="zh-CN" altLang="en-US" sz="2800" dirty="0" smtClean="0">
                <a:solidFill>
                  <a:schemeClr val="bg1"/>
                </a:solidFill>
                <a:latin typeface="微软雅黑 Light" panose="020B0502040204020203" pitchFamily="34" charset="-122"/>
                <a:ea typeface="微软雅黑 Light" panose="020B0502040204020203" pitchFamily="34" charset="-122"/>
              </a:rPr>
              <a:t>一</a:t>
            </a:r>
            <a:r>
              <a:rPr lang="zh-CN" altLang="en-US" sz="3600" dirty="0" smtClean="0">
                <a:solidFill>
                  <a:schemeClr val="bg1"/>
                </a:solidFill>
                <a:latin typeface="微软雅黑 Light" panose="020B0502040204020203" pitchFamily="34" charset="-122"/>
                <a:ea typeface="微软雅黑 Light" panose="020B0502040204020203" pitchFamily="34" charset="-122"/>
              </a:rPr>
              <a:t> </a:t>
            </a:r>
            <a:r>
              <a:rPr lang="zh-CN" altLang="en-US" sz="3600" b="1" dirty="0" smtClean="0">
                <a:solidFill>
                  <a:schemeClr val="bg1"/>
                </a:solidFill>
                <a:latin typeface="微软雅黑 Light" panose="020B0502040204020203" pitchFamily="34" charset="-122"/>
                <a:ea typeface="微软雅黑 Light" panose="020B0502040204020203" pitchFamily="34" charset="-122"/>
              </a:rPr>
              <a:t>市场分析</a:t>
            </a:r>
            <a:endParaRPr lang="zh-CN" altLang="en-US" sz="3600" b="1" dirty="0">
              <a:solidFill>
                <a:schemeClr val="bg1"/>
              </a:solidFill>
              <a:latin typeface="微软雅黑 Light" panose="020B0502040204020203" pitchFamily="34" charset="-122"/>
              <a:ea typeface="微软雅黑 Light" panose="020B0502040204020203" pitchFamily="34" charset="-122"/>
            </a:endParaRPr>
          </a:p>
        </p:txBody>
      </p:sp>
      <p:sp>
        <p:nvSpPr>
          <p:cNvPr id="24" name="文本框 23"/>
          <p:cNvSpPr txBox="1"/>
          <p:nvPr/>
        </p:nvSpPr>
        <p:spPr>
          <a:xfrm>
            <a:off x="5495639" y="3176700"/>
            <a:ext cx="2658533" cy="646331"/>
          </a:xfrm>
          <a:prstGeom prst="rect">
            <a:avLst/>
          </a:prstGeom>
          <a:noFill/>
        </p:spPr>
        <p:txBody>
          <a:bodyPr wrap="square" rtlCol="0">
            <a:spAutoFit/>
          </a:bodyPr>
          <a:lstStyle/>
          <a:p>
            <a:r>
              <a:rPr lang="zh-CN" altLang="en-US" sz="2800" dirty="0" smtClean="0">
                <a:solidFill>
                  <a:schemeClr val="bg1"/>
                </a:solidFill>
                <a:latin typeface="微软雅黑 Light" panose="020B0502040204020203" pitchFamily="34" charset="-122"/>
                <a:ea typeface="微软雅黑 Light" panose="020B0502040204020203" pitchFamily="34" charset="-122"/>
              </a:rPr>
              <a:t>三 </a:t>
            </a:r>
            <a:r>
              <a:rPr lang="zh-CN" altLang="en-US" sz="3600" b="1" dirty="0" smtClean="0">
                <a:solidFill>
                  <a:schemeClr val="bg1"/>
                </a:solidFill>
                <a:latin typeface="微软雅黑 Light" panose="020B0502040204020203" pitchFamily="34" charset="-122"/>
                <a:ea typeface="微软雅黑 Light" panose="020B0502040204020203" pitchFamily="34" charset="-122"/>
              </a:rPr>
              <a:t>竞品分析</a:t>
            </a:r>
            <a:endParaRPr lang="zh-CN" altLang="en-US" sz="3600" b="1" dirty="0">
              <a:solidFill>
                <a:schemeClr val="bg1"/>
              </a:solidFill>
              <a:latin typeface="微软雅黑 Light" panose="020B0502040204020203" pitchFamily="34" charset="-122"/>
              <a:ea typeface="微软雅黑 Light" panose="020B0502040204020203" pitchFamily="34" charset="-122"/>
            </a:endParaRPr>
          </a:p>
        </p:txBody>
      </p:sp>
      <p:sp>
        <p:nvSpPr>
          <p:cNvPr id="25" name="文本框 24"/>
          <p:cNvSpPr txBox="1"/>
          <p:nvPr/>
        </p:nvSpPr>
        <p:spPr>
          <a:xfrm>
            <a:off x="2997971" y="5660704"/>
            <a:ext cx="2623896" cy="646331"/>
          </a:xfrm>
          <a:prstGeom prst="rect">
            <a:avLst/>
          </a:prstGeom>
          <a:solidFill>
            <a:srgbClr val="0070C0"/>
          </a:solidFill>
        </p:spPr>
        <p:txBody>
          <a:bodyPr wrap="square" rtlCol="0">
            <a:spAutoFit/>
          </a:bodyPr>
          <a:lstStyle/>
          <a:p>
            <a:r>
              <a:rPr lang="zh-CN" altLang="en-US" sz="2800" dirty="0" smtClean="0">
                <a:solidFill>
                  <a:schemeClr val="bg1"/>
                </a:solidFill>
                <a:latin typeface="微软雅黑 Light" panose="020B0502040204020203" pitchFamily="34" charset="-122"/>
                <a:ea typeface="微软雅黑 Light" panose="020B0502040204020203" pitchFamily="34" charset="-122"/>
              </a:rPr>
              <a:t>五</a:t>
            </a:r>
            <a:r>
              <a:rPr lang="zh-CN" altLang="en-US" sz="3600" dirty="0" smtClean="0">
                <a:solidFill>
                  <a:schemeClr val="bg1"/>
                </a:solidFill>
                <a:latin typeface="微软雅黑 Light" panose="020B0502040204020203" pitchFamily="34" charset="-122"/>
                <a:ea typeface="微软雅黑 Light" panose="020B0502040204020203" pitchFamily="34" charset="-122"/>
              </a:rPr>
              <a:t> </a:t>
            </a:r>
            <a:r>
              <a:rPr lang="zh-CN" altLang="en-US" sz="3600" b="1" dirty="0" smtClean="0">
                <a:solidFill>
                  <a:schemeClr val="bg1"/>
                </a:solidFill>
                <a:latin typeface="微软雅黑 Light" panose="020B0502040204020203" pitchFamily="34" charset="-122"/>
                <a:ea typeface="微软雅黑 Light" panose="020B0502040204020203" pitchFamily="34" charset="-122"/>
              </a:rPr>
              <a:t>产品特色</a:t>
            </a:r>
            <a:endParaRPr lang="zh-CN" altLang="en-US" sz="3600" b="1" dirty="0">
              <a:solidFill>
                <a:schemeClr val="bg1"/>
              </a:solidFill>
              <a:latin typeface="微软雅黑 Light" panose="020B0502040204020203" pitchFamily="34" charset="-122"/>
              <a:ea typeface="微软雅黑 Light" panose="020B0502040204020203" pitchFamily="34" charset="-122"/>
            </a:endParaRPr>
          </a:p>
        </p:txBody>
      </p:sp>
      <p:sp>
        <p:nvSpPr>
          <p:cNvPr id="26" name="圆角矩形 25"/>
          <p:cNvSpPr/>
          <p:nvPr/>
        </p:nvSpPr>
        <p:spPr>
          <a:xfrm>
            <a:off x="4068619" y="4435415"/>
            <a:ext cx="3505200" cy="7620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4491953" y="4435415"/>
            <a:ext cx="2658533" cy="646331"/>
          </a:xfrm>
          <a:prstGeom prst="rect">
            <a:avLst/>
          </a:prstGeom>
          <a:noFill/>
        </p:spPr>
        <p:txBody>
          <a:bodyPr wrap="square" rtlCol="0">
            <a:spAutoFit/>
          </a:bodyPr>
          <a:lstStyle/>
          <a:p>
            <a:r>
              <a:rPr lang="zh-CN" altLang="en-US" sz="2800" dirty="0" smtClean="0">
                <a:solidFill>
                  <a:schemeClr val="bg1"/>
                </a:solidFill>
                <a:latin typeface="微软雅黑 Light" panose="020B0502040204020203" pitchFamily="34" charset="-122"/>
                <a:ea typeface="微软雅黑 Light" panose="020B0502040204020203" pitchFamily="34" charset="-122"/>
              </a:rPr>
              <a:t>四</a:t>
            </a:r>
            <a:r>
              <a:rPr lang="zh-CN" altLang="en-US" sz="3600" dirty="0" smtClean="0">
                <a:solidFill>
                  <a:schemeClr val="bg1"/>
                </a:solidFill>
                <a:latin typeface="微软雅黑 Light" panose="020B0502040204020203" pitchFamily="34" charset="-122"/>
                <a:ea typeface="微软雅黑 Light" panose="020B0502040204020203" pitchFamily="34" charset="-122"/>
              </a:rPr>
              <a:t> </a:t>
            </a:r>
            <a:r>
              <a:rPr lang="zh-CN" altLang="en-US" sz="3600" b="1" dirty="0" smtClean="0">
                <a:solidFill>
                  <a:schemeClr val="bg1"/>
                </a:solidFill>
                <a:latin typeface="微软雅黑 Light" panose="020B0502040204020203" pitchFamily="34" charset="-122"/>
                <a:ea typeface="微软雅黑 Light" panose="020B0502040204020203" pitchFamily="34" charset="-122"/>
              </a:rPr>
              <a:t>产品演示</a:t>
            </a:r>
            <a:endParaRPr lang="zh-CN" altLang="en-US" sz="3600" b="1"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5588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fade">
                                      <p:cBhvr>
                                        <p:cTn id="19" dur="500"/>
                                        <p:tgtEl>
                                          <p:spTgt spid="2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6" grpId="0" animBg="1"/>
      <p:bldP spid="17" grpId="0" animBg="1"/>
      <p:bldP spid="18" grpId="0" animBg="1"/>
      <p:bldP spid="19" grpId="0" animBg="1"/>
      <p:bldP spid="20" grpId="0"/>
      <p:bldP spid="23" grpId="0"/>
      <p:bldP spid="24" grpId="0"/>
      <p:bldP spid="25" grpId="0" animBg="1"/>
      <p:bldP spid="26" grpId="0" animBg="1"/>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267" y="135467"/>
            <a:ext cx="4411090" cy="3166533"/>
          </a:xfrm>
          <a:prstGeom prst="rect">
            <a:avLst/>
          </a:prstGeom>
        </p:spPr>
      </p:pic>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6401" y="3410466"/>
            <a:ext cx="4707466" cy="3244334"/>
          </a:xfrm>
          <a:prstGeom prst="rect">
            <a:avLst/>
          </a:prstGeom>
        </p:spPr>
      </p:pic>
      <p:sp>
        <p:nvSpPr>
          <p:cNvPr id="14" name="文本框 13"/>
          <p:cNvSpPr txBox="1"/>
          <p:nvPr/>
        </p:nvSpPr>
        <p:spPr>
          <a:xfrm>
            <a:off x="3039489" y="2578725"/>
            <a:ext cx="3683044" cy="1446550"/>
          </a:xfrm>
          <a:prstGeom prst="rect">
            <a:avLst/>
          </a:prstGeom>
          <a:noFill/>
        </p:spPr>
        <p:txBody>
          <a:bodyPr wrap="square" rtlCol="0">
            <a:spAutoFit/>
          </a:bodyPr>
          <a:lstStyle/>
          <a:p>
            <a:r>
              <a:rPr lang="zh-CN" altLang="en-US" sz="8800" b="1" dirty="0" smtClean="0">
                <a:solidFill>
                  <a:srgbClr val="0070C0"/>
                </a:solidFill>
                <a:latin typeface="微软雅黑 Light" panose="020B0502040204020203" pitchFamily="34" charset="-122"/>
                <a:ea typeface="微软雅黑 Light" panose="020B0502040204020203" pitchFamily="34" charset="-122"/>
              </a:rPr>
              <a:t>错过？</a:t>
            </a:r>
            <a:endParaRPr lang="zh-CN" altLang="en-US" sz="8800" b="1" dirty="0">
              <a:solidFill>
                <a:srgbClr val="0070C0"/>
              </a:solidFill>
              <a:latin typeface="微软雅黑 Light" panose="020B0502040204020203" pitchFamily="34" charset="-122"/>
              <a:ea typeface="微软雅黑 Light" panose="020B0502040204020203" pitchFamily="34" charset="-122"/>
            </a:endParaRPr>
          </a:p>
        </p:txBody>
      </p:sp>
      <p:sp>
        <p:nvSpPr>
          <p:cNvPr id="15" name="文本框 14"/>
          <p:cNvSpPr txBox="1"/>
          <p:nvPr/>
        </p:nvSpPr>
        <p:spPr>
          <a:xfrm>
            <a:off x="563035" y="3302000"/>
            <a:ext cx="3200400" cy="923330"/>
          </a:xfrm>
          <a:prstGeom prst="rect">
            <a:avLst/>
          </a:prstGeom>
          <a:noFill/>
        </p:spPr>
        <p:txBody>
          <a:bodyPr wrap="square" rtlCol="0">
            <a:spAutoFit/>
          </a:bodyPr>
          <a:lstStyle/>
          <a:p>
            <a:r>
              <a:rPr lang="zh-CN" altLang="en-US" sz="5400" b="1" dirty="0" smtClean="0">
                <a:solidFill>
                  <a:srgbClr val="0070C0"/>
                </a:solidFill>
                <a:latin typeface="微软雅黑 Light" panose="020B0502040204020203" pitchFamily="34" charset="-122"/>
                <a:ea typeface="微软雅黑 Light" panose="020B0502040204020203" pitchFamily="34" charset="-122"/>
              </a:rPr>
              <a:t>信息匮乏</a:t>
            </a:r>
            <a:endParaRPr lang="zh-CN" altLang="en-US" sz="5400" b="1" dirty="0">
              <a:solidFill>
                <a:srgbClr val="0070C0"/>
              </a:solidFill>
              <a:latin typeface="微软雅黑 Light" panose="020B0502040204020203" pitchFamily="34" charset="-122"/>
              <a:ea typeface="微软雅黑 Light" panose="020B0502040204020203" pitchFamily="34" charset="-122"/>
            </a:endParaRPr>
          </a:p>
        </p:txBody>
      </p:sp>
      <p:sp>
        <p:nvSpPr>
          <p:cNvPr id="19" name="文本框 18"/>
          <p:cNvSpPr txBox="1"/>
          <p:nvPr/>
        </p:nvSpPr>
        <p:spPr>
          <a:xfrm>
            <a:off x="5122333" y="3302000"/>
            <a:ext cx="3200400" cy="923330"/>
          </a:xfrm>
          <a:prstGeom prst="rect">
            <a:avLst/>
          </a:prstGeom>
          <a:noFill/>
        </p:spPr>
        <p:txBody>
          <a:bodyPr wrap="square" rtlCol="0">
            <a:spAutoFit/>
          </a:bodyPr>
          <a:lstStyle/>
          <a:p>
            <a:r>
              <a:rPr lang="zh-CN" altLang="en-US" sz="5400" b="1" dirty="0" smtClean="0">
                <a:solidFill>
                  <a:srgbClr val="0070C0"/>
                </a:solidFill>
                <a:latin typeface="微软雅黑 Light" panose="020B0502040204020203" pitchFamily="34" charset="-122"/>
                <a:ea typeface="微软雅黑 Light" panose="020B0502040204020203" pitchFamily="34" charset="-122"/>
              </a:rPr>
              <a:t>宣传乏力</a:t>
            </a:r>
            <a:endParaRPr lang="zh-CN" altLang="en-US" sz="5400" b="1" dirty="0">
              <a:solidFill>
                <a:srgbClr val="0070C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34790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par>
                                <p:cTn id="18" presetID="10" presetClass="exit" presetSubtype="0" fill="hold" nodeType="withEffect">
                                  <p:stCondLst>
                                    <p:cond delay="0"/>
                                  </p:stCondLst>
                                  <p:childTnLst>
                                    <p:animEffect transition="out" filter="fade">
                                      <p:cBhvr>
                                        <p:cTn id="19" dur="500"/>
                                        <p:tgtEl>
                                          <p:spTgt spid="12"/>
                                        </p:tgtEl>
                                      </p:cBhvr>
                                    </p:animEffect>
                                    <p:set>
                                      <p:cBhvr>
                                        <p:cTn id="20" dur="1" fill="hold">
                                          <p:stCondLst>
                                            <p:cond delay="499"/>
                                          </p:stCondLst>
                                        </p:cTn>
                                        <p:tgtEl>
                                          <p:spTgt spid="12"/>
                                        </p:tgtEl>
                                        <p:attrNameLst>
                                          <p:attrName>style.visibility</p:attrName>
                                        </p:attrNameLst>
                                      </p:cBhvr>
                                      <p:to>
                                        <p:strVal val="hidden"/>
                                      </p:to>
                                    </p:set>
                                  </p:childTnLst>
                                </p:cTn>
                              </p:par>
                              <p:par>
                                <p:cTn id="21" presetID="10"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42" presetClass="path" presetSubtype="0" accel="50000" decel="50000" fill="hold" grpId="1" nodeType="withEffect">
                                  <p:stCondLst>
                                    <p:cond delay="0"/>
                                  </p:stCondLst>
                                  <p:childTnLst>
                                    <p:animMotion origin="layout" path="M -4.16667E-6 -1.48148E-6 L -0.00416 -0.19004 " pathEditMode="relative" rAng="0" ptsTypes="AA">
                                      <p:cBhvr>
                                        <p:cTn id="25" dur="2000" fill="hold"/>
                                        <p:tgtEl>
                                          <p:spTgt spid="14"/>
                                        </p:tgtEl>
                                        <p:attrNameLst>
                                          <p:attrName>ppt_x</p:attrName>
                                          <p:attrName>ppt_y</p:attrName>
                                        </p:attrNameLst>
                                      </p:cBhvr>
                                      <p:rCtr x="-208" y="-9514"/>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15"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46591" y="229659"/>
            <a:ext cx="2554817" cy="972607"/>
          </a:xfrm>
        </p:spPr>
        <p:txBody>
          <a:bodyPr>
            <a:normAutofit fontScale="90000"/>
          </a:bodyPr>
          <a:lstStyle/>
          <a:p>
            <a:r>
              <a:rPr lang="zh-TW" altLang="zh-CN" dirty="0">
                <a:solidFill>
                  <a:srgbClr val="0070C0"/>
                </a:solidFill>
                <a:latin typeface="微软雅黑 Light" panose="020B0502040204020203" pitchFamily="34" charset="-122"/>
                <a:ea typeface="微软雅黑 Light" panose="020B0502040204020203" pitchFamily="34" charset="-122"/>
              </a:rPr>
              <a:t>市场分析</a:t>
            </a:r>
            <a:r>
              <a:rPr lang="zh-CN" altLang="zh-CN" dirty="0"/>
              <a:t/>
            </a:r>
            <a:br>
              <a:rPr lang="zh-CN" altLang="zh-CN" dirty="0"/>
            </a:br>
            <a:endParaRPr lang="zh-CN" altLang="en-US" dirty="0"/>
          </a:p>
        </p:txBody>
      </p:sp>
      <p:graphicFrame>
        <p:nvGraphicFramePr>
          <p:cNvPr id="6" name="图表 5"/>
          <p:cNvGraphicFramePr/>
          <p:nvPr>
            <p:extLst>
              <p:ext uri="{D42A27DB-BD31-4B8C-83A1-F6EECF244321}">
                <p14:modId xmlns:p14="http://schemas.microsoft.com/office/powerpoint/2010/main" val="3749643732"/>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5" name="文本框 1"/>
          <p:cNvSpPr txBox="1"/>
          <p:nvPr/>
        </p:nvSpPr>
        <p:spPr>
          <a:xfrm>
            <a:off x="4572000" y="1820333"/>
            <a:ext cx="2370667" cy="1896533"/>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6000" dirty="0" smtClean="0">
                <a:solidFill>
                  <a:schemeClr val="bg1"/>
                </a:solidFill>
              </a:rPr>
              <a:t>海报</a:t>
            </a:r>
            <a:endParaRPr lang="zh-CN" altLang="en-US" sz="6000" dirty="0">
              <a:solidFill>
                <a:schemeClr val="bg1"/>
              </a:solidFill>
            </a:endParaRPr>
          </a:p>
        </p:txBody>
      </p:sp>
      <p:graphicFrame>
        <p:nvGraphicFramePr>
          <p:cNvPr id="8" name="图表 7"/>
          <p:cNvGraphicFramePr/>
          <p:nvPr>
            <p:extLst>
              <p:ext uri="{D42A27DB-BD31-4B8C-83A1-F6EECF244321}">
                <p14:modId xmlns:p14="http://schemas.microsoft.com/office/powerpoint/2010/main" val="3207085942"/>
              </p:ext>
            </p:extLst>
          </p:nvPr>
        </p:nvGraphicFramePr>
        <p:xfrm>
          <a:off x="-169332" y="-16934"/>
          <a:ext cx="9313332" cy="6858000"/>
        </p:xfrm>
        <a:graphic>
          <a:graphicData uri="http://schemas.openxmlformats.org/drawingml/2006/chart">
            <c:chart xmlns:c="http://schemas.openxmlformats.org/drawingml/2006/chart" xmlns:r="http://schemas.openxmlformats.org/officeDocument/2006/relationships" r:id="rId4"/>
          </a:graphicData>
        </a:graphic>
      </p:graphicFrame>
      <p:sp>
        <p:nvSpPr>
          <p:cNvPr id="9" name="文本框 8"/>
          <p:cNvSpPr txBox="1"/>
          <p:nvPr/>
        </p:nvSpPr>
        <p:spPr>
          <a:xfrm>
            <a:off x="2675467" y="4578516"/>
            <a:ext cx="3098800" cy="954107"/>
          </a:xfrm>
          <a:prstGeom prst="rect">
            <a:avLst/>
          </a:prstGeom>
          <a:noFill/>
        </p:spPr>
        <p:txBody>
          <a:bodyPr wrap="square" rtlCol="0">
            <a:spAutoFit/>
          </a:bodyPr>
          <a:lstStyle/>
          <a:p>
            <a:r>
              <a:rPr lang="zh-CN" altLang="en-US" sz="2800" b="1" dirty="0">
                <a:solidFill>
                  <a:schemeClr val="bg1"/>
                </a:solidFill>
                <a:latin typeface="微软雅黑 Light" panose="020B0502040204020203" pitchFamily="34" charset="-122"/>
                <a:ea typeface="微软雅黑 Light" panose="020B0502040204020203" pitchFamily="34" charset="-122"/>
              </a:rPr>
              <a:t>偶尔</a:t>
            </a:r>
            <a:r>
              <a:rPr lang="zh-CN" altLang="en-US" sz="2800" b="1" dirty="0" smtClean="0">
                <a:solidFill>
                  <a:schemeClr val="bg1"/>
                </a:solidFill>
                <a:latin typeface="微软雅黑 Light" panose="020B0502040204020203" pitchFamily="34" charset="-122"/>
                <a:ea typeface="微软雅黑 Light" panose="020B0502040204020203" pitchFamily="34" charset="-122"/>
              </a:rPr>
              <a:t>感到匮乏          </a:t>
            </a:r>
            <a:r>
              <a:rPr lang="en-US" altLang="zh-CN" sz="2800" b="1" dirty="0" smtClean="0">
                <a:solidFill>
                  <a:schemeClr val="bg1"/>
                </a:solidFill>
                <a:latin typeface="微软雅黑 Light" panose="020B0502040204020203" pitchFamily="34" charset="-122"/>
                <a:ea typeface="微软雅黑 Light" panose="020B0502040204020203" pitchFamily="34" charset="-122"/>
              </a:rPr>
              <a:t>58%</a:t>
            </a:r>
            <a:endParaRPr lang="zh-CN" altLang="en-US" sz="2800" b="1" dirty="0">
              <a:solidFill>
                <a:schemeClr val="bg1"/>
              </a:solidFill>
              <a:latin typeface="微软雅黑 Light" panose="020B0502040204020203" pitchFamily="34" charset="-122"/>
              <a:ea typeface="微软雅黑 Light" panose="020B0502040204020203" pitchFamily="34" charset="-122"/>
            </a:endParaRPr>
          </a:p>
        </p:txBody>
      </p:sp>
      <p:sp>
        <p:nvSpPr>
          <p:cNvPr id="10" name="文本框 9"/>
          <p:cNvSpPr txBox="1"/>
          <p:nvPr/>
        </p:nvSpPr>
        <p:spPr>
          <a:xfrm>
            <a:off x="4529667" y="2969174"/>
            <a:ext cx="2895600" cy="954107"/>
          </a:xfrm>
          <a:prstGeom prst="rect">
            <a:avLst/>
          </a:prstGeom>
          <a:noFill/>
        </p:spPr>
        <p:txBody>
          <a:bodyPr wrap="square" rtlCol="0">
            <a:spAutoFit/>
          </a:bodyPr>
          <a:lstStyle/>
          <a:p>
            <a:r>
              <a:rPr lang="zh-CN" altLang="en-US" sz="2800" b="1" dirty="0">
                <a:solidFill>
                  <a:schemeClr val="bg1"/>
                </a:solidFill>
                <a:latin typeface="微软雅黑 Light" panose="020B0502040204020203" pitchFamily="34" charset="-122"/>
                <a:ea typeface="微软雅黑 Light" panose="020B0502040204020203" pitchFamily="34" charset="-122"/>
              </a:rPr>
              <a:t>经常</a:t>
            </a:r>
            <a:r>
              <a:rPr lang="zh-CN" altLang="en-US" sz="2800" b="1" dirty="0" smtClean="0">
                <a:solidFill>
                  <a:schemeClr val="bg1"/>
                </a:solidFill>
                <a:latin typeface="微软雅黑 Light" panose="020B0502040204020203" pitchFamily="34" charset="-122"/>
                <a:ea typeface="微软雅黑 Light" panose="020B0502040204020203" pitchFamily="34" charset="-122"/>
              </a:rPr>
              <a:t>感到匮乏          </a:t>
            </a:r>
            <a:r>
              <a:rPr lang="en-US" altLang="zh-CN" sz="2800" b="1" dirty="0" smtClean="0">
                <a:solidFill>
                  <a:schemeClr val="bg1"/>
                </a:solidFill>
                <a:latin typeface="微软雅黑 Light" panose="020B0502040204020203" pitchFamily="34" charset="-122"/>
                <a:ea typeface="微软雅黑 Light" panose="020B0502040204020203" pitchFamily="34" charset="-122"/>
              </a:rPr>
              <a:t>32%</a:t>
            </a:r>
            <a:endParaRPr lang="zh-CN" altLang="en-US" sz="2800" b="1" dirty="0">
              <a:solidFill>
                <a:schemeClr val="bg1"/>
              </a:solidFill>
              <a:latin typeface="微软雅黑 Light" panose="020B0502040204020203" pitchFamily="34" charset="-122"/>
              <a:ea typeface="微软雅黑 Light" panose="020B0502040204020203" pitchFamily="34" charset="-122"/>
            </a:endParaRPr>
          </a:p>
        </p:txBody>
      </p:sp>
      <p:sp>
        <p:nvSpPr>
          <p:cNvPr id="11" name="文本框 10"/>
          <p:cNvSpPr txBox="1"/>
          <p:nvPr/>
        </p:nvSpPr>
        <p:spPr>
          <a:xfrm>
            <a:off x="3505200" y="1820333"/>
            <a:ext cx="1066800" cy="954107"/>
          </a:xfrm>
          <a:prstGeom prst="rect">
            <a:avLst/>
          </a:prstGeom>
          <a:noFill/>
        </p:spPr>
        <p:txBody>
          <a:bodyPr wrap="square" rtlCol="0">
            <a:spAutoFit/>
          </a:bodyPr>
          <a:lstStyle/>
          <a:p>
            <a:r>
              <a:rPr lang="zh-CN" altLang="en-US" sz="2800" b="1" dirty="0">
                <a:solidFill>
                  <a:schemeClr val="bg1"/>
                </a:solidFill>
                <a:latin typeface="微软雅黑 Light" panose="020B0502040204020203" pitchFamily="34" charset="-122"/>
                <a:ea typeface="微软雅黑 Light" panose="020B0502040204020203" pitchFamily="34" charset="-122"/>
              </a:rPr>
              <a:t>从不</a:t>
            </a:r>
            <a:r>
              <a:rPr lang="zh-CN" altLang="en-US" sz="2800" b="1" dirty="0" smtClean="0">
                <a:solidFill>
                  <a:schemeClr val="bg1"/>
                </a:solidFill>
                <a:latin typeface="微软雅黑 Light" panose="020B0502040204020203" pitchFamily="34" charset="-122"/>
                <a:ea typeface="微软雅黑 Light" panose="020B0502040204020203" pitchFamily="34" charset="-122"/>
              </a:rPr>
              <a:t>          </a:t>
            </a:r>
            <a:endParaRPr lang="en-US" altLang="zh-CN" sz="2800" b="1" dirty="0" smtClean="0">
              <a:solidFill>
                <a:schemeClr val="bg1"/>
              </a:solidFill>
              <a:latin typeface="微软雅黑 Light" panose="020B0502040204020203" pitchFamily="34" charset="-122"/>
              <a:ea typeface="微软雅黑 Light" panose="020B0502040204020203" pitchFamily="34" charset="-122"/>
            </a:endParaRPr>
          </a:p>
          <a:p>
            <a:r>
              <a:rPr lang="en-US" altLang="zh-CN" sz="2800" b="1" dirty="0" smtClean="0">
                <a:solidFill>
                  <a:schemeClr val="bg1"/>
                </a:solidFill>
                <a:latin typeface="微软雅黑 Light" panose="020B0502040204020203" pitchFamily="34" charset="-122"/>
                <a:ea typeface="微软雅黑 Light" panose="020B0502040204020203" pitchFamily="34" charset="-122"/>
              </a:rPr>
              <a:t>10%</a:t>
            </a:r>
            <a:endParaRPr lang="zh-CN" altLang="en-US" sz="2800" b="1" dirty="0">
              <a:solidFill>
                <a:schemeClr val="bg1"/>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95525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8" grpId="0">
        <p:bldAsOne/>
      </p:bldGraphic>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p:cNvGraphicFramePr/>
          <p:nvPr>
            <p:extLst>
              <p:ext uri="{D42A27DB-BD31-4B8C-83A1-F6EECF244321}">
                <p14:modId xmlns:p14="http://schemas.microsoft.com/office/powerpoint/2010/main" val="3296126356"/>
              </p:ext>
            </p:extLst>
          </p:nvPr>
        </p:nvGraphicFramePr>
        <p:xfrm>
          <a:off x="0" y="1"/>
          <a:ext cx="9144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56746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图表 9"/>
          <p:cNvGraphicFramePr/>
          <p:nvPr>
            <p:extLst>
              <p:ext uri="{D42A27DB-BD31-4B8C-83A1-F6EECF244321}">
                <p14:modId xmlns:p14="http://schemas.microsoft.com/office/powerpoint/2010/main" val="1415418110"/>
              </p:ext>
            </p:extLst>
          </p:nvPr>
        </p:nvGraphicFramePr>
        <p:xfrm>
          <a:off x="0" y="0"/>
          <a:ext cx="9410700" cy="6739465"/>
        </p:xfrm>
        <a:graphic>
          <a:graphicData uri="http://schemas.openxmlformats.org/drawingml/2006/chart">
            <c:chart xmlns:c="http://schemas.openxmlformats.org/drawingml/2006/chart" xmlns:r="http://schemas.openxmlformats.org/officeDocument/2006/relationships" r:id="rId3"/>
          </a:graphicData>
        </a:graphic>
      </p:graphicFrame>
      <p:sp>
        <p:nvSpPr>
          <p:cNvPr id="11" name="文本框 1"/>
          <p:cNvSpPr txBox="1"/>
          <p:nvPr/>
        </p:nvSpPr>
        <p:spPr>
          <a:xfrm>
            <a:off x="3843866" y="3606799"/>
            <a:ext cx="677333" cy="38946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800" dirty="0" smtClean="0">
                <a:solidFill>
                  <a:schemeClr val="bg1"/>
                </a:solidFill>
              </a:rPr>
              <a:t>22</a:t>
            </a:r>
            <a:endParaRPr lang="zh-CN" altLang="en-US" sz="2800" dirty="0">
              <a:solidFill>
                <a:schemeClr val="bg1"/>
              </a:solidFill>
            </a:endParaRPr>
          </a:p>
        </p:txBody>
      </p:sp>
      <p:sp>
        <p:nvSpPr>
          <p:cNvPr id="12" name="文本框 1"/>
          <p:cNvSpPr txBox="1"/>
          <p:nvPr/>
        </p:nvSpPr>
        <p:spPr>
          <a:xfrm>
            <a:off x="5096933" y="5012266"/>
            <a:ext cx="677333" cy="38946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800" dirty="0" smtClean="0">
                <a:solidFill>
                  <a:schemeClr val="bg1"/>
                </a:solidFill>
              </a:rPr>
              <a:t>42</a:t>
            </a:r>
            <a:endParaRPr lang="zh-CN" altLang="en-US" sz="2800" dirty="0">
              <a:solidFill>
                <a:schemeClr val="bg1"/>
              </a:solidFill>
            </a:endParaRPr>
          </a:p>
        </p:txBody>
      </p:sp>
      <p:sp>
        <p:nvSpPr>
          <p:cNvPr id="13" name="文本框 1"/>
          <p:cNvSpPr txBox="1"/>
          <p:nvPr/>
        </p:nvSpPr>
        <p:spPr>
          <a:xfrm>
            <a:off x="2556933" y="863600"/>
            <a:ext cx="677333" cy="60661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800" dirty="0" smtClean="0">
                <a:solidFill>
                  <a:schemeClr val="bg1"/>
                </a:solidFill>
              </a:rPr>
              <a:t>3</a:t>
            </a:r>
            <a:endParaRPr lang="zh-CN" altLang="en-US" sz="2800" dirty="0">
              <a:solidFill>
                <a:schemeClr val="bg1"/>
              </a:solidFill>
            </a:endParaRPr>
          </a:p>
        </p:txBody>
      </p:sp>
    </p:spTree>
    <p:extLst>
      <p:ext uri="{BB962C8B-B14F-4D97-AF65-F5344CB8AC3E}">
        <p14:creationId xmlns:p14="http://schemas.microsoft.com/office/powerpoint/2010/main" val="108482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图表 5"/>
          <p:cNvGraphicFramePr/>
          <p:nvPr>
            <p:extLst>
              <p:ext uri="{D42A27DB-BD31-4B8C-83A1-F6EECF244321}">
                <p14:modId xmlns:p14="http://schemas.microsoft.com/office/powerpoint/2010/main" val="4281951149"/>
              </p:ext>
            </p:extLst>
          </p:nvPr>
        </p:nvGraphicFramePr>
        <p:xfrm>
          <a:off x="0" y="0"/>
          <a:ext cx="9076795" cy="6858000"/>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1"/>
          <p:cNvSpPr txBox="1"/>
          <p:nvPr/>
        </p:nvSpPr>
        <p:spPr>
          <a:xfrm>
            <a:off x="4681832" y="2791395"/>
            <a:ext cx="1258094" cy="144715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3200" b="1" dirty="0">
                <a:solidFill>
                  <a:schemeClr val="bg1"/>
                </a:solidFill>
              </a:rPr>
              <a:t>非常</a:t>
            </a:r>
            <a:endParaRPr lang="en-US" altLang="zh-CN" sz="3200" b="1" dirty="0" smtClean="0">
              <a:solidFill>
                <a:schemeClr val="bg1"/>
              </a:solidFill>
            </a:endParaRPr>
          </a:p>
          <a:p>
            <a:r>
              <a:rPr lang="zh-CN" altLang="en-US" sz="3200" b="1" dirty="0" smtClean="0">
                <a:solidFill>
                  <a:schemeClr val="bg1"/>
                </a:solidFill>
              </a:rPr>
              <a:t>期待</a:t>
            </a:r>
            <a:endParaRPr lang="zh-CN" altLang="en-US" sz="3200" b="1" dirty="0">
              <a:solidFill>
                <a:schemeClr val="bg1"/>
              </a:solidFill>
            </a:endParaRPr>
          </a:p>
        </p:txBody>
      </p:sp>
      <p:sp>
        <p:nvSpPr>
          <p:cNvPr id="10" name="文本框 1"/>
          <p:cNvSpPr txBox="1"/>
          <p:nvPr/>
        </p:nvSpPr>
        <p:spPr>
          <a:xfrm>
            <a:off x="3423738" y="2207601"/>
            <a:ext cx="1258094" cy="144715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zh-CN" altLang="en-US" sz="3200" b="1" dirty="0" smtClean="0">
                <a:solidFill>
                  <a:schemeClr val="bg1"/>
                </a:solidFill>
              </a:rPr>
              <a:t>不期待</a:t>
            </a:r>
            <a:endParaRPr lang="zh-CN" altLang="en-US" sz="3200" b="1" dirty="0">
              <a:solidFill>
                <a:schemeClr val="bg1"/>
              </a:solidFill>
            </a:endParaRPr>
          </a:p>
        </p:txBody>
      </p:sp>
    </p:spTree>
    <p:extLst>
      <p:ext uri="{BB962C8B-B14F-4D97-AF65-F5344CB8AC3E}">
        <p14:creationId xmlns:p14="http://schemas.microsoft.com/office/powerpoint/2010/main" val="307876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2521" y="5484989"/>
            <a:ext cx="922100" cy="983065"/>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2521" y="4135850"/>
            <a:ext cx="922100" cy="983065"/>
          </a:xfrm>
          <a:prstGeom prst="rect">
            <a:avLst/>
          </a:prstGeom>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0098" y="2241541"/>
            <a:ext cx="922100" cy="98306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8107" y="1002876"/>
            <a:ext cx="922100" cy="983065"/>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5943" y="4244428"/>
            <a:ext cx="922100" cy="983065"/>
          </a:xfrm>
          <a:prstGeom prst="rect">
            <a:avLst/>
          </a:prstGeom>
        </p:spPr>
      </p:pic>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4630" y="2439994"/>
            <a:ext cx="922100" cy="983065"/>
          </a:xfrm>
          <a:prstGeom prst="rect">
            <a:avLst/>
          </a:prstGeom>
        </p:spPr>
      </p:pic>
      <p:sp>
        <p:nvSpPr>
          <p:cNvPr id="2" name="虚尾箭头 1"/>
          <p:cNvSpPr/>
          <p:nvPr/>
        </p:nvSpPr>
        <p:spPr>
          <a:xfrm>
            <a:off x="3206530" y="4427358"/>
            <a:ext cx="2585558" cy="496206"/>
          </a:xfrm>
          <a:prstGeom prst="striped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0" name="虚尾箭头 9"/>
          <p:cNvSpPr/>
          <p:nvPr/>
        </p:nvSpPr>
        <p:spPr>
          <a:xfrm rot="20072430">
            <a:off x="2975479" y="3189050"/>
            <a:ext cx="2567117" cy="498342"/>
          </a:xfrm>
          <a:prstGeom prst="striped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1" name="虚尾箭头 10"/>
          <p:cNvSpPr/>
          <p:nvPr/>
        </p:nvSpPr>
        <p:spPr>
          <a:xfrm rot="5400000">
            <a:off x="1390945" y="2307968"/>
            <a:ext cx="1253066" cy="763801"/>
          </a:xfrm>
          <a:prstGeom prst="stripedRightArrow">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440266" y="1078909"/>
            <a:ext cx="3420533" cy="830997"/>
          </a:xfrm>
          <a:prstGeom prst="rect">
            <a:avLst/>
          </a:prstGeom>
          <a:noFill/>
        </p:spPr>
        <p:txBody>
          <a:bodyPr wrap="square" rtlCol="0">
            <a:spAutoFit/>
          </a:bodyPr>
          <a:lstStyle/>
          <a:p>
            <a:r>
              <a:rPr lang="zh-CN" altLang="en-US" sz="4800" b="1" dirty="0" smtClean="0">
                <a:solidFill>
                  <a:srgbClr val="0070C0"/>
                </a:solidFill>
                <a:latin typeface="微软雅黑 Light" panose="020B0502040204020203" pitchFamily="34" charset="-122"/>
                <a:ea typeface="微软雅黑 Light" panose="020B0502040204020203" pitchFamily="34" charset="-122"/>
              </a:rPr>
              <a:t>社团、组织</a:t>
            </a:r>
            <a:endParaRPr lang="zh-CN" altLang="en-US" sz="4800" b="1" dirty="0">
              <a:solidFill>
                <a:srgbClr val="0070C0"/>
              </a:solidFill>
              <a:latin typeface="微软雅黑 Light" panose="020B0502040204020203" pitchFamily="34" charset="-122"/>
              <a:ea typeface="微软雅黑 Light" panose="020B0502040204020203" pitchFamily="34" charset="-122"/>
            </a:endParaRPr>
          </a:p>
        </p:txBody>
      </p:sp>
      <p:sp>
        <p:nvSpPr>
          <p:cNvPr id="13" name="虚尾箭头 12"/>
          <p:cNvSpPr/>
          <p:nvPr/>
        </p:nvSpPr>
        <p:spPr>
          <a:xfrm rot="19041359">
            <a:off x="6401614" y="1960857"/>
            <a:ext cx="1043314" cy="348519"/>
          </a:xfrm>
          <a:prstGeom prst="striped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4" name="虚尾箭头 13"/>
          <p:cNvSpPr/>
          <p:nvPr/>
        </p:nvSpPr>
        <p:spPr>
          <a:xfrm>
            <a:off x="6666784" y="2745538"/>
            <a:ext cx="1043314" cy="348519"/>
          </a:xfrm>
          <a:prstGeom prst="striped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5" name="虚尾箭头 14"/>
          <p:cNvSpPr/>
          <p:nvPr/>
        </p:nvSpPr>
        <p:spPr>
          <a:xfrm>
            <a:off x="6826452" y="4525269"/>
            <a:ext cx="1043314" cy="348519"/>
          </a:xfrm>
          <a:prstGeom prst="striped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6" name="虚尾箭头 15"/>
          <p:cNvSpPr/>
          <p:nvPr/>
        </p:nvSpPr>
        <p:spPr>
          <a:xfrm rot="1680993">
            <a:off x="6784753" y="5250256"/>
            <a:ext cx="1043314" cy="348519"/>
          </a:xfrm>
          <a:prstGeom prst="stripedRightArrow">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17" name="心形 16"/>
          <p:cNvSpPr/>
          <p:nvPr/>
        </p:nvSpPr>
        <p:spPr>
          <a:xfrm>
            <a:off x="6923271" y="4159195"/>
            <a:ext cx="444836" cy="366074"/>
          </a:xfrm>
          <a:prstGeom prst="hear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心形 18"/>
          <p:cNvSpPr/>
          <p:nvPr/>
        </p:nvSpPr>
        <p:spPr>
          <a:xfrm>
            <a:off x="6952820" y="2449611"/>
            <a:ext cx="444836" cy="366074"/>
          </a:xfrm>
          <a:prstGeom prst="hear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心形 19"/>
          <p:cNvSpPr/>
          <p:nvPr/>
        </p:nvSpPr>
        <p:spPr>
          <a:xfrm>
            <a:off x="7202623" y="4935878"/>
            <a:ext cx="444836" cy="366074"/>
          </a:xfrm>
          <a:prstGeom prst="hear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心形 20"/>
          <p:cNvSpPr/>
          <p:nvPr/>
        </p:nvSpPr>
        <p:spPr>
          <a:xfrm>
            <a:off x="6541612" y="1616243"/>
            <a:ext cx="444836" cy="366074"/>
          </a:xfrm>
          <a:prstGeom prst="heart">
            <a:avLst/>
          </a:prstGeom>
          <a:solidFill>
            <a:srgbClr val="FF7C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十字星 21"/>
          <p:cNvSpPr/>
          <p:nvPr/>
        </p:nvSpPr>
        <p:spPr>
          <a:xfrm>
            <a:off x="8054454" y="1018760"/>
            <a:ext cx="366497" cy="406865"/>
          </a:xfrm>
          <a:prstGeom prst="star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十字星 22"/>
          <p:cNvSpPr/>
          <p:nvPr/>
        </p:nvSpPr>
        <p:spPr>
          <a:xfrm>
            <a:off x="8290207" y="2236562"/>
            <a:ext cx="366497" cy="406865"/>
          </a:xfrm>
          <a:prstGeom prst="star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十字星 23"/>
          <p:cNvSpPr/>
          <p:nvPr/>
        </p:nvSpPr>
        <p:spPr>
          <a:xfrm>
            <a:off x="8338124" y="4042217"/>
            <a:ext cx="366497" cy="406865"/>
          </a:xfrm>
          <a:prstGeom prst="star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十字星 24"/>
          <p:cNvSpPr/>
          <p:nvPr/>
        </p:nvSpPr>
        <p:spPr>
          <a:xfrm>
            <a:off x="8390102" y="5572881"/>
            <a:ext cx="366497" cy="406865"/>
          </a:xfrm>
          <a:prstGeom prst="star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9208" y="2621152"/>
            <a:ext cx="1545585" cy="1545585"/>
          </a:xfrm>
          <a:prstGeom prst="rect">
            <a:avLst/>
          </a:prstGeom>
        </p:spPr>
      </p:pic>
      <p:sp>
        <p:nvSpPr>
          <p:cNvPr id="26" name="十字星 25"/>
          <p:cNvSpPr/>
          <p:nvPr/>
        </p:nvSpPr>
        <p:spPr>
          <a:xfrm>
            <a:off x="6302341" y="4245649"/>
            <a:ext cx="366497" cy="406865"/>
          </a:xfrm>
          <a:prstGeom prst="star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十字星 26"/>
          <p:cNvSpPr/>
          <p:nvPr/>
        </p:nvSpPr>
        <p:spPr>
          <a:xfrm>
            <a:off x="6153740" y="2516474"/>
            <a:ext cx="366497" cy="406865"/>
          </a:xfrm>
          <a:prstGeom prst="star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p:nvCxnSpPr>
        <p:spPr>
          <a:xfrm flipH="1" flipV="1">
            <a:off x="8906933" y="304800"/>
            <a:ext cx="33867" cy="60113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肘形连接符 37"/>
          <p:cNvCxnSpPr/>
          <p:nvPr/>
        </p:nvCxnSpPr>
        <p:spPr>
          <a:xfrm rot="10800000" flipV="1">
            <a:off x="4015038" y="340335"/>
            <a:ext cx="4895800" cy="11557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8338124" y="1653543"/>
            <a:ext cx="56880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6" idx="3"/>
          </p:cNvCxnSpPr>
          <p:nvPr/>
        </p:nvCxnSpPr>
        <p:spPr>
          <a:xfrm>
            <a:off x="8632198" y="2733074"/>
            <a:ext cx="308602" cy="12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8632198" y="4873788"/>
            <a:ext cx="3086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8740109" y="6306009"/>
            <a:ext cx="236179" cy="3224"/>
          </a:xfrm>
          <a:prstGeom prst="line">
            <a:avLst/>
          </a:prstGeom>
        </p:spPr>
        <p:style>
          <a:lnRef idx="1">
            <a:schemeClr val="accent1"/>
          </a:lnRef>
          <a:fillRef idx="0">
            <a:schemeClr val="accent1"/>
          </a:fillRef>
          <a:effectRef idx="0">
            <a:schemeClr val="accent1"/>
          </a:effectRef>
          <a:fontRef idx="minor">
            <a:schemeClr val="tx1"/>
          </a:fontRef>
        </p:style>
      </p:cxnSp>
      <p:sp>
        <p:nvSpPr>
          <p:cNvPr id="53" name="文本框 52"/>
          <p:cNvSpPr txBox="1"/>
          <p:nvPr/>
        </p:nvSpPr>
        <p:spPr>
          <a:xfrm>
            <a:off x="4245825" y="828641"/>
            <a:ext cx="2117693" cy="584775"/>
          </a:xfrm>
          <a:prstGeom prst="rect">
            <a:avLst/>
          </a:prstGeom>
          <a:noFill/>
        </p:spPr>
        <p:txBody>
          <a:bodyPr wrap="square" rtlCol="0">
            <a:spAutoFit/>
          </a:bodyPr>
          <a:lstStyle/>
          <a:p>
            <a:r>
              <a:rPr lang="zh-CN" altLang="en-US" sz="3200" b="1" dirty="0" smtClean="0">
                <a:solidFill>
                  <a:srgbClr val="0070C0"/>
                </a:solidFill>
                <a:latin typeface="微软雅黑 Light" panose="020B0502040204020203" pitchFamily="34" charset="-122"/>
                <a:ea typeface="微软雅黑 Light" panose="020B0502040204020203" pitchFamily="34" charset="-122"/>
              </a:rPr>
              <a:t>用户反馈</a:t>
            </a:r>
            <a:endParaRPr lang="zh-CN" altLang="en-US" sz="3200" b="1" dirty="0">
              <a:solidFill>
                <a:srgbClr val="0070C0"/>
              </a:solidFill>
              <a:latin typeface="微软雅黑 Light" panose="020B0502040204020203" pitchFamily="34" charset="-122"/>
              <a:ea typeface="微软雅黑 Light" panose="020B0502040204020203" pitchFamily="34" charset="-122"/>
            </a:endParaRPr>
          </a:p>
        </p:txBody>
      </p:sp>
      <p:sp>
        <p:nvSpPr>
          <p:cNvPr id="28" name="文本框 27"/>
          <p:cNvSpPr txBox="1"/>
          <p:nvPr/>
        </p:nvSpPr>
        <p:spPr>
          <a:xfrm>
            <a:off x="3951443" y="3705580"/>
            <a:ext cx="2310970" cy="830997"/>
          </a:xfrm>
          <a:prstGeom prst="rect">
            <a:avLst/>
          </a:prstGeom>
          <a:noFill/>
        </p:spPr>
        <p:txBody>
          <a:bodyPr wrap="square" rtlCol="0">
            <a:spAutoFit/>
          </a:bodyPr>
          <a:lstStyle/>
          <a:p>
            <a:r>
              <a:rPr lang="zh-CN" altLang="en-US" sz="2400" b="1" dirty="0" smtClean="0">
                <a:solidFill>
                  <a:srgbClr val="0070C0"/>
                </a:solidFill>
                <a:latin typeface="微软雅黑 Light" panose="020B0502040204020203" pitchFamily="34" charset="-122"/>
                <a:ea typeface="微软雅黑 Light" panose="020B0502040204020203" pitchFamily="34" charset="-122"/>
              </a:rPr>
              <a:t>标签化</a:t>
            </a:r>
            <a:endParaRPr lang="en-US" altLang="zh-CN" sz="2400" b="1" dirty="0" smtClean="0">
              <a:solidFill>
                <a:srgbClr val="0070C0"/>
              </a:solidFill>
              <a:latin typeface="微软雅黑 Light" panose="020B0502040204020203" pitchFamily="34" charset="-122"/>
              <a:ea typeface="微软雅黑 Light" panose="020B0502040204020203" pitchFamily="34" charset="-122"/>
            </a:endParaRPr>
          </a:p>
          <a:p>
            <a:r>
              <a:rPr lang="zh-CN" altLang="en-US" sz="2400" b="1" dirty="0" smtClean="0">
                <a:solidFill>
                  <a:srgbClr val="0070C0"/>
                </a:solidFill>
                <a:latin typeface="微软雅黑 Light" panose="020B0502040204020203" pitchFamily="34" charset="-122"/>
                <a:ea typeface="微软雅黑 Light" panose="020B0502040204020203" pitchFamily="34" charset="-122"/>
              </a:rPr>
              <a:t>分类推送</a:t>
            </a:r>
            <a:endParaRPr lang="zh-CN" altLang="en-US" sz="2400" b="1" dirty="0">
              <a:solidFill>
                <a:srgbClr val="0070C0"/>
              </a:solidFill>
              <a:latin typeface="微软雅黑 Light" panose="020B0502040204020203" pitchFamily="34" charset="-122"/>
              <a:ea typeface="微软雅黑 Light" panose="020B0502040204020203" pitchFamily="34" charset="-122"/>
            </a:endParaRPr>
          </a:p>
        </p:txBody>
      </p:sp>
      <p:sp>
        <p:nvSpPr>
          <p:cNvPr id="30" name="文本框 29"/>
          <p:cNvSpPr txBox="1"/>
          <p:nvPr/>
        </p:nvSpPr>
        <p:spPr>
          <a:xfrm>
            <a:off x="926231" y="5164103"/>
            <a:ext cx="3319594" cy="769441"/>
          </a:xfrm>
          <a:prstGeom prst="rect">
            <a:avLst/>
          </a:prstGeom>
          <a:noFill/>
        </p:spPr>
        <p:txBody>
          <a:bodyPr wrap="square" rtlCol="0">
            <a:spAutoFit/>
          </a:bodyPr>
          <a:lstStyle/>
          <a:p>
            <a:r>
              <a:rPr lang="zh-CN" altLang="en-US" sz="4400" b="1" dirty="0" smtClean="0">
                <a:solidFill>
                  <a:srgbClr val="0070C0"/>
                </a:solidFill>
                <a:latin typeface="微软雅黑 Light" panose="020B0502040204020203" pitchFamily="34" charset="-122"/>
                <a:ea typeface="微软雅黑 Light" panose="020B0502040204020203" pitchFamily="34" charset="-122"/>
              </a:rPr>
              <a:t>告别错过！</a:t>
            </a:r>
            <a:endParaRPr lang="zh-CN" altLang="en-US" sz="4400" b="1" dirty="0">
              <a:solidFill>
                <a:srgbClr val="0070C0"/>
              </a:solidFill>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585967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nodeType="clickEffect">
                                  <p:stCondLst>
                                    <p:cond delay="0"/>
                                  </p:stCondLst>
                                  <p:childTnLst>
                                    <p:animMotion origin="layout" path="M 0 2.59259E-6 L -0.2658 0.13518 " pathEditMode="relative" rAng="0" ptsTypes="AA">
                                      <p:cBhvr>
                                        <p:cTn id="11" dur="2000" fill="hold"/>
                                        <p:tgtEl>
                                          <p:spTgt spid="18"/>
                                        </p:tgtEl>
                                        <p:attrNameLst>
                                          <p:attrName>ppt_x</p:attrName>
                                          <p:attrName>ppt_y</p:attrName>
                                        </p:attrNameLst>
                                      </p:cBhvr>
                                      <p:rCtr x="-13299" y="6759"/>
                                    </p:animMotion>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500"/>
                                        <p:tgtEl>
                                          <p:spTgt spid="2"/>
                                        </p:tgtEl>
                                      </p:cBhvr>
                                    </p:animEffect>
                                  </p:childTnLst>
                                </p:cTn>
                              </p:par>
                              <p:par>
                                <p:cTn id="33" presetID="16" presetClass="entr" presetSubtype="21"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arn(inVertical)">
                                      <p:cBhvr>
                                        <p:cTn id="35" dur="500"/>
                                        <p:tgtEl>
                                          <p:spTgt spid="9"/>
                                        </p:tgtEl>
                                      </p:cBhvr>
                                    </p:animEffect>
                                  </p:childTnLst>
                                </p:cTn>
                              </p:par>
                              <p:par>
                                <p:cTn id="36" presetID="16" presetClass="entr" presetSubtype="21"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barn(inVertical)">
                                      <p:cBhvr>
                                        <p:cTn id="38" dur="500"/>
                                        <p:tgtEl>
                                          <p:spTgt spid="8"/>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randombar(horizontal)">
                                      <p:cBhvr>
                                        <p:cTn id="41" dur="500"/>
                                        <p:tgtEl>
                                          <p:spTgt spid="26"/>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randombar(horizontal)">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wipe(down)">
                                      <p:cBhvr>
                                        <p:cTn id="52" dur="500"/>
                                        <p:tgtEl>
                                          <p:spTgt spid="14"/>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wipe(down)">
                                      <p:cBhvr>
                                        <p:cTn id="55" dur="500"/>
                                        <p:tgtEl>
                                          <p:spTgt spid="15"/>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wipe(down)">
                                      <p:cBhvr>
                                        <p:cTn id="58" dur="500"/>
                                        <p:tgtEl>
                                          <p:spTgt spid="16"/>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500"/>
                                        <p:tgtEl>
                                          <p:spTgt spid="19"/>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500"/>
                                        <p:tgtEl>
                                          <p:spTgt spid="20"/>
                                        </p:tgtEl>
                                      </p:cBhvr>
                                    </p:animEffect>
                                  </p:childTnLst>
                                </p:cTn>
                              </p:par>
                              <p:par>
                                <p:cTn id="71" presetID="22" presetClass="entr" presetSubtype="4" fill="hold" nodeType="withEffect">
                                  <p:stCondLst>
                                    <p:cond delay="0"/>
                                  </p:stCondLst>
                                  <p:childTnLst>
                                    <p:set>
                                      <p:cBhvr>
                                        <p:cTn id="72" dur="1" fill="hold">
                                          <p:stCondLst>
                                            <p:cond delay="0"/>
                                          </p:stCondLst>
                                        </p:cTn>
                                        <p:tgtEl>
                                          <p:spTgt spid="7"/>
                                        </p:tgtEl>
                                        <p:attrNameLst>
                                          <p:attrName>style.visibility</p:attrName>
                                        </p:attrNameLst>
                                      </p:cBhvr>
                                      <p:to>
                                        <p:strVal val="visible"/>
                                      </p:to>
                                    </p:set>
                                    <p:animEffect transition="in" filter="wipe(down)">
                                      <p:cBhvr>
                                        <p:cTn id="73" dur="500"/>
                                        <p:tgtEl>
                                          <p:spTgt spid="7"/>
                                        </p:tgtEl>
                                      </p:cBhvr>
                                    </p:animEffect>
                                  </p:childTnLst>
                                </p:cTn>
                              </p:par>
                              <p:par>
                                <p:cTn id="74" presetID="16" presetClass="entr" presetSubtype="21" fill="hold" nodeType="withEffect">
                                  <p:stCondLst>
                                    <p:cond delay="0"/>
                                  </p:stCondLst>
                                  <p:childTnLst>
                                    <p:set>
                                      <p:cBhvr>
                                        <p:cTn id="75" dur="1" fill="hold">
                                          <p:stCondLst>
                                            <p:cond delay="0"/>
                                          </p:stCondLst>
                                        </p:cTn>
                                        <p:tgtEl>
                                          <p:spTgt spid="6"/>
                                        </p:tgtEl>
                                        <p:attrNameLst>
                                          <p:attrName>style.visibility</p:attrName>
                                        </p:attrNameLst>
                                      </p:cBhvr>
                                      <p:to>
                                        <p:strVal val="visible"/>
                                      </p:to>
                                    </p:set>
                                    <p:animEffect transition="in" filter="barn(inVertical)">
                                      <p:cBhvr>
                                        <p:cTn id="76" dur="500"/>
                                        <p:tgtEl>
                                          <p:spTgt spid="6"/>
                                        </p:tgtEl>
                                      </p:cBhvr>
                                    </p:animEffect>
                                  </p:childTnLst>
                                </p:cTn>
                              </p:par>
                              <p:par>
                                <p:cTn id="77" presetID="16" presetClass="entr" presetSubtype="21" fill="hold" nodeType="with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barn(inVertical)">
                                      <p:cBhvr>
                                        <p:cTn id="79" dur="500"/>
                                        <p:tgtEl>
                                          <p:spTgt spid="4"/>
                                        </p:tgtEl>
                                      </p:cBhvr>
                                    </p:animEffect>
                                  </p:childTnLst>
                                </p:cTn>
                              </p:par>
                              <p:par>
                                <p:cTn id="80" presetID="16" presetClass="entr" presetSubtype="21" fill="hold" nodeType="withEffect">
                                  <p:stCondLst>
                                    <p:cond delay="0"/>
                                  </p:stCondLst>
                                  <p:childTnLst>
                                    <p:set>
                                      <p:cBhvr>
                                        <p:cTn id="81" dur="1" fill="hold">
                                          <p:stCondLst>
                                            <p:cond delay="0"/>
                                          </p:stCondLst>
                                        </p:cTn>
                                        <p:tgtEl>
                                          <p:spTgt spid="3"/>
                                        </p:tgtEl>
                                        <p:attrNameLst>
                                          <p:attrName>style.visibility</p:attrName>
                                        </p:attrNameLst>
                                      </p:cBhvr>
                                      <p:to>
                                        <p:strVal val="visible"/>
                                      </p:to>
                                    </p:set>
                                    <p:animEffect transition="in" filter="barn(inVertical)">
                                      <p:cBhvr>
                                        <p:cTn id="82" dur="500"/>
                                        <p:tgtEl>
                                          <p:spTgt spid="3"/>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22"/>
                                        </p:tgtEl>
                                        <p:attrNameLst>
                                          <p:attrName>style.visibility</p:attrName>
                                        </p:attrNameLst>
                                      </p:cBhvr>
                                      <p:to>
                                        <p:strVal val="visible"/>
                                      </p:to>
                                    </p:set>
                                    <p:animEffect transition="in" filter="randombar(horizontal)">
                                      <p:cBhvr>
                                        <p:cTn id="85" dur="500"/>
                                        <p:tgtEl>
                                          <p:spTgt spid="22"/>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23"/>
                                        </p:tgtEl>
                                        <p:attrNameLst>
                                          <p:attrName>style.visibility</p:attrName>
                                        </p:attrNameLst>
                                      </p:cBhvr>
                                      <p:to>
                                        <p:strVal val="visible"/>
                                      </p:to>
                                    </p:set>
                                    <p:animEffect transition="in" filter="randombar(horizontal)">
                                      <p:cBhvr>
                                        <p:cTn id="88" dur="500"/>
                                        <p:tgtEl>
                                          <p:spTgt spid="23"/>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randombar(horizontal)">
                                      <p:cBhvr>
                                        <p:cTn id="91" dur="500"/>
                                        <p:tgtEl>
                                          <p:spTgt spid="24"/>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randombar(horizontal)">
                                      <p:cBhvr>
                                        <p:cTn id="94" dur="500"/>
                                        <p:tgtEl>
                                          <p:spTgt spid="2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wipe(down)">
                                      <p:cBhvr>
                                        <p:cTn id="99" dur="500"/>
                                        <p:tgtEl>
                                          <p:spTgt spid="52"/>
                                        </p:tgtEl>
                                      </p:cBhvr>
                                    </p:animEffect>
                                  </p:childTnLst>
                                </p:cTn>
                              </p:par>
                              <p:par>
                                <p:cTn id="100" presetID="22" presetClass="entr" presetSubtype="4" fill="hold" nodeType="with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wipe(down)">
                                      <p:cBhvr>
                                        <p:cTn id="102" dur="500"/>
                                        <p:tgtEl>
                                          <p:spTgt spid="36"/>
                                        </p:tgtEl>
                                      </p:cBhvr>
                                    </p:animEffect>
                                  </p:childTnLst>
                                </p:cTn>
                              </p:par>
                              <p:par>
                                <p:cTn id="103" presetID="22" presetClass="entr" presetSubtype="4" fill="hold" nodeType="withEffect">
                                  <p:stCondLst>
                                    <p:cond delay="0"/>
                                  </p:stCondLst>
                                  <p:childTnLst>
                                    <p:set>
                                      <p:cBhvr>
                                        <p:cTn id="104" dur="1" fill="hold">
                                          <p:stCondLst>
                                            <p:cond delay="0"/>
                                          </p:stCondLst>
                                        </p:cTn>
                                        <p:tgtEl>
                                          <p:spTgt spid="50"/>
                                        </p:tgtEl>
                                        <p:attrNameLst>
                                          <p:attrName>style.visibility</p:attrName>
                                        </p:attrNameLst>
                                      </p:cBhvr>
                                      <p:to>
                                        <p:strVal val="visible"/>
                                      </p:to>
                                    </p:set>
                                    <p:animEffect transition="in" filter="wipe(down)">
                                      <p:cBhvr>
                                        <p:cTn id="105" dur="500"/>
                                        <p:tgtEl>
                                          <p:spTgt spid="50"/>
                                        </p:tgtEl>
                                      </p:cBhvr>
                                    </p:animEffect>
                                  </p:childTnLst>
                                </p:cTn>
                              </p:par>
                              <p:par>
                                <p:cTn id="106" presetID="22" presetClass="entr" presetSubtype="4" fill="hold" nodeType="withEffect">
                                  <p:stCondLst>
                                    <p:cond delay="0"/>
                                  </p:stCondLst>
                                  <p:childTnLst>
                                    <p:set>
                                      <p:cBhvr>
                                        <p:cTn id="107" dur="1" fill="hold">
                                          <p:stCondLst>
                                            <p:cond delay="0"/>
                                          </p:stCondLst>
                                        </p:cTn>
                                        <p:tgtEl>
                                          <p:spTgt spid="48"/>
                                        </p:tgtEl>
                                        <p:attrNameLst>
                                          <p:attrName>style.visibility</p:attrName>
                                        </p:attrNameLst>
                                      </p:cBhvr>
                                      <p:to>
                                        <p:strVal val="visible"/>
                                      </p:to>
                                    </p:set>
                                    <p:animEffect transition="in" filter="wipe(down)">
                                      <p:cBhvr>
                                        <p:cTn id="108" dur="500"/>
                                        <p:tgtEl>
                                          <p:spTgt spid="48"/>
                                        </p:tgtEl>
                                      </p:cBhvr>
                                    </p:animEffect>
                                  </p:childTnLst>
                                </p:cTn>
                              </p:par>
                              <p:par>
                                <p:cTn id="109" presetID="22" presetClass="entr" presetSubtype="4" fill="hold" nodeType="withEffect">
                                  <p:stCondLst>
                                    <p:cond delay="0"/>
                                  </p:stCondLst>
                                  <p:childTnLst>
                                    <p:set>
                                      <p:cBhvr>
                                        <p:cTn id="110" dur="1" fill="hold">
                                          <p:stCondLst>
                                            <p:cond delay="0"/>
                                          </p:stCondLst>
                                        </p:cTn>
                                        <p:tgtEl>
                                          <p:spTgt spid="46"/>
                                        </p:tgtEl>
                                        <p:attrNameLst>
                                          <p:attrName>style.visibility</p:attrName>
                                        </p:attrNameLst>
                                      </p:cBhvr>
                                      <p:to>
                                        <p:strVal val="visible"/>
                                      </p:to>
                                    </p:set>
                                    <p:animEffect transition="in" filter="wipe(down)">
                                      <p:cBhvr>
                                        <p:cTn id="111" dur="500"/>
                                        <p:tgtEl>
                                          <p:spTgt spid="46"/>
                                        </p:tgtEl>
                                      </p:cBhvr>
                                    </p:animEffect>
                                  </p:childTnLst>
                                </p:cTn>
                              </p:par>
                              <p:par>
                                <p:cTn id="112" presetID="22" presetClass="entr" presetSubtype="4" fill="hold" nodeType="withEffect">
                                  <p:stCondLst>
                                    <p:cond delay="0"/>
                                  </p:stCondLst>
                                  <p:childTnLst>
                                    <p:set>
                                      <p:cBhvr>
                                        <p:cTn id="113" dur="1" fill="hold">
                                          <p:stCondLst>
                                            <p:cond delay="0"/>
                                          </p:stCondLst>
                                        </p:cTn>
                                        <p:tgtEl>
                                          <p:spTgt spid="38"/>
                                        </p:tgtEl>
                                        <p:attrNameLst>
                                          <p:attrName>style.visibility</p:attrName>
                                        </p:attrNameLst>
                                      </p:cBhvr>
                                      <p:to>
                                        <p:strVal val="visible"/>
                                      </p:to>
                                    </p:set>
                                    <p:animEffect transition="in" filter="wipe(down)">
                                      <p:cBhvr>
                                        <p:cTn id="114" dur="500"/>
                                        <p:tgtEl>
                                          <p:spTgt spid="38"/>
                                        </p:tgtEl>
                                      </p:cBhvr>
                                    </p:animEffect>
                                  </p:childTnLst>
                                </p:cTn>
                              </p:par>
                              <p:par>
                                <p:cTn id="115" presetID="22" presetClass="entr" presetSubtype="4" fill="hold" grpId="0" nodeType="withEffect">
                                  <p:stCondLst>
                                    <p:cond delay="0"/>
                                  </p:stCondLst>
                                  <p:childTnLst>
                                    <p:set>
                                      <p:cBhvr>
                                        <p:cTn id="116" dur="1" fill="hold">
                                          <p:stCondLst>
                                            <p:cond delay="0"/>
                                          </p:stCondLst>
                                        </p:cTn>
                                        <p:tgtEl>
                                          <p:spTgt spid="53"/>
                                        </p:tgtEl>
                                        <p:attrNameLst>
                                          <p:attrName>style.visibility</p:attrName>
                                        </p:attrNameLst>
                                      </p:cBhvr>
                                      <p:to>
                                        <p:strVal val="visible"/>
                                      </p:to>
                                    </p:set>
                                    <p:animEffect transition="in" filter="wipe(down)">
                                      <p:cBhvr>
                                        <p:cTn id="117" dur="500"/>
                                        <p:tgtEl>
                                          <p:spTgt spid="53"/>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grpId="0" nodeType="clickEffect">
                                  <p:stCondLst>
                                    <p:cond delay="0"/>
                                  </p:stCondLst>
                                  <p:childTnLst>
                                    <p:set>
                                      <p:cBhvr>
                                        <p:cTn id="121" dur="1" fill="hold">
                                          <p:stCondLst>
                                            <p:cond delay="0"/>
                                          </p:stCondLst>
                                        </p:cTn>
                                        <p:tgtEl>
                                          <p:spTgt spid="30"/>
                                        </p:tgtEl>
                                        <p:attrNameLst>
                                          <p:attrName>style.visibility</p:attrName>
                                        </p:attrNameLst>
                                      </p:cBhvr>
                                      <p:to>
                                        <p:strVal val="visible"/>
                                      </p:to>
                                    </p:set>
                                    <p:animEffect transition="in" filter="fade">
                                      <p:cBhvr>
                                        <p:cTn id="12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2" grpId="0"/>
      <p:bldP spid="13" grpId="0" animBg="1"/>
      <p:bldP spid="14" grpId="0" animBg="1"/>
      <p:bldP spid="15" grpId="0" animBg="1"/>
      <p:bldP spid="16" grpId="0" animBg="1"/>
      <p:bldP spid="17" grpId="0" animBg="1"/>
      <p:bldP spid="19" grpId="0" animBg="1"/>
      <p:bldP spid="20" grpId="0" animBg="1"/>
      <p:bldP spid="21" grpId="0" animBg="1"/>
      <p:bldP spid="22" grpId="0" animBg="1"/>
      <p:bldP spid="23" grpId="0" animBg="1"/>
      <p:bldP spid="24" grpId="0" animBg="1"/>
      <p:bldP spid="25" grpId="0" animBg="1"/>
      <p:bldP spid="26" grpId="0" animBg="1"/>
      <p:bldP spid="27" grpId="0" animBg="1"/>
      <p:bldP spid="53" grpId="0"/>
      <p:bldP spid="28"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4538133" y="1354667"/>
            <a:ext cx="101600" cy="5503333"/>
          </a:xfrm>
          <a:prstGeom prst="line">
            <a:avLst/>
          </a:prstGeom>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845718" y="81058"/>
            <a:ext cx="1712913" cy="1446550"/>
          </a:xfrm>
          <a:prstGeom prst="rect">
            <a:avLst/>
          </a:prstGeom>
          <a:noFill/>
        </p:spPr>
        <p:txBody>
          <a:bodyPr wrap="square" rtlCol="0">
            <a:spAutoFit/>
          </a:bodyPr>
          <a:lstStyle/>
          <a:p>
            <a:r>
              <a:rPr lang="en-US" altLang="zh-CN" sz="8800" dirty="0" smtClean="0">
                <a:solidFill>
                  <a:srgbClr val="A50021"/>
                </a:solidFill>
                <a:latin typeface="Algerian" panose="04020705040A02060702" pitchFamily="82" charset="0"/>
              </a:rPr>
              <a:t>vs</a:t>
            </a:r>
            <a:endParaRPr lang="zh-CN" altLang="en-US" sz="8800" dirty="0">
              <a:solidFill>
                <a:srgbClr val="A50021"/>
              </a:solidFill>
              <a:latin typeface="Algerian" panose="04020705040A02060702" pitchFamily="82" charset="0"/>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6882" y="942620"/>
            <a:ext cx="3040064" cy="5404557"/>
          </a:xfrm>
          <a:prstGeom prst="rect">
            <a:avLst/>
          </a:prstGeom>
        </p:spPr>
      </p:pic>
      <p:sp>
        <p:nvSpPr>
          <p:cNvPr id="8" name="文本框 7"/>
          <p:cNvSpPr txBox="1"/>
          <p:nvPr/>
        </p:nvSpPr>
        <p:spPr>
          <a:xfrm>
            <a:off x="6350000" y="254000"/>
            <a:ext cx="2302933" cy="584775"/>
          </a:xfrm>
          <a:prstGeom prst="rect">
            <a:avLst/>
          </a:prstGeom>
          <a:noFill/>
        </p:spPr>
        <p:txBody>
          <a:bodyPr wrap="square" rtlCol="0">
            <a:spAutoFit/>
          </a:bodyPr>
          <a:lstStyle/>
          <a:p>
            <a:r>
              <a:rPr lang="en-US" altLang="zh-CN" sz="3200" dirty="0" smtClean="0">
                <a:solidFill>
                  <a:schemeClr val="accent5"/>
                </a:solidFill>
              </a:rPr>
              <a:t>GAIN</a:t>
            </a:r>
            <a:endParaRPr lang="zh-CN" altLang="en-US" sz="3200" dirty="0">
              <a:solidFill>
                <a:schemeClr val="accent5"/>
              </a:solidFill>
            </a:endParaRPr>
          </a:p>
        </p:txBody>
      </p:sp>
      <p:sp>
        <p:nvSpPr>
          <p:cNvPr id="9" name="文本框 8"/>
          <p:cNvSpPr txBox="1"/>
          <p:nvPr/>
        </p:nvSpPr>
        <p:spPr>
          <a:xfrm>
            <a:off x="1724686" y="315555"/>
            <a:ext cx="1283229" cy="523220"/>
          </a:xfrm>
          <a:prstGeom prst="rect">
            <a:avLst/>
          </a:prstGeom>
          <a:noFill/>
        </p:spPr>
        <p:txBody>
          <a:bodyPr wrap="square" rtlCol="0">
            <a:spAutoFit/>
          </a:bodyPr>
          <a:lstStyle/>
          <a:p>
            <a:r>
              <a:rPr lang="zh-CN" altLang="en-US" sz="2800" b="1" dirty="0" smtClean="0">
                <a:solidFill>
                  <a:srgbClr val="0070C0"/>
                </a:solidFill>
                <a:latin typeface="微软雅黑 Light" panose="020B0502040204020203" pitchFamily="34" charset="-122"/>
                <a:ea typeface="微软雅黑 Light" panose="020B0502040204020203" pitchFamily="34" charset="-122"/>
              </a:rPr>
              <a:t>华小科</a:t>
            </a:r>
            <a:endParaRPr lang="zh-CN" altLang="en-US" sz="2800" b="1" dirty="0">
              <a:solidFill>
                <a:srgbClr val="0070C0"/>
              </a:solidFill>
              <a:latin typeface="微软雅黑 Light" panose="020B0502040204020203" pitchFamily="34" charset="-122"/>
              <a:ea typeface="微软雅黑 Light" panose="020B0502040204020203" pitchFamily="34" charset="-122"/>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72643" y="942620"/>
            <a:ext cx="3044824" cy="5413021"/>
          </a:xfrm>
          <a:prstGeom prst="rect">
            <a:avLst/>
          </a:prstGeom>
        </p:spPr>
      </p:pic>
    </p:spTree>
    <p:extLst>
      <p:ext uri="{BB962C8B-B14F-4D97-AF65-F5344CB8AC3E}">
        <p14:creationId xmlns:p14="http://schemas.microsoft.com/office/powerpoint/2010/main" val="1919439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971</TotalTime>
  <Words>1106</Words>
  <Application>Microsoft Office PowerPoint</Application>
  <PresentationFormat>全屏显示(4:3)</PresentationFormat>
  <Paragraphs>120</Paragraphs>
  <Slides>13</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新細明體</vt:lpstr>
      <vt:lpstr>等线</vt:lpstr>
      <vt:lpstr>等线 Light</vt:lpstr>
      <vt:lpstr>微软雅黑 Light</vt:lpstr>
      <vt:lpstr>Algerian</vt:lpstr>
      <vt:lpstr>Arial</vt:lpstr>
      <vt:lpstr>Calibri</vt:lpstr>
      <vt:lpstr>Calibri Light</vt:lpstr>
      <vt:lpstr>Office 主题​​</vt:lpstr>
      <vt:lpstr>PowerPoint 演示文稿</vt:lpstr>
      <vt:lpstr>PowerPoint 演示文稿</vt:lpstr>
      <vt:lpstr>PowerPoint 演示文稿</vt:lpstr>
      <vt:lpstr>市场分析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产品特色</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王思哲</dc:creator>
  <cp:lastModifiedBy>王思哲</cp:lastModifiedBy>
  <cp:revision>105</cp:revision>
  <dcterms:created xsi:type="dcterms:W3CDTF">2015-12-07T15:04:03Z</dcterms:created>
  <dcterms:modified xsi:type="dcterms:W3CDTF">2015-12-13T04:01:28Z</dcterms:modified>
</cp:coreProperties>
</file>