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10"/>
  </p:notesMasterIdLst>
  <p:handoutMasterIdLst>
    <p:handoutMasterId r:id="rId11"/>
  </p:handoutMasterIdLst>
  <p:sldIdLst>
    <p:sldId id="273" r:id="rId4"/>
    <p:sldId id="259" r:id="rId5"/>
    <p:sldId id="276" r:id="rId6"/>
    <p:sldId id="277" r:id="rId7"/>
    <p:sldId id="278" r:id="rId8"/>
    <p:sldId id="262" r:id="rId9"/>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76"/>
            <p14:sldId id="277"/>
            <p14:sldId id="278"/>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howGuides="1">
      <p:cViewPr varScale="1">
        <p:scale>
          <a:sx n="52" d="100"/>
          <a:sy n="52" d="100"/>
        </p:scale>
        <p:origin x="716" y="48"/>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3985332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8/21/2023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1A5DB9D-AF0C-FC45-A0C8-DB5BE722F638}"/>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40</a:t>
            </a:r>
            <a:endParaRPr lang="ja-JP" altLang="en-US" sz="2673" dirty="0">
              <a:latin typeface="ＭＳ Ｐゴシック" panose="020B0600070205080204" pitchFamily="34" charset="-128"/>
            </a:endParaRPr>
          </a:p>
        </p:txBody>
      </p:sp>
      <p:sp>
        <p:nvSpPr>
          <p:cNvPr id="3" name="Rectangle 15">
            <a:extLst>
              <a:ext uri="{FF2B5EF4-FFF2-40B4-BE49-F238E27FC236}">
                <a16:creationId xmlns:a16="http://schemas.microsoft.com/office/drawing/2014/main" id="{86C9280E-5AC1-CD4A-BC5B-93B2260C56FA}"/>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株式会社スリーエス</a:t>
            </a:r>
            <a:endParaRPr lang="en-US" altLang="ja-JP" sz="2673" dirty="0">
              <a:latin typeface="ＭＳ Ｐゴシック" panose="020B0600070205080204" pitchFamily="34" charset="-128"/>
            </a:endParaRPr>
          </a:p>
        </p:txBody>
      </p:sp>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a:t>
            </a:r>
            <a:endParaRPr lang="en-US" altLang="ja-JP" sz="2673" dirty="0">
              <a:latin typeface="ＭＳ Ｐゴシック" panose="020B0600070205080204" pitchFamily="34" charset="-128"/>
            </a:endParaRPr>
          </a:p>
        </p:txBody>
      </p:sp>
      <p:sp>
        <p:nvSpPr>
          <p:cNvPr id="5" name="Rectangle 19">
            <a:extLst>
              <a:ext uri="{FF2B5EF4-FFF2-40B4-BE49-F238E27FC236}">
                <a16:creationId xmlns:a16="http://schemas.microsoft.com/office/drawing/2014/main" id="{8A58248D-06D2-F144-BDA2-711B08FEEB49}"/>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北海道札幌市</a:t>
            </a:r>
            <a:endParaRPr lang="ja-JP" altLang="en-US" sz="2673" dirty="0"/>
          </a:p>
        </p:txBody>
      </p:sp>
      <p:sp>
        <p:nvSpPr>
          <p:cNvPr id="6" name="Rectangle 20">
            <a:extLst>
              <a:ext uri="{FF2B5EF4-FFF2-40B4-BE49-F238E27FC236}">
                <a16:creationId xmlns:a16="http://schemas.microsoft.com/office/drawing/2014/main" id="{6F2055B4-2A72-BF41-AE08-93034EC31530}"/>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RWKYI</a:t>
            </a:r>
            <a:endParaRPr lang="en-US" altLang="ja-JP" sz="4009" dirty="0"/>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800" b="1" dirty="0">
                <a:solidFill>
                  <a:srgbClr val="FF0000"/>
                </a:solidFill>
              </a:rPr>
              <a:t>モデルの</a:t>
            </a:r>
            <a:r>
              <a:rPr lang="ja-JP" altLang="en-US" sz="2800" b="1" dirty="0" smtClean="0">
                <a:solidFill>
                  <a:srgbClr val="FF0000"/>
                </a:solidFill>
              </a:rPr>
              <a:t>構成</a:t>
            </a:r>
            <a:endParaRPr lang="en-US" altLang="ja-JP" sz="2800" b="1" dirty="0">
              <a:solidFill>
                <a:srgbClr val="FF0000"/>
              </a:solidFill>
            </a:endParaRPr>
          </a:p>
          <a:p>
            <a:pPr marL="0" indent="0" eaLnBrk="1" hangingPunct="1">
              <a:lnSpc>
                <a:spcPct val="80000"/>
              </a:lnSpc>
              <a:spcBef>
                <a:spcPts val="668"/>
              </a:spcBef>
            </a:pPr>
            <a:r>
              <a:rPr lang="en-US" altLang="ja-JP" sz="1782" dirty="0" smtClean="0">
                <a:latin typeface="HG丸ｺﾞｼｯｸM-PRO" panose="020F0600000000000000" pitchFamily="50" charset="-128"/>
                <a:ea typeface="HG丸ｺﾞｼｯｸM-PRO" panose="020F0600000000000000" pitchFamily="50" charset="-128"/>
              </a:rPr>
              <a:t/>
            </a:r>
            <a:br>
              <a:rPr lang="en-US" altLang="ja-JP" sz="1782" dirty="0" smtClean="0">
                <a:latin typeface="HG丸ｺﾞｼｯｸM-PRO" panose="020F0600000000000000" pitchFamily="50" charset="-128"/>
                <a:ea typeface="HG丸ｺﾞｼｯｸM-PRO" panose="020F0600000000000000" pitchFamily="50" charset="-128"/>
              </a:rPr>
            </a:br>
            <a:r>
              <a:rPr lang="ja-JP" altLang="en-US" sz="2400" b="1" dirty="0" smtClean="0">
                <a:latin typeface="HG丸ｺﾞｼｯｸM-PRO" panose="020F0600000000000000" pitchFamily="50" charset="-128"/>
                <a:ea typeface="HG丸ｺﾞｼｯｸM-PRO" panose="020F0600000000000000" pitchFamily="50" charset="-128"/>
              </a:rPr>
              <a:t>１</a:t>
            </a:r>
            <a:r>
              <a:rPr lang="en-US" altLang="ja-JP" sz="2400" b="1" dirty="0" smtClean="0">
                <a:latin typeface="HG丸ｺﾞｼｯｸM-PRO" panose="020F0600000000000000" pitchFamily="50" charset="-128"/>
                <a:ea typeface="HG丸ｺﾞｼｯｸM-PRO" panose="020F0600000000000000" pitchFamily="50" charset="-128"/>
              </a:rPr>
              <a:t>. </a:t>
            </a:r>
            <a:r>
              <a:rPr lang="ja-JP" altLang="en-US" sz="2400" b="1" dirty="0" smtClean="0">
                <a:latin typeface="HG丸ｺﾞｼｯｸM-PRO" panose="020F0600000000000000" pitchFamily="50" charset="-128"/>
                <a:ea typeface="HG丸ｺﾞｼｯｸM-PRO" panose="020F0600000000000000" pitchFamily="50" charset="-128"/>
              </a:rPr>
              <a:t>要求分析</a:t>
            </a:r>
            <a:r>
              <a:rPr lang="en-US" altLang="ja-JP" sz="2000" dirty="0" smtClean="0">
                <a:latin typeface="HG丸ｺﾞｼｯｸM-PRO" panose="020F0600000000000000" pitchFamily="50" charset="-128"/>
                <a:ea typeface="HG丸ｺﾞｼｯｸM-PRO" panose="020F0600000000000000" pitchFamily="50" charset="-128"/>
              </a:rPr>
              <a:t/>
            </a:r>
            <a:br>
              <a:rPr lang="en-US" altLang="ja-JP" sz="2000" dirty="0" smtClean="0">
                <a:latin typeface="HG丸ｺﾞｼｯｸM-PRO" panose="020F0600000000000000" pitchFamily="50" charset="-128"/>
                <a:ea typeface="HG丸ｺﾞｼｯｸM-PRO" panose="020F0600000000000000" pitchFamily="50" charset="-128"/>
              </a:rPr>
            </a:br>
            <a:r>
              <a:rPr lang="ja-JP" altLang="en-US" sz="2000" dirty="0" smtClean="0">
                <a:latin typeface="HG丸ｺﾞｼｯｸM-PRO" panose="020F0600000000000000" pitchFamily="50" charset="-128"/>
                <a:ea typeface="HG丸ｺﾞｼｯｸM-PRO" panose="020F0600000000000000" pitchFamily="50" charset="-128"/>
              </a:rPr>
              <a:t>安定してゴールに到達する目標のもと、</a:t>
            </a:r>
            <a:r>
              <a:rPr lang="en-US" altLang="ja-JP" sz="2000" dirty="0" smtClean="0">
                <a:latin typeface="HG丸ｺﾞｼｯｸM-PRO" panose="020F0600000000000000" pitchFamily="50" charset="-128"/>
                <a:ea typeface="HG丸ｺﾞｼｯｸM-PRO" panose="020F0600000000000000" pitchFamily="50" charset="-128"/>
              </a:rPr>
              <a:t/>
            </a:r>
            <a:br>
              <a:rPr lang="en-US" altLang="ja-JP" sz="2000" dirty="0" smtClean="0">
                <a:latin typeface="HG丸ｺﾞｼｯｸM-PRO" panose="020F0600000000000000" pitchFamily="50" charset="-128"/>
                <a:ea typeface="HG丸ｺﾞｼｯｸM-PRO" panose="020F0600000000000000" pitchFamily="50" charset="-128"/>
              </a:rPr>
            </a:br>
            <a:r>
              <a:rPr lang="ja-JP" altLang="en-US" sz="2000" dirty="0" smtClean="0">
                <a:latin typeface="HG丸ｺﾞｼｯｸM-PRO" panose="020F0600000000000000" pitchFamily="50" charset="-128"/>
                <a:ea typeface="HG丸ｺﾞｼｯｸM-PRO" panose="020F0600000000000000" pitchFamily="50" charset="-128"/>
              </a:rPr>
              <a:t>ブロック </a:t>
            </a:r>
            <a:r>
              <a:rPr lang="en-US" altLang="ja-JP" sz="2000" dirty="0">
                <a:latin typeface="HG丸ｺﾞｼｯｸM-PRO" panose="020F0600000000000000" pitchFamily="50" charset="-128"/>
                <a:ea typeface="HG丸ｺﾞｼｯｸM-PRO" panose="020F0600000000000000" pitchFamily="50" charset="-128"/>
              </a:rPr>
              <a:t>de </a:t>
            </a:r>
            <a:r>
              <a:rPr lang="ja-JP" altLang="en-US" sz="2000" dirty="0" smtClean="0">
                <a:latin typeface="HG丸ｺﾞｼｯｸM-PRO" panose="020F0600000000000000" pitchFamily="50" charset="-128"/>
                <a:ea typeface="HG丸ｺﾞｼｯｸM-PRO" panose="020F0600000000000000" pitchFamily="50" charset="-128"/>
              </a:rPr>
              <a:t>トレジャーをクリアするための要求を抽出した。</a:t>
            </a:r>
            <a:r>
              <a:rPr lang="en-US" altLang="ja-JP" sz="2000" dirty="0" smtClean="0">
                <a:latin typeface="HG丸ｺﾞｼｯｸM-PRO" panose="020F0600000000000000" pitchFamily="50" charset="-128"/>
                <a:ea typeface="HG丸ｺﾞｼｯｸM-PRO" panose="020F0600000000000000" pitchFamily="50" charset="-128"/>
              </a:rPr>
              <a:t/>
            </a:r>
            <a:br>
              <a:rPr lang="en-US" altLang="ja-JP" sz="2000" dirty="0" smtClean="0">
                <a:latin typeface="HG丸ｺﾞｼｯｸM-PRO" panose="020F0600000000000000" pitchFamily="50" charset="-128"/>
                <a:ea typeface="HG丸ｺﾞｼｯｸM-PRO" panose="020F0600000000000000" pitchFamily="50" charset="-128"/>
              </a:rPr>
            </a:br>
            <a:r>
              <a:rPr lang="ja-JP" altLang="en-US" sz="2000" dirty="0" smtClean="0">
                <a:latin typeface="HG丸ｺﾞｼｯｸM-PRO" panose="020F0600000000000000" pitchFamily="50" charset="-128"/>
                <a:ea typeface="HG丸ｺﾞｼｯｸM-PRO" panose="020F0600000000000000" pitchFamily="50" charset="-128"/>
              </a:rPr>
              <a:t>・ライントレースや旋回でコースアウトしないための処理を実現する</a:t>
            </a:r>
            <a:r>
              <a:rPr lang="en-US" altLang="ja-JP" sz="2000" dirty="0" smtClean="0">
                <a:latin typeface="HG丸ｺﾞｼｯｸM-PRO" panose="020F0600000000000000" pitchFamily="50" charset="-128"/>
                <a:ea typeface="HG丸ｺﾞｼｯｸM-PRO" panose="020F0600000000000000" pitchFamily="50" charset="-128"/>
              </a:rPr>
              <a:t/>
            </a:r>
            <a:br>
              <a:rPr lang="en-US" altLang="ja-JP" sz="2000" dirty="0" smtClean="0">
                <a:latin typeface="HG丸ｺﾞｼｯｸM-PRO" panose="020F0600000000000000" pitchFamily="50" charset="-128"/>
                <a:ea typeface="HG丸ｺﾞｼｯｸM-PRO" panose="020F0600000000000000" pitchFamily="50" charset="-128"/>
              </a:rPr>
            </a:br>
            <a:r>
              <a:rPr lang="ja-JP" altLang="en-US" sz="2000" dirty="0" smtClean="0">
                <a:latin typeface="HG丸ｺﾞｼｯｸM-PRO" panose="020F0600000000000000" pitchFamily="50" charset="-128"/>
                <a:ea typeface="HG丸ｺﾞｼｯｸM-PRO" panose="020F0600000000000000" pitchFamily="50" charset="-128"/>
              </a:rPr>
              <a:t>・ブロックを押し出す距離やブロックの配置パターンにおける走行経路など、固定化可能なものは事前に定義することでモデルが複雑化することを防ぐ。</a:t>
            </a:r>
            <a:r>
              <a:rPr lang="en-US" altLang="ja-JP" sz="2000" dirty="0" smtClean="0">
                <a:latin typeface="HG丸ｺﾞｼｯｸM-PRO" panose="020F0600000000000000" pitchFamily="50" charset="-128"/>
                <a:ea typeface="HG丸ｺﾞｼｯｸM-PRO" panose="020F0600000000000000" pitchFamily="50" charset="-128"/>
              </a:rPr>
              <a:t/>
            </a:r>
            <a:br>
              <a:rPr lang="en-US" altLang="ja-JP" sz="2000" dirty="0" smtClean="0">
                <a:latin typeface="HG丸ｺﾞｼｯｸM-PRO" panose="020F0600000000000000" pitchFamily="50" charset="-128"/>
                <a:ea typeface="HG丸ｺﾞｼｯｸM-PRO" panose="020F0600000000000000" pitchFamily="50" charset="-128"/>
              </a:rPr>
            </a:br>
            <a:r>
              <a:rPr lang="en-US" altLang="ja-JP" sz="2000" dirty="0" smtClean="0">
                <a:latin typeface="HG丸ｺﾞｼｯｸM-PRO" panose="020F0600000000000000" pitchFamily="50" charset="-128"/>
                <a:ea typeface="HG丸ｺﾞｼｯｸM-PRO" panose="020F0600000000000000" pitchFamily="50" charset="-128"/>
              </a:rPr>
              <a:t/>
            </a:r>
            <a:br>
              <a:rPr lang="en-US" altLang="ja-JP" sz="2000" dirty="0" smtClean="0">
                <a:latin typeface="HG丸ｺﾞｼｯｸM-PRO" panose="020F0600000000000000" pitchFamily="50" charset="-128"/>
                <a:ea typeface="HG丸ｺﾞｼｯｸM-PRO" panose="020F0600000000000000" pitchFamily="50" charset="-128"/>
              </a:rPr>
            </a:br>
            <a:r>
              <a:rPr lang="ja-JP" altLang="en-US" sz="2400" b="1" dirty="0">
                <a:latin typeface="HG丸ｺﾞｼｯｸM-PRO" panose="020F0600000000000000" pitchFamily="50" charset="-128"/>
                <a:ea typeface="HG丸ｺﾞｼｯｸM-PRO" panose="020F0600000000000000" pitchFamily="50" charset="-128"/>
              </a:rPr>
              <a:t>２</a:t>
            </a:r>
            <a:r>
              <a:rPr lang="en-US" altLang="ja-JP" sz="2400" b="1" dirty="0" smtClean="0">
                <a:latin typeface="HG丸ｺﾞｼｯｸM-PRO" panose="020F0600000000000000" pitchFamily="50" charset="-128"/>
                <a:ea typeface="HG丸ｺﾞｼｯｸM-PRO" panose="020F0600000000000000" pitchFamily="50" charset="-128"/>
              </a:rPr>
              <a:t>. </a:t>
            </a:r>
            <a:r>
              <a:rPr lang="ja-JP" altLang="en-US" sz="2400" b="1" dirty="0">
                <a:latin typeface="HG丸ｺﾞｼｯｸM-PRO" panose="020F0600000000000000" pitchFamily="50" charset="-128"/>
                <a:ea typeface="HG丸ｺﾞｼｯｸM-PRO" panose="020F0600000000000000" pitchFamily="50" charset="-128"/>
              </a:rPr>
              <a:t>機能</a:t>
            </a:r>
            <a:r>
              <a:rPr lang="ja-JP" altLang="en-US" sz="2400" b="1" dirty="0" smtClean="0">
                <a:latin typeface="HG丸ｺﾞｼｯｸM-PRO" panose="020F0600000000000000" pitchFamily="50" charset="-128"/>
                <a:ea typeface="HG丸ｺﾞｼｯｸM-PRO" panose="020F0600000000000000" pitchFamily="50" charset="-128"/>
              </a:rPr>
              <a:t>モデル</a:t>
            </a:r>
            <a:r>
              <a:rPr lang="en-US" altLang="ja-JP" sz="2000" dirty="0">
                <a:latin typeface="HG丸ｺﾞｼｯｸM-PRO" panose="020F0600000000000000" pitchFamily="50" charset="-128"/>
                <a:ea typeface="HG丸ｺﾞｼｯｸM-PRO" panose="020F0600000000000000" pitchFamily="50" charset="-128"/>
              </a:rPr>
              <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smtClean="0">
                <a:latin typeface="HG丸ｺﾞｼｯｸM-PRO" panose="020F0600000000000000" pitchFamily="50" charset="-128"/>
                <a:ea typeface="HG丸ｺﾞｼｯｸM-PRO" panose="020F0600000000000000" pitchFamily="50" charset="-128"/>
              </a:rPr>
              <a:t>・ブロック </a:t>
            </a:r>
            <a:r>
              <a:rPr lang="en-US" altLang="ja-JP" sz="2000" dirty="0">
                <a:latin typeface="HG丸ｺﾞｼｯｸM-PRO" panose="020F0600000000000000" pitchFamily="50" charset="-128"/>
                <a:ea typeface="HG丸ｺﾞｼｯｸM-PRO" panose="020F0600000000000000" pitchFamily="50" charset="-128"/>
              </a:rPr>
              <a:t>de </a:t>
            </a:r>
            <a:r>
              <a:rPr lang="ja-JP" altLang="en-US" sz="2000" dirty="0" smtClean="0">
                <a:latin typeface="HG丸ｺﾞｼｯｸM-PRO" panose="020F0600000000000000" pitchFamily="50" charset="-128"/>
                <a:ea typeface="HG丸ｺﾞｼｯｸM-PRO" panose="020F0600000000000000" pitchFamily="50" charset="-128"/>
              </a:rPr>
              <a:t>トレジャーのクリアに必要な機能をユースケース図で抽出。</a:t>
            </a:r>
            <a:r>
              <a:rPr lang="en-US" altLang="ja-JP" sz="2000" dirty="0" smtClean="0">
                <a:latin typeface="HG丸ｺﾞｼｯｸM-PRO" panose="020F0600000000000000" pitchFamily="50" charset="-128"/>
                <a:ea typeface="HG丸ｺﾞｼｯｸM-PRO" panose="020F0600000000000000" pitchFamily="50" charset="-128"/>
              </a:rPr>
              <a:t/>
            </a:r>
            <a:br>
              <a:rPr lang="en-US" altLang="ja-JP" sz="2000" dirty="0" smtClean="0">
                <a:latin typeface="HG丸ｺﾞｼｯｸM-PRO" panose="020F0600000000000000" pitchFamily="50" charset="-128"/>
                <a:ea typeface="HG丸ｺﾞｼｯｸM-PRO" panose="020F0600000000000000" pitchFamily="50" charset="-128"/>
              </a:rPr>
            </a:br>
            <a:r>
              <a:rPr lang="ja-JP" altLang="en-US" sz="2000" dirty="0" smtClean="0">
                <a:latin typeface="HG丸ｺﾞｼｯｸM-PRO" panose="020F0600000000000000" pitchFamily="50" charset="-128"/>
                <a:ea typeface="HG丸ｺﾞｼｯｸM-PRO" panose="020F0600000000000000" pitchFamily="50" charset="-128"/>
              </a:rPr>
              <a:t>・各機能で行う処理を小さくすることで、可用性を高めた。</a:t>
            </a:r>
            <a:r>
              <a:rPr lang="en-US" altLang="ja-JP" sz="2000" dirty="0">
                <a:latin typeface="HG丸ｺﾞｼｯｸM-PRO" panose="020F0600000000000000" pitchFamily="50" charset="-128"/>
                <a:ea typeface="HG丸ｺﾞｼｯｸM-PRO" panose="020F0600000000000000" pitchFamily="50" charset="-128"/>
              </a:rPr>
              <a:t/>
            </a:r>
            <a:br>
              <a:rPr lang="en-US" altLang="ja-JP" sz="2000" dirty="0">
                <a:latin typeface="HG丸ｺﾞｼｯｸM-PRO" panose="020F0600000000000000" pitchFamily="50" charset="-128"/>
                <a:ea typeface="HG丸ｺﾞｼｯｸM-PRO" panose="020F0600000000000000" pitchFamily="50" charset="-128"/>
              </a:rPr>
            </a:br>
            <a:r>
              <a:rPr lang="en-US" altLang="ja-JP" sz="2000" dirty="0">
                <a:latin typeface="HG丸ｺﾞｼｯｸM-PRO" panose="020F0600000000000000" pitchFamily="50" charset="-128"/>
                <a:ea typeface="HG丸ｺﾞｼｯｸM-PRO" panose="020F0600000000000000" pitchFamily="50" charset="-128"/>
              </a:rPr>
              <a:t/>
            </a:r>
            <a:br>
              <a:rPr lang="en-US" altLang="ja-JP" sz="2000" dirty="0">
                <a:latin typeface="HG丸ｺﾞｼｯｸM-PRO" panose="020F0600000000000000" pitchFamily="50" charset="-128"/>
                <a:ea typeface="HG丸ｺﾞｼｯｸM-PRO" panose="020F0600000000000000" pitchFamily="50" charset="-128"/>
              </a:rPr>
            </a:br>
            <a:r>
              <a:rPr lang="ja-JP" altLang="en-US" sz="2400" b="1" dirty="0" smtClean="0">
                <a:latin typeface="HG丸ｺﾞｼｯｸM-PRO" panose="020F0600000000000000" pitchFamily="50" charset="-128"/>
                <a:ea typeface="HG丸ｺﾞｼｯｸM-PRO" panose="020F0600000000000000" pitchFamily="50" charset="-128"/>
              </a:rPr>
              <a:t>３</a:t>
            </a:r>
            <a:r>
              <a:rPr lang="en-US" altLang="ja-JP" sz="2400" b="1" dirty="0" smtClean="0">
                <a:latin typeface="HG丸ｺﾞｼｯｸM-PRO" panose="020F0600000000000000" pitchFamily="50" charset="-128"/>
                <a:ea typeface="HG丸ｺﾞｼｯｸM-PRO" panose="020F0600000000000000" pitchFamily="50" charset="-128"/>
              </a:rPr>
              <a:t>. </a:t>
            </a:r>
            <a:r>
              <a:rPr lang="ja-JP" altLang="en-US" sz="2400" b="1" dirty="0">
                <a:latin typeface="HG丸ｺﾞｼｯｸM-PRO" panose="020F0600000000000000" pitchFamily="50" charset="-128"/>
                <a:ea typeface="HG丸ｺﾞｼｯｸM-PRO" panose="020F0600000000000000" pitchFamily="50" charset="-128"/>
              </a:rPr>
              <a:t>構造</a:t>
            </a:r>
            <a:r>
              <a:rPr lang="ja-JP" altLang="en-US" sz="2400" b="1" dirty="0" smtClean="0">
                <a:latin typeface="HG丸ｺﾞｼｯｸM-PRO" panose="020F0600000000000000" pitchFamily="50" charset="-128"/>
                <a:ea typeface="HG丸ｺﾞｼｯｸM-PRO" panose="020F0600000000000000" pitchFamily="50" charset="-128"/>
              </a:rPr>
              <a:t>モデル</a:t>
            </a:r>
            <a:r>
              <a:rPr lang="en-US" altLang="ja-JP" sz="2000" dirty="0">
                <a:latin typeface="HG丸ｺﾞｼｯｸM-PRO" panose="020F0600000000000000" pitchFamily="50" charset="-128"/>
                <a:ea typeface="HG丸ｺﾞｼｯｸM-PRO" panose="020F0600000000000000" pitchFamily="50" charset="-128"/>
              </a:rPr>
              <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・機能モデルで抽出した機能をもとにクラスを定義した。</a:t>
            </a:r>
          </a:p>
          <a:p>
            <a:pPr marL="0" indent="0" eaLnBrk="1" hangingPunct="1">
              <a:lnSpc>
                <a:spcPct val="80000"/>
              </a:lnSpc>
              <a:spcBef>
                <a:spcPts val="668"/>
              </a:spcBef>
            </a:pPr>
            <a:r>
              <a:rPr lang="ja-JP" altLang="en-US" sz="2000" dirty="0" smtClean="0">
                <a:latin typeface="HG丸ｺﾞｼｯｸM-PRO" panose="020F0600000000000000" pitchFamily="50" charset="-128"/>
                <a:ea typeface="HG丸ｺﾞｼｯｸM-PRO" panose="020F0600000000000000" pitchFamily="50" charset="-128"/>
              </a:rPr>
              <a:t>・保守性</a:t>
            </a:r>
            <a:r>
              <a:rPr lang="ja-JP" altLang="en-US" sz="2000" dirty="0">
                <a:latin typeface="HG丸ｺﾞｼｯｸM-PRO" panose="020F0600000000000000" pitchFamily="50" charset="-128"/>
                <a:ea typeface="HG丸ｺﾞｼｯｸM-PRO" panose="020F0600000000000000" pitchFamily="50" charset="-128"/>
              </a:rPr>
              <a:t>を高めるため、単一責任の原則に基づいてクラス間が疎結合となるようにした。</a:t>
            </a:r>
            <a:r>
              <a:rPr lang="en-US" altLang="ja-JP" sz="2000" dirty="0" smtClean="0">
                <a:latin typeface="HG丸ｺﾞｼｯｸM-PRO" panose="020F0600000000000000" pitchFamily="50" charset="-128"/>
                <a:ea typeface="HG丸ｺﾞｼｯｸM-PRO" panose="020F0600000000000000" pitchFamily="50" charset="-128"/>
              </a:rPr>
              <a:t/>
            </a:r>
            <a:br>
              <a:rPr lang="en-US" altLang="ja-JP" sz="2000" dirty="0" smtClean="0">
                <a:latin typeface="HG丸ｺﾞｼｯｸM-PRO" panose="020F0600000000000000" pitchFamily="50" charset="-128"/>
                <a:ea typeface="HG丸ｺﾞｼｯｸM-PRO" panose="020F0600000000000000" pitchFamily="50" charset="-128"/>
              </a:rPr>
            </a:br>
            <a:r>
              <a:rPr lang="en-US" altLang="ja-JP" sz="2000" dirty="0">
                <a:latin typeface="HG丸ｺﾞｼｯｸM-PRO" panose="020F0600000000000000" pitchFamily="50" charset="-128"/>
                <a:ea typeface="HG丸ｺﾞｼｯｸM-PRO" panose="020F0600000000000000" pitchFamily="50" charset="-128"/>
              </a:rPr>
              <a:t/>
            </a:r>
            <a:br>
              <a:rPr lang="en-US" altLang="ja-JP" sz="2000" dirty="0">
                <a:latin typeface="HG丸ｺﾞｼｯｸM-PRO" panose="020F0600000000000000" pitchFamily="50" charset="-128"/>
                <a:ea typeface="HG丸ｺﾞｼｯｸM-PRO" panose="020F0600000000000000" pitchFamily="50" charset="-128"/>
              </a:rPr>
            </a:br>
            <a:r>
              <a:rPr lang="ja-JP" altLang="en-US" sz="2400" b="1" dirty="0" smtClean="0">
                <a:latin typeface="HG丸ｺﾞｼｯｸM-PRO" panose="020F0600000000000000" pitchFamily="50" charset="-128"/>
                <a:ea typeface="HG丸ｺﾞｼｯｸM-PRO" panose="020F0600000000000000" pitchFamily="50" charset="-128"/>
              </a:rPr>
              <a:t>４</a:t>
            </a:r>
            <a:r>
              <a:rPr lang="en-US" altLang="ja-JP" sz="2400" b="1" dirty="0" smtClean="0">
                <a:latin typeface="HG丸ｺﾞｼｯｸM-PRO" panose="020F0600000000000000" pitchFamily="50" charset="-128"/>
                <a:ea typeface="HG丸ｺﾞｼｯｸM-PRO" panose="020F0600000000000000" pitchFamily="50" charset="-128"/>
              </a:rPr>
              <a:t>. </a:t>
            </a:r>
            <a:r>
              <a:rPr lang="ja-JP" altLang="en-US" sz="2400" b="1" dirty="0" smtClean="0">
                <a:latin typeface="HG丸ｺﾞｼｯｸM-PRO" panose="020F0600000000000000" pitchFamily="50" charset="-128"/>
                <a:ea typeface="HG丸ｺﾞｼｯｸM-PRO" panose="020F0600000000000000" pitchFamily="50" charset="-128"/>
              </a:rPr>
              <a:t>振舞いモデル</a:t>
            </a:r>
            <a:r>
              <a:rPr lang="en-US" altLang="ja-JP" sz="2000" dirty="0">
                <a:latin typeface="HG丸ｺﾞｼｯｸM-PRO" panose="020F0600000000000000" pitchFamily="50" charset="-128"/>
                <a:ea typeface="HG丸ｺﾞｼｯｸM-PRO" panose="020F0600000000000000" pitchFamily="50" charset="-128"/>
              </a:rPr>
              <a:t/>
            </a:r>
            <a:br>
              <a:rPr lang="en-US" altLang="ja-JP" sz="2000" dirty="0">
                <a:latin typeface="HG丸ｺﾞｼｯｸM-PRO" panose="020F0600000000000000" pitchFamily="50" charset="-128"/>
                <a:ea typeface="HG丸ｺﾞｼｯｸM-PRO" panose="020F0600000000000000" pitchFamily="50" charset="-128"/>
              </a:rPr>
            </a:br>
            <a:r>
              <a:rPr lang="ja-JP" altLang="en-US" sz="2000" dirty="0">
                <a:latin typeface="HG丸ｺﾞｼｯｸM-PRO" panose="020F0600000000000000" pitchFamily="50" charset="-128"/>
                <a:ea typeface="HG丸ｺﾞｼｯｸM-PRO" panose="020F0600000000000000" pitchFamily="50" charset="-128"/>
              </a:rPr>
              <a:t>・走行体の現在の状態とセンサなどから得られたデータから、制御すべき状態をシーケンス図で明確化した。</a:t>
            </a:r>
          </a:p>
          <a:p>
            <a:pPr marL="0" indent="0" eaLnBrk="1" hangingPunct="1">
              <a:lnSpc>
                <a:spcPct val="80000"/>
              </a:lnSpc>
              <a:spcBef>
                <a:spcPts val="668"/>
              </a:spcBef>
            </a:pPr>
            <a:r>
              <a:rPr lang="ja-JP" altLang="en-US" sz="2000" dirty="0">
                <a:latin typeface="HG丸ｺﾞｼｯｸM-PRO" panose="020F0600000000000000" pitchFamily="50" charset="-128"/>
                <a:ea typeface="HG丸ｺﾞｼｯｸM-PRO" panose="020F0600000000000000" pitchFamily="50" charset="-128"/>
              </a:rPr>
              <a:t>・ラインの色彩検出の可否</a:t>
            </a:r>
            <a:r>
              <a:rPr lang="ja-JP" altLang="en-US" sz="2000" dirty="0" smtClean="0">
                <a:latin typeface="HG丸ｺﾞｼｯｸM-PRO" panose="020F0600000000000000" pitchFamily="50" charset="-128"/>
                <a:ea typeface="HG丸ｺﾞｼｯｸM-PRO" panose="020F0600000000000000" pitchFamily="50" charset="-128"/>
              </a:rPr>
              <a:t>で状態を</a:t>
            </a:r>
            <a:r>
              <a:rPr lang="en-US" altLang="ja-JP" sz="2000" dirty="0" smtClean="0">
                <a:latin typeface="HG丸ｺﾞｼｯｸM-PRO" panose="020F0600000000000000" pitchFamily="50" charset="-128"/>
                <a:ea typeface="HG丸ｺﾞｼｯｸM-PRO" panose="020F0600000000000000" pitchFamily="50" charset="-128"/>
              </a:rPr>
              <a:t>2</a:t>
            </a:r>
            <a:r>
              <a:rPr lang="ja-JP" altLang="en-US" sz="2000" dirty="0" smtClean="0">
                <a:latin typeface="HG丸ｺﾞｼｯｸM-PRO" panose="020F0600000000000000" pitchFamily="50" charset="-128"/>
                <a:ea typeface="HG丸ｺﾞｼｯｸM-PRO" panose="020F0600000000000000" pitchFamily="50" charset="-128"/>
              </a:rPr>
              <a:t>つ用意</a:t>
            </a:r>
            <a:r>
              <a:rPr lang="ja-JP" altLang="en-US" sz="2000" dirty="0">
                <a:latin typeface="HG丸ｺﾞｼｯｸM-PRO" panose="020F0600000000000000" pitchFamily="50" charset="-128"/>
                <a:ea typeface="HG丸ｺﾞｼｯｸM-PRO" panose="020F0600000000000000" pitchFamily="50" charset="-128"/>
              </a:rPr>
              <a:t>し、複数回検出による誤作動を抑えた</a:t>
            </a:r>
            <a:r>
              <a:rPr lang="ja-JP" altLang="en-US" sz="2000" dirty="0" smtClean="0">
                <a:latin typeface="HG丸ｺﾞｼｯｸM-PRO" panose="020F0600000000000000" pitchFamily="50" charset="-128"/>
                <a:ea typeface="HG丸ｺﾞｼｯｸM-PRO" panose="020F0600000000000000" pitchFamily="50" charset="-128"/>
              </a:rPr>
              <a:t>。</a:t>
            </a:r>
            <a:endParaRPr lang="ja-JP" altLang="en-US" sz="20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b="1" dirty="0"/>
              <a:t>チーム紹介、目標、意気込み</a:t>
            </a:r>
            <a:endParaRPr lang="ja-JP" altLang="en-US" sz="1800" dirty="0"/>
          </a:p>
          <a:p>
            <a:pPr marL="0" indent="0"/>
            <a:endParaRPr lang="en-US" altLang="ja-JP" sz="2400" dirty="0">
              <a:latin typeface="HG丸ｺﾞｼｯｸM-PRO" panose="020F0600000000000000" pitchFamily="50" charset="-128"/>
              <a:ea typeface="HG丸ｺﾞｼｯｸM-PRO" panose="020F0600000000000000" pitchFamily="50" charset="-128"/>
            </a:endParaRPr>
          </a:p>
          <a:p>
            <a:pPr marL="0" indent="0"/>
            <a:r>
              <a:rPr lang="en-US" altLang="ja-JP" sz="2400" dirty="0">
                <a:latin typeface="HG丸ｺﾞｼｯｸM-PRO" panose="020F0600000000000000" pitchFamily="50" charset="-128"/>
                <a:ea typeface="HG丸ｺﾞｼｯｸM-PRO" panose="020F0600000000000000" pitchFamily="50" charset="-128"/>
              </a:rPr>
              <a:t>【</a:t>
            </a:r>
            <a:r>
              <a:rPr lang="ja-JP" altLang="en-US" sz="2400" dirty="0">
                <a:latin typeface="HG丸ｺﾞｼｯｸM-PRO" panose="020F0600000000000000" pitchFamily="50" charset="-128"/>
                <a:ea typeface="HG丸ｺﾞｼｯｸM-PRO" panose="020F0600000000000000" pitchFamily="50" charset="-128"/>
              </a:rPr>
              <a:t>チーム紹介</a:t>
            </a:r>
            <a:r>
              <a:rPr lang="en-US" altLang="ja-JP" sz="2400" dirty="0">
                <a:latin typeface="HG丸ｺﾞｼｯｸM-PRO" panose="020F0600000000000000" pitchFamily="50" charset="-128"/>
                <a:ea typeface="HG丸ｺﾞｼｯｸM-PRO" panose="020F0600000000000000" pitchFamily="50" charset="-128"/>
              </a:rPr>
              <a:t>】</a:t>
            </a:r>
          </a:p>
          <a:p>
            <a:pPr marL="0" indent="0"/>
            <a:r>
              <a:rPr lang="ja-JP" altLang="en-US" sz="2400" dirty="0" smtClean="0">
                <a:latin typeface="HG丸ｺﾞｼｯｸM-PRO" panose="020F0600000000000000" pitchFamily="50" charset="-128"/>
                <a:ea typeface="HG丸ｺﾞｼｯｸM-PRO" panose="020F0600000000000000" pitchFamily="50" charset="-128"/>
              </a:rPr>
              <a:t>メンバ：池田 和弘、倉谷 航、</a:t>
            </a:r>
            <a:endParaRPr lang="en-US" altLang="ja-JP" sz="2400" dirty="0" smtClean="0">
              <a:latin typeface="HG丸ｺﾞｼｯｸM-PRO" panose="020F0600000000000000" pitchFamily="50" charset="-128"/>
              <a:ea typeface="HG丸ｺﾞｼｯｸM-PRO" panose="020F0600000000000000" pitchFamily="50" charset="-128"/>
            </a:endParaRPr>
          </a:p>
          <a:p>
            <a:pPr marL="0" indent="0"/>
            <a:r>
              <a:rPr lang="ja-JP" altLang="en-US" sz="2400" dirty="0">
                <a:latin typeface="HG丸ｺﾞｼｯｸM-PRO" panose="020F0600000000000000" pitchFamily="50" charset="-128"/>
                <a:ea typeface="HG丸ｺﾞｼｯｸM-PRO" panose="020F0600000000000000" pitchFamily="50" charset="-128"/>
              </a:rPr>
              <a:t>　</a:t>
            </a:r>
            <a:r>
              <a:rPr lang="ja-JP" altLang="en-US" sz="2400" dirty="0" smtClean="0">
                <a:latin typeface="HG丸ｺﾞｼｯｸM-PRO" panose="020F0600000000000000" pitchFamily="50" charset="-128"/>
                <a:ea typeface="HG丸ｺﾞｼｯｸM-PRO" panose="020F0600000000000000" pitchFamily="50" charset="-128"/>
              </a:rPr>
              <a:t>　　　村瀬 遼平、若林 祐弥</a:t>
            </a:r>
            <a:endParaRPr lang="en-US" altLang="ja-JP" sz="2400" dirty="0">
              <a:latin typeface="HG丸ｺﾞｼｯｸM-PRO" panose="020F0600000000000000" pitchFamily="50" charset="-128"/>
              <a:ea typeface="HG丸ｺﾞｼｯｸM-PRO" panose="020F0600000000000000" pitchFamily="50" charset="-128"/>
            </a:endParaRPr>
          </a:p>
          <a:p>
            <a:pPr marL="0" indent="0"/>
            <a:r>
              <a:rPr lang="ja-JP" altLang="en-US" sz="2400" dirty="0" smtClean="0">
                <a:latin typeface="HG丸ｺﾞｼｯｸM-PRO" panose="020F0600000000000000" pitchFamily="50" charset="-128"/>
                <a:ea typeface="HG丸ｺﾞｼｯｸM-PRO" panose="020F0600000000000000" pitchFamily="50" charset="-128"/>
              </a:rPr>
              <a:t>全員がロボコン初挑戦のチームです。</a:t>
            </a:r>
            <a:endParaRPr lang="en-US" altLang="ja-JP" sz="2400" dirty="0">
              <a:latin typeface="HG丸ｺﾞｼｯｸM-PRO" panose="020F0600000000000000" pitchFamily="50" charset="-128"/>
              <a:ea typeface="HG丸ｺﾞｼｯｸM-PRO" panose="020F0600000000000000" pitchFamily="50" charset="-128"/>
            </a:endParaRPr>
          </a:p>
          <a:p>
            <a:pPr marL="0" indent="0"/>
            <a:endParaRPr lang="en-US" altLang="ja-JP" sz="2400" dirty="0">
              <a:latin typeface="HG丸ｺﾞｼｯｸM-PRO" panose="020F0600000000000000" pitchFamily="50" charset="-128"/>
              <a:ea typeface="HG丸ｺﾞｼｯｸM-PRO" panose="020F0600000000000000" pitchFamily="50" charset="-128"/>
            </a:endParaRPr>
          </a:p>
          <a:p>
            <a:pPr marL="0" indent="0"/>
            <a:r>
              <a:rPr lang="en-US" altLang="ja-JP" sz="2400" dirty="0">
                <a:latin typeface="HG丸ｺﾞｼｯｸM-PRO" panose="020F0600000000000000" pitchFamily="50" charset="-128"/>
                <a:ea typeface="HG丸ｺﾞｼｯｸM-PRO" panose="020F0600000000000000" pitchFamily="50" charset="-128"/>
              </a:rPr>
              <a:t>【</a:t>
            </a:r>
            <a:r>
              <a:rPr lang="ja-JP" altLang="en-US" sz="2400" dirty="0">
                <a:latin typeface="HG丸ｺﾞｼｯｸM-PRO" panose="020F0600000000000000" pitchFamily="50" charset="-128"/>
                <a:ea typeface="HG丸ｺﾞｼｯｸM-PRO" panose="020F0600000000000000" pitchFamily="50" charset="-128"/>
              </a:rPr>
              <a:t>目標・意気込み</a:t>
            </a:r>
            <a:r>
              <a:rPr lang="en-US" altLang="ja-JP" sz="2400" dirty="0" smtClean="0">
                <a:latin typeface="HG丸ｺﾞｼｯｸM-PRO" panose="020F0600000000000000" pitchFamily="50" charset="-128"/>
                <a:ea typeface="HG丸ｺﾞｼｯｸM-PRO" panose="020F0600000000000000" pitchFamily="50" charset="-128"/>
              </a:rPr>
              <a:t>】</a:t>
            </a:r>
            <a:br>
              <a:rPr lang="en-US" altLang="ja-JP" sz="2400" dirty="0" smtClean="0">
                <a:latin typeface="HG丸ｺﾞｼｯｸM-PRO" panose="020F0600000000000000" pitchFamily="50" charset="-128"/>
                <a:ea typeface="HG丸ｺﾞｼｯｸM-PRO" panose="020F0600000000000000" pitchFamily="50" charset="-128"/>
              </a:rPr>
            </a:br>
            <a:r>
              <a:rPr lang="ja-JP" altLang="en-US" sz="2400" dirty="0" smtClean="0">
                <a:latin typeface="HG丸ｺﾞｼｯｸM-PRO" panose="020F0600000000000000" pitchFamily="50" charset="-128"/>
                <a:ea typeface="HG丸ｺﾞｼｯｸM-PRO" panose="020F0600000000000000" pitchFamily="50" charset="-128"/>
              </a:rPr>
              <a:t>ダブルループ、ブロック </a:t>
            </a:r>
            <a:r>
              <a:rPr lang="en-US" altLang="ja-JP" sz="2400" dirty="0" smtClean="0">
                <a:latin typeface="HG丸ｺﾞｼｯｸM-PRO" panose="020F0600000000000000" pitchFamily="50" charset="-128"/>
                <a:ea typeface="HG丸ｺﾞｼｯｸM-PRO" panose="020F0600000000000000" pitchFamily="50" charset="-128"/>
              </a:rPr>
              <a:t>de </a:t>
            </a:r>
            <a:r>
              <a:rPr lang="ja-JP" altLang="en-US" sz="2400" dirty="0" smtClean="0">
                <a:latin typeface="HG丸ｺﾞｼｯｸM-PRO" panose="020F0600000000000000" pitchFamily="50" charset="-128"/>
                <a:ea typeface="HG丸ｺﾞｼｯｸM-PRO" panose="020F0600000000000000" pitchFamily="50" charset="-128"/>
              </a:rPr>
              <a:t>トレジャー をクリアし、走破することを</a:t>
            </a:r>
            <a:r>
              <a:rPr lang="ja-JP" altLang="en-US" sz="2400" dirty="0" smtClean="0">
                <a:latin typeface="HG丸ｺﾞｼｯｸM-PRO" panose="020F0600000000000000" pitchFamily="50" charset="-128"/>
                <a:ea typeface="HG丸ｺﾞｼｯｸM-PRO" panose="020F0600000000000000" pitchFamily="50" charset="-128"/>
              </a:rPr>
              <a:t>目指</a:t>
            </a:r>
            <a:r>
              <a:rPr lang="ja-JP" altLang="en-US" sz="2400" dirty="0">
                <a:latin typeface="HG丸ｺﾞｼｯｸM-PRO" panose="020F0600000000000000" pitchFamily="50" charset="-128"/>
                <a:ea typeface="HG丸ｺﾞｼｯｸM-PRO" panose="020F0600000000000000" pitchFamily="50" charset="-128"/>
              </a:rPr>
              <a:t>します</a:t>
            </a:r>
            <a:r>
              <a:rPr lang="ja-JP" altLang="en-US" sz="2400" dirty="0" smtClean="0">
                <a:latin typeface="HG丸ｺﾞｼｯｸM-PRO" panose="020F0600000000000000" pitchFamily="50" charset="-128"/>
                <a:ea typeface="HG丸ｺﾞｼｯｸM-PRO" panose="020F0600000000000000" pitchFamily="50" charset="-128"/>
              </a:rPr>
              <a:t>！</a:t>
            </a:r>
            <a:endParaRPr lang="ja-JP" altLang="en-US" sz="2400" dirty="0">
              <a:latin typeface="HG丸ｺﾞｼｯｸM-PRO" panose="020F0600000000000000" pitchFamily="50" charset="-128"/>
              <a:ea typeface="HG丸ｺﾞｼｯｸM-PRO" panose="020F0600000000000000" pitchFamily="50"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59" y="6061615"/>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800" b="1" dirty="0">
                <a:solidFill>
                  <a:srgbClr val="FF0000"/>
                </a:solidFill>
              </a:rPr>
              <a:t>モデルの</a:t>
            </a:r>
            <a:r>
              <a:rPr lang="ja-JP" altLang="en-US" sz="2800" b="1" dirty="0" smtClean="0">
                <a:solidFill>
                  <a:srgbClr val="FF0000"/>
                </a:solidFill>
              </a:rPr>
              <a:t>概要</a:t>
            </a:r>
            <a:r>
              <a:rPr lang="en-US" altLang="ja-JP" sz="2168" b="1" dirty="0" smtClean="0">
                <a:solidFill>
                  <a:srgbClr val="FF0000"/>
                </a:solidFill>
              </a:rPr>
              <a:t/>
            </a:r>
            <a:br>
              <a:rPr lang="en-US" altLang="ja-JP" sz="2168" b="1" dirty="0" smtClean="0">
                <a:solidFill>
                  <a:srgbClr val="FF0000"/>
                </a:solidFill>
              </a:rPr>
            </a:br>
            <a:endParaRPr lang="ja-JP" altLang="en-US" sz="2168" b="1" dirty="0" smtClean="0">
              <a:solidFill>
                <a:srgbClr val="FF0000"/>
              </a:solidFill>
            </a:endParaRPr>
          </a:p>
          <a:p>
            <a:pPr marL="0" indent="0" eaLnBrk="1" hangingPunct="1">
              <a:lnSpc>
                <a:spcPct val="80000"/>
              </a:lnSpc>
              <a:spcBef>
                <a:spcPts val="668"/>
              </a:spcBef>
            </a:pPr>
            <a:r>
              <a:rPr lang="ja-JP" altLang="en-US" sz="1782" dirty="0" smtClean="0">
                <a:latin typeface="HG丸ｺﾞｼｯｸM-PRO" panose="020F0600000000000000" pitchFamily="50" charset="-128"/>
                <a:ea typeface="HG丸ｺﾞｼｯｸM-PRO" panose="020F0600000000000000" pitchFamily="50" charset="-128"/>
              </a:rPr>
              <a:t>安定してゴールに到達することを目指すことを目標とし、これを達成するために走行安定性の向上と処理の簡素化に重点を置いた。</a:t>
            </a:r>
          </a:p>
          <a:p>
            <a:pPr marL="0" indent="0" eaLnBrk="1" hangingPunct="1">
              <a:lnSpc>
                <a:spcPct val="80000"/>
              </a:lnSpc>
              <a:spcBef>
                <a:spcPts val="668"/>
              </a:spcBef>
            </a:pPr>
            <a:r>
              <a:rPr lang="en-US" altLang="ja-JP" dirty="0" smtClean="0">
                <a:latin typeface="HG丸ｺﾞｼｯｸM-PRO" panose="020F0600000000000000" pitchFamily="50" charset="-128"/>
                <a:ea typeface="HG丸ｺﾞｼｯｸM-PRO" panose="020F0600000000000000" pitchFamily="50" charset="-128"/>
              </a:rPr>
              <a:t/>
            </a:r>
            <a:br>
              <a:rPr lang="en-US" altLang="ja-JP" dirty="0" smtClean="0">
                <a:latin typeface="HG丸ｺﾞｼｯｸM-PRO" panose="020F0600000000000000" pitchFamily="50" charset="-128"/>
                <a:ea typeface="HG丸ｺﾞｼｯｸM-PRO" panose="020F0600000000000000" pitchFamily="50" charset="-128"/>
              </a:rPr>
            </a:br>
            <a:r>
              <a:rPr lang="ja-JP" altLang="en-US" sz="1800" b="1" dirty="0" smtClean="0">
                <a:latin typeface="HG丸ｺﾞｼｯｸM-PRO" panose="020F0600000000000000" pitchFamily="50" charset="-128"/>
                <a:ea typeface="HG丸ｺﾞｼｯｸM-PRO" panose="020F0600000000000000" pitchFamily="50" charset="-128"/>
              </a:rPr>
              <a:t>●走行</a:t>
            </a:r>
            <a:r>
              <a:rPr lang="ja-JP" altLang="en-US" sz="1800" b="1" dirty="0">
                <a:latin typeface="HG丸ｺﾞｼｯｸM-PRO" panose="020F0600000000000000" pitchFamily="50" charset="-128"/>
                <a:ea typeface="HG丸ｺﾞｼｯｸM-PRO" panose="020F0600000000000000" pitchFamily="50" charset="-128"/>
              </a:rPr>
              <a:t>安定性を向上させる</a:t>
            </a:r>
          </a:p>
          <a:p>
            <a:pPr marL="0" indent="0" eaLnBrk="1" hangingPunct="1">
              <a:lnSpc>
                <a:spcPct val="80000"/>
              </a:lnSpc>
              <a:spcBef>
                <a:spcPts val="668"/>
              </a:spcBef>
            </a:pPr>
            <a:r>
              <a:rPr lang="ja-JP" altLang="en-US" sz="1782" dirty="0" smtClean="0">
                <a:latin typeface="HG丸ｺﾞｼｯｸM-PRO" panose="020F0600000000000000" pitchFamily="50" charset="-128"/>
                <a:ea typeface="HG丸ｺﾞｼｯｸM-PRO" panose="020F0600000000000000" pitchFamily="50" charset="-128"/>
              </a:rPr>
              <a:t>・センサ</a:t>
            </a:r>
            <a:r>
              <a:rPr lang="ja-JP" altLang="en-US" sz="1782" dirty="0">
                <a:latin typeface="HG丸ｺﾞｼｯｸM-PRO" panose="020F0600000000000000" pitchFamily="50" charset="-128"/>
                <a:ea typeface="HG丸ｺﾞｼｯｸM-PRO" panose="020F0600000000000000" pitchFamily="50" charset="-128"/>
              </a:rPr>
              <a:t>の位置と走行位置</a:t>
            </a:r>
            <a:r>
              <a:rPr lang="en-US" altLang="ja-JP" sz="1782" dirty="0">
                <a:latin typeface="HG丸ｺﾞｼｯｸM-PRO" panose="020F0600000000000000" pitchFamily="50" charset="-128"/>
                <a:ea typeface="HG丸ｺﾞｼｯｸM-PRO" panose="020F0600000000000000" pitchFamily="50" charset="-128"/>
              </a:rPr>
              <a:t>(</a:t>
            </a:r>
            <a:r>
              <a:rPr lang="ja-JP" altLang="en-US" sz="1782" dirty="0">
                <a:latin typeface="HG丸ｺﾞｼｯｸM-PRO" panose="020F0600000000000000" pitchFamily="50" charset="-128"/>
                <a:ea typeface="HG丸ｺﾞｼｯｸM-PRO" panose="020F0600000000000000" pitchFamily="50" charset="-128"/>
              </a:rPr>
              <a:t>車輪</a:t>
            </a:r>
            <a:r>
              <a:rPr lang="en-US" altLang="ja-JP" sz="1782" dirty="0">
                <a:latin typeface="HG丸ｺﾞｼｯｸM-PRO" panose="020F0600000000000000" pitchFamily="50" charset="-128"/>
                <a:ea typeface="HG丸ｺﾞｼｯｸM-PRO" panose="020F0600000000000000" pitchFamily="50" charset="-128"/>
              </a:rPr>
              <a:t>)</a:t>
            </a:r>
            <a:r>
              <a:rPr lang="ja-JP" altLang="en-US" sz="1782" dirty="0">
                <a:latin typeface="HG丸ｺﾞｼｯｸM-PRO" panose="020F0600000000000000" pitchFamily="50" charset="-128"/>
                <a:ea typeface="HG丸ｺﾞｼｯｸM-PRO" panose="020F0600000000000000" pitchFamily="50" charset="-128"/>
              </a:rPr>
              <a:t>が異なることを考慮した走行を行い、センサが常にライン上にあるような走行を行う。</a:t>
            </a:r>
          </a:p>
          <a:p>
            <a:pPr marL="0" indent="0" eaLnBrk="1" hangingPunct="1">
              <a:lnSpc>
                <a:spcPct val="80000"/>
              </a:lnSpc>
              <a:spcBef>
                <a:spcPts val="668"/>
              </a:spcBef>
            </a:pPr>
            <a:r>
              <a:rPr lang="ja-JP" altLang="en-US" sz="1782" dirty="0" smtClean="0">
                <a:latin typeface="HG丸ｺﾞｼｯｸM-PRO" panose="020F0600000000000000" pitchFamily="50" charset="-128"/>
                <a:ea typeface="HG丸ｺﾞｼｯｸM-PRO" panose="020F0600000000000000" pitchFamily="50" charset="-128"/>
              </a:rPr>
              <a:t>・センサ</a:t>
            </a:r>
            <a:r>
              <a:rPr lang="ja-JP" altLang="en-US" sz="1782" dirty="0">
                <a:latin typeface="HG丸ｺﾞｼｯｸM-PRO" panose="020F0600000000000000" pitchFamily="50" charset="-128"/>
                <a:ea typeface="HG丸ｺﾞｼｯｸM-PRO" panose="020F0600000000000000" pitchFamily="50" charset="-128"/>
              </a:rPr>
              <a:t>を検出しない期間を設定することで、同一ポイントで複数回処理</a:t>
            </a:r>
            <a:r>
              <a:rPr lang="ja-JP" altLang="en-US" sz="1782" dirty="0" smtClean="0">
                <a:latin typeface="HG丸ｺﾞｼｯｸM-PRO" panose="020F0600000000000000" pitchFamily="50" charset="-128"/>
                <a:ea typeface="HG丸ｺﾞｼｯｸM-PRO" panose="020F0600000000000000" pitchFamily="50" charset="-128"/>
              </a:rPr>
              <a:t>が行われること</a:t>
            </a:r>
            <a:r>
              <a:rPr lang="ja-JP" altLang="en-US" sz="1782" dirty="0">
                <a:latin typeface="HG丸ｺﾞｼｯｸM-PRO" panose="020F0600000000000000" pitchFamily="50" charset="-128"/>
                <a:ea typeface="HG丸ｺﾞｼｯｸM-PRO" panose="020F0600000000000000" pitchFamily="50" charset="-128"/>
              </a:rPr>
              <a:t>による誤作動を避ける。</a:t>
            </a:r>
          </a:p>
          <a:p>
            <a:pPr marL="0" indent="0" eaLnBrk="1" hangingPunct="1">
              <a:lnSpc>
                <a:spcPct val="80000"/>
              </a:lnSpc>
              <a:spcBef>
                <a:spcPts val="668"/>
              </a:spcBef>
            </a:pPr>
            <a:r>
              <a:rPr lang="en-US" altLang="ja-JP" dirty="0" smtClean="0">
                <a:latin typeface="HG丸ｺﾞｼｯｸM-PRO" panose="020F0600000000000000" pitchFamily="50" charset="-128"/>
                <a:ea typeface="HG丸ｺﾞｼｯｸM-PRO" panose="020F0600000000000000" pitchFamily="50" charset="-128"/>
              </a:rPr>
              <a:t/>
            </a:r>
            <a:br>
              <a:rPr lang="en-US" altLang="ja-JP" dirty="0" smtClean="0">
                <a:latin typeface="HG丸ｺﾞｼｯｸM-PRO" panose="020F0600000000000000" pitchFamily="50" charset="-128"/>
                <a:ea typeface="HG丸ｺﾞｼｯｸM-PRO" panose="020F0600000000000000" pitchFamily="50" charset="-128"/>
              </a:rPr>
            </a:br>
            <a:r>
              <a:rPr lang="ja-JP" altLang="en-US" sz="1800" b="1" dirty="0" smtClean="0">
                <a:latin typeface="HG丸ｺﾞｼｯｸM-PRO" panose="020F0600000000000000" pitchFamily="50" charset="-128"/>
                <a:ea typeface="HG丸ｺﾞｼｯｸM-PRO" panose="020F0600000000000000" pitchFamily="50" charset="-128"/>
              </a:rPr>
              <a:t>●処理</a:t>
            </a:r>
            <a:r>
              <a:rPr lang="ja-JP" altLang="en-US" sz="1800" b="1" dirty="0">
                <a:latin typeface="HG丸ｺﾞｼｯｸM-PRO" panose="020F0600000000000000" pitchFamily="50" charset="-128"/>
                <a:ea typeface="HG丸ｺﾞｼｯｸM-PRO" panose="020F0600000000000000" pitchFamily="50" charset="-128"/>
              </a:rPr>
              <a:t>を簡素化する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ブロックの各配置パターンにおける走行経路を固定化し、複雑な設計になることを回避する。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一関数に一機能を基本として疎結合を意識した設計を</a:t>
            </a:r>
            <a:r>
              <a:rPr lang="ja-JP" altLang="en-US" sz="1782" dirty="0" smtClean="0">
                <a:latin typeface="HG丸ｺﾞｼｯｸM-PRO" panose="020F0600000000000000" pitchFamily="50" charset="-128"/>
                <a:ea typeface="HG丸ｺﾞｼｯｸM-PRO" panose="020F0600000000000000" pitchFamily="50" charset="-128"/>
              </a:rPr>
              <a:t>行い、処理の流れを分かりやすくする。</a:t>
            </a:r>
          </a:p>
          <a:p>
            <a:pPr marL="0" indent="0" eaLnBrk="1" hangingPunct="1">
              <a:lnSpc>
                <a:spcPct val="80000"/>
              </a:lnSpc>
              <a:spcBef>
                <a:spcPct val="20000"/>
              </a:spcBef>
            </a:pPr>
            <a:endParaRPr lang="en-US" altLang="ja-JP" sz="2004" dirty="0" smtClean="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a:xfrm>
            <a:off x="571566" y="593378"/>
            <a:ext cx="4608511" cy="360040"/>
          </a:xfrm>
        </p:spPr>
        <p:txBody>
          <a:bodyPr>
            <a:normAutofit fontScale="90000"/>
          </a:bodyPr>
          <a:lstStyle/>
          <a:p>
            <a:r>
              <a:rPr kumimoji="1" lang="ja-JP" altLang="en-US" dirty="0"/>
              <a:t>機能モデル</a:t>
            </a:r>
          </a:p>
        </p:txBody>
      </p:sp>
      <p:graphicFrame>
        <p:nvGraphicFramePr>
          <p:cNvPr id="9" name="表 8"/>
          <p:cNvGraphicFramePr>
            <a:graphicFrameLocks noGrp="1"/>
          </p:cNvGraphicFramePr>
          <p:nvPr>
            <p:extLst>
              <p:ext uri="{D42A27DB-BD31-4B8C-83A1-F6EECF244321}">
                <p14:modId xmlns:p14="http://schemas.microsoft.com/office/powerpoint/2010/main" val="362741133"/>
              </p:ext>
            </p:extLst>
          </p:nvPr>
        </p:nvGraphicFramePr>
        <p:xfrm>
          <a:off x="7301539" y="4049762"/>
          <a:ext cx="7488832" cy="5138906"/>
        </p:xfrm>
        <a:graphic>
          <a:graphicData uri="http://schemas.openxmlformats.org/drawingml/2006/table">
            <a:tbl>
              <a:tblPr>
                <a:tableStyleId>{5C22544A-7EE6-4342-B048-85BDC9FD1C3A}</a:tableStyleId>
              </a:tblPr>
              <a:tblGrid>
                <a:gridCol w="1756493">
                  <a:extLst>
                    <a:ext uri="{9D8B030D-6E8A-4147-A177-3AD203B41FA5}">
                      <a16:colId xmlns:a16="http://schemas.microsoft.com/office/drawing/2014/main" val="2623743934"/>
                    </a:ext>
                  </a:extLst>
                </a:gridCol>
                <a:gridCol w="5732339">
                  <a:extLst>
                    <a:ext uri="{9D8B030D-6E8A-4147-A177-3AD203B41FA5}">
                      <a16:colId xmlns:a16="http://schemas.microsoft.com/office/drawing/2014/main" val="3477032619"/>
                    </a:ext>
                  </a:extLst>
                </a:gridCol>
              </a:tblGrid>
              <a:tr h="353489">
                <a:tc>
                  <a:txBody>
                    <a:bodyPr/>
                    <a:lstStyle/>
                    <a:p>
                      <a:pPr algn="l" fontAlgn="ctr"/>
                      <a:r>
                        <a:rPr lang="ja-JP" altLang="en-US" sz="2000" u="none" strike="noStrike" dirty="0">
                          <a:effectLst/>
                        </a:rPr>
                        <a:t>ユースケース</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a:effectLst/>
                        </a:rPr>
                        <a:t>ブロック </a:t>
                      </a:r>
                      <a:r>
                        <a:rPr lang="en-US" altLang="ja-JP" sz="2000" u="none" strike="noStrike">
                          <a:effectLst/>
                        </a:rPr>
                        <a:t>de </a:t>
                      </a:r>
                      <a:r>
                        <a:rPr lang="ja-JP" altLang="en-US" sz="2000" u="none" strike="noStrike">
                          <a:effectLst/>
                        </a:rPr>
                        <a:t>トレジャーハンター を攻略する</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56102266"/>
                  </a:ext>
                </a:extLst>
              </a:tr>
              <a:tr h="787496">
                <a:tc>
                  <a:txBody>
                    <a:bodyPr/>
                    <a:lstStyle/>
                    <a:p>
                      <a:pPr algn="l" fontAlgn="t"/>
                      <a:r>
                        <a:rPr lang="ja-JP" altLang="en-US" sz="2000" u="none" strike="noStrike" dirty="0">
                          <a:effectLst/>
                        </a:rPr>
                        <a:t>事前条件</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ja-JP" altLang="en-US" sz="2000" u="none" strike="noStrike" dirty="0">
                          <a:effectLst/>
                        </a:rPr>
                        <a:t>・ブロックの配置パターンが設定されていること</a:t>
                      </a:r>
                      <a:br>
                        <a:rPr lang="ja-JP" altLang="en-US" sz="2000" u="none" strike="noStrike" dirty="0">
                          <a:effectLst/>
                        </a:rPr>
                      </a:br>
                      <a:r>
                        <a:rPr lang="ja-JP" altLang="en-US" sz="2000" u="none" strike="noStrike" dirty="0">
                          <a:effectLst/>
                        </a:rPr>
                        <a:t>・ブロック </a:t>
                      </a:r>
                      <a:r>
                        <a:rPr lang="en-US" altLang="ja-JP" sz="2000" u="none" strike="noStrike" dirty="0">
                          <a:effectLst/>
                        </a:rPr>
                        <a:t>de </a:t>
                      </a:r>
                      <a:r>
                        <a:rPr lang="ja-JP" altLang="en-US" sz="2000" u="none" strike="noStrike" dirty="0">
                          <a:effectLst/>
                        </a:rPr>
                        <a:t>トレジャーハンター のコースに走行体がいる</a:t>
                      </a:r>
                      <a:r>
                        <a:rPr lang="ja-JP" altLang="en-US" sz="2000" u="none" strike="noStrike" dirty="0" smtClean="0">
                          <a:effectLst/>
                        </a:rPr>
                        <a:t>こと</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3248251474"/>
                  </a:ext>
                </a:extLst>
              </a:tr>
              <a:tr h="683263">
                <a:tc>
                  <a:txBody>
                    <a:bodyPr/>
                    <a:lstStyle/>
                    <a:p>
                      <a:pPr algn="l" fontAlgn="ctr"/>
                      <a:r>
                        <a:rPr lang="ja-JP" altLang="en-US" sz="2000" u="none" strike="noStrike">
                          <a:effectLst/>
                        </a:rPr>
                        <a:t>事後条件</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dirty="0">
                          <a:effectLst/>
                        </a:rPr>
                        <a:t>トレジャーブロック</a:t>
                      </a:r>
                      <a:r>
                        <a:rPr lang="ja-JP" altLang="en-US" sz="2000" u="none" strike="noStrike" dirty="0" smtClean="0">
                          <a:effectLst/>
                        </a:rPr>
                        <a:t>を運搬し、ゴールエリアに到達する</a:t>
                      </a:r>
                      <a:endParaRPr lang="en-US" altLang="ja-JP" sz="2000" u="none" strike="noStrike" dirty="0" smtClean="0">
                        <a:effectLst/>
                      </a:endParaRPr>
                    </a:p>
                  </a:txBody>
                  <a:tcPr marL="6350" marR="6350" marT="6350" marB="0" anchor="ctr"/>
                </a:tc>
                <a:extLst>
                  <a:ext uri="{0D108BD9-81ED-4DB2-BD59-A6C34878D82A}">
                    <a16:rowId xmlns:a16="http://schemas.microsoft.com/office/drawing/2014/main" val="4032314348"/>
                  </a:ext>
                </a:extLst>
              </a:tr>
              <a:tr h="3181404">
                <a:tc>
                  <a:txBody>
                    <a:bodyPr/>
                    <a:lstStyle/>
                    <a:p>
                      <a:pPr algn="l" fontAlgn="t"/>
                      <a:r>
                        <a:rPr lang="ja-JP" altLang="en-US" sz="2000" u="none" strike="noStrike" dirty="0">
                          <a:effectLst/>
                        </a:rPr>
                        <a:t>処理フロー</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en-US" altLang="ja-JP" sz="2000" u="none" strike="noStrike" dirty="0">
                          <a:effectLst/>
                        </a:rPr>
                        <a:t>1) </a:t>
                      </a:r>
                      <a:r>
                        <a:rPr lang="ja-JP" altLang="en-US" sz="2000" u="none" strike="noStrike" dirty="0">
                          <a:effectLst/>
                        </a:rPr>
                        <a:t>走行開始前に設定されたブロックの配置パターンをもとに、</a:t>
                      </a:r>
                      <a:br>
                        <a:rPr lang="ja-JP" altLang="en-US" sz="2000" u="none" strike="noStrike" dirty="0">
                          <a:effectLst/>
                        </a:rPr>
                      </a:br>
                      <a:r>
                        <a:rPr lang="ja-JP" altLang="en-US" sz="2000" u="none" strike="noStrike" dirty="0">
                          <a:effectLst/>
                        </a:rPr>
                        <a:t>　 走行ルートを設定する</a:t>
                      </a:r>
                      <a:br>
                        <a:rPr lang="ja-JP" altLang="en-US" sz="2000" u="none" strike="noStrike" dirty="0">
                          <a:effectLst/>
                        </a:rPr>
                      </a:br>
                      <a:r>
                        <a:rPr lang="en-US" altLang="ja-JP" sz="2000" u="none" strike="noStrike" dirty="0">
                          <a:effectLst/>
                        </a:rPr>
                        <a:t>2) </a:t>
                      </a:r>
                      <a:r>
                        <a:rPr lang="ja-JP" altLang="en-US" sz="2000" u="none" strike="noStrike" dirty="0">
                          <a:effectLst/>
                        </a:rPr>
                        <a:t>反射値からラインの色を取得する</a:t>
                      </a:r>
                      <a:br>
                        <a:rPr lang="ja-JP" altLang="en-US" sz="2000" u="none" strike="noStrike" dirty="0">
                          <a:effectLst/>
                        </a:rPr>
                      </a:br>
                      <a:r>
                        <a:rPr lang="en-US" altLang="ja-JP" sz="2000" u="none" strike="noStrike" dirty="0">
                          <a:effectLst/>
                        </a:rPr>
                        <a:t>3-a) </a:t>
                      </a:r>
                      <a:r>
                        <a:rPr lang="ja-JP" altLang="en-US" sz="2000" u="none" strike="noStrike" dirty="0">
                          <a:effectLst/>
                        </a:rPr>
                        <a:t>色が白</a:t>
                      </a:r>
                      <a:r>
                        <a:rPr lang="en-US" altLang="ja-JP" sz="2000" u="none" strike="noStrike" dirty="0">
                          <a:effectLst/>
                        </a:rPr>
                        <a:t>/</a:t>
                      </a:r>
                      <a:r>
                        <a:rPr lang="ja-JP" altLang="en-US" sz="2000" u="none" strike="noStrike" dirty="0">
                          <a:effectLst/>
                        </a:rPr>
                        <a:t>黒の場合、ライントレースを行う</a:t>
                      </a:r>
                      <a:br>
                        <a:rPr lang="ja-JP" altLang="en-US" sz="2000" u="none" strike="noStrike" dirty="0">
                          <a:effectLst/>
                        </a:rPr>
                      </a:br>
                      <a:r>
                        <a:rPr lang="en-US" altLang="ja-JP" sz="2000" u="none" strike="noStrike" dirty="0">
                          <a:effectLst/>
                        </a:rPr>
                        <a:t>3-b) </a:t>
                      </a:r>
                      <a:r>
                        <a:rPr lang="ja-JP" altLang="en-US" sz="2000" u="none" strike="noStrike" dirty="0">
                          <a:effectLst/>
                        </a:rPr>
                        <a:t>色が赤</a:t>
                      </a:r>
                      <a:r>
                        <a:rPr lang="en-US" altLang="ja-JP" sz="2000" u="none" strike="noStrike" dirty="0">
                          <a:effectLst/>
                        </a:rPr>
                        <a:t>/</a:t>
                      </a:r>
                      <a:r>
                        <a:rPr lang="ja-JP" altLang="en-US" sz="2000" u="none" strike="noStrike" dirty="0">
                          <a:effectLst/>
                        </a:rPr>
                        <a:t>黄</a:t>
                      </a:r>
                      <a:r>
                        <a:rPr lang="en-US" altLang="ja-JP" sz="2000" u="none" strike="noStrike" dirty="0">
                          <a:effectLst/>
                        </a:rPr>
                        <a:t>/</a:t>
                      </a:r>
                      <a:r>
                        <a:rPr lang="ja-JP" altLang="en-US" sz="2000" u="none" strike="noStrike" dirty="0">
                          <a:effectLst/>
                        </a:rPr>
                        <a:t>青</a:t>
                      </a:r>
                      <a:r>
                        <a:rPr lang="en-US" altLang="ja-JP" sz="2000" u="none" strike="noStrike" dirty="0">
                          <a:effectLst/>
                        </a:rPr>
                        <a:t>/</a:t>
                      </a:r>
                      <a:r>
                        <a:rPr lang="ja-JP" altLang="en-US" sz="2000" u="none" strike="noStrike" dirty="0">
                          <a:effectLst/>
                        </a:rPr>
                        <a:t>緑の場合、</a:t>
                      </a:r>
                      <a:br>
                        <a:rPr lang="ja-JP" altLang="en-US" sz="2000" u="none" strike="noStrike" dirty="0">
                          <a:effectLst/>
                        </a:rPr>
                      </a:br>
                      <a:r>
                        <a:rPr lang="ja-JP" altLang="en-US" sz="2000" u="none" strike="noStrike" dirty="0">
                          <a:effectLst/>
                        </a:rPr>
                        <a:t>　　 設定したコースの方向に走行体を旋回する。</a:t>
                      </a:r>
                      <a:br>
                        <a:rPr lang="ja-JP" altLang="en-US" sz="2000" u="none" strike="noStrike" dirty="0">
                          <a:effectLst/>
                        </a:rPr>
                      </a:br>
                      <a:r>
                        <a:rPr lang="en-US" altLang="ja-JP" sz="2000" u="none" strike="noStrike" dirty="0">
                          <a:effectLst/>
                        </a:rPr>
                        <a:t>4) </a:t>
                      </a:r>
                      <a:r>
                        <a:rPr lang="ja-JP" altLang="en-US" sz="2000" u="none" strike="noStrike" dirty="0">
                          <a:effectLst/>
                        </a:rPr>
                        <a:t>走行体がブロックの配置位置にある場合、</a:t>
                      </a:r>
                      <a:br>
                        <a:rPr lang="ja-JP" altLang="en-US" sz="2000" u="none" strike="noStrike" dirty="0">
                          <a:effectLst/>
                        </a:rPr>
                      </a:br>
                      <a:r>
                        <a:rPr lang="ja-JP" altLang="en-US" sz="2000" u="none" strike="noStrike" dirty="0">
                          <a:effectLst/>
                        </a:rPr>
                        <a:t>　 ブロックの運搬を行う</a:t>
                      </a:r>
                      <a:br>
                        <a:rPr lang="ja-JP" altLang="en-US" sz="2000" u="none" strike="noStrike" dirty="0">
                          <a:effectLst/>
                        </a:rPr>
                      </a:br>
                      <a:r>
                        <a:rPr lang="en-US" altLang="ja-JP" sz="2000" u="none" strike="noStrike" dirty="0">
                          <a:effectLst/>
                        </a:rPr>
                        <a:t>5) 2~4 </a:t>
                      </a:r>
                      <a:r>
                        <a:rPr lang="ja-JP" altLang="en-US" sz="2000" u="none" strike="noStrike" dirty="0">
                          <a:effectLst/>
                        </a:rPr>
                        <a:t>を繰り返し、ゴールまで移動する</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807637024"/>
                  </a:ext>
                </a:extLst>
              </a:tr>
            </a:tbl>
          </a:graphicData>
        </a:graphic>
      </p:graphicFrame>
      <p:sp>
        <p:nvSpPr>
          <p:cNvPr id="10" name="テキスト ボックス 9"/>
          <p:cNvSpPr txBox="1"/>
          <p:nvPr/>
        </p:nvSpPr>
        <p:spPr>
          <a:xfrm>
            <a:off x="1924127" y="3588097"/>
            <a:ext cx="4176464" cy="461665"/>
          </a:xfrm>
          <a:prstGeom prst="rect">
            <a:avLst/>
          </a:prstGeom>
          <a:noFill/>
        </p:spPr>
        <p:txBody>
          <a:bodyPr wrap="square" rtlCol="0">
            <a:spAutoFit/>
          </a:bodyPr>
          <a:lstStyle/>
          <a:p>
            <a:r>
              <a:rPr kumimoji="1" lang="ja-JP" altLang="en-US" sz="2400" dirty="0" smtClean="0"/>
              <a:t>図</a:t>
            </a:r>
            <a:r>
              <a:rPr kumimoji="1" lang="en-US" altLang="ja-JP" sz="2400" dirty="0" smtClean="0"/>
              <a:t>1 </a:t>
            </a:r>
            <a:r>
              <a:rPr kumimoji="1" lang="ja-JP" altLang="en-US" sz="2400" dirty="0" smtClean="0"/>
              <a:t>ユースケース図</a:t>
            </a:r>
            <a:endParaRPr kumimoji="1" lang="en-US" altLang="ja-JP" sz="2400" dirty="0" smtClean="0"/>
          </a:p>
        </p:txBody>
      </p:sp>
      <p:sp>
        <p:nvSpPr>
          <p:cNvPr id="11" name="テキスト ボックス 10"/>
          <p:cNvSpPr txBox="1"/>
          <p:nvPr/>
        </p:nvSpPr>
        <p:spPr>
          <a:xfrm>
            <a:off x="9029731" y="3588097"/>
            <a:ext cx="4032448" cy="830997"/>
          </a:xfrm>
          <a:prstGeom prst="rect">
            <a:avLst/>
          </a:prstGeom>
          <a:noFill/>
        </p:spPr>
        <p:txBody>
          <a:bodyPr wrap="square" rtlCol="0">
            <a:spAutoFit/>
          </a:bodyPr>
          <a:lstStyle/>
          <a:p>
            <a:r>
              <a:rPr kumimoji="1" lang="ja-JP" altLang="en-US" sz="2400" dirty="0" smtClean="0"/>
              <a:t>表</a:t>
            </a:r>
            <a:r>
              <a:rPr kumimoji="1" lang="en-US" altLang="ja-JP" sz="2400" dirty="0" smtClean="0"/>
              <a:t>1 </a:t>
            </a:r>
            <a:r>
              <a:rPr kumimoji="1" lang="ja-JP" altLang="en-US" sz="2400" dirty="0" smtClean="0"/>
              <a:t>ユースケース記述</a:t>
            </a:r>
            <a:endParaRPr kumimoji="1" lang="en-US" altLang="ja-JP" sz="2400" dirty="0" smtClean="0"/>
          </a:p>
          <a:p>
            <a:endParaRPr kumimoji="1" lang="en-US" altLang="ja-JP" sz="2400" dirty="0" smtClean="0"/>
          </a:p>
        </p:txBody>
      </p:sp>
      <p:sp>
        <p:nvSpPr>
          <p:cNvPr id="3" name="テキスト ボックス 2"/>
          <p:cNvSpPr txBox="1"/>
          <p:nvPr/>
        </p:nvSpPr>
        <p:spPr>
          <a:xfrm>
            <a:off x="571566" y="1657384"/>
            <a:ext cx="14185576" cy="1226746"/>
          </a:xfrm>
          <a:prstGeom prst="rect">
            <a:avLst/>
          </a:prstGeom>
          <a:noFill/>
        </p:spPr>
        <p:txBody>
          <a:bodyPr wrap="square" rtlCol="0">
            <a:spAutoFit/>
          </a:bodyPr>
          <a:lstStyle/>
          <a:p>
            <a:r>
              <a:rPr kumimoji="1" lang="ja-JP" altLang="en-US" dirty="0" smtClean="0"/>
              <a:t>ブロック </a:t>
            </a:r>
            <a:r>
              <a:rPr lang="en-US" altLang="ja-JP" dirty="0" smtClean="0"/>
              <a:t>de </a:t>
            </a:r>
            <a:r>
              <a:rPr lang="ja-JP" altLang="en-US" dirty="0"/>
              <a:t> </a:t>
            </a:r>
            <a:r>
              <a:rPr lang="ja-JP" altLang="en-US" dirty="0" smtClean="0"/>
              <a:t>トレジャーハンターの攻略に必要なシステムの機能をユースケース図、ユースケース記述で定義した。</a:t>
            </a:r>
            <a:r>
              <a:rPr lang="en-US" altLang="ja-JP" dirty="0" smtClean="0"/>
              <a:t/>
            </a:r>
            <a:br>
              <a:rPr lang="en-US" altLang="ja-JP" dirty="0" smtClean="0"/>
            </a:br>
            <a:r>
              <a:rPr lang="ja-JP" altLang="en-US" dirty="0" smtClean="0"/>
              <a:t>ダブルループ、ブロック </a:t>
            </a:r>
            <a:r>
              <a:rPr lang="en-US" altLang="ja-JP" dirty="0" smtClean="0"/>
              <a:t>de </a:t>
            </a:r>
            <a:r>
              <a:rPr lang="ja-JP" altLang="en-US" dirty="0" smtClean="0"/>
              <a:t>トレジャーハンター で動作を切り替え、一連のシナリオとして動作させる。</a:t>
            </a:r>
            <a:r>
              <a:rPr lang="en-US" altLang="ja-JP" dirty="0" smtClean="0"/>
              <a:t/>
            </a:r>
            <a:br>
              <a:rPr lang="en-US" altLang="ja-JP" dirty="0" smtClean="0"/>
            </a:br>
            <a:r>
              <a:rPr lang="ja-JP" altLang="en-US" dirty="0" smtClean="0"/>
              <a:t>汎用的なクラスは共通化し、それぞれのシナリオで使用できるようにする。</a:t>
            </a:r>
            <a:r>
              <a:rPr lang="en-US" altLang="ja-JP" dirty="0" smtClean="0"/>
              <a:t/>
            </a:r>
            <a:br>
              <a:rPr lang="en-US" altLang="ja-JP" dirty="0" smtClean="0"/>
            </a:br>
            <a:r>
              <a:rPr lang="ja-JP" altLang="en-US" dirty="0" smtClean="0"/>
              <a:t>ここでは、ブロック </a:t>
            </a:r>
            <a:r>
              <a:rPr lang="en-US" altLang="ja-JP" dirty="0" smtClean="0"/>
              <a:t>de </a:t>
            </a:r>
            <a:r>
              <a:rPr lang="ja-JP" altLang="en-US" dirty="0" smtClean="0"/>
              <a:t>トレジャーハンターに関係するユースケースのみ記載する。</a:t>
            </a:r>
            <a:endParaRPr kumimoji="1" lang="ja-JP" altLang="en-US" dirty="0"/>
          </a:p>
        </p:txBody>
      </p:sp>
      <p:pic>
        <p:nvPicPr>
          <p:cNvPr id="6" name="図 5"/>
          <p:cNvPicPr>
            <a:picLocks noChangeAspect="1"/>
          </p:cNvPicPr>
          <p:nvPr/>
        </p:nvPicPr>
        <p:blipFill>
          <a:blip r:embed="rId2"/>
          <a:stretch>
            <a:fillRect/>
          </a:stretch>
        </p:blipFill>
        <p:spPr>
          <a:xfrm>
            <a:off x="0" y="4121770"/>
            <a:ext cx="7772400" cy="6324600"/>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DD3D2E72-3DA4-A1EB-7F99-631693273BD5}"/>
              </a:ext>
            </a:extLst>
          </p:cNvPr>
          <p:cNvPicPr>
            <a:picLocks noChangeAspect="1"/>
          </p:cNvPicPr>
          <p:nvPr/>
        </p:nvPicPr>
        <p:blipFill rotWithShape="1">
          <a:blip r:embed="rId2">
            <a:extLst>
              <a:ext uri="{28A0092B-C50C-407E-A947-70E740481C1C}">
                <a14:useLocalDpi xmlns:a14="http://schemas.microsoft.com/office/drawing/2010/main" val="0"/>
              </a:ext>
            </a:extLst>
          </a:blip>
          <a:srcRect b="24888"/>
          <a:stretch/>
        </p:blipFill>
        <p:spPr>
          <a:xfrm>
            <a:off x="169004" y="1385466"/>
            <a:ext cx="12270855" cy="8905162"/>
          </a:xfrm>
          <a:prstGeom prst="rect">
            <a:avLst/>
          </a:prstGeom>
        </p:spPr>
      </p:pic>
      <p:sp>
        <p:nvSpPr>
          <p:cNvPr id="4" name="タイトル 1">
            <a:extLst>
              <a:ext uri="{FF2B5EF4-FFF2-40B4-BE49-F238E27FC236}">
                <a16:creationId xmlns:a16="http://schemas.microsoft.com/office/drawing/2014/main" id="{017B31C4-798E-65B4-9637-1AE0CE3532FC}"/>
              </a:ext>
            </a:extLst>
          </p:cNvPr>
          <p:cNvSpPr txBox="1">
            <a:spLocks/>
          </p:cNvSpPr>
          <p:nvPr/>
        </p:nvSpPr>
        <p:spPr>
          <a:xfrm>
            <a:off x="142850" y="185161"/>
            <a:ext cx="4792027" cy="1320280"/>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dirty="0"/>
              <a:t>構造モデル</a:t>
            </a:r>
          </a:p>
        </p:txBody>
      </p:sp>
    </p:spTree>
    <p:extLst>
      <p:ext uri="{BB962C8B-B14F-4D97-AF65-F5344CB8AC3E}">
        <p14:creationId xmlns:p14="http://schemas.microsoft.com/office/powerpoint/2010/main" val="3437812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4193778"/>
            <a:ext cx="7344815" cy="6203939"/>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HG丸ｺﾞｼｯｸM-PRO" panose="020F0600000000000000" pitchFamily="50" charset="-128"/>
                <a:ea typeface="HG丸ｺﾞｼｯｸM-PRO" panose="020F0600000000000000" pitchFamily="50" charset="-128"/>
              </a:rPr>
              <a:t>マトリクス走査状態　ステートマシン図</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r>
              <a:rPr lang="ja-JP" altLang="en-US" sz="1800" dirty="0">
                <a:latin typeface="HG丸ｺﾞｼｯｸM-PRO" panose="020F0600000000000000" pitchFamily="50" charset="-128"/>
                <a:ea typeface="HG丸ｺﾞｼｯｸM-PRO" panose="020F0600000000000000" pitchFamily="50" charset="-128"/>
              </a:rPr>
              <a:t>マトリクス走査状態の詳述したステートマシン図を以下に示す。本プログラムではブロックの配置ごとに用意された命令の配列を実行して、マトリクスを走査する。マトリクスの赤、青、黄、緑パターンの直上で命令を評価する。命令は前進命令、右旋回命令、左旋回命令、青ブロック押し出し命令、赤ブロック取得命令で構成される。マトリクス上の各パターンの上でそれぞれの命令が実行される。</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311322"/>
            <a:ext cx="7104254" cy="769888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HG丸ｺﾞｼｯｸM-PRO" panose="020F0600000000000000" pitchFamily="50" charset="-128"/>
                <a:ea typeface="HG丸ｺﾞｼｯｸM-PRO" panose="020F0600000000000000" pitchFamily="50" charset="-128"/>
              </a:rPr>
              <a:t>ブロック　</a:t>
            </a:r>
            <a:r>
              <a:rPr lang="en-US" altLang="ja-JP" sz="2400" dirty="0">
                <a:latin typeface="HG丸ｺﾞｼｯｸM-PRO" panose="020F0600000000000000" pitchFamily="50" charset="-128"/>
                <a:ea typeface="HG丸ｺﾞｼｯｸM-PRO" panose="020F0600000000000000" pitchFamily="50" charset="-128"/>
              </a:rPr>
              <a:t>de</a:t>
            </a:r>
            <a:r>
              <a:rPr lang="ja-JP" altLang="en-US" sz="2400" dirty="0">
                <a:latin typeface="HG丸ｺﾞｼｯｸM-PRO" panose="020F0600000000000000" pitchFamily="50" charset="-128"/>
                <a:ea typeface="HG丸ｺﾞｼｯｸM-PRO" panose="020F0600000000000000" pitchFamily="50" charset="-128"/>
              </a:rPr>
              <a:t>　トレジャーハンター　要件分析</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ブロック </a:t>
            </a:r>
            <a:r>
              <a:rPr lang="en-US" altLang="ja-JP" sz="1800" dirty="0">
                <a:latin typeface="HG丸ｺﾞｼｯｸM-PRO" panose="020F0600000000000000" pitchFamily="50" charset="-128"/>
                <a:ea typeface="HG丸ｺﾞｼｯｸM-PRO" panose="020F0600000000000000" pitchFamily="50" charset="-128"/>
              </a:rPr>
              <a:t>de </a:t>
            </a:r>
            <a:r>
              <a:rPr lang="ja-JP" altLang="en-US" sz="1800" dirty="0">
                <a:latin typeface="HG丸ｺﾞｼｯｸM-PRO" panose="020F0600000000000000" pitchFamily="50" charset="-128"/>
                <a:ea typeface="HG丸ｺﾞｼｯｸM-PRO" panose="020F0600000000000000" pitchFamily="50" charset="-128"/>
              </a:rPr>
              <a:t>トレジャーハンターはライントレース終了後に走行する障害物コースである。この障害物のコースは格子状のマトリクスとマトリクスの交点にある赤、青、黄、緑のパターン、パターン間の黒線でできたノードで構成される。このマトリクス上に</a:t>
            </a:r>
            <a:r>
              <a:rPr lang="en-US" altLang="ja-JP" sz="1800" dirty="0">
                <a:latin typeface="HG丸ｺﾞｼｯｸM-PRO" panose="020F0600000000000000" pitchFamily="50" charset="-128"/>
                <a:ea typeface="HG丸ｺﾞｼｯｸM-PRO" panose="020F0600000000000000" pitchFamily="50" charset="-128"/>
              </a:rPr>
              <a:t>5</a:t>
            </a:r>
            <a:r>
              <a:rPr lang="ja-JP" altLang="en-US" sz="1800" dirty="0">
                <a:latin typeface="HG丸ｺﾞｼｯｸM-PRO" panose="020F0600000000000000" pitchFamily="50" charset="-128"/>
                <a:ea typeface="HG丸ｺﾞｼｯｸM-PRO" panose="020F0600000000000000" pitchFamily="50" charset="-128"/>
              </a:rPr>
              <a:t>つのパターンで、</a:t>
            </a:r>
            <a:r>
              <a:rPr lang="en-US" altLang="ja-JP" sz="1800" dirty="0">
                <a:latin typeface="HG丸ｺﾞｼｯｸM-PRO" panose="020F0600000000000000" pitchFamily="50" charset="-128"/>
                <a:ea typeface="HG丸ｺﾞｼｯｸM-PRO" panose="020F0600000000000000" pitchFamily="50" charset="-128"/>
              </a:rPr>
              <a:t>3</a:t>
            </a:r>
            <a:r>
              <a:rPr lang="ja-JP" altLang="en-US" sz="1800" dirty="0">
                <a:latin typeface="HG丸ｺﾞｼｯｸM-PRO" panose="020F0600000000000000" pitchFamily="50" charset="-128"/>
                <a:ea typeface="HG丸ｺﾞｼｯｸM-PRO" panose="020F0600000000000000" pitchFamily="50" charset="-128"/>
              </a:rPr>
              <a:t>つのブロックがパターン上に設置される。</a:t>
            </a:r>
            <a:r>
              <a:rPr lang="en-US" altLang="ja-JP" sz="1800" dirty="0">
                <a:latin typeface="HG丸ｺﾞｼｯｸM-PRO" panose="020F0600000000000000" pitchFamily="50" charset="-128"/>
                <a:ea typeface="HG丸ｺﾞｼｯｸM-PRO" panose="020F0600000000000000" pitchFamily="50" charset="-128"/>
              </a:rPr>
              <a:t>3</a:t>
            </a:r>
            <a:r>
              <a:rPr lang="ja-JP" altLang="en-US" sz="1800" dirty="0">
                <a:latin typeface="HG丸ｺﾞｼｯｸM-PRO" panose="020F0600000000000000" pitchFamily="50" charset="-128"/>
                <a:ea typeface="HG丸ｺﾞｼｯｸM-PRO" panose="020F0600000000000000" pitchFamily="50" charset="-128"/>
              </a:rPr>
              <a:t>つのブロックの</a:t>
            </a:r>
            <a:r>
              <a:rPr lang="en-US" altLang="ja-JP" sz="1800" dirty="0">
                <a:latin typeface="HG丸ｺﾞｼｯｸM-PRO" panose="020F0600000000000000" pitchFamily="50" charset="-128"/>
                <a:ea typeface="HG丸ｺﾞｼｯｸM-PRO" panose="020F0600000000000000" pitchFamily="50" charset="-128"/>
              </a:rPr>
              <a:t>2</a:t>
            </a:r>
            <a:r>
              <a:rPr lang="ja-JP" altLang="en-US" sz="1800" dirty="0">
                <a:latin typeface="HG丸ｺﾞｼｯｸM-PRO" panose="020F0600000000000000" pitchFamily="50" charset="-128"/>
                <a:ea typeface="HG丸ｺﾞｼｯｸM-PRO" panose="020F0600000000000000" pitchFamily="50" charset="-128"/>
              </a:rPr>
              <a:t>つは青で、</a:t>
            </a:r>
            <a:r>
              <a:rPr lang="en-US" altLang="ja-JP" sz="1800" dirty="0">
                <a:latin typeface="HG丸ｺﾞｼｯｸM-PRO" panose="020F0600000000000000" pitchFamily="50" charset="-128"/>
                <a:ea typeface="HG丸ｺﾞｼｯｸM-PRO" panose="020F0600000000000000" pitchFamily="50" charset="-128"/>
              </a:rPr>
              <a:t>1</a:t>
            </a:r>
            <a:r>
              <a:rPr lang="ja-JP" altLang="en-US" sz="1800" dirty="0">
                <a:latin typeface="HG丸ｺﾞｼｯｸM-PRO" panose="020F0600000000000000" pitchFamily="50" charset="-128"/>
                <a:ea typeface="HG丸ｺﾞｼｯｸM-PRO" panose="020F0600000000000000" pitchFamily="50" charset="-128"/>
              </a:rPr>
              <a:t>つは赤である。青ブロックを押し出し、赤ブロックをゴールまでもっていくことが求められる。ブロックの配置の組み合わせは上記の組み合わせの中から大会当日に決定される。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本プログラムでは、あらかじめブロックが置かれる組み合わせに応じて、命令の組み合わせをあらかじめ記述し、それを読み込ませる方式とする。命令の組み合わせはブロックの置き方のパターンが５通り、赤ブロックの場所で３通り、左右のコースで２通りのため、</a:t>
            </a:r>
            <a:r>
              <a:rPr lang="en-US" altLang="ja-JP" sz="1800" dirty="0">
                <a:latin typeface="HG丸ｺﾞｼｯｸM-PRO" panose="020F0600000000000000" pitchFamily="50" charset="-128"/>
                <a:ea typeface="HG丸ｺﾞｼｯｸM-PRO" panose="020F0600000000000000" pitchFamily="50" charset="-128"/>
              </a:rPr>
              <a:t>5x3x2=30</a:t>
            </a:r>
            <a:r>
              <a:rPr lang="ja-JP" altLang="en-US" sz="1800" dirty="0">
                <a:latin typeface="HG丸ｺﾞｼｯｸM-PRO" panose="020F0600000000000000" pitchFamily="50" charset="-128"/>
                <a:ea typeface="HG丸ｺﾞｼｯｸM-PRO" panose="020F0600000000000000" pitchFamily="50" charset="-128"/>
              </a:rPr>
              <a:t>通りの命令の組み合わせをあらかじめ作成することができる。この命令の組み合わせは</a:t>
            </a:r>
            <a:r>
              <a:rPr lang="en-US" altLang="ja-JP" sz="1800" dirty="0">
                <a:latin typeface="HG丸ｺﾞｼｯｸM-PRO" panose="020F0600000000000000" pitchFamily="50" charset="-128"/>
                <a:ea typeface="HG丸ｺﾞｼｯｸM-PRO" panose="020F0600000000000000" pitchFamily="50" charset="-128"/>
              </a:rPr>
              <a:t>EV3</a:t>
            </a:r>
            <a:r>
              <a:rPr lang="ja-JP" altLang="en-US" sz="1800" dirty="0">
                <a:latin typeface="HG丸ｺﾞｼｯｸM-PRO" panose="020F0600000000000000" pitchFamily="50" charset="-128"/>
                <a:ea typeface="HG丸ｺﾞｼｯｸM-PRO" panose="020F0600000000000000" pitchFamily="50" charset="-128"/>
              </a:rPr>
              <a:t>マイコン本体に備えてある上下左右ボタンを用いて、走行前に読み込ませる。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以下に命令の組み合わせの例を示す。</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この方式の利点として、無駄なパターンを経由しないことやブロックを読み込まないことでマトリクスの攻略の高速化が行える。そのため、マトリクス間のノードのライントレースやブロックの押し出し、保持を高精度で行えるよう低速で実行することができ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8292259"/>
            <a:ext cx="7104254" cy="208823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HG丸ｺﾞｼｯｸM-PRO" panose="020F0600000000000000" pitchFamily="50" charset="-128"/>
                <a:ea typeface="HG丸ｺﾞｼｯｸM-PRO" panose="020F0600000000000000" pitchFamily="50" charset="-128"/>
              </a:rPr>
              <a:t>マトリクス進行の流れ　ステートマシン図</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r>
              <a:rPr lang="ja-JP" altLang="en-US" sz="1800" dirty="0">
                <a:latin typeface="HG丸ｺﾞｼｯｸM-PRO" panose="020F0600000000000000" pitchFamily="50" charset="-128"/>
                <a:ea typeface="HG丸ｺﾞｼｯｸM-PRO" panose="020F0600000000000000" pitchFamily="50" charset="-128"/>
              </a:rPr>
              <a:t>マトリクス進行の流れをステートマシン図として以下に示す。前半のライントレースは赤いパターンで認識で判定される。判定後、マトリクス開始位置移動状態に遷移する。マトリクス開始位置とは、青に隣接する外側の赤パターンである。この位置の判定によってマトリクス走査状態に入る。マトリクス走査状態は右のステートマシン図に示す。マトリクス走査状態は赤ブロック保持命令実行終了で終了し、ゴール位置移動状態に入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endParaRPr lang="ja-JP" altLang="en-US" sz="20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pic>
        <p:nvPicPr>
          <p:cNvPr id="11" name="図 10">
            <a:extLst>
              <a:ext uri="{FF2B5EF4-FFF2-40B4-BE49-F238E27FC236}">
                <a16:creationId xmlns:a16="http://schemas.microsoft.com/office/drawing/2014/main" id="{8917870A-BD70-93DF-C1D9-D916CAD9A1A3}"/>
              </a:ext>
            </a:extLst>
          </p:cNvPr>
          <p:cNvPicPr>
            <a:picLocks noChangeAspect="1"/>
          </p:cNvPicPr>
          <p:nvPr/>
        </p:nvPicPr>
        <p:blipFill>
          <a:blip r:embed="rId2"/>
          <a:stretch>
            <a:fillRect/>
          </a:stretch>
        </p:blipFill>
        <p:spPr>
          <a:xfrm>
            <a:off x="8423771" y="213887"/>
            <a:ext cx="5256584" cy="3926109"/>
          </a:xfrm>
          <a:prstGeom prst="rect">
            <a:avLst/>
          </a:prstGeom>
        </p:spPr>
      </p:pic>
      <p:pic>
        <p:nvPicPr>
          <p:cNvPr id="12" name="図 11">
            <a:extLst>
              <a:ext uri="{FF2B5EF4-FFF2-40B4-BE49-F238E27FC236}">
                <a16:creationId xmlns:a16="http://schemas.microsoft.com/office/drawing/2014/main" id="{7AE492E2-A05D-86E3-9738-2B3D80BBB6C0}"/>
              </a:ext>
            </a:extLst>
          </p:cNvPr>
          <p:cNvPicPr>
            <a:picLocks noChangeAspect="1"/>
          </p:cNvPicPr>
          <p:nvPr/>
        </p:nvPicPr>
        <p:blipFill>
          <a:blip r:embed="rId3"/>
          <a:stretch>
            <a:fillRect/>
          </a:stretch>
        </p:blipFill>
        <p:spPr>
          <a:xfrm>
            <a:off x="8107881" y="6137994"/>
            <a:ext cx="6248400" cy="4162044"/>
          </a:xfrm>
          <a:prstGeom prst="rect">
            <a:avLst/>
          </a:prstGeom>
        </p:spPr>
      </p:pic>
      <p:graphicFrame>
        <p:nvGraphicFramePr>
          <p:cNvPr id="20" name="表 20">
            <a:extLst>
              <a:ext uri="{FF2B5EF4-FFF2-40B4-BE49-F238E27FC236}">
                <a16:creationId xmlns:a16="http://schemas.microsoft.com/office/drawing/2014/main" id="{804E7C44-B900-1CB1-8894-69CB4AC501EE}"/>
              </a:ext>
            </a:extLst>
          </p:cNvPr>
          <p:cNvGraphicFramePr>
            <a:graphicFrameLocks noGrp="1"/>
          </p:cNvGraphicFramePr>
          <p:nvPr>
            <p:extLst/>
          </p:nvPr>
        </p:nvGraphicFramePr>
        <p:xfrm>
          <a:off x="502892" y="4523854"/>
          <a:ext cx="6624736" cy="1798320"/>
        </p:xfrm>
        <a:graphic>
          <a:graphicData uri="http://schemas.openxmlformats.org/drawingml/2006/table">
            <a:tbl>
              <a:tblPr firstRow="1" bandRow="1">
                <a:tableStyleId>{5940675A-B579-460E-94D1-54222C63F5DA}</a:tableStyleId>
              </a:tblPr>
              <a:tblGrid>
                <a:gridCol w="6624736">
                  <a:extLst>
                    <a:ext uri="{9D8B030D-6E8A-4147-A177-3AD203B41FA5}">
                      <a16:colId xmlns:a16="http://schemas.microsoft.com/office/drawing/2014/main" val="502906895"/>
                    </a:ext>
                  </a:extLst>
                </a:gridCol>
              </a:tblGrid>
              <a:tr h="1686148">
                <a:tc>
                  <a:txBody>
                    <a:bodyPr/>
                    <a:lstStyle/>
                    <a:p>
                      <a:r>
                        <a:rPr kumimoji="1" lang="en-US" altLang="ja-JP" sz="1600" dirty="0">
                          <a:latin typeface="Consolas" panose="020B0609020204030204" pitchFamily="49" charset="0"/>
                        </a:rPr>
                        <a:t>int </a:t>
                      </a:r>
                      <a:r>
                        <a:rPr kumimoji="1" lang="en-US" altLang="ja-JP" sz="1600" dirty="0" err="1">
                          <a:latin typeface="Consolas" panose="020B0609020204030204" pitchFamily="49" charset="0"/>
                        </a:rPr>
                        <a:t>matrix_order</a:t>
                      </a:r>
                      <a:r>
                        <a:rPr kumimoji="1" lang="en-US" altLang="ja-JP" sz="1600" dirty="0">
                          <a:latin typeface="Consolas" panose="020B0609020204030204" pitchFamily="49" charset="0"/>
                        </a:rPr>
                        <a:t>[]={</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push_blue_block</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turn_right</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turn_right</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a:t>
                      </a:r>
                    </a:p>
                  </a:txBody>
                  <a:tcPr/>
                </a:tc>
                <a:extLst>
                  <a:ext uri="{0D108BD9-81ED-4DB2-BD59-A6C34878D82A}">
                    <a16:rowId xmlns:a16="http://schemas.microsoft.com/office/drawing/2014/main" val="219639150"/>
                  </a:ext>
                </a:extLst>
              </a:tr>
            </a:tbl>
          </a:graphicData>
        </a:graphic>
      </p:graphicFrame>
    </p:spTree>
    <p:extLst>
      <p:ext uri="{BB962C8B-B14F-4D97-AF65-F5344CB8AC3E}">
        <p14:creationId xmlns:p14="http://schemas.microsoft.com/office/powerpoint/2010/main" val="392374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95988"/>
            <a:ext cx="7104254" cy="4833893"/>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HG丸ｺﾞｼｯｸM-PRO" panose="020F0600000000000000" pitchFamily="50" charset="-128"/>
                <a:ea typeface="HG丸ｺﾞｼｯｸM-PRO" panose="020F0600000000000000" pitchFamily="50" charset="-128"/>
              </a:rPr>
              <a:t>マトリクス走査処理　シーケンス図</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マトリクス走査処理でのシーケンス図を右に示す。マトリクス走査処理では</a:t>
            </a:r>
            <a:r>
              <a:rPr lang="en-US" altLang="ja-JP" sz="1800" dirty="0">
                <a:latin typeface="HG丸ｺﾞｼｯｸM-PRO" panose="020F0600000000000000" pitchFamily="50" charset="-128"/>
                <a:ea typeface="HG丸ｺﾞｼｯｸM-PRO" panose="020F0600000000000000" pitchFamily="50" charset="-128"/>
              </a:rPr>
              <a:t>ev3</a:t>
            </a:r>
            <a:r>
              <a:rPr lang="ja-JP" altLang="en-US" sz="1800" dirty="0">
                <a:latin typeface="HG丸ｺﾞｼｯｸM-PRO" panose="020F0600000000000000" pitchFamily="50" charset="-128"/>
                <a:ea typeface="HG丸ｺﾞｼｯｸM-PRO" panose="020F0600000000000000" pitchFamily="50" charset="-128"/>
              </a:rPr>
              <a:t>マイコン、モーターユニット、反射光センサユニット間で相互にメッセージのやり取りが行われる。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まず、前進命令が読みだされた場合について説明する。この命令では色を検出するまでループする。反射光センサユニットを用いて、反射量データを取得する。反射量データによって条件分岐を行い、反射量データが閾値以下の場合、白部分上であると判断し、線探索操作を行う。閾値以上の場合、黒線上と判断し前進処理を行う。次に色彩センサ色呼び出しデータを取得し、色を検出した場合ループを終了す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次に右・左旋回命令が呼び出された場合を説明する。左右モータそれぞれに車体車軸間を直径とする円の４分の１を旋回するための回転量回転する命令が送信される。旋回角センサによって指定の旋回角回った後終了す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青ブロック押し出し命令について説明する。この命令では、左右モーターを指定量指定して前進したあと、同じ量後退して同じ場所に戻る。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endParaRPr lang="ja-JP" altLang="en-US" sz="1800" dirty="0">
              <a:latin typeface="HG丸ｺﾞｼｯｸM-PRO" panose="020F0600000000000000" pitchFamily="50" charset="-128"/>
              <a:ea typeface="HG丸ｺﾞｼｯｸM-PRO" panose="020F0600000000000000" pitchFamily="50" charset="-128"/>
            </a:endParaRPr>
          </a:p>
        </p:txBody>
      </p:sp>
      <p:pic>
        <p:nvPicPr>
          <p:cNvPr id="2" name="図 1">
            <a:extLst>
              <a:ext uri="{FF2B5EF4-FFF2-40B4-BE49-F238E27FC236}">
                <a16:creationId xmlns:a16="http://schemas.microsoft.com/office/drawing/2014/main" id="{B0384B0F-30E0-9647-09A0-0B134F154987}"/>
              </a:ext>
            </a:extLst>
          </p:cNvPr>
          <p:cNvPicPr>
            <a:picLocks noChangeAspect="1"/>
          </p:cNvPicPr>
          <p:nvPr/>
        </p:nvPicPr>
        <p:blipFill>
          <a:blip r:embed="rId2"/>
          <a:stretch>
            <a:fillRect/>
          </a:stretch>
        </p:blipFill>
        <p:spPr>
          <a:xfrm>
            <a:off x="8351763" y="576326"/>
            <a:ext cx="6417900" cy="9702264"/>
          </a:xfrm>
          <a:prstGeom prst="rect">
            <a:avLst/>
          </a:prstGeom>
        </p:spPr>
      </p:pic>
    </p:spTree>
    <p:extLst>
      <p:ext uri="{BB962C8B-B14F-4D97-AF65-F5344CB8AC3E}">
        <p14:creationId xmlns:p14="http://schemas.microsoft.com/office/powerpoint/2010/main" val="42323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2330</TotalTime>
  <Words>190</Words>
  <Application>Microsoft Office PowerPoint</Application>
  <PresentationFormat>ユーザー設定</PresentationFormat>
  <Paragraphs>73</Paragraphs>
  <Slides>6</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6</vt:i4>
      </vt:variant>
    </vt:vector>
  </HeadingPairs>
  <TitlesOfParts>
    <vt:vector size="19" baseType="lpstr">
      <vt:lpstr>HG丸ｺﾞｼｯｸM-PRO</vt:lpstr>
      <vt:lpstr>ＭＳ Ｐゴシック</vt:lpstr>
      <vt:lpstr>ＭＳ Ｐ明朝</vt:lpstr>
      <vt:lpstr>游ゴシック</vt:lpstr>
      <vt:lpstr>游ゴシック Light</vt:lpstr>
      <vt:lpstr>Arial</vt:lpstr>
      <vt:lpstr>Calibri</vt:lpstr>
      <vt:lpstr>Calibri Light</vt:lpstr>
      <vt:lpstr>Consolas</vt:lpstr>
      <vt:lpstr>Times New Roman</vt:lpstr>
      <vt:lpstr>アブストラクトページ用（プライマリークラス）</vt:lpstr>
      <vt:lpstr>デザインの設定</vt:lpstr>
      <vt:lpstr>1_デザインの設定</vt:lpstr>
      <vt:lpstr>PowerPoint プレゼンテーション</vt:lpstr>
      <vt:lpstr>機能モデル</vt:lpstr>
      <vt:lpstr>PowerPoint プレゼンテーション</vt:lpstr>
      <vt:lpstr>PowerPoint プレゼンテーション</vt:lpstr>
      <vt:lpstr>PowerPoint プレゼンテーション</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w_kuraya</cp:lastModifiedBy>
  <cp:revision>219</cp:revision>
  <cp:lastPrinted>2018-04-01T05:10:42Z</cp:lastPrinted>
  <dcterms:created xsi:type="dcterms:W3CDTF">2002-02-28T07:41:56Z</dcterms:created>
  <dcterms:modified xsi:type="dcterms:W3CDTF">2023-08-21T10:20:07Z</dcterms:modified>
</cp:coreProperties>
</file>