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680" r:id="rId3"/>
  </p:sldMasterIdLst>
  <p:notesMasterIdLst>
    <p:notesMasterId r:id="rId9"/>
  </p:notesMasterIdLst>
  <p:handoutMasterIdLst>
    <p:handoutMasterId r:id="rId10"/>
  </p:handoutMasterIdLst>
  <p:sldIdLst>
    <p:sldId id="273" r:id="rId4"/>
    <p:sldId id="259" r:id="rId5"/>
    <p:sldId id="284" r:id="rId6"/>
    <p:sldId id="281" r:id="rId7"/>
    <p:sldId id="282" r:id="rId8"/>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3"/>
          </p14:sldIdLst>
        </p14:section>
        <p14:section name="モデル図ページ（プライマリークラス）" id="{8B2B3982-7BAC-4EE5-974E-E0EE0719EC85}">
          <p14:sldIdLst>
            <p14:sldId id="259"/>
            <p14:sldId id="284"/>
            <p14:sldId id="281"/>
            <p14:sldId id="282"/>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howGuides="1">
      <p:cViewPr varScale="1">
        <p:scale>
          <a:sx n="44" d="100"/>
          <a:sy n="44" d="100"/>
        </p:scale>
        <p:origin x="1080" y="52"/>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extLst>
      <p:ext uri="{BB962C8B-B14F-4D97-AF65-F5344CB8AC3E}">
        <p14:creationId xmlns:p14="http://schemas.microsoft.com/office/powerpoint/2010/main" val="39853325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847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005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74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989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7774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2014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アブストラクトページ用（プライマリー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485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148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965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6462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030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55132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3.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862174" rtl="0" eaLnBrk="1" latinLnBrk="0" hangingPunct="1">
        <a:lnSpc>
          <a:spcPct val="90000"/>
        </a:lnSpc>
        <a:spcBef>
          <a:spcPct val="0"/>
        </a:spcBef>
        <a:buNone/>
        <a:defRPr kumimoji="1" sz="4148" kern="1200">
          <a:solidFill>
            <a:schemeClr val="tx1"/>
          </a:solidFill>
          <a:latin typeface="+mj-lt"/>
          <a:ea typeface="+mj-ea"/>
          <a:cs typeface="+mj-cs"/>
        </a:defRPr>
      </a:lvl1pPr>
    </p:titleStyle>
    <p:bodyStyle>
      <a:lvl1pPr marL="215544" indent="-215544" algn="l" defTabSz="862174" rtl="0" eaLnBrk="1" latinLnBrk="0" hangingPunct="1">
        <a:lnSpc>
          <a:spcPct val="90000"/>
        </a:lnSpc>
        <a:spcBef>
          <a:spcPts val="943"/>
        </a:spcBef>
        <a:buFont typeface="Arial" panose="020B0604020202020204" pitchFamily="34" charset="0"/>
        <a:buChar char="•"/>
        <a:defRPr kumimoji="1" sz="2640" kern="1200">
          <a:solidFill>
            <a:schemeClr val="tx1"/>
          </a:solidFill>
          <a:latin typeface="+mn-lt"/>
          <a:ea typeface="+mn-ea"/>
          <a:cs typeface="+mn-cs"/>
        </a:defRPr>
      </a:lvl1pPr>
      <a:lvl2pPr marL="646631" indent="-215544" algn="l" defTabSz="862174" rtl="0" eaLnBrk="1" latinLnBrk="0" hangingPunct="1">
        <a:lnSpc>
          <a:spcPct val="90000"/>
        </a:lnSpc>
        <a:spcBef>
          <a:spcPts val="471"/>
        </a:spcBef>
        <a:buFont typeface="Arial" panose="020B0604020202020204" pitchFamily="34" charset="0"/>
        <a:buChar char="•"/>
        <a:defRPr kumimoji="1" sz="2263" kern="1200">
          <a:solidFill>
            <a:schemeClr val="tx1"/>
          </a:solidFill>
          <a:latin typeface="+mn-lt"/>
          <a:ea typeface="+mn-ea"/>
          <a:cs typeface="+mn-cs"/>
        </a:defRPr>
      </a:lvl2pPr>
      <a:lvl3pPr marL="1077718" indent="-215544" algn="l" defTabSz="862174" rtl="0" eaLnBrk="1" latinLnBrk="0" hangingPunct="1">
        <a:lnSpc>
          <a:spcPct val="90000"/>
        </a:lnSpc>
        <a:spcBef>
          <a:spcPts val="471"/>
        </a:spcBef>
        <a:buFont typeface="Arial" panose="020B0604020202020204" pitchFamily="34" charset="0"/>
        <a:buChar char="•"/>
        <a:defRPr kumimoji="1" sz="1885" kern="1200">
          <a:solidFill>
            <a:schemeClr val="tx1"/>
          </a:solidFill>
          <a:latin typeface="+mn-lt"/>
          <a:ea typeface="+mn-ea"/>
          <a:cs typeface="+mn-cs"/>
        </a:defRPr>
      </a:lvl3pPr>
      <a:lvl4pPr marL="1508804"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4pPr>
      <a:lvl5pPr marL="1939892"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5pPr>
      <a:lvl6pPr marL="2370979"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6pPr>
      <a:lvl7pPr marL="2802066"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7pPr>
      <a:lvl8pPr marL="3233153"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8pPr>
      <a:lvl9pPr marL="3664241"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9pPr>
    </p:bodyStyle>
    <p:otherStyle>
      <a:defPPr>
        <a:defRPr lang="ja-JP"/>
      </a:defPPr>
      <a:lvl1pPr marL="0" algn="l" defTabSz="862174" rtl="0" eaLnBrk="1" latinLnBrk="0" hangingPunct="1">
        <a:defRPr kumimoji="1" sz="1697" kern="1200">
          <a:solidFill>
            <a:schemeClr val="tx1"/>
          </a:solidFill>
          <a:latin typeface="+mn-lt"/>
          <a:ea typeface="+mn-ea"/>
          <a:cs typeface="+mn-cs"/>
        </a:defRPr>
      </a:lvl1pPr>
      <a:lvl2pPr marL="431087" algn="l" defTabSz="862174" rtl="0" eaLnBrk="1" latinLnBrk="0" hangingPunct="1">
        <a:defRPr kumimoji="1" sz="1697" kern="1200">
          <a:solidFill>
            <a:schemeClr val="tx1"/>
          </a:solidFill>
          <a:latin typeface="+mn-lt"/>
          <a:ea typeface="+mn-ea"/>
          <a:cs typeface="+mn-cs"/>
        </a:defRPr>
      </a:lvl2pPr>
      <a:lvl3pPr marL="862174" algn="l" defTabSz="862174" rtl="0" eaLnBrk="1" latinLnBrk="0" hangingPunct="1">
        <a:defRPr kumimoji="1" sz="1697" kern="1200">
          <a:solidFill>
            <a:schemeClr val="tx1"/>
          </a:solidFill>
          <a:latin typeface="+mn-lt"/>
          <a:ea typeface="+mn-ea"/>
          <a:cs typeface="+mn-cs"/>
        </a:defRPr>
      </a:lvl3pPr>
      <a:lvl4pPr marL="1293262" algn="l" defTabSz="862174" rtl="0" eaLnBrk="1" latinLnBrk="0" hangingPunct="1">
        <a:defRPr kumimoji="1" sz="1697" kern="1200">
          <a:solidFill>
            <a:schemeClr val="tx1"/>
          </a:solidFill>
          <a:latin typeface="+mn-lt"/>
          <a:ea typeface="+mn-ea"/>
          <a:cs typeface="+mn-cs"/>
        </a:defRPr>
      </a:lvl4pPr>
      <a:lvl5pPr marL="1724348" algn="l" defTabSz="862174" rtl="0" eaLnBrk="1" latinLnBrk="0" hangingPunct="1">
        <a:defRPr kumimoji="1" sz="1697" kern="1200">
          <a:solidFill>
            <a:schemeClr val="tx1"/>
          </a:solidFill>
          <a:latin typeface="+mn-lt"/>
          <a:ea typeface="+mn-ea"/>
          <a:cs typeface="+mn-cs"/>
        </a:defRPr>
      </a:lvl5pPr>
      <a:lvl6pPr marL="2155435" algn="l" defTabSz="862174" rtl="0" eaLnBrk="1" latinLnBrk="0" hangingPunct="1">
        <a:defRPr kumimoji="1" sz="1697" kern="1200">
          <a:solidFill>
            <a:schemeClr val="tx1"/>
          </a:solidFill>
          <a:latin typeface="+mn-lt"/>
          <a:ea typeface="+mn-ea"/>
          <a:cs typeface="+mn-cs"/>
        </a:defRPr>
      </a:lvl6pPr>
      <a:lvl7pPr marL="2586522" algn="l" defTabSz="862174" rtl="0" eaLnBrk="1" latinLnBrk="0" hangingPunct="1">
        <a:defRPr kumimoji="1" sz="1697" kern="1200">
          <a:solidFill>
            <a:schemeClr val="tx1"/>
          </a:solidFill>
          <a:latin typeface="+mn-lt"/>
          <a:ea typeface="+mn-ea"/>
          <a:cs typeface="+mn-cs"/>
        </a:defRPr>
      </a:lvl7pPr>
      <a:lvl8pPr marL="3017610" algn="l" defTabSz="862174" rtl="0" eaLnBrk="1" latinLnBrk="0" hangingPunct="1">
        <a:defRPr kumimoji="1" sz="1697" kern="1200">
          <a:solidFill>
            <a:schemeClr val="tx1"/>
          </a:solidFill>
          <a:latin typeface="+mn-lt"/>
          <a:ea typeface="+mn-ea"/>
          <a:cs typeface="+mn-cs"/>
        </a:defRPr>
      </a:lvl8pPr>
      <a:lvl9pPr marL="3448697" algn="l" defTabSz="862174" rtl="0" eaLnBrk="1" latinLnBrk="0" hangingPunct="1">
        <a:defRPr kumimoji="1" sz="16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1038706" y="569241"/>
            <a:ext cx="13041939" cy="9276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1038706" y="1416720"/>
            <a:ext cx="13041939" cy="898099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C764DE79-268F-4C1A-8933-263129D2AF90}" type="datetimeFigureOut">
              <a:rPr lang="en-US" dirty="0"/>
              <a:t>8/23/2023</a:t>
            </a:fld>
            <a:endParaRPr lang="en-US" dirty="0"/>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066575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31A5DB9D-AF0C-FC45-A0C8-DB5BE722F638}"/>
              </a:ext>
            </a:extLst>
          </p:cNvPr>
          <p:cNvSpPr>
            <a:spLocks noChangeArrowheads="1"/>
          </p:cNvSpPr>
          <p:nvPr/>
        </p:nvSpPr>
        <p:spPr bwMode="auto">
          <a:xfrm>
            <a:off x="1458988" y="1330959"/>
            <a:ext cx="803007"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latin typeface="ＭＳ Ｐゴシック" panose="020B0600070205080204" pitchFamily="34" charset="-128"/>
              </a:rPr>
              <a:t>40</a:t>
            </a:r>
            <a:endParaRPr lang="ja-JP" altLang="en-US" sz="2673" dirty="0">
              <a:latin typeface="ＭＳ Ｐゴシック" panose="020B0600070205080204" pitchFamily="34" charset="-128"/>
            </a:endParaRPr>
          </a:p>
        </p:txBody>
      </p:sp>
      <p:sp>
        <p:nvSpPr>
          <p:cNvPr id="3" name="Rectangle 15">
            <a:extLst>
              <a:ext uri="{FF2B5EF4-FFF2-40B4-BE49-F238E27FC236}">
                <a16:creationId xmlns:a16="http://schemas.microsoft.com/office/drawing/2014/main" id="{86C9280E-5AC1-CD4A-BC5B-93B2260C56FA}"/>
              </a:ext>
            </a:extLst>
          </p:cNvPr>
          <p:cNvSpPr>
            <a:spLocks noChangeArrowheads="1"/>
          </p:cNvSpPr>
          <p:nvPr/>
        </p:nvSpPr>
        <p:spPr bwMode="auto">
          <a:xfrm>
            <a:off x="7481808" y="1367540"/>
            <a:ext cx="4969303"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株式会社スリーエス</a:t>
            </a:r>
            <a:endParaRPr lang="en-US" altLang="ja-JP" sz="2673" dirty="0">
              <a:latin typeface="ＭＳ Ｐゴシック" panose="020B0600070205080204" pitchFamily="34" charset="-128"/>
            </a:endParaRPr>
          </a:p>
        </p:txBody>
      </p:sp>
      <p:sp>
        <p:nvSpPr>
          <p:cNvPr id="4" name="Rectangle 17">
            <a:extLst>
              <a:ext uri="{FF2B5EF4-FFF2-40B4-BE49-F238E27FC236}">
                <a16:creationId xmlns:a16="http://schemas.microsoft.com/office/drawing/2014/main" id="{4C5521D0-6D4E-9F47-9798-8C12AB809BDC}"/>
              </a:ext>
            </a:extLst>
          </p:cNvPr>
          <p:cNvSpPr>
            <a:spLocks noChangeArrowheads="1"/>
          </p:cNvSpPr>
          <p:nvPr/>
        </p:nvSpPr>
        <p:spPr bwMode="auto">
          <a:xfrm>
            <a:off x="7479487" y="374282"/>
            <a:ext cx="1924498"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北海道</a:t>
            </a:r>
            <a:endParaRPr lang="en-US" altLang="ja-JP" sz="2673" dirty="0">
              <a:latin typeface="ＭＳ Ｐゴシック" panose="020B0600070205080204" pitchFamily="34" charset="-128"/>
            </a:endParaRPr>
          </a:p>
        </p:txBody>
      </p:sp>
      <p:sp>
        <p:nvSpPr>
          <p:cNvPr id="5" name="Rectangle 19">
            <a:extLst>
              <a:ext uri="{FF2B5EF4-FFF2-40B4-BE49-F238E27FC236}">
                <a16:creationId xmlns:a16="http://schemas.microsoft.com/office/drawing/2014/main" id="{8A58248D-06D2-F144-BDA2-711B08FEEB49}"/>
              </a:ext>
            </a:extLst>
          </p:cNvPr>
          <p:cNvSpPr>
            <a:spLocks noChangeArrowheads="1"/>
          </p:cNvSpPr>
          <p:nvPr/>
        </p:nvSpPr>
        <p:spPr bwMode="auto">
          <a:xfrm>
            <a:off x="9966459" y="387290"/>
            <a:ext cx="2565115"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北海道札幌市</a:t>
            </a:r>
            <a:endParaRPr lang="ja-JP" altLang="en-US" sz="2673" dirty="0"/>
          </a:p>
        </p:txBody>
      </p:sp>
      <p:sp>
        <p:nvSpPr>
          <p:cNvPr id="6" name="Rectangle 20">
            <a:extLst>
              <a:ext uri="{FF2B5EF4-FFF2-40B4-BE49-F238E27FC236}">
                <a16:creationId xmlns:a16="http://schemas.microsoft.com/office/drawing/2014/main" id="{6F2055B4-2A72-BF41-AE08-93034EC31530}"/>
              </a:ext>
            </a:extLst>
          </p:cNvPr>
          <p:cNvSpPr>
            <a:spLocks noChangeArrowheads="1"/>
          </p:cNvSpPr>
          <p:nvPr/>
        </p:nvSpPr>
        <p:spPr bwMode="auto">
          <a:xfrm>
            <a:off x="3766986" y="1417039"/>
            <a:ext cx="2244448" cy="49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solidFill>
                  <a:prstClr val="black"/>
                </a:solidFill>
                <a:latin typeface="HG丸ｺﾞｼｯｸM-PRO" panose="020F0600000000000000" pitchFamily="50" charset="-128"/>
                <a:ea typeface="HG丸ｺﾞｼｯｸM-PRO" panose="020F0600000000000000" pitchFamily="50" charset="-128"/>
              </a:rPr>
              <a:t>RWKYI</a:t>
            </a:r>
            <a:endParaRPr lang="en-US" altLang="ja-JP" sz="4009" dirty="0"/>
          </a:p>
        </p:txBody>
      </p:sp>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2048052"/>
            <a:ext cx="7344815" cy="83496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800" b="1" dirty="0" smtClean="0">
                <a:solidFill>
                  <a:srgbClr val="FF0000"/>
                </a:solidFill>
                <a:latin typeface="+mn-ea"/>
                <a:ea typeface="+mn-ea"/>
              </a:rPr>
              <a:t>モデル</a:t>
            </a:r>
            <a:r>
              <a:rPr lang="ja-JP" altLang="en-US" sz="2800" b="1" dirty="0">
                <a:solidFill>
                  <a:srgbClr val="FF0000"/>
                </a:solidFill>
                <a:latin typeface="+mn-ea"/>
                <a:ea typeface="+mn-ea"/>
              </a:rPr>
              <a:t>の</a:t>
            </a:r>
            <a:r>
              <a:rPr lang="ja-JP" altLang="en-US" sz="2800" b="1" dirty="0" smtClean="0">
                <a:solidFill>
                  <a:srgbClr val="FF0000"/>
                </a:solidFill>
                <a:latin typeface="+mn-ea"/>
                <a:ea typeface="+mn-ea"/>
              </a:rPr>
              <a:t>構成</a:t>
            </a:r>
            <a:endParaRPr lang="en-US" altLang="ja-JP" sz="2800" b="1" dirty="0">
              <a:solidFill>
                <a:srgbClr val="FF0000"/>
              </a:solidFill>
              <a:latin typeface="+mn-ea"/>
              <a:ea typeface="+mn-ea"/>
            </a:endParaRPr>
          </a:p>
          <a:p>
            <a:pPr marL="0" indent="0" eaLnBrk="1" hangingPunct="1">
              <a:lnSpc>
                <a:spcPct val="80000"/>
              </a:lnSpc>
              <a:spcBef>
                <a:spcPts val="668"/>
              </a:spcBef>
            </a:pPr>
            <a:r>
              <a:rPr lang="en-US" altLang="ja-JP" sz="2000" dirty="0" smtClean="0">
                <a:latin typeface="+mn-ea"/>
                <a:ea typeface="+mn-ea"/>
              </a:rPr>
              <a:t/>
            </a:r>
            <a:br>
              <a:rPr lang="en-US" altLang="ja-JP" sz="2000" dirty="0" smtClean="0">
                <a:latin typeface="+mn-ea"/>
                <a:ea typeface="+mn-ea"/>
              </a:rPr>
            </a:br>
            <a:r>
              <a:rPr lang="en-US" altLang="ja-JP" sz="2000" dirty="0" smtClean="0">
                <a:latin typeface="+mn-ea"/>
                <a:ea typeface="+mn-ea"/>
              </a:rPr>
              <a:t/>
            </a:r>
            <a:br>
              <a:rPr lang="en-US" altLang="ja-JP" sz="2000" dirty="0" smtClean="0">
                <a:latin typeface="+mn-ea"/>
                <a:ea typeface="+mn-ea"/>
              </a:rPr>
            </a:br>
            <a:r>
              <a:rPr lang="ja-JP" altLang="en-US" sz="2400" b="1" dirty="0">
                <a:latin typeface="+mn-ea"/>
                <a:ea typeface="+mn-ea"/>
              </a:rPr>
              <a:t>１</a:t>
            </a:r>
            <a:r>
              <a:rPr lang="en-US" altLang="ja-JP" sz="2400" b="1" dirty="0" smtClean="0">
                <a:latin typeface="+mn-ea"/>
                <a:ea typeface="+mn-ea"/>
              </a:rPr>
              <a:t>. </a:t>
            </a:r>
            <a:r>
              <a:rPr lang="ja-JP" altLang="en-US" sz="2400" b="1" dirty="0">
                <a:latin typeface="+mn-ea"/>
                <a:ea typeface="+mn-ea"/>
              </a:rPr>
              <a:t>機能</a:t>
            </a:r>
            <a:r>
              <a:rPr lang="ja-JP" altLang="en-US" sz="2400" b="1" dirty="0" smtClean="0">
                <a:latin typeface="+mn-ea"/>
                <a:ea typeface="+mn-ea"/>
              </a:rPr>
              <a:t>モデル</a:t>
            </a:r>
            <a:r>
              <a:rPr lang="en-US" altLang="ja-JP" sz="2400" b="1" dirty="0" smtClean="0">
                <a:latin typeface="+mn-ea"/>
                <a:ea typeface="+mn-ea"/>
              </a:rPr>
              <a:t/>
            </a:r>
            <a:br>
              <a:rPr lang="en-US" altLang="ja-JP" sz="2400" b="1" dirty="0" smtClean="0">
                <a:latin typeface="+mn-ea"/>
                <a:ea typeface="+mn-ea"/>
              </a:rPr>
            </a:br>
            <a:r>
              <a:rPr lang="en-US" altLang="ja-JP" sz="2000" dirty="0">
                <a:latin typeface="+mn-ea"/>
                <a:ea typeface="+mn-ea"/>
              </a:rPr>
              <a:t/>
            </a:r>
            <a:br>
              <a:rPr lang="en-US" altLang="ja-JP" sz="2000" dirty="0">
                <a:latin typeface="+mn-ea"/>
                <a:ea typeface="+mn-ea"/>
              </a:rPr>
            </a:br>
            <a:r>
              <a:rPr lang="ja-JP" altLang="en-US" sz="2000" dirty="0" smtClean="0">
                <a:latin typeface="+mn-ea"/>
                <a:ea typeface="+mn-ea"/>
              </a:rPr>
              <a:t>・ブロック </a:t>
            </a:r>
            <a:r>
              <a:rPr lang="en-US" altLang="ja-JP" sz="2000" dirty="0">
                <a:latin typeface="+mn-ea"/>
                <a:ea typeface="+mn-ea"/>
              </a:rPr>
              <a:t>de </a:t>
            </a:r>
            <a:r>
              <a:rPr lang="ja-JP" altLang="en-US" sz="2000" dirty="0" smtClean="0">
                <a:latin typeface="+mn-ea"/>
                <a:ea typeface="+mn-ea"/>
              </a:rPr>
              <a:t>トレジャーハンターのクリアに必要な機能をユースケース図で抽出。</a:t>
            </a:r>
            <a:r>
              <a:rPr lang="en-US" altLang="ja-JP" sz="2000" dirty="0" smtClean="0">
                <a:latin typeface="+mn-ea"/>
                <a:ea typeface="+mn-ea"/>
              </a:rPr>
              <a:t/>
            </a:r>
            <a:br>
              <a:rPr lang="en-US" altLang="ja-JP" sz="2000" dirty="0" smtClean="0">
                <a:latin typeface="+mn-ea"/>
                <a:ea typeface="+mn-ea"/>
              </a:rPr>
            </a:br>
            <a:r>
              <a:rPr lang="ja-JP" altLang="en-US" sz="2000" dirty="0" smtClean="0">
                <a:latin typeface="+mn-ea"/>
                <a:ea typeface="+mn-ea"/>
              </a:rPr>
              <a:t>・各機能で行う処理を小さくすることで、可用性を高めた。</a:t>
            </a:r>
            <a:r>
              <a:rPr lang="en-US" altLang="ja-JP" sz="2000" dirty="0">
                <a:latin typeface="+mn-ea"/>
                <a:ea typeface="+mn-ea"/>
              </a:rPr>
              <a:t/>
            </a:r>
            <a:br>
              <a:rPr lang="en-US" altLang="ja-JP" sz="2000" dirty="0">
                <a:latin typeface="+mn-ea"/>
                <a:ea typeface="+mn-ea"/>
              </a:rPr>
            </a:br>
            <a:r>
              <a:rPr lang="en-US" altLang="ja-JP" sz="2000" dirty="0" smtClean="0">
                <a:latin typeface="+mn-ea"/>
                <a:ea typeface="+mn-ea"/>
              </a:rPr>
              <a:t/>
            </a:r>
            <a:br>
              <a:rPr lang="en-US" altLang="ja-JP" sz="2000" dirty="0" smtClean="0">
                <a:latin typeface="+mn-ea"/>
                <a:ea typeface="+mn-ea"/>
              </a:rPr>
            </a:br>
            <a:r>
              <a:rPr lang="en-US" altLang="ja-JP" sz="2000" dirty="0">
                <a:latin typeface="+mn-ea"/>
                <a:ea typeface="+mn-ea"/>
              </a:rPr>
              <a:t/>
            </a:r>
            <a:br>
              <a:rPr lang="en-US" altLang="ja-JP" sz="2000" dirty="0">
                <a:latin typeface="+mn-ea"/>
                <a:ea typeface="+mn-ea"/>
              </a:rPr>
            </a:br>
            <a:r>
              <a:rPr lang="ja-JP" altLang="en-US" sz="2400" b="1" dirty="0">
                <a:latin typeface="+mn-ea"/>
                <a:ea typeface="+mn-ea"/>
              </a:rPr>
              <a:t>２</a:t>
            </a:r>
            <a:r>
              <a:rPr lang="en-US" altLang="ja-JP" sz="2400" b="1" dirty="0" smtClean="0">
                <a:latin typeface="+mn-ea"/>
                <a:ea typeface="+mn-ea"/>
              </a:rPr>
              <a:t>. </a:t>
            </a:r>
            <a:r>
              <a:rPr lang="ja-JP" altLang="en-US" sz="2400" b="1" dirty="0">
                <a:latin typeface="+mn-ea"/>
                <a:ea typeface="+mn-ea"/>
              </a:rPr>
              <a:t>構造</a:t>
            </a:r>
            <a:r>
              <a:rPr lang="ja-JP" altLang="en-US" sz="2400" b="1" dirty="0" smtClean="0">
                <a:latin typeface="+mn-ea"/>
                <a:ea typeface="+mn-ea"/>
              </a:rPr>
              <a:t>モデル</a:t>
            </a:r>
            <a:r>
              <a:rPr lang="en-US" altLang="ja-JP" sz="2400" b="1" dirty="0" smtClean="0">
                <a:latin typeface="+mn-ea"/>
                <a:ea typeface="+mn-ea"/>
              </a:rPr>
              <a:t/>
            </a:r>
            <a:br>
              <a:rPr lang="en-US" altLang="ja-JP" sz="2400" b="1" dirty="0" smtClean="0">
                <a:latin typeface="+mn-ea"/>
                <a:ea typeface="+mn-ea"/>
              </a:rPr>
            </a:br>
            <a:r>
              <a:rPr lang="en-US" altLang="ja-JP" sz="2000" dirty="0">
                <a:latin typeface="+mn-ea"/>
                <a:ea typeface="+mn-ea"/>
              </a:rPr>
              <a:t/>
            </a:r>
            <a:br>
              <a:rPr lang="en-US" altLang="ja-JP" sz="2000" dirty="0">
                <a:latin typeface="+mn-ea"/>
                <a:ea typeface="+mn-ea"/>
              </a:rPr>
            </a:br>
            <a:r>
              <a:rPr lang="ja-JP" altLang="en-US" sz="2000" dirty="0">
                <a:latin typeface="+mn-ea"/>
                <a:ea typeface="+mn-ea"/>
              </a:rPr>
              <a:t>・機能モデルで抽出した機能をもとにクラスを定義した。</a:t>
            </a:r>
          </a:p>
          <a:p>
            <a:pPr marL="0" indent="0" eaLnBrk="1" hangingPunct="1">
              <a:lnSpc>
                <a:spcPct val="80000"/>
              </a:lnSpc>
              <a:spcBef>
                <a:spcPts val="668"/>
              </a:spcBef>
            </a:pPr>
            <a:r>
              <a:rPr lang="ja-JP" altLang="en-US" sz="2000" dirty="0" smtClean="0">
                <a:latin typeface="+mn-ea"/>
                <a:ea typeface="+mn-ea"/>
              </a:rPr>
              <a:t>・保守性</a:t>
            </a:r>
            <a:r>
              <a:rPr lang="ja-JP" altLang="en-US" sz="2000" dirty="0">
                <a:latin typeface="+mn-ea"/>
                <a:ea typeface="+mn-ea"/>
              </a:rPr>
              <a:t>を高めるため、単一責任の原則に基づいて</a:t>
            </a:r>
            <a:r>
              <a:rPr lang="ja-JP" altLang="en-US" sz="2000" dirty="0" smtClean="0">
                <a:latin typeface="+mn-ea"/>
                <a:ea typeface="+mn-ea"/>
              </a:rPr>
              <a:t>クラス間</a:t>
            </a:r>
            <a:r>
              <a:rPr lang="en-US" altLang="ja-JP" sz="2000" dirty="0" smtClean="0">
                <a:latin typeface="+mn-ea"/>
                <a:ea typeface="+mn-ea"/>
              </a:rPr>
              <a:t/>
            </a:r>
            <a:br>
              <a:rPr lang="en-US" altLang="ja-JP" sz="2000" dirty="0" smtClean="0">
                <a:latin typeface="+mn-ea"/>
                <a:ea typeface="+mn-ea"/>
              </a:rPr>
            </a:br>
            <a:r>
              <a:rPr lang="ja-JP" altLang="en-US" sz="2000" dirty="0" smtClean="0">
                <a:latin typeface="+mn-ea"/>
                <a:ea typeface="+mn-ea"/>
              </a:rPr>
              <a:t>が</a:t>
            </a:r>
            <a:r>
              <a:rPr lang="ja-JP" altLang="en-US" sz="2000" dirty="0">
                <a:latin typeface="+mn-ea"/>
                <a:ea typeface="+mn-ea"/>
              </a:rPr>
              <a:t>疎結合となるようにした。</a:t>
            </a:r>
            <a:r>
              <a:rPr lang="en-US" altLang="ja-JP" sz="2000" dirty="0" smtClean="0">
                <a:latin typeface="+mn-ea"/>
                <a:ea typeface="+mn-ea"/>
              </a:rPr>
              <a:t/>
            </a:r>
            <a:br>
              <a:rPr lang="en-US" altLang="ja-JP" sz="2000" dirty="0" smtClean="0">
                <a:latin typeface="+mn-ea"/>
                <a:ea typeface="+mn-ea"/>
              </a:rPr>
            </a:br>
            <a:r>
              <a:rPr lang="en-US" altLang="ja-JP" sz="2000" dirty="0" smtClean="0">
                <a:latin typeface="+mn-ea"/>
                <a:ea typeface="+mn-ea"/>
              </a:rPr>
              <a:t/>
            </a:r>
            <a:br>
              <a:rPr lang="en-US" altLang="ja-JP" sz="2000" dirty="0" smtClean="0">
                <a:latin typeface="+mn-ea"/>
                <a:ea typeface="+mn-ea"/>
              </a:rPr>
            </a:br>
            <a:r>
              <a:rPr lang="en-US" altLang="ja-JP" sz="2000" dirty="0">
                <a:latin typeface="+mn-ea"/>
                <a:ea typeface="+mn-ea"/>
              </a:rPr>
              <a:t/>
            </a:r>
            <a:br>
              <a:rPr lang="en-US" altLang="ja-JP" sz="2000" dirty="0">
                <a:latin typeface="+mn-ea"/>
                <a:ea typeface="+mn-ea"/>
              </a:rPr>
            </a:br>
            <a:r>
              <a:rPr lang="ja-JP" altLang="en-US" sz="2400" b="1" dirty="0">
                <a:latin typeface="+mn-ea"/>
                <a:ea typeface="+mn-ea"/>
              </a:rPr>
              <a:t>３</a:t>
            </a:r>
            <a:r>
              <a:rPr lang="en-US" altLang="ja-JP" sz="2400" b="1" dirty="0" smtClean="0">
                <a:latin typeface="+mn-ea"/>
                <a:ea typeface="+mn-ea"/>
              </a:rPr>
              <a:t>. </a:t>
            </a:r>
            <a:r>
              <a:rPr lang="ja-JP" altLang="en-US" sz="2400" b="1" dirty="0" smtClean="0">
                <a:latin typeface="+mn-ea"/>
                <a:ea typeface="+mn-ea"/>
              </a:rPr>
              <a:t>振舞いモデル</a:t>
            </a:r>
            <a:r>
              <a:rPr lang="en-US" altLang="ja-JP" sz="2400" b="1" dirty="0" smtClean="0">
                <a:latin typeface="+mn-ea"/>
                <a:ea typeface="+mn-ea"/>
              </a:rPr>
              <a:t/>
            </a:r>
            <a:br>
              <a:rPr lang="en-US" altLang="ja-JP" sz="2400" b="1" dirty="0" smtClean="0">
                <a:latin typeface="+mn-ea"/>
                <a:ea typeface="+mn-ea"/>
              </a:rPr>
            </a:br>
            <a:r>
              <a:rPr lang="en-US" altLang="ja-JP" sz="2000" dirty="0">
                <a:latin typeface="+mn-ea"/>
                <a:ea typeface="+mn-ea"/>
              </a:rPr>
              <a:t/>
            </a:r>
            <a:br>
              <a:rPr lang="en-US" altLang="ja-JP" sz="2000" dirty="0">
                <a:latin typeface="+mn-ea"/>
                <a:ea typeface="+mn-ea"/>
              </a:rPr>
            </a:br>
            <a:r>
              <a:rPr lang="ja-JP" altLang="en-US" sz="2000" dirty="0">
                <a:latin typeface="+mn-ea"/>
                <a:ea typeface="+mn-ea"/>
              </a:rPr>
              <a:t>・走行体の現在の状態とセンサなどから得られたデータから、制御すべき状態をシーケンス図で明確化した。</a:t>
            </a:r>
          </a:p>
          <a:p>
            <a:pPr marL="0" indent="0" eaLnBrk="1" hangingPunct="1">
              <a:lnSpc>
                <a:spcPct val="80000"/>
              </a:lnSpc>
              <a:spcBef>
                <a:spcPts val="668"/>
              </a:spcBef>
            </a:pPr>
            <a:r>
              <a:rPr lang="ja-JP" altLang="en-US" sz="2000" dirty="0">
                <a:latin typeface="+mn-ea"/>
                <a:ea typeface="+mn-ea"/>
              </a:rPr>
              <a:t>・ラインの色彩検出の可否</a:t>
            </a:r>
            <a:r>
              <a:rPr lang="ja-JP" altLang="en-US" sz="2000" dirty="0" smtClean="0">
                <a:latin typeface="+mn-ea"/>
                <a:ea typeface="+mn-ea"/>
              </a:rPr>
              <a:t>で状態を</a:t>
            </a:r>
            <a:r>
              <a:rPr lang="en-US" altLang="ja-JP" sz="2000" dirty="0" smtClean="0">
                <a:latin typeface="+mn-ea"/>
                <a:ea typeface="+mn-ea"/>
              </a:rPr>
              <a:t>2</a:t>
            </a:r>
            <a:r>
              <a:rPr lang="ja-JP" altLang="en-US" sz="2000" dirty="0" smtClean="0">
                <a:latin typeface="+mn-ea"/>
                <a:ea typeface="+mn-ea"/>
              </a:rPr>
              <a:t>つ用意</a:t>
            </a:r>
            <a:r>
              <a:rPr lang="ja-JP" altLang="en-US" sz="2000" dirty="0">
                <a:latin typeface="+mn-ea"/>
                <a:ea typeface="+mn-ea"/>
              </a:rPr>
              <a:t>し、複数回検出による誤作動を抑えた</a:t>
            </a:r>
            <a:r>
              <a:rPr lang="ja-JP" altLang="en-US" sz="2000" dirty="0" smtClean="0">
                <a:latin typeface="+mn-ea"/>
                <a:ea typeface="+mn-ea"/>
              </a:rPr>
              <a:t>。</a:t>
            </a:r>
            <a:endParaRPr lang="ja-JP" altLang="en-US" sz="2000" dirty="0">
              <a:latin typeface="+mn-ea"/>
              <a:ea typeface="+mn-ea"/>
            </a:endParaRP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048052"/>
            <a:ext cx="7104254" cy="380848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b="1" dirty="0">
                <a:latin typeface="+mn-ea"/>
                <a:ea typeface="+mn-ea"/>
              </a:rPr>
              <a:t>チーム紹介、目標、意気込み</a:t>
            </a:r>
            <a:endParaRPr lang="ja-JP" altLang="en-US" sz="1800" dirty="0">
              <a:latin typeface="+mn-ea"/>
              <a:ea typeface="+mn-ea"/>
            </a:endParaRPr>
          </a:p>
          <a:p>
            <a:pPr marL="0" indent="0"/>
            <a:endParaRPr lang="en-US" altLang="ja-JP" sz="2400" dirty="0">
              <a:latin typeface="+mn-ea"/>
              <a:ea typeface="+mn-ea"/>
            </a:endParaRPr>
          </a:p>
          <a:p>
            <a:pPr marL="0" indent="0"/>
            <a:r>
              <a:rPr lang="en-US" altLang="ja-JP" sz="2400" dirty="0">
                <a:latin typeface="+mn-ea"/>
                <a:ea typeface="+mn-ea"/>
              </a:rPr>
              <a:t>【</a:t>
            </a:r>
            <a:r>
              <a:rPr lang="ja-JP" altLang="en-US" sz="2400" dirty="0">
                <a:latin typeface="+mn-ea"/>
                <a:ea typeface="+mn-ea"/>
              </a:rPr>
              <a:t>チーム紹介</a:t>
            </a:r>
            <a:r>
              <a:rPr lang="en-US" altLang="ja-JP" sz="2400" dirty="0">
                <a:latin typeface="+mn-ea"/>
                <a:ea typeface="+mn-ea"/>
              </a:rPr>
              <a:t>】</a:t>
            </a:r>
          </a:p>
          <a:p>
            <a:pPr marL="0" indent="0"/>
            <a:r>
              <a:rPr lang="ja-JP" altLang="en-US" sz="2400" dirty="0" smtClean="0">
                <a:latin typeface="+mn-ea"/>
                <a:ea typeface="+mn-ea"/>
              </a:rPr>
              <a:t>メンバ：池田 和弘、倉谷 航、</a:t>
            </a:r>
            <a:endParaRPr lang="en-US" altLang="ja-JP" sz="2400" dirty="0" smtClean="0">
              <a:latin typeface="+mn-ea"/>
              <a:ea typeface="+mn-ea"/>
            </a:endParaRPr>
          </a:p>
          <a:p>
            <a:pPr marL="0" indent="0"/>
            <a:r>
              <a:rPr lang="ja-JP" altLang="en-US" sz="2400" dirty="0">
                <a:latin typeface="+mn-ea"/>
                <a:ea typeface="+mn-ea"/>
              </a:rPr>
              <a:t>　</a:t>
            </a:r>
            <a:r>
              <a:rPr lang="ja-JP" altLang="en-US" sz="2400" dirty="0" smtClean="0">
                <a:latin typeface="+mn-ea"/>
                <a:ea typeface="+mn-ea"/>
              </a:rPr>
              <a:t>　　　村瀬 遼平、若林 祐弥</a:t>
            </a:r>
            <a:endParaRPr lang="en-US" altLang="ja-JP" sz="2400" dirty="0">
              <a:latin typeface="+mn-ea"/>
              <a:ea typeface="+mn-ea"/>
            </a:endParaRPr>
          </a:p>
          <a:p>
            <a:pPr marL="0" indent="0"/>
            <a:r>
              <a:rPr lang="ja-JP" altLang="en-US" sz="2400" dirty="0" smtClean="0">
                <a:latin typeface="+mn-ea"/>
                <a:ea typeface="+mn-ea"/>
              </a:rPr>
              <a:t>全員がロボコン初挑戦のチームです。</a:t>
            </a:r>
            <a:endParaRPr lang="en-US" altLang="ja-JP" sz="2400" dirty="0">
              <a:latin typeface="+mn-ea"/>
              <a:ea typeface="+mn-ea"/>
            </a:endParaRPr>
          </a:p>
          <a:p>
            <a:pPr marL="0" indent="0"/>
            <a:endParaRPr lang="en-US" altLang="ja-JP" sz="2400" dirty="0">
              <a:latin typeface="+mn-ea"/>
              <a:ea typeface="+mn-ea"/>
            </a:endParaRPr>
          </a:p>
          <a:p>
            <a:pPr marL="0" indent="0"/>
            <a:r>
              <a:rPr lang="en-US" altLang="ja-JP" sz="2400" dirty="0">
                <a:latin typeface="+mn-ea"/>
                <a:ea typeface="+mn-ea"/>
              </a:rPr>
              <a:t>【</a:t>
            </a:r>
            <a:r>
              <a:rPr lang="ja-JP" altLang="en-US" sz="2400" dirty="0">
                <a:latin typeface="+mn-ea"/>
                <a:ea typeface="+mn-ea"/>
              </a:rPr>
              <a:t>目標・意気込み</a:t>
            </a:r>
            <a:r>
              <a:rPr lang="en-US" altLang="ja-JP" sz="2400" dirty="0" smtClean="0">
                <a:latin typeface="+mn-ea"/>
                <a:ea typeface="+mn-ea"/>
              </a:rPr>
              <a:t>】</a:t>
            </a:r>
            <a:br>
              <a:rPr lang="en-US" altLang="ja-JP" sz="2400" dirty="0" smtClean="0">
                <a:latin typeface="+mn-ea"/>
                <a:ea typeface="+mn-ea"/>
              </a:rPr>
            </a:br>
            <a:r>
              <a:rPr lang="ja-JP" altLang="en-US" sz="2400" dirty="0" smtClean="0">
                <a:latin typeface="+mn-ea"/>
                <a:ea typeface="+mn-ea"/>
              </a:rPr>
              <a:t>ダブルループ、ブロック </a:t>
            </a:r>
            <a:r>
              <a:rPr lang="en-US" altLang="ja-JP" sz="2400" dirty="0" smtClean="0">
                <a:latin typeface="+mn-ea"/>
                <a:ea typeface="+mn-ea"/>
              </a:rPr>
              <a:t>de </a:t>
            </a:r>
            <a:r>
              <a:rPr lang="ja-JP" altLang="en-US" sz="2400" dirty="0" smtClean="0">
                <a:latin typeface="+mn-ea"/>
                <a:ea typeface="+mn-ea"/>
              </a:rPr>
              <a:t>トレジャーハンター をクリアし、走破することを目指</a:t>
            </a:r>
            <a:r>
              <a:rPr lang="ja-JP" altLang="en-US" sz="2400" dirty="0">
                <a:latin typeface="+mn-ea"/>
                <a:ea typeface="+mn-ea"/>
              </a:rPr>
              <a:t>します</a:t>
            </a:r>
            <a:r>
              <a:rPr lang="ja-JP" altLang="en-US" sz="2400" dirty="0" smtClean="0">
                <a:latin typeface="+mn-ea"/>
                <a:ea typeface="+mn-ea"/>
              </a:rPr>
              <a:t>！</a:t>
            </a:r>
            <a:endParaRPr lang="ja-JP" altLang="en-US" sz="2400" dirty="0">
              <a:latin typeface="+mn-ea"/>
              <a:ea typeface="+mn-ea"/>
            </a:endParaRP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59" y="6061615"/>
            <a:ext cx="7104254" cy="43434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862174" eaLnBrk="1" hangingPunct="1">
              <a:lnSpc>
                <a:spcPct val="80000"/>
              </a:lnSpc>
              <a:spcBef>
                <a:spcPct val="20000"/>
              </a:spcBef>
            </a:pPr>
            <a:r>
              <a:rPr lang="ja-JP" altLang="en-US" sz="2800" b="1" dirty="0">
                <a:solidFill>
                  <a:srgbClr val="FF0000"/>
                </a:solidFill>
                <a:latin typeface="+mn-ea"/>
                <a:ea typeface="+mn-ea"/>
              </a:rPr>
              <a:t>モデルの</a:t>
            </a:r>
            <a:r>
              <a:rPr lang="ja-JP" altLang="en-US" sz="2800" b="1" dirty="0" smtClean="0">
                <a:solidFill>
                  <a:srgbClr val="FF0000"/>
                </a:solidFill>
                <a:latin typeface="+mn-ea"/>
                <a:ea typeface="+mn-ea"/>
              </a:rPr>
              <a:t>概要</a:t>
            </a:r>
            <a:r>
              <a:rPr lang="en-US" altLang="ja-JP" sz="2168" b="1" dirty="0" smtClean="0">
                <a:solidFill>
                  <a:srgbClr val="FF0000"/>
                </a:solidFill>
                <a:latin typeface="+mn-ea"/>
                <a:ea typeface="+mn-ea"/>
              </a:rPr>
              <a:t/>
            </a:r>
            <a:br>
              <a:rPr lang="en-US" altLang="ja-JP" sz="2168" b="1" dirty="0" smtClean="0">
                <a:solidFill>
                  <a:srgbClr val="FF0000"/>
                </a:solidFill>
                <a:latin typeface="+mn-ea"/>
                <a:ea typeface="+mn-ea"/>
              </a:rPr>
            </a:br>
            <a:endParaRPr lang="ja-JP" altLang="en-US" sz="2168" b="1" dirty="0" smtClean="0">
              <a:solidFill>
                <a:srgbClr val="FF0000"/>
              </a:solidFill>
              <a:latin typeface="+mn-ea"/>
              <a:ea typeface="+mn-ea"/>
            </a:endParaRPr>
          </a:p>
          <a:p>
            <a:pPr marL="0" indent="0" eaLnBrk="1" hangingPunct="1">
              <a:lnSpc>
                <a:spcPct val="80000"/>
              </a:lnSpc>
              <a:spcBef>
                <a:spcPts val="668"/>
              </a:spcBef>
            </a:pPr>
            <a:r>
              <a:rPr lang="ja-JP" altLang="en-US" sz="1782" dirty="0" smtClean="0">
                <a:latin typeface="+mn-ea"/>
                <a:ea typeface="+mn-ea"/>
              </a:rPr>
              <a:t>安定してゴールに到達することを目指すことを目標とし、これを達成するために走行安定性の向上と処理の簡素化に重点を置いた。</a:t>
            </a:r>
          </a:p>
          <a:p>
            <a:pPr marL="0" indent="0" eaLnBrk="1" hangingPunct="1">
              <a:lnSpc>
                <a:spcPct val="80000"/>
              </a:lnSpc>
              <a:spcBef>
                <a:spcPts val="668"/>
              </a:spcBef>
            </a:pPr>
            <a:r>
              <a:rPr lang="en-US" altLang="ja-JP" dirty="0" smtClean="0">
                <a:latin typeface="+mn-ea"/>
                <a:ea typeface="+mn-ea"/>
              </a:rPr>
              <a:t/>
            </a:r>
            <a:br>
              <a:rPr lang="en-US" altLang="ja-JP" dirty="0" smtClean="0">
                <a:latin typeface="+mn-ea"/>
                <a:ea typeface="+mn-ea"/>
              </a:rPr>
            </a:br>
            <a:r>
              <a:rPr lang="ja-JP" altLang="en-US" sz="1800" b="1" dirty="0" smtClean="0">
                <a:latin typeface="+mn-ea"/>
                <a:ea typeface="+mn-ea"/>
              </a:rPr>
              <a:t>●走行</a:t>
            </a:r>
            <a:r>
              <a:rPr lang="ja-JP" altLang="en-US" sz="1800" b="1" dirty="0">
                <a:latin typeface="+mn-ea"/>
                <a:ea typeface="+mn-ea"/>
              </a:rPr>
              <a:t>安定性を向上させる</a:t>
            </a:r>
          </a:p>
          <a:p>
            <a:pPr marL="0" indent="0" eaLnBrk="1" hangingPunct="1">
              <a:lnSpc>
                <a:spcPct val="80000"/>
              </a:lnSpc>
              <a:spcBef>
                <a:spcPts val="668"/>
              </a:spcBef>
            </a:pPr>
            <a:r>
              <a:rPr lang="ja-JP" altLang="en-US" sz="1782" dirty="0" smtClean="0">
                <a:latin typeface="+mn-ea"/>
                <a:ea typeface="+mn-ea"/>
              </a:rPr>
              <a:t>・センサ</a:t>
            </a:r>
            <a:r>
              <a:rPr lang="ja-JP" altLang="en-US" sz="1782" dirty="0">
                <a:latin typeface="+mn-ea"/>
                <a:ea typeface="+mn-ea"/>
              </a:rPr>
              <a:t>の位置と走行位置</a:t>
            </a:r>
            <a:r>
              <a:rPr lang="en-US" altLang="ja-JP" sz="1782" dirty="0">
                <a:latin typeface="+mn-ea"/>
                <a:ea typeface="+mn-ea"/>
              </a:rPr>
              <a:t>(</a:t>
            </a:r>
            <a:r>
              <a:rPr lang="ja-JP" altLang="en-US" sz="1782" dirty="0">
                <a:latin typeface="+mn-ea"/>
                <a:ea typeface="+mn-ea"/>
              </a:rPr>
              <a:t>車輪</a:t>
            </a:r>
            <a:r>
              <a:rPr lang="en-US" altLang="ja-JP" sz="1782" dirty="0">
                <a:latin typeface="+mn-ea"/>
                <a:ea typeface="+mn-ea"/>
              </a:rPr>
              <a:t>)</a:t>
            </a:r>
            <a:r>
              <a:rPr lang="ja-JP" altLang="en-US" sz="1782" dirty="0">
                <a:latin typeface="+mn-ea"/>
                <a:ea typeface="+mn-ea"/>
              </a:rPr>
              <a:t>が異なることを考慮した走行を行い、センサが常にライン上にあるような走行を行う。</a:t>
            </a:r>
          </a:p>
          <a:p>
            <a:pPr marL="0" indent="0" eaLnBrk="1" hangingPunct="1">
              <a:lnSpc>
                <a:spcPct val="80000"/>
              </a:lnSpc>
              <a:spcBef>
                <a:spcPts val="668"/>
              </a:spcBef>
            </a:pPr>
            <a:r>
              <a:rPr lang="ja-JP" altLang="en-US" sz="1782" dirty="0" smtClean="0">
                <a:latin typeface="+mn-ea"/>
                <a:ea typeface="+mn-ea"/>
              </a:rPr>
              <a:t>・センサ</a:t>
            </a:r>
            <a:r>
              <a:rPr lang="ja-JP" altLang="en-US" sz="1782" dirty="0">
                <a:latin typeface="+mn-ea"/>
                <a:ea typeface="+mn-ea"/>
              </a:rPr>
              <a:t>を検出しない期間を設定することで、同一ポイントで複数回処理</a:t>
            </a:r>
            <a:r>
              <a:rPr lang="ja-JP" altLang="en-US" sz="1782" dirty="0" smtClean="0">
                <a:latin typeface="+mn-ea"/>
                <a:ea typeface="+mn-ea"/>
              </a:rPr>
              <a:t>が行われること</a:t>
            </a:r>
            <a:r>
              <a:rPr lang="ja-JP" altLang="en-US" sz="1782" dirty="0">
                <a:latin typeface="+mn-ea"/>
                <a:ea typeface="+mn-ea"/>
              </a:rPr>
              <a:t>による誤作動を避ける。</a:t>
            </a:r>
          </a:p>
          <a:p>
            <a:pPr marL="0" indent="0" eaLnBrk="1" hangingPunct="1">
              <a:lnSpc>
                <a:spcPct val="80000"/>
              </a:lnSpc>
              <a:spcBef>
                <a:spcPts val="668"/>
              </a:spcBef>
            </a:pPr>
            <a:r>
              <a:rPr lang="en-US" altLang="ja-JP" dirty="0" smtClean="0">
                <a:latin typeface="+mn-ea"/>
                <a:ea typeface="+mn-ea"/>
              </a:rPr>
              <a:t/>
            </a:r>
            <a:br>
              <a:rPr lang="en-US" altLang="ja-JP" dirty="0" smtClean="0">
                <a:latin typeface="+mn-ea"/>
                <a:ea typeface="+mn-ea"/>
              </a:rPr>
            </a:br>
            <a:r>
              <a:rPr lang="ja-JP" altLang="en-US" sz="1800" b="1" dirty="0" smtClean="0">
                <a:latin typeface="+mn-ea"/>
                <a:ea typeface="+mn-ea"/>
              </a:rPr>
              <a:t>●処理</a:t>
            </a:r>
            <a:r>
              <a:rPr lang="ja-JP" altLang="en-US" sz="1800" b="1" dirty="0">
                <a:latin typeface="+mn-ea"/>
                <a:ea typeface="+mn-ea"/>
              </a:rPr>
              <a:t>を簡素化する</a:t>
            </a:r>
          </a:p>
          <a:p>
            <a:pPr marL="219212" indent="-219212" eaLnBrk="1" hangingPunct="1">
              <a:lnSpc>
                <a:spcPct val="80000"/>
              </a:lnSpc>
              <a:spcBef>
                <a:spcPts val="668"/>
              </a:spcBef>
              <a:buFont typeface="Arial" panose="020B0604020202020204" pitchFamily="34" charset="0"/>
              <a:buChar char="•"/>
            </a:pPr>
            <a:r>
              <a:rPr lang="ja-JP" altLang="en-US" sz="1782" dirty="0">
                <a:latin typeface="+mn-ea"/>
                <a:ea typeface="+mn-ea"/>
              </a:rPr>
              <a:t>ブロックの各配置パターンにおける走行経路を固定化し、複雑な設計になることを回避する。</a:t>
            </a:r>
          </a:p>
          <a:p>
            <a:pPr marL="219212" indent="-219212" eaLnBrk="1" hangingPunct="1">
              <a:lnSpc>
                <a:spcPct val="80000"/>
              </a:lnSpc>
              <a:spcBef>
                <a:spcPts val="668"/>
              </a:spcBef>
              <a:buFont typeface="Arial" panose="020B0604020202020204" pitchFamily="34" charset="0"/>
              <a:buChar char="•"/>
            </a:pPr>
            <a:r>
              <a:rPr lang="ja-JP" altLang="en-US" sz="1782" dirty="0">
                <a:latin typeface="+mn-ea"/>
                <a:ea typeface="+mn-ea"/>
              </a:rPr>
              <a:t>一関数に一機能を基本として疎結合を意識した設計を</a:t>
            </a:r>
            <a:r>
              <a:rPr lang="ja-JP" altLang="en-US" sz="1782" dirty="0" smtClean="0">
                <a:latin typeface="+mn-ea"/>
                <a:ea typeface="+mn-ea"/>
              </a:rPr>
              <a:t>行い、処理の流れを分かりやすくする。</a:t>
            </a:r>
          </a:p>
          <a:p>
            <a:pPr marL="0" indent="0" eaLnBrk="1" hangingPunct="1">
              <a:lnSpc>
                <a:spcPct val="80000"/>
              </a:lnSpc>
              <a:spcBef>
                <a:spcPct val="20000"/>
              </a:spcBef>
            </a:pPr>
            <a:endParaRPr lang="en-US" altLang="ja-JP" sz="2004" dirty="0" smtClean="0">
              <a:latin typeface="+mn-ea"/>
              <a:ea typeface="+mn-ea"/>
            </a:endParaRPr>
          </a:p>
          <a:p>
            <a:pPr marL="0" indent="0" eaLnBrk="1" hangingPunct="1">
              <a:lnSpc>
                <a:spcPct val="80000"/>
              </a:lnSpc>
              <a:spcBef>
                <a:spcPct val="20000"/>
              </a:spcBef>
            </a:pPr>
            <a:endParaRPr lang="en-US" altLang="ja-JP" sz="2004" dirty="0">
              <a:latin typeface="+mn-ea"/>
              <a:ea typeface="+mn-ea"/>
            </a:endParaRPr>
          </a:p>
        </p:txBody>
      </p:sp>
    </p:spTree>
    <p:extLst>
      <p:ext uri="{BB962C8B-B14F-4D97-AF65-F5344CB8AC3E}">
        <p14:creationId xmlns:p14="http://schemas.microsoft.com/office/powerpoint/2010/main" val="362217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9E97F26-ED30-4870-B29B-88DD2A395D18}"/>
              </a:ext>
            </a:extLst>
          </p:cNvPr>
          <p:cNvSpPr>
            <a:spLocks noGrp="1"/>
          </p:cNvSpPr>
          <p:nvPr>
            <p:ph type="title"/>
          </p:nvPr>
        </p:nvSpPr>
        <p:spPr>
          <a:xfrm>
            <a:off x="718915" y="839415"/>
            <a:ext cx="4608511" cy="360040"/>
          </a:xfrm>
        </p:spPr>
        <p:txBody>
          <a:bodyPr>
            <a:normAutofit fontScale="90000"/>
          </a:bodyPr>
          <a:lstStyle/>
          <a:p>
            <a:r>
              <a:rPr kumimoji="1" lang="ja-JP" altLang="en-US" dirty="0"/>
              <a:t>機能モデル</a:t>
            </a:r>
          </a:p>
        </p:txBody>
      </p:sp>
      <p:graphicFrame>
        <p:nvGraphicFramePr>
          <p:cNvPr id="9" name="表 8"/>
          <p:cNvGraphicFramePr>
            <a:graphicFrameLocks noGrp="1"/>
          </p:cNvGraphicFramePr>
          <p:nvPr>
            <p:extLst>
              <p:ext uri="{D42A27DB-BD31-4B8C-83A1-F6EECF244321}">
                <p14:modId xmlns:p14="http://schemas.microsoft.com/office/powerpoint/2010/main" val="3349418828"/>
              </p:ext>
            </p:extLst>
          </p:nvPr>
        </p:nvGraphicFramePr>
        <p:xfrm>
          <a:off x="7620299" y="5086803"/>
          <a:ext cx="6932184" cy="5511800"/>
        </p:xfrm>
        <a:graphic>
          <a:graphicData uri="http://schemas.openxmlformats.org/drawingml/2006/table">
            <a:tbl>
              <a:tblPr>
                <a:tableStyleId>{5C22544A-7EE6-4342-B048-85BDC9FD1C3A}</a:tableStyleId>
              </a:tblPr>
              <a:tblGrid>
                <a:gridCol w="1625932">
                  <a:extLst>
                    <a:ext uri="{9D8B030D-6E8A-4147-A177-3AD203B41FA5}">
                      <a16:colId xmlns:a16="http://schemas.microsoft.com/office/drawing/2014/main" val="2623743934"/>
                    </a:ext>
                  </a:extLst>
                </a:gridCol>
                <a:gridCol w="5306252">
                  <a:extLst>
                    <a:ext uri="{9D8B030D-6E8A-4147-A177-3AD203B41FA5}">
                      <a16:colId xmlns:a16="http://schemas.microsoft.com/office/drawing/2014/main" val="3477032619"/>
                    </a:ext>
                  </a:extLst>
                </a:gridCol>
              </a:tblGrid>
              <a:tr h="54482">
                <a:tc>
                  <a:txBody>
                    <a:bodyPr/>
                    <a:lstStyle/>
                    <a:p>
                      <a:pPr algn="l" fontAlgn="ctr"/>
                      <a:r>
                        <a:rPr lang="ja-JP" altLang="en-US" sz="2000" u="none" strike="noStrike" dirty="0">
                          <a:effectLst/>
                        </a:rPr>
                        <a:t>ユースケース</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2000" u="none" strike="noStrike">
                          <a:effectLst/>
                        </a:rPr>
                        <a:t>ブロック </a:t>
                      </a:r>
                      <a:r>
                        <a:rPr lang="en-US" altLang="ja-JP" sz="2000" u="none" strike="noStrike">
                          <a:effectLst/>
                        </a:rPr>
                        <a:t>de </a:t>
                      </a:r>
                      <a:r>
                        <a:rPr lang="ja-JP" altLang="en-US" sz="2000" u="none" strike="noStrike">
                          <a:effectLst/>
                        </a:rPr>
                        <a:t>トレジャーハンター を攻略する</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356102266"/>
                  </a:ext>
                </a:extLst>
              </a:tr>
              <a:tr h="986558">
                <a:tc>
                  <a:txBody>
                    <a:bodyPr/>
                    <a:lstStyle/>
                    <a:p>
                      <a:pPr algn="l" fontAlgn="t"/>
                      <a:r>
                        <a:rPr lang="ja-JP" altLang="en-US" sz="2000" u="none" strike="noStrike" dirty="0">
                          <a:effectLst/>
                        </a:rPr>
                        <a:t>事前条件</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tc>
                  <a:txBody>
                    <a:bodyPr/>
                    <a:lstStyle/>
                    <a:p>
                      <a:pPr algn="l" fontAlgn="t"/>
                      <a:r>
                        <a:rPr lang="ja-JP" altLang="en-US" sz="2000" u="none" strike="noStrike" dirty="0">
                          <a:effectLst/>
                        </a:rPr>
                        <a:t>・ブロックの配置パターンが設定されていること</a:t>
                      </a:r>
                      <a:br>
                        <a:rPr lang="ja-JP" altLang="en-US" sz="2000" u="none" strike="noStrike" dirty="0">
                          <a:effectLst/>
                        </a:rPr>
                      </a:br>
                      <a:r>
                        <a:rPr lang="ja-JP" altLang="en-US" sz="2000" u="none" strike="noStrike" dirty="0">
                          <a:effectLst/>
                        </a:rPr>
                        <a:t>・ブロック </a:t>
                      </a:r>
                      <a:r>
                        <a:rPr lang="en-US" altLang="ja-JP" sz="2000" u="none" strike="noStrike" dirty="0">
                          <a:effectLst/>
                        </a:rPr>
                        <a:t>de </a:t>
                      </a:r>
                      <a:r>
                        <a:rPr lang="ja-JP" altLang="en-US" sz="2000" u="none" strike="noStrike" dirty="0">
                          <a:effectLst/>
                        </a:rPr>
                        <a:t>トレジャーハンター のコースに走行体がいる</a:t>
                      </a:r>
                      <a:r>
                        <a:rPr lang="ja-JP" altLang="en-US" sz="2000" u="none" strike="noStrike" dirty="0" smtClean="0">
                          <a:effectLst/>
                        </a:rPr>
                        <a:t>こと</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extLst>
                  <a:ext uri="{0D108BD9-81ED-4DB2-BD59-A6C34878D82A}">
                    <a16:rowId xmlns:a16="http://schemas.microsoft.com/office/drawing/2014/main" val="3248251474"/>
                  </a:ext>
                </a:extLst>
              </a:tr>
              <a:tr h="495835">
                <a:tc>
                  <a:txBody>
                    <a:bodyPr/>
                    <a:lstStyle/>
                    <a:p>
                      <a:pPr algn="l" fontAlgn="ctr"/>
                      <a:r>
                        <a:rPr lang="ja-JP" altLang="en-US" sz="2000" u="none" strike="noStrike">
                          <a:effectLst/>
                        </a:rPr>
                        <a:t>事後条件</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2000" u="none" strike="noStrike" dirty="0" smtClean="0">
                          <a:effectLst/>
                        </a:rPr>
                        <a:t>・トレジャーブロック</a:t>
                      </a:r>
                      <a:r>
                        <a:rPr lang="en-US" altLang="ja-JP" sz="2000" u="none" strike="noStrike" dirty="0" smtClean="0">
                          <a:effectLst/>
                        </a:rPr>
                        <a:t>(</a:t>
                      </a:r>
                      <a:r>
                        <a:rPr lang="ja-JP" altLang="en-US" sz="2000" u="none" strike="noStrike" dirty="0" smtClean="0">
                          <a:effectLst/>
                        </a:rPr>
                        <a:t>赤ブロック</a:t>
                      </a:r>
                      <a:r>
                        <a:rPr lang="en-US" altLang="ja-JP" sz="2000" u="none" strike="noStrike" dirty="0" smtClean="0">
                          <a:effectLst/>
                        </a:rPr>
                        <a:t>)</a:t>
                      </a:r>
                      <a:r>
                        <a:rPr lang="ja-JP" altLang="en-US" sz="2000" u="none" strike="noStrike" dirty="0" smtClean="0">
                          <a:effectLst/>
                        </a:rPr>
                        <a:t>を運搬し、ゴールエリアに到達する</a:t>
                      </a:r>
                      <a:r>
                        <a:rPr lang="en-US" altLang="ja-JP" sz="2000" u="none" strike="noStrike" dirty="0" smtClean="0">
                          <a:effectLst/>
                        </a:rPr>
                        <a:t/>
                      </a:r>
                      <a:br>
                        <a:rPr lang="en-US" altLang="ja-JP" sz="2000" u="none" strike="noStrike" dirty="0" smtClean="0">
                          <a:effectLst/>
                        </a:rPr>
                      </a:br>
                      <a:r>
                        <a:rPr lang="ja-JP" altLang="en-US" sz="2000" u="none" strike="noStrike" dirty="0" smtClean="0">
                          <a:effectLst/>
                        </a:rPr>
                        <a:t>・</a:t>
                      </a:r>
                      <a:r>
                        <a:rPr lang="en-US" altLang="ja-JP" sz="2000" u="none" strike="noStrike" dirty="0" smtClean="0">
                          <a:effectLst/>
                        </a:rPr>
                        <a:t>2</a:t>
                      </a:r>
                      <a:r>
                        <a:rPr lang="ja-JP" altLang="en-US" sz="2000" u="none" strike="noStrike" dirty="0" err="1" smtClean="0">
                          <a:effectLst/>
                        </a:rPr>
                        <a:t>つの</a:t>
                      </a:r>
                      <a:r>
                        <a:rPr lang="ja-JP" altLang="en-US" sz="2000" u="none" strike="noStrike" dirty="0" smtClean="0">
                          <a:effectLst/>
                        </a:rPr>
                        <a:t>デコイブロック</a:t>
                      </a:r>
                      <a:r>
                        <a:rPr lang="en-US" altLang="ja-JP" sz="2000" u="none" strike="noStrike" dirty="0" smtClean="0">
                          <a:effectLst/>
                        </a:rPr>
                        <a:t>(</a:t>
                      </a:r>
                      <a:r>
                        <a:rPr lang="ja-JP" altLang="en-US" sz="2000" u="none" strike="noStrike" dirty="0" smtClean="0">
                          <a:effectLst/>
                        </a:rPr>
                        <a:t>青ブロック</a:t>
                      </a:r>
                      <a:r>
                        <a:rPr lang="en-US" altLang="ja-JP" sz="2000" u="none" strike="noStrike" dirty="0" smtClean="0">
                          <a:effectLst/>
                        </a:rPr>
                        <a:t>)</a:t>
                      </a:r>
                      <a:r>
                        <a:rPr lang="ja-JP" altLang="en-US" sz="2000" u="none" strike="noStrike" dirty="0" smtClean="0">
                          <a:effectLst/>
                        </a:rPr>
                        <a:t>をブロックサークルの外に置かれた状態である</a:t>
                      </a:r>
                      <a:endParaRPr lang="en-US" altLang="ja-JP" sz="2000" u="none" strike="noStrike" dirty="0" smtClean="0">
                        <a:effectLst/>
                      </a:endParaRPr>
                    </a:p>
                  </a:txBody>
                  <a:tcPr marL="6350" marR="6350" marT="6350" marB="0" anchor="ctr"/>
                </a:tc>
                <a:extLst>
                  <a:ext uri="{0D108BD9-81ED-4DB2-BD59-A6C34878D82A}">
                    <a16:rowId xmlns:a16="http://schemas.microsoft.com/office/drawing/2014/main" val="4032314348"/>
                  </a:ext>
                </a:extLst>
              </a:tr>
              <a:tr h="2458728">
                <a:tc>
                  <a:txBody>
                    <a:bodyPr/>
                    <a:lstStyle/>
                    <a:p>
                      <a:pPr algn="l" fontAlgn="t"/>
                      <a:r>
                        <a:rPr lang="ja-JP" altLang="en-US" sz="2000" u="none" strike="noStrike" dirty="0">
                          <a:effectLst/>
                        </a:rPr>
                        <a:t>処理フロー</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tc>
                  <a:txBody>
                    <a:bodyPr/>
                    <a:lstStyle/>
                    <a:p>
                      <a:pPr algn="l" fontAlgn="t"/>
                      <a:r>
                        <a:rPr lang="en-US" altLang="ja-JP" sz="2000" u="none" strike="noStrike" dirty="0">
                          <a:effectLst/>
                        </a:rPr>
                        <a:t>1) </a:t>
                      </a:r>
                      <a:r>
                        <a:rPr lang="ja-JP" altLang="en-US" sz="2000" u="none" strike="noStrike" dirty="0">
                          <a:effectLst/>
                        </a:rPr>
                        <a:t>走行開始前に設定されたブロックの配置パターンをもとに</a:t>
                      </a:r>
                      <a:r>
                        <a:rPr lang="ja-JP" altLang="en-US" sz="2000" u="none" strike="noStrike" dirty="0" smtClean="0">
                          <a:effectLst/>
                        </a:rPr>
                        <a:t>、走行</a:t>
                      </a:r>
                      <a:r>
                        <a:rPr lang="ja-JP" altLang="en-US" sz="2000" u="none" strike="noStrike" dirty="0">
                          <a:effectLst/>
                        </a:rPr>
                        <a:t>ルート</a:t>
                      </a:r>
                      <a:r>
                        <a:rPr lang="ja-JP" altLang="en-US" sz="2000" u="none" strike="noStrike" dirty="0" smtClean="0">
                          <a:effectLst/>
                        </a:rPr>
                        <a:t>を読み込む</a:t>
                      </a:r>
                      <a:r>
                        <a:rPr lang="ja-JP" altLang="en-US" sz="2000" u="none" strike="noStrike" dirty="0">
                          <a:effectLst/>
                        </a:rPr>
                        <a:t/>
                      </a:r>
                      <a:br>
                        <a:rPr lang="ja-JP" altLang="en-US" sz="2000" u="none" strike="noStrike" dirty="0">
                          <a:effectLst/>
                        </a:rPr>
                      </a:br>
                      <a:r>
                        <a:rPr lang="en-US" altLang="ja-JP" sz="2000" u="none" strike="noStrike" dirty="0">
                          <a:effectLst/>
                        </a:rPr>
                        <a:t>2) </a:t>
                      </a:r>
                      <a:r>
                        <a:rPr lang="ja-JP" altLang="en-US" sz="2000" u="none" strike="noStrike" dirty="0">
                          <a:effectLst/>
                        </a:rPr>
                        <a:t>反射値からラインの色</a:t>
                      </a:r>
                      <a:r>
                        <a:rPr lang="ja-JP" altLang="en-US" sz="2000" u="none" strike="noStrike" dirty="0" smtClean="0">
                          <a:effectLst/>
                        </a:rPr>
                        <a:t>を判定する</a:t>
                      </a:r>
                      <a:r>
                        <a:rPr lang="ja-JP" altLang="en-US" sz="2000" u="none" strike="noStrike" dirty="0">
                          <a:effectLst/>
                        </a:rPr>
                        <a:t/>
                      </a:r>
                      <a:br>
                        <a:rPr lang="ja-JP" altLang="en-US" sz="2000" u="none" strike="noStrike" dirty="0">
                          <a:effectLst/>
                        </a:rPr>
                      </a:br>
                      <a:r>
                        <a:rPr lang="en-US" altLang="ja-JP" sz="2000" u="none" strike="noStrike" dirty="0">
                          <a:effectLst/>
                        </a:rPr>
                        <a:t>3-a) </a:t>
                      </a:r>
                      <a:r>
                        <a:rPr lang="ja-JP" altLang="en-US" sz="2000" u="none" strike="noStrike" dirty="0">
                          <a:effectLst/>
                        </a:rPr>
                        <a:t>色が白</a:t>
                      </a:r>
                      <a:r>
                        <a:rPr lang="en-US" altLang="ja-JP" sz="2000" u="none" strike="noStrike" dirty="0">
                          <a:effectLst/>
                        </a:rPr>
                        <a:t>/</a:t>
                      </a:r>
                      <a:r>
                        <a:rPr lang="ja-JP" altLang="en-US" sz="2000" u="none" strike="noStrike" dirty="0">
                          <a:effectLst/>
                        </a:rPr>
                        <a:t>黒の場合、ライントレースを行う</a:t>
                      </a:r>
                      <a:br>
                        <a:rPr lang="ja-JP" altLang="en-US" sz="2000" u="none" strike="noStrike" dirty="0">
                          <a:effectLst/>
                        </a:rPr>
                      </a:br>
                      <a:r>
                        <a:rPr lang="en-US" altLang="ja-JP" sz="2000" u="none" strike="noStrike" dirty="0">
                          <a:effectLst/>
                        </a:rPr>
                        <a:t>3-b) </a:t>
                      </a:r>
                      <a:r>
                        <a:rPr lang="ja-JP" altLang="en-US" sz="2000" u="none" strike="noStrike" dirty="0" smtClean="0">
                          <a:effectLst/>
                        </a:rPr>
                        <a:t>色が白</a:t>
                      </a:r>
                      <a:r>
                        <a:rPr lang="en-US" altLang="ja-JP" sz="2000" u="none" strike="noStrike" dirty="0" smtClean="0">
                          <a:effectLst/>
                        </a:rPr>
                        <a:t>/</a:t>
                      </a:r>
                      <a:r>
                        <a:rPr lang="ja-JP" altLang="en-US" sz="2000" u="none" strike="noStrike" dirty="0" smtClean="0">
                          <a:effectLst/>
                        </a:rPr>
                        <a:t>黒でない場合、走行ルートの次の命令を読み込む</a:t>
                      </a:r>
                      <a:r>
                        <a:rPr lang="ja-JP" altLang="en-US" sz="2000" u="none" strike="noStrike" dirty="0">
                          <a:effectLst/>
                        </a:rPr>
                        <a:t/>
                      </a:r>
                      <a:br>
                        <a:rPr lang="ja-JP" altLang="en-US" sz="2000" u="none" strike="noStrike" dirty="0">
                          <a:effectLst/>
                        </a:rPr>
                      </a:br>
                      <a:r>
                        <a:rPr lang="en-US" altLang="ja-JP" sz="2000" u="none" strike="noStrike" dirty="0">
                          <a:effectLst/>
                        </a:rPr>
                        <a:t>4) </a:t>
                      </a:r>
                      <a:r>
                        <a:rPr lang="ja-JP" altLang="en-US" sz="2000" u="none" strike="noStrike" dirty="0">
                          <a:effectLst/>
                        </a:rPr>
                        <a:t>走行体がブロックの配置位置にある</a:t>
                      </a:r>
                      <a:r>
                        <a:rPr lang="ja-JP" altLang="en-US" sz="2000" u="none" strike="noStrike" dirty="0" smtClean="0">
                          <a:effectLst/>
                        </a:rPr>
                        <a:t>場合、ブロック</a:t>
                      </a:r>
                      <a:r>
                        <a:rPr lang="ja-JP" altLang="en-US" sz="2000" u="none" strike="noStrike" dirty="0">
                          <a:effectLst/>
                        </a:rPr>
                        <a:t>の運搬を行う</a:t>
                      </a:r>
                      <a:br>
                        <a:rPr lang="ja-JP" altLang="en-US" sz="2000" u="none" strike="noStrike" dirty="0">
                          <a:effectLst/>
                        </a:rPr>
                      </a:br>
                      <a:r>
                        <a:rPr lang="en-US" altLang="ja-JP" sz="2000" u="none" strike="noStrike" dirty="0">
                          <a:effectLst/>
                        </a:rPr>
                        <a:t>5) 2~4 </a:t>
                      </a:r>
                      <a:r>
                        <a:rPr lang="ja-JP" altLang="en-US" sz="2000" u="none" strike="noStrike" dirty="0">
                          <a:effectLst/>
                        </a:rPr>
                        <a:t>を繰り返し、ゴールまで移動する</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extLst>
                  <a:ext uri="{0D108BD9-81ED-4DB2-BD59-A6C34878D82A}">
                    <a16:rowId xmlns:a16="http://schemas.microsoft.com/office/drawing/2014/main" val="807637024"/>
                  </a:ext>
                </a:extLst>
              </a:tr>
            </a:tbl>
          </a:graphicData>
        </a:graphic>
      </p:graphicFrame>
      <p:sp>
        <p:nvSpPr>
          <p:cNvPr id="10" name="テキスト ボックス 9"/>
          <p:cNvSpPr txBox="1"/>
          <p:nvPr/>
        </p:nvSpPr>
        <p:spPr>
          <a:xfrm>
            <a:off x="2348789" y="4671305"/>
            <a:ext cx="4176464" cy="461665"/>
          </a:xfrm>
          <a:prstGeom prst="rect">
            <a:avLst/>
          </a:prstGeom>
          <a:noFill/>
        </p:spPr>
        <p:txBody>
          <a:bodyPr wrap="square" rtlCol="0">
            <a:spAutoFit/>
          </a:bodyPr>
          <a:lstStyle/>
          <a:p>
            <a:r>
              <a:rPr kumimoji="1" lang="ja-JP" altLang="en-US" sz="2400" dirty="0" smtClean="0"/>
              <a:t>図</a:t>
            </a:r>
            <a:r>
              <a:rPr kumimoji="1" lang="en-US" altLang="ja-JP" sz="2400" dirty="0" smtClean="0"/>
              <a:t>1 </a:t>
            </a:r>
            <a:r>
              <a:rPr kumimoji="1" lang="ja-JP" altLang="en-US" sz="2400" dirty="0" smtClean="0"/>
              <a:t>ユースケース図</a:t>
            </a:r>
            <a:endParaRPr kumimoji="1" lang="en-US" altLang="ja-JP" sz="2400" dirty="0" smtClean="0"/>
          </a:p>
        </p:txBody>
      </p:sp>
      <p:sp>
        <p:nvSpPr>
          <p:cNvPr id="11" name="テキスト ボックス 10"/>
          <p:cNvSpPr txBox="1"/>
          <p:nvPr/>
        </p:nvSpPr>
        <p:spPr>
          <a:xfrm>
            <a:off x="10007947" y="4671305"/>
            <a:ext cx="3168352" cy="830997"/>
          </a:xfrm>
          <a:prstGeom prst="rect">
            <a:avLst/>
          </a:prstGeom>
          <a:noFill/>
        </p:spPr>
        <p:txBody>
          <a:bodyPr wrap="square" rtlCol="0">
            <a:spAutoFit/>
          </a:bodyPr>
          <a:lstStyle/>
          <a:p>
            <a:r>
              <a:rPr kumimoji="1" lang="ja-JP" altLang="en-US" sz="2400" dirty="0" smtClean="0"/>
              <a:t>表</a:t>
            </a:r>
            <a:r>
              <a:rPr kumimoji="1" lang="en-US" altLang="ja-JP" sz="2400" dirty="0" smtClean="0"/>
              <a:t>1 </a:t>
            </a:r>
            <a:r>
              <a:rPr kumimoji="1" lang="ja-JP" altLang="en-US" sz="2400" dirty="0" smtClean="0"/>
              <a:t>ユースケース記述</a:t>
            </a:r>
            <a:endParaRPr kumimoji="1" lang="en-US" altLang="ja-JP" sz="2400" dirty="0" smtClean="0"/>
          </a:p>
          <a:p>
            <a:endParaRPr kumimoji="1" lang="en-US" altLang="ja-JP" sz="2400" dirty="0" smtClean="0"/>
          </a:p>
        </p:txBody>
      </p:sp>
      <p:sp>
        <p:nvSpPr>
          <p:cNvPr id="3" name="テキスト ボックス 2"/>
          <p:cNvSpPr txBox="1"/>
          <p:nvPr/>
        </p:nvSpPr>
        <p:spPr>
          <a:xfrm>
            <a:off x="7620300" y="1750441"/>
            <a:ext cx="6932184" cy="25545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000" dirty="0" smtClean="0"/>
              <a:t>●機能定義</a:t>
            </a:r>
            <a:r>
              <a:rPr kumimoji="1" lang="en-US" altLang="ja-JP" sz="2000" dirty="0" smtClean="0"/>
              <a:t/>
            </a:r>
            <a:br>
              <a:rPr kumimoji="1" lang="en-US" altLang="ja-JP" sz="2000" dirty="0" smtClean="0"/>
            </a:br>
            <a:r>
              <a:rPr kumimoji="1" lang="ja-JP" altLang="en-US" sz="2000" dirty="0" smtClean="0"/>
              <a:t>ブロック </a:t>
            </a:r>
            <a:r>
              <a:rPr lang="en-US" altLang="ja-JP" sz="2000" dirty="0" smtClean="0"/>
              <a:t>de </a:t>
            </a:r>
            <a:r>
              <a:rPr lang="ja-JP" altLang="en-US" sz="2000" dirty="0"/>
              <a:t> </a:t>
            </a:r>
            <a:r>
              <a:rPr lang="ja-JP" altLang="en-US" sz="2000" dirty="0" smtClean="0"/>
              <a:t>トレジャーハンターの攻略に必要なシステムの機能をユースケース図、ユースケース記述で定義した。</a:t>
            </a:r>
            <a:r>
              <a:rPr lang="en-US" altLang="ja-JP" sz="2000" dirty="0" smtClean="0"/>
              <a:t/>
            </a:r>
            <a:br>
              <a:rPr lang="en-US" altLang="ja-JP" sz="2000" dirty="0" smtClean="0"/>
            </a:br>
            <a:r>
              <a:rPr lang="ja-JP" altLang="en-US" sz="2000" dirty="0" smtClean="0"/>
              <a:t>以降のモデルにおいて、</a:t>
            </a:r>
            <a:r>
              <a:rPr lang="en-US" altLang="ja-JP" sz="2000" dirty="0" smtClean="0"/>
              <a:t/>
            </a:r>
            <a:br>
              <a:rPr lang="en-US" altLang="ja-JP" sz="2000" dirty="0" smtClean="0"/>
            </a:br>
            <a:r>
              <a:rPr lang="ja-JP" altLang="en-US" sz="2000" dirty="0" smtClean="0"/>
              <a:t>・マトリクスはブロック </a:t>
            </a:r>
            <a:r>
              <a:rPr lang="en-US" altLang="ja-JP" sz="2000" dirty="0" smtClean="0"/>
              <a:t>de </a:t>
            </a:r>
            <a:r>
              <a:rPr lang="ja-JP" altLang="en-US" sz="2000" dirty="0" smtClean="0"/>
              <a:t>トレジャーハンターのブロックエリア</a:t>
            </a:r>
            <a:r>
              <a:rPr lang="en-US" altLang="ja-JP" sz="2000" dirty="0" smtClean="0"/>
              <a:t/>
            </a:r>
            <a:br>
              <a:rPr lang="en-US" altLang="ja-JP" sz="2000" dirty="0" smtClean="0"/>
            </a:br>
            <a:r>
              <a:rPr lang="ja-JP" altLang="en-US" sz="2000" dirty="0" smtClean="0"/>
              <a:t>・ノードはブロックエリア間の黒線</a:t>
            </a:r>
            <a:r>
              <a:rPr lang="en-US" altLang="ja-JP" sz="2000" dirty="0" smtClean="0"/>
              <a:t/>
            </a:r>
            <a:br>
              <a:rPr lang="en-US" altLang="ja-JP" sz="2000" dirty="0" smtClean="0"/>
            </a:br>
            <a:r>
              <a:rPr lang="ja-JP" altLang="en-US" sz="2000" dirty="0" smtClean="0"/>
              <a:t>を表す。</a:t>
            </a:r>
            <a:endParaRPr lang="en-US" altLang="ja-JP" sz="2000" dirty="0" smtClean="0"/>
          </a:p>
        </p:txBody>
      </p:sp>
      <p:sp>
        <p:nvSpPr>
          <p:cNvPr id="2" name="テキスト ボックス 1"/>
          <p:cNvSpPr txBox="1"/>
          <p:nvPr/>
        </p:nvSpPr>
        <p:spPr>
          <a:xfrm>
            <a:off x="397690" y="1750441"/>
            <a:ext cx="6821332" cy="224676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000" dirty="0" smtClean="0">
                <a:latin typeface="+mn-ea"/>
              </a:rPr>
              <a:t>●走行戦略</a:t>
            </a:r>
            <a:r>
              <a:rPr lang="en-US" altLang="ja-JP" sz="2000" dirty="0" smtClean="0">
                <a:latin typeface="+mn-ea"/>
              </a:rPr>
              <a:t/>
            </a:r>
            <a:br>
              <a:rPr lang="en-US" altLang="ja-JP" sz="2000" dirty="0" smtClean="0">
                <a:latin typeface="+mn-ea"/>
              </a:rPr>
            </a:br>
            <a:r>
              <a:rPr lang="ja-JP" altLang="en-US" sz="2000" dirty="0" smtClean="0">
                <a:latin typeface="+mn-ea"/>
              </a:rPr>
              <a:t>事前に</a:t>
            </a:r>
            <a:r>
              <a:rPr lang="ja-JP" altLang="en-US" sz="2000" dirty="0" smtClean="0">
                <a:solidFill>
                  <a:srgbClr val="FF0000"/>
                </a:solidFill>
                <a:latin typeface="+mn-ea"/>
              </a:rPr>
              <a:t>ブロックのパターンに応じた走行ルートを設定</a:t>
            </a:r>
            <a:r>
              <a:rPr lang="ja-JP" altLang="en-US" sz="2000" dirty="0" smtClean="0">
                <a:latin typeface="+mn-ea"/>
              </a:rPr>
              <a:t>する。</a:t>
            </a:r>
            <a:r>
              <a:rPr lang="en-US" altLang="ja-JP" sz="2000" dirty="0" smtClean="0">
                <a:latin typeface="+mn-ea"/>
              </a:rPr>
              <a:t/>
            </a:r>
            <a:br>
              <a:rPr lang="en-US" altLang="ja-JP" sz="2000" dirty="0" smtClean="0">
                <a:latin typeface="+mn-ea"/>
              </a:rPr>
            </a:br>
            <a:r>
              <a:rPr lang="ja-JP" altLang="en-US" sz="2000" dirty="0" smtClean="0">
                <a:latin typeface="+mn-ea"/>
              </a:rPr>
              <a:t>この</a:t>
            </a:r>
            <a:r>
              <a:rPr lang="ja-JP" altLang="en-US" sz="2000" dirty="0">
                <a:latin typeface="+mn-ea"/>
              </a:rPr>
              <a:t>方式の利点として</a:t>
            </a:r>
            <a:r>
              <a:rPr lang="ja-JP" altLang="en-US" sz="2000" dirty="0" smtClean="0">
                <a:latin typeface="+mn-ea"/>
              </a:rPr>
              <a:t>、無駄な経路を経由しないことで</a:t>
            </a:r>
            <a:r>
              <a:rPr lang="ja-JP" altLang="en-US" sz="2000" dirty="0" smtClean="0">
                <a:solidFill>
                  <a:srgbClr val="FF0000"/>
                </a:solidFill>
                <a:latin typeface="+mn-ea"/>
              </a:rPr>
              <a:t>ブロック </a:t>
            </a:r>
            <a:r>
              <a:rPr lang="en-US" altLang="ja-JP" sz="2000" dirty="0" smtClean="0">
                <a:solidFill>
                  <a:srgbClr val="FF0000"/>
                </a:solidFill>
                <a:latin typeface="+mn-ea"/>
              </a:rPr>
              <a:t>de </a:t>
            </a:r>
            <a:r>
              <a:rPr lang="ja-JP" altLang="en-US" sz="2000" dirty="0" smtClean="0">
                <a:solidFill>
                  <a:srgbClr val="FF0000"/>
                </a:solidFill>
                <a:latin typeface="+mn-ea"/>
              </a:rPr>
              <a:t>トレジャーハンター攻略の安定化</a:t>
            </a:r>
            <a:r>
              <a:rPr lang="ja-JP" altLang="en-US" sz="2000" dirty="0">
                <a:latin typeface="+mn-ea"/>
              </a:rPr>
              <a:t>が行える</a:t>
            </a:r>
            <a:r>
              <a:rPr lang="ja-JP" altLang="en-US" sz="2000" dirty="0" smtClean="0">
                <a:latin typeface="+mn-ea"/>
              </a:rPr>
              <a:t>。</a:t>
            </a:r>
            <a:r>
              <a:rPr lang="en-US" altLang="ja-JP" sz="2000" dirty="0" smtClean="0">
                <a:latin typeface="+mn-ea"/>
              </a:rPr>
              <a:t/>
            </a:r>
            <a:br>
              <a:rPr lang="en-US" altLang="ja-JP" sz="2000" dirty="0" smtClean="0">
                <a:latin typeface="+mn-ea"/>
              </a:rPr>
            </a:br>
            <a:r>
              <a:rPr lang="ja-JP" altLang="en-US" sz="2000" dirty="0" smtClean="0">
                <a:latin typeface="+mn-ea"/>
              </a:rPr>
              <a:t>その</a:t>
            </a:r>
            <a:r>
              <a:rPr lang="ja-JP" altLang="en-US" sz="2000" dirty="0">
                <a:latin typeface="+mn-ea"/>
              </a:rPr>
              <a:t>ため</a:t>
            </a:r>
            <a:r>
              <a:rPr lang="ja-JP" altLang="en-US" sz="2000" dirty="0" smtClean="0">
                <a:latin typeface="+mn-ea"/>
              </a:rPr>
              <a:t>、ブロックサークル間の</a:t>
            </a:r>
            <a:r>
              <a:rPr lang="ja-JP" altLang="en-US" sz="2000" dirty="0">
                <a:latin typeface="+mn-ea"/>
              </a:rPr>
              <a:t>ライントレースやブロックの押し出し、保持を高精度で行えるよう低速で実行することが</a:t>
            </a:r>
            <a:r>
              <a:rPr lang="ja-JP" altLang="en-US" sz="2000" dirty="0" smtClean="0">
                <a:latin typeface="+mn-ea"/>
              </a:rPr>
              <a:t>できる。</a:t>
            </a:r>
            <a:endParaRPr kumimoji="1" lang="ja-JP" altLang="en-US" dirty="0">
              <a:latin typeface="+mn-ea"/>
            </a:endParaRPr>
          </a:p>
        </p:txBody>
      </p:sp>
      <p:pic>
        <p:nvPicPr>
          <p:cNvPr id="4" name="図 3"/>
          <p:cNvPicPr>
            <a:picLocks noChangeAspect="1"/>
          </p:cNvPicPr>
          <p:nvPr/>
        </p:nvPicPr>
        <p:blipFill>
          <a:blip r:embed="rId2"/>
          <a:stretch>
            <a:fillRect/>
          </a:stretch>
        </p:blipFill>
        <p:spPr>
          <a:xfrm>
            <a:off x="214859" y="5086803"/>
            <a:ext cx="7004163" cy="5544962"/>
          </a:xfrm>
          <a:prstGeom prst="rect">
            <a:avLst/>
          </a:prstGeom>
        </p:spPr>
      </p:pic>
      <p:sp>
        <p:nvSpPr>
          <p:cNvPr id="13" name="四角形吹き出し 12"/>
          <p:cNvSpPr/>
          <p:nvPr/>
        </p:nvSpPr>
        <p:spPr>
          <a:xfrm>
            <a:off x="70843" y="9018314"/>
            <a:ext cx="2758556" cy="648072"/>
          </a:xfrm>
          <a:prstGeom prst="wedgeRectCallout">
            <a:avLst>
              <a:gd name="adj1" fmla="val 29885"/>
              <a:gd name="adj2" fmla="val -91591"/>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設定したパターンから</a:t>
            </a:r>
            <a:r>
              <a:rPr kumimoji="1" lang="en-US" altLang="ja-JP" dirty="0" smtClean="0"/>
              <a:t/>
            </a:r>
            <a:br>
              <a:rPr kumimoji="1" lang="en-US" altLang="ja-JP" dirty="0" smtClean="0"/>
            </a:br>
            <a:r>
              <a:rPr kumimoji="1" lang="ja-JP" altLang="en-US" dirty="0" smtClean="0"/>
              <a:t>走行ルートが決められる</a:t>
            </a:r>
            <a:endParaRPr kumimoji="1" lang="ja-JP" altLang="en-US" dirty="0"/>
          </a:p>
        </p:txBody>
      </p:sp>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a:extLst>
              <a:ext uri="{FF2B5EF4-FFF2-40B4-BE49-F238E27FC236}">
                <a16:creationId xmlns:a16="http://schemas.microsoft.com/office/drawing/2014/main" id="{FA68153E-2DCF-8062-37E3-C749135A025F}"/>
              </a:ext>
            </a:extLst>
          </p:cNvPr>
          <p:cNvSpPr/>
          <p:nvPr/>
        </p:nvSpPr>
        <p:spPr>
          <a:xfrm>
            <a:off x="142849" y="1148593"/>
            <a:ext cx="4176465" cy="93580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F3D48B08-4F38-8133-AE77-28E0AB87896A}"/>
              </a:ext>
            </a:extLst>
          </p:cNvPr>
          <p:cNvSpPr/>
          <p:nvPr/>
        </p:nvSpPr>
        <p:spPr>
          <a:xfrm>
            <a:off x="4491555" y="185161"/>
            <a:ext cx="10484945" cy="103214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017B31C4-798E-65B4-9637-1AE0CE3532FC}"/>
              </a:ext>
            </a:extLst>
          </p:cNvPr>
          <p:cNvSpPr txBox="1">
            <a:spLocks/>
          </p:cNvSpPr>
          <p:nvPr/>
        </p:nvSpPr>
        <p:spPr>
          <a:xfrm>
            <a:off x="142850" y="185161"/>
            <a:ext cx="4176465" cy="984281"/>
          </a:xfrm>
          <a:prstGeom prst="rect">
            <a:avLst/>
          </a:prstGeom>
        </p:spPr>
        <p:txBody>
          <a:bodyPr/>
          <a:lst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a:lstStyle>
          <a:p>
            <a:pPr fontAlgn="auto">
              <a:spcAft>
                <a:spcPts val="0"/>
              </a:spcAft>
            </a:pPr>
            <a:r>
              <a:rPr lang="ja-JP" altLang="en-US" sz="6000" dirty="0"/>
              <a:t>構造モデル</a:t>
            </a:r>
          </a:p>
        </p:txBody>
      </p:sp>
      <p:sp>
        <p:nvSpPr>
          <p:cNvPr id="9" name="テキスト ボックス 8">
            <a:extLst>
              <a:ext uri="{FF2B5EF4-FFF2-40B4-BE49-F238E27FC236}">
                <a16:creationId xmlns:a16="http://schemas.microsoft.com/office/drawing/2014/main" id="{E2C5ECE5-CA4C-4295-2EB4-67A56C41BE74}"/>
              </a:ext>
            </a:extLst>
          </p:cNvPr>
          <p:cNvSpPr txBox="1"/>
          <p:nvPr/>
        </p:nvSpPr>
        <p:spPr>
          <a:xfrm>
            <a:off x="4713847" y="354524"/>
            <a:ext cx="1656184" cy="584775"/>
          </a:xfrm>
          <a:prstGeom prst="rect">
            <a:avLst/>
          </a:prstGeom>
          <a:noFill/>
          <a:ln>
            <a:solidFill>
              <a:schemeClr val="tx1"/>
            </a:solidFill>
          </a:ln>
        </p:spPr>
        <p:txBody>
          <a:bodyPr wrap="square" rtlCol="0">
            <a:spAutoFit/>
          </a:bodyPr>
          <a:lstStyle/>
          <a:p>
            <a:r>
              <a:rPr kumimoji="1" lang="ja-JP" altLang="en-US" sz="3200" dirty="0"/>
              <a:t>クラス図</a:t>
            </a:r>
            <a:endParaRPr kumimoji="1" lang="en-US" altLang="ja-JP" sz="3200" dirty="0"/>
          </a:p>
        </p:txBody>
      </p:sp>
      <p:sp>
        <p:nvSpPr>
          <p:cNvPr id="15" name="テキスト ボックス 14">
            <a:extLst>
              <a:ext uri="{FF2B5EF4-FFF2-40B4-BE49-F238E27FC236}">
                <a16:creationId xmlns:a16="http://schemas.microsoft.com/office/drawing/2014/main" id="{AFC3940A-FA4C-0F52-DCE9-976379756C80}"/>
              </a:ext>
            </a:extLst>
          </p:cNvPr>
          <p:cNvSpPr txBox="1"/>
          <p:nvPr/>
        </p:nvSpPr>
        <p:spPr>
          <a:xfrm>
            <a:off x="395461" y="1313458"/>
            <a:ext cx="2627710" cy="584775"/>
          </a:xfrm>
          <a:prstGeom prst="rect">
            <a:avLst/>
          </a:prstGeom>
          <a:noFill/>
          <a:ln>
            <a:solidFill>
              <a:schemeClr val="tx1"/>
            </a:solidFill>
          </a:ln>
        </p:spPr>
        <p:txBody>
          <a:bodyPr wrap="square" rtlCol="0">
            <a:spAutoFit/>
          </a:bodyPr>
          <a:lstStyle/>
          <a:p>
            <a:r>
              <a:rPr kumimoji="1" lang="ja-JP" altLang="en-US" sz="3200" dirty="0"/>
              <a:t>パッケージ図</a:t>
            </a:r>
            <a:endParaRPr kumimoji="1" lang="en-US" altLang="ja-JP" sz="3200" dirty="0"/>
          </a:p>
        </p:txBody>
      </p:sp>
      <p:graphicFrame>
        <p:nvGraphicFramePr>
          <p:cNvPr id="40" name="表 40">
            <a:extLst>
              <a:ext uri="{FF2B5EF4-FFF2-40B4-BE49-F238E27FC236}">
                <a16:creationId xmlns:a16="http://schemas.microsoft.com/office/drawing/2014/main" id="{65ABEA67-41C4-5F5B-8B4C-166DA3CD6908}"/>
              </a:ext>
            </a:extLst>
          </p:cNvPr>
          <p:cNvGraphicFramePr>
            <a:graphicFrameLocks noGrp="1"/>
          </p:cNvGraphicFramePr>
          <p:nvPr/>
        </p:nvGraphicFramePr>
        <p:xfrm>
          <a:off x="336574" y="2248836"/>
          <a:ext cx="3838725" cy="3457110"/>
        </p:xfrm>
        <a:graphic>
          <a:graphicData uri="http://schemas.openxmlformats.org/drawingml/2006/table">
            <a:tbl>
              <a:tblPr firstRow="1" bandRow="1">
                <a:tableStyleId>{16D9F66E-5EB9-4882-86FB-DCBF35E3C3E4}</a:tableStyleId>
              </a:tblPr>
              <a:tblGrid>
                <a:gridCol w="1469227">
                  <a:extLst>
                    <a:ext uri="{9D8B030D-6E8A-4147-A177-3AD203B41FA5}">
                      <a16:colId xmlns:a16="http://schemas.microsoft.com/office/drawing/2014/main" val="1707991611"/>
                    </a:ext>
                  </a:extLst>
                </a:gridCol>
                <a:gridCol w="2369498">
                  <a:extLst>
                    <a:ext uri="{9D8B030D-6E8A-4147-A177-3AD203B41FA5}">
                      <a16:colId xmlns:a16="http://schemas.microsoft.com/office/drawing/2014/main" val="3670840313"/>
                    </a:ext>
                  </a:extLst>
                </a:gridCol>
              </a:tblGrid>
              <a:tr h="691422">
                <a:tc>
                  <a:txBody>
                    <a:bodyPr/>
                    <a:lstStyle/>
                    <a:p>
                      <a:r>
                        <a:rPr kumimoji="1" lang="ja-JP" altLang="en-US" sz="1600" dirty="0"/>
                        <a:t>パッケージ</a:t>
                      </a:r>
                      <a:endParaRPr kumimoji="1" lang="en-US" altLang="ja-JP" sz="1600" dirty="0"/>
                    </a:p>
                  </a:txBody>
                  <a:tcPr/>
                </a:tc>
                <a:tc>
                  <a:txBody>
                    <a:bodyPr/>
                    <a:lstStyle/>
                    <a:p>
                      <a:r>
                        <a:rPr kumimoji="1" lang="ja-JP" altLang="en-US" sz="1600" dirty="0"/>
                        <a:t>説明</a:t>
                      </a:r>
                      <a:endParaRPr kumimoji="1" lang="en-US" altLang="ja-JP" sz="1600" dirty="0"/>
                    </a:p>
                  </a:txBody>
                  <a:tcPr/>
                </a:tc>
                <a:extLst>
                  <a:ext uri="{0D108BD9-81ED-4DB2-BD59-A6C34878D82A}">
                    <a16:rowId xmlns:a16="http://schemas.microsoft.com/office/drawing/2014/main" val="1401397123"/>
                  </a:ext>
                </a:extLst>
              </a:tr>
              <a:tr h="691422">
                <a:tc>
                  <a:txBody>
                    <a:bodyPr/>
                    <a:lstStyle/>
                    <a:p>
                      <a:r>
                        <a:rPr kumimoji="1" lang="ja-JP" altLang="en-US" sz="1600" dirty="0"/>
                        <a:t>マトリクス</a:t>
                      </a:r>
                      <a:endParaRPr kumimoji="1" lang="en-US" altLang="ja-JP" sz="1600" dirty="0"/>
                    </a:p>
                    <a:p>
                      <a:r>
                        <a:rPr kumimoji="1" lang="ja-JP" altLang="en-US" sz="1600" dirty="0"/>
                        <a:t>攻略</a:t>
                      </a:r>
                      <a:endParaRPr kumimoji="1" lang="en-US" altLang="ja-JP" sz="1600" dirty="0"/>
                    </a:p>
                  </a:txBody>
                  <a:tcPr/>
                </a:tc>
                <a:tc>
                  <a:txBody>
                    <a:bodyPr/>
                    <a:lstStyle/>
                    <a:p>
                      <a:r>
                        <a:rPr kumimoji="1" lang="ja-JP" altLang="en-US" sz="1600" dirty="0"/>
                        <a:t>命令を呼び出す</a:t>
                      </a:r>
                      <a:endParaRPr kumimoji="1" lang="en-US" altLang="ja-JP" sz="1600" dirty="0"/>
                    </a:p>
                    <a:p>
                      <a:r>
                        <a:rPr kumimoji="1" lang="ja-JP" altLang="en-US" sz="1600" dirty="0"/>
                        <a:t>パッケージ</a:t>
                      </a:r>
                      <a:endParaRPr kumimoji="1" lang="en-US" altLang="ja-JP" sz="1600" dirty="0"/>
                    </a:p>
                  </a:txBody>
                  <a:tcPr/>
                </a:tc>
                <a:extLst>
                  <a:ext uri="{0D108BD9-81ED-4DB2-BD59-A6C34878D82A}">
                    <a16:rowId xmlns:a16="http://schemas.microsoft.com/office/drawing/2014/main" val="1626226597"/>
                  </a:ext>
                </a:extLst>
              </a:tr>
              <a:tr h="691422">
                <a:tc>
                  <a:txBody>
                    <a:bodyPr/>
                    <a:lstStyle/>
                    <a:p>
                      <a:r>
                        <a:rPr kumimoji="1" lang="ja-JP" altLang="en-US" sz="1600" dirty="0"/>
                        <a:t>命令</a:t>
                      </a:r>
                      <a:endParaRPr kumimoji="1" lang="en-US" altLang="ja-JP" sz="1600" dirty="0"/>
                    </a:p>
                    <a:p>
                      <a:r>
                        <a:rPr kumimoji="1" lang="ja-JP" altLang="en-US" sz="1600" dirty="0"/>
                        <a:t>パッケージ</a:t>
                      </a:r>
                      <a:endParaRPr kumimoji="1" lang="en-US" altLang="ja-JP" sz="1600" dirty="0"/>
                    </a:p>
                  </a:txBody>
                  <a:tcPr/>
                </a:tc>
                <a:tc>
                  <a:txBody>
                    <a:bodyPr/>
                    <a:lstStyle/>
                    <a:p>
                      <a:r>
                        <a:rPr kumimoji="1" lang="ja-JP" altLang="en-US" sz="1600" dirty="0"/>
                        <a:t>走行の管理をする</a:t>
                      </a:r>
                      <a:endParaRPr kumimoji="1" lang="en-US" altLang="ja-JP" sz="1600" dirty="0"/>
                    </a:p>
                    <a:p>
                      <a:r>
                        <a:rPr kumimoji="1" lang="ja-JP" altLang="en-US" sz="1600" dirty="0"/>
                        <a:t>パッケージ</a:t>
                      </a:r>
                    </a:p>
                  </a:txBody>
                  <a:tcPr/>
                </a:tc>
                <a:extLst>
                  <a:ext uri="{0D108BD9-81ED-4DB2-BD59-A6C34878D82A}">
                    <a16:rowId xmlns:a16="http://schemas.microsoft.com/office/drawing/2014/main" val="1960019302"/>
                  </a:ext>
                </a:extLst>
              </a:tr>
              <a:tr h="691422">
                <a:tc>
                  <a:txBody>
                    <a:bodyPr/>
                    <a:lstStyle/>
                    <a:p>
                      <a:r>
                        <a:rPr kumimoji="1" lang="ja-JP" altLang="en-US" sz="1600" dirty="0"/>
                        <a:t>モーター</a:t>
                      </a:r>
                      <a:endParaRPr kumimoji="1" lang="en-US" altLang="ja-JP" sz="1600" dirty="0"/>
                    </a:p>
                    <a:p>
                      <a:r>
                        <a:rPr kumimoji="1" lang="ja-JP" altLang="en-US" sz="1600" dirty="0"/>
                        <a:t>パッケージ</a:t>
                      </a:r>
                      <a:endParaRPr kumimoji="1" lang="en-US" altLang="ja-JP" sz="1600" dirty="0"/>
                    </a:p>
                  </a:txBody>
                  <a:tcPr/>
                </a:tc>
                <a:tc>
                  <a:txBody>
                    <a:bodyPr/>
                    <a:lstStyle/>
                    <a:p>
                      <a:r>
                        <a:rPr kumimoji="1" lang="ja-JP" altLang="en-US" sz="1600" dirty="0"/>
                        <a:t>モーターユニットの</a:t>
                      </a:r>
                      <a:endParaRPr kumimoji="1" lang="en-US" altLang="ja-JP" sz="1600" dirty="0"/>
                    </a:p>
                    <a:p>
                      <a:r>
                        <a:rPr kumimoji="1" lang="ja-JP" altLang="en-US" sz="1600" dirty="0"/>
                        <a:t>制御</a:t>
                      </a:r>
                    </a:p>
                  </a:txBody>
                  <a:tcPr/>
                </a:tc>
                <a:extLst>
                  <a:ext uri="{0D108BD9-81ED-4DB2-BD59-A6C34878D82A}">
                    <a16:rowId xmlns:a16="http://schemas.microsoft.com/office/drawing/2014/main" val="1922589533"/>
                  </a:ext>
                </a:extLst>
              </a:tr>
              <a:tr h="691422">
                <a:tc>
                  <a:txBody>
                    <a:bodyPr/>
                    <a:lstStyle/>
                    <a:p>
                      <a:r>
                        <a:rPr kumimoji="1" lang="ja-JP" altLang="en-US" sz="1600" dirty="0"/>
                        <a:t>センサー</a:t>
                      </a:r>
                      <a:endParaRPr kumimoji="1" lang="en-US" altLang="ja-JP" sz="1600" dirty="0"/>
                    </a:p>
                    <a:p>
                      <a:r>
                        <a:rPr kumimoji="1" lang="ja-JP" altLang="en-US" sz="1600" dirty="0"/>
                        <a:t>パッケージ</a:t>
                      </a:r>
                    </a:p>
                  </a:txBody>
                  <a:tcPr/>
                </a:tc>
                <a:tc>
                  <a:txBody>
                    <a:bodyPr/>
                    <a:lstStyle/>
                    <a:p>
                      <a:r>
                        <a:rPr kumimoji="1" lang="ja-JP" altLang="en-US" sz="1600" dirty="0"/>
                        <a:t>反射光センサーユニットの制御</a:t>
                      </a:r>
                      <a:endParaRPr kumimoji="1" lang="en-US" altLang="ja-JP" sz="1600" dirty="0"/>
                    </a:p>
                  </a:txBody>
                  <a:tcPr/>
                </a:tc>
                <a:extLst>
                  <a:ext uri="{0D108BD9-81ED-4DB2-BD59-A6C34878D82A}">
                    <a16:rowId xmlns:a16="http://schemas.microsoft.com/office/drawing/2014/main" val="1282840320"/>
                  </a:ext>
                </a:extLst>
              </a:tr>
            </a:tbl>
          </a:graphicData>
        </a:graphic>
      </p:graphicFrame>
      <p:sp>
        <p:nvSpPr>
          <p:cNvPr id="5" name="テキスト ボックス 4">
            <a:extLst>
              <a:ext uri="{FF2B5EF4-FFF2-40B4-BE49-F238E27FC236}">
                <a16:creationId xmlns:a16="http://schemas.microsoft.com/office/drawing/2014/main" id="{AF25E898-AA21-E296-A45A-4CB74A2731E0}"/>
              </a:ext>
            </a:extLst>
          </p:cNvPr>
          <p:cNvSpPr txBox="1"/>
          <p:nvPr/>
        </p:nvSpPr>
        <p:spPr>
          <a:xfrm>
            <a:off x="4746461" y="1108662"/>
            <a:ext cx="9953649" cy="769441"/>
          </a:xfrm>
          <a:prstGeom prst="rect">
            <a:avLst/>
          </a:prstGeom>
          <a:noFill/>
          <a:ln>
            <a:solidFill>
              <a:schemeClr val="accent6">
                <a:lumMod val="60000"/>
                <a:lumOff val="40000"/>
              </a:schemeClr>
            </a:solidFill>
          </a:ln>
        </p:spPr>
        <p:txBody>
          <a:bodyPr wrap="square" rtlCol="0">
            <a:spAutoFit/>
          </a:bodyPr>
          <a:lstStyle/>
          <a:p>
            <a:r>
              <a:rPr kumimoji="1" lang="ja-JP" altLang="en-US" sz="2200" dirty="0">
                <a:latin typeface="+mn-ea"/>
                <a:ea typeface="+mn-ea"/>
              </a:rPr>
              <a:t>ブロックが配置される組み合わせに応じて命令配列にマトリクス上動作命令を設定し、命令パッケージで配列インデックス順に命令を呼び出す</a:t>
            </a:r>
          </a:p>
        </p:txBody>
      </p:sp>
      <p:pic>
        <p:nvPicPr>
          <p:cNvPr id="7" name="図 6" descr="グラフィカル ユーザー インターフェイス, ダイアグラム&#10;&#10;自動的に生成された説明">
            <a:extLst>
              <a:ext uri="{FF2B5EF4-FFF2-40B4-BE49-F238E27FC236}">
                <a16:creationId xmlns:a16="http://schemas.microsoft.com/office/drawing/2014/main" id="{32BAC963-C9A5-E89F-4520-45272D4120C8}"/>
              </a:ext>
            </a:extLst>
          </p:cNvPr>
          <p:cNvPicPr>
            <a:picLocks noChangeAspect="1"/>
          </p:cNvPicPr>
          <p:nvPr/>
        </p:nvPicPr>
        <p:blipFill rotWithShape="1">
          <a:blip r:embed="rId2">
            <a:extLst>
              <a:ext uri="{28A0092B-C50C-407E-A947-70E740481C1C}">
                <a14:useLocalDpi xmlns:a14="http://schemas.microsoft.com/office/drawing/2010/main" val="0"/>
              </a:ext>
            </a:extLst>
          </a:blip>
          <a:srcRect l="927" r="661"/>
          <a:stretch/>
        </p:blipFill>
        <p:spPr>
          <a:xfrm>
            <a:off x="4581166" y="2100671"/>
            <a:ext cx="10386305" cy="8405981"/>
          </a:xfrm>
          <a:prstGeom prst="rect">
            <a:avLst/>
          </a:prstGeom>
        </p:spPr>
      </p:pic>
      <p:pic>
        <p:nvPicPr>
          <p:cNvPr id="11" name="図 10" descr="ダイアグラム&#10;&#10;自動的に生成された説明">
            <a:extLst>
              <a:ext uri="{FF2B5EF4-FFF2-40B4-BE49-F238E27FC236}">
                <a16:creationId xmlns:a16="http://schemas.microsoft.com/office/drawing/2014/main" id="{7E3916CF-DD20-5AA5-B644-664AFF50E5EB}"/>
              </a:ext>
            </a:extLst>
          </p:cNvPr>
          <p:cNvPicPr>
            <a:picLocks noChangeAspect="1"/>
          </p:cNvPicPr>
          <p:nvPr/>
        </p:nvPicPr>
        <p:blipFill rotWithShape="1">
          <a:blip r:embed="rId3">
            <a:extLst>
              <a:ext uri="{28A0092B-C50C-407E-A947-70E740481C1C}">
                <a14:useLocalDpi xmlns:a14="http://schemas.microsoft.com/office/drawing/2010/main" val="0"/>
              </a:ext>
            </a:extLst>
          </a:blip>
          <a:srcRect l="1458" r="1458"/>
          <a:stretch/>
        </p:blipFill>
        <p:spPr>
          <a:xfrm>
            <a:off x="151879" y="6056549"/>
            <a:ext cx="4174192" cy="4450103"/>
          </a:xfrm>
          <a:prstGeom prst="rect">
            <a:avLst/>
          </a:prstGeom>
        </p:spPr>
      </p:pic>
      <p:cxnSp>
        <p:nvCxnSpPr>
          <p:cNvPr id="17" name="直線矢印コネクタ 16">
            <a:extLst>
              <a:ext uri="{FF2B5EF4-FFF2-40B4-BE49-F238E27FC236}">
                <a16:creationId xmlns:a16="http://schemas.microsoft.com/office/drawing/2014/main" id="{5FECE648-8E27-3792-C518-8FDE9D1B6942}"/>
              </a:ext>
            </a:extLst>
          </p:cNvPr>
          <p:cNvCxnSpPr>
            <a:cxnSpLocks/>
          </p:cNvCxnSpPr>
          <p:nvPr/>
        </p:nvCxnSpPr>
        <p:spPr>
          <a:xfrm>
            <a:off x="1222971" y="7506146"/>
            <a:ext cx="0"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線矢印コネクタ 15">
            <a:extLst>
              <a:ext uri="{FF2B5EF4-FFF2-40B4-BE49-F238E27FC236}">
                <a16:creationId xmlns:a16="http://schemas.microsoft.com/office/drawing/2014/main" id="{1C5EB14B-621C-80DA-F3AF-5D0C0BAA290A}"/>
              </a:ext>
            </a:extLst>
          </p:cNvPr>
          <p:cNvCxnSpPr>
            <a:cxnSpLocks/>
          </p:cNvCxnSpPr>
          <p:nvPr/>
        </p:nvCxnSpPr>
        <p:spPr>
          <a:xfrm>
            <a:off x="1222971" y="8874298"/>
            <a:ext cx="0"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線矢印コネクタ 17">
            <a:extLst>
              <a:ext uri="{FF2B5EF4-FFF2-40B4-BE49-F238E27FC236}">
                <a16:creationId xmlns:a16="http://schemas.microsoft.com/office/drawing/2014/main" id="{302342B6-D1FD-E93B-5C24-D6A992A2C9DB}"/>
              </a:ext>
            </a:extLst>
          </p:cNvPr>
          <p:cNvCxnSpPr>
            <a:cxnSpLocks/>
          </p:cNvCxnSpPr>
          <p:nvPr/>
        </p:nvCxnSpPr>
        <p:spPr>
          <a:xfrm>
            <a:off x="1655019" y="8874298"/>
            <a:ext cx="936104"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85656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142850" y="1601490"/>
            <a:ext cx="7104254" cy="5209867"/>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dirty="0">
                <a:latin typeface="+mn-ea"/>
                <a:ea typeface="+mn-ea"/>
              </a:rPr>
              <a:t>ブロック　</a:t>
            </a:r>
            <a:r>
              <a:rPr lang="en-US" altLang="ja-JP" sz="2400" dirty="0">
                <a:latin typeface="+mn-ea"/>
                <a:ea typeface="+mn-ea"/>
              </a:rPr>
              <a:t>de</a:t>
            </a:r>
            <a:r>
              <a:rPr lang="ja-JP" altLang="en-US" sz="2400" dirty="0">
                <a:latin typeface="+mn-ea"/>
                <a:ea typeface="+mn-ea"/>
              </a:rPr>
              <a:t>　トレジャーハンター　要件分析</a:t>
            </a:r>
            <a:endParaRPr lang="en-US" altLang="ja-JP" sz="2400" dirty="0">
              <a:latin typeface="+mn-ea"/>
              <a:ea typeface="+mn-ea"/>
            </a:endParaRPr>
          </a:p>
          <a:p>
            <a:pPr marL="0" indent="252000" eaLnBrk="1" hangingPunct="1">
              <a:spcBef>
                <a:spcPct val="20000"/>
              </a:spcBef>
            </a:pPr>
            <a:r>
              <a:rPr lang="ja-JP" altLang="en-US" sz="1800" dirty="0">
                <a:latin typeface="+mn-ea"/>
                <a:ea typeface="+mn-ea"/>
              </a:rPr>
              <a:t>ブロック </a:t>
            </a:r>
            <a:r>
              <a:rPr lang="en-US" altLang="ja-JP" sz="1800" dirty="0">
                <a:latin typeface="+mn-ea"/>
                <a:ea typeface="+mn-ea"/>
              </a:rPr>
              <a:t>de </a:t>
            </a:r>
            <a:r>
              <a:rPr lang="ja-JP" altLang="en-US" sz="1800" dirty="0">
                <a:latin typeface="+mn-ea"/>
                <a:ea typeface="+mn-ea"/>
              </a:rPr>
              <a:t>トレジャーハンターはライントレース終了後に走行する障害物コースである。この障害物のコースは格子状のマトリクスとマトリクスの交点にある赤、青、黄、緑のパターン、パターン間の黒線でできたノードで構成される。このマトリクス上に</a:t>
            </a:r>
            <a:r>
              <a:rPr lang="en-US" altLang="ja-JP" sz="1800" dirty="0">
                <a:latin typeface="+mn-ea"/>
                <a:ea typeface="+mn-ea"/>
              </a:rPr>
              <a:t>5</a:t>
            </a:r>
            <a:r>
              <a:rPr lang="ja-JP" altLang="en-US" sz="1800" dirty="0">
                <a:latin typeface="+mn-ea"/>
                <a:ea typeface="+mn-ea"/>
              </a:rPr>
              <a:t>つのパターンで、</a:t>
            </a:r>
            <a:r>
              <a:rPr lang="en-US" altLang="ja-JP" sz="1800" dirty="0">
                <a:latin typeface="+mn-ea"/>
                <a:ea typeface="+mn-ea"/>
              </a:rPr>
              <a:t>3</a:t>
            </a:r>
            <a:r>
              <a:rPr lang="ja-JP" altLang="en-US" sz="1800" dirty="0">
                <a:latin typeface="+mn-ea"/>
                <a:ea typeface="+mn-ea"/>
              </a:rPr>
              <a:t>つのブロックがパターン上に設置される。</a:t>
            </a:r>
            <a:r>
              <a:rPr lang="en-US" altLang="ja-JP" sz="1800" dirty="0">
                <a:latin typeface="+mn-ea"/>
                <a:ea typeface="+mn-ea"/>
              </a:rPr>
              <a:t>3</a:t>
            </a:r>
            <a:r>
              <a:rPr lang="ja-JP" altLang="en-US" sz="1800" dirty="0">
                <a:latin typeface="+mn-ea"/>
                <a:ea typeface="+mn-ea"/>
              </a:rPr>
              <a:t>つのブロックの</a:t>
            </a:r>
            <a:r>
              <a:rPr lang="en-US" altLang="ja-JP" sz="1800" dirty="0">
                <a:latin typeface="+mn-ea"/>
                <a:ea typeface="+mn-ea"/>
              </a:rPr>
              <a:t>2</a:t>
            </a:r>
            <a:r>
              <a:rPr lang="ja-JP" altLang="en-US" sz="1800" dirty="0">
                <a:latin typeface="+mn-ea"/>
                <a:ea typeface="+mn-ea"/>
              </a:rPr>
              <a:t>つは青で、</a:t>
            </a:r>
            <a:r>
              <a:rPr lang="en-US" altLang="ja-JP" sz="1800" dirty="0">
                <a:latin typeface="+mn-ea"/>
                <a:ea typeface="+mn-ea"/>
              </a:rPr>
              <a:t>1</a:t>
            </a:r>
            <a:r>
              <a:rPr lang="ja-JP" altLang="en-US" sz="1800" dirty="0">
                <a:latin typeface="+mn-ea"/>
                <a:ea typeface="+mn-ea"/>
              </a:rPr>
              <a:t>つは赤である。青ブロックを押し出し、赤ブロックをゴールまでもっていくことが求められる。ブロックの配置の組み合わせは上記の組み合わせの中から大会当日に決定される。</a:t>
            </a:r>
            <a:endParaRPr lang="en-US" altLang="ja-JP" sz="1800" dirty="0">
              <a:latin typeface="+mn-ea"/>
              <a:ea typeface="+mn-ea"/>
            </a:endParaRPr>
          </a:p>
          <a:p>
            <a:pPr marL="0" indent="252000" eaLnBrk="1" hangingPunct="1">
              <a:spcBef>
                <a:spcPct val="20000"/>
              </a:spcBef>
            </a:pPr>
            <a:endParaRPr lang="en-US" altLang="ja-JP" sz="1800" dirty="0">
              <a:latin typeface="+mn-ea"/>
              <a:ea typeface="+mn-ea"/>
            </a:endParaRPr>
          </a:p>
          <a:p>
            <a:pPr marL="0" indent="252000" eaLnBrk="1" hangingPunct="1">
              <a:spcBef>
                <a:spcPct val="20000"/>
              </a:spcBef>
            </a:pPr>
            <a:r>
              <a:rPr lang="ja-JP" altLang="en-US" sz="1800" dirty="0">
                <a:latin typeface="+mn-ea"/>
                <a:ea typeface="+mn-ea"/>
              </a:rPr>
              <a:t>本プログラムでは、あらかじめブロックが置かれる組み合わせに応じて、命令の組み合わせをあらかじめ記述し、それを読み込ませる方式とする。命令の組み合わせはブロックの置き方のパターンが５通り、赤ブロックの場所で３通り、左右のコースで２通りのため、</a:t>
            </a:r>
            <a:r>
              <a:rPr lang="en-US" altLang="ja-JP" sz="1800" dirty="0">
                <a:latin typeface="+mn-ea"/>
                <a:ea typeface="+mn-ea"/>
              </a:rPr>
              <a:t>5x3x2=30</a:t>
            </a:r>
            <a:r>
              <a:rPr lang="ja-JP" altLang="en-US" sz="1800" dirty="0">
                <a:latin typeface="+mn-ea"/>
                <a:ea typeface="+mn-ea"/>
              </a:rPr>
              <a:t>通りの命令の組み合わせをあらかじめ作成することができる。この命令の組み合わせは</a:t>
            </a:r>
            <a:r>
              <a:rPr lang="en-US" altLang="ja-JP" sz="1800" dirty="0">
                <a:latin typeface="+mn-ea"/>
                <a:ea typeface="+mn-ea"/>
              </a:rPr>
              <a:t>EV3</a:t>
            </a:r>
            <a:r>
              <a:rPr lang="ja-JP" altLang="en-US" sz="1800" dirty="0">
                <a:latin typeface="+mn-ea"/>
                <a:ea typeface="+mn-ea"/>
              </a:rPr>
              <a:t>マイコン本体に備えてある上下左右ボタンを用いて、走行前に読み込ませる</a:t>
            </a:r>
            <a:r>
              <a:rPr lang="ja-JP" altLang="en-US" sz="1800" dirty="0" smtClean="0">
                <a:latin typeface="+mn-ea"/>
                <a:ea typeface="+mn-ea"/>
              </a:rPr>
              <a:t>。</a:t>
            </a: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ja-JP" altLang="en-US" sz="1800" dirty="0">
              <a:latin typeface="+mn-ea"/>
              <a:ea typeface="+mn-ea"/>
            </a:endParaRP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142850" y="7402415"/>
            <a:ext cx="7104254" cy="2830708"/>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lnSpc>
                <a:spcPct val="80000"/>
              </a:lnSpc>
              <a:spcBef>
                <a:spcPts val="668"/>
              </a:spcBef>
            </a:pPr>
            <a:r>
              <a:rPr lang="ja-JP" altLang="en-US" sz="2400" dirty="0">
                <a:latin typeface="+mn-ea"/>
                <a:ea typeface="+mn-ea"/>
              </a:rPr>
              <a:t>マトリクス進行の流れ　ステートマシン図</a:t>
            </a:r>
            <a:endParaRPr lang="en-US" altLang="ja-JP" sz="2400" dirty="0">
              <a:latin typeface="+mn-ea"/>
              <a:ea typeface="+mn-ea"/>
            </a:endParaRPr>
          </a:p>
          <a:p>
            <a:pPr marL="0" indent="252000" eaLnBrk="1" hangingPunct="1">
              <a:spcBef>
                <a:spcPts val="668"/>
              </a:spcBef>
            </a:pPr>
            <a:r>
              <a:rPr lang="en-US" altLang="ja-JP" sz="1800" dirty="0" smtClean="0">
                <a:latin typeface="+mn-ea"/>
                <a:ea typeface="+mn-ea"/>
              </a:rPr>
              <a:t/>
            </a:r>
            <a:br>
              <a:rPr lang="en-US" altLang="ja-JP" sz="1800" dirty="0" smtClean="0">
                <a:latin typeface="+mn-ea"/>
                <a:ea typeface="+mn-ea"/>
              </a:rPr>
            </a:br>
            <a:r>
              <a:rPr lang="ja-JP" altLang="en-US" sz="1800" dirty="0" smtClean="0">
                <a:latin typeface="+mn-ea"/>
                <a:ea typeface="+mn-ea"/>
              </a:rPr>
              <a:t>　マトリクス</a:t>
            </a:r>
            <a:r>
              <a:rPr lang="ja-JP" altLang="en-US" sz="1800" dirty="0">
                <a:latin typeface="+mn-ea"/>
                <a:ea typeface="+mn-ea"/>
              </a:rPr>
              <a:t>進行の流れをステートマシン図として以下に示す。前半のライントレースは赤いパターンで認識で判定される。判定後、マトリクス開始位置移動状態に遷移する。マトリクス開始位置とは、青に隣接する外側の赤パターンである。この位置の判定によってマトリクス走査状態に入る。マトリクス走査状態は右のステートマシン図に示す。マトリクス走査状態は赤ブロック保持命令実行終了で終了し、ゴール位置移動状態に入る。</a:t>
            </a:r>
            <a:endParaRPr lang="en-US" altLang="ja-JP" sz="1800" dirty="0">
              <a:latin typeface="+mn-ea"/>
              <a:ea typeface="+mn-ea"/>
            </a:endParaRPr>
          </a:p>
          <a:p>
            <a:pPr marL="0" indent="0" eaLnBrk="1" hangingPunct="1">
              <a:lnSpc>
                <a:spcPct val="80000"/>
              </a:lnSpc>
              <a:spcBef>
                <a:spcPts val="668"/>
              </a:spcBef>
            </a:pPr>
            <a:endParaRPr lang="ja-JP" altLang="en-US" sz="2000" dirty="0">
              <a:latin typeface="+mn-ea"/>
              <a:ea typeface="+mn-ea"/>
            </a:endParaRPr>
          </a:p>
          <a:p>
            <a:pPr marL="0" indent="0" eaLnBrk="1" hangingPunct="1">
              <a:lnSpc>
                <a:spcPct val="80000"/>
              </a:lnSpc>
              <a:spcBef>
                <a:spcPct val="20000"/>
              </a:spcBef>
            </a:pPr>
            <a:endParaRPr lang="en-US" altLang="ja-JP" sz="2004" dirty="0">
              <a:latin typeface="+mn-ea"/>
              <a:ea typeface="+mn-ea"/>
            </a:endParaRPr>
          </a:p>
          <a:p>
            <a:pPr marL="0" indent="0" eaLnBrk="1" hangingPunct="1">
              <a:lnSpc>
                <a:spcPct val="80000"/>
              </a:lnSpc>
              <a:spcBef>
                <a:spcPct val="20000"/>
              </a:spcBef>
            </a:pPr>
            <a:endParaRPr lang="en-US" altLang="ja-JP" sz="2004" dirty="0">
              <a:latin typeface="+mn-ea"/>
              <a:ea typeface="+mn-ea"/>
            </a:endParaRPr>
          </a:p>
        </p:txBody>
      </p:sp>
      <p:pic>
        <p:nvPicPr>
          <p:cNvPr id="11" name="図 10">
            <a:extLst>
              <a:ext uri="{FF2B5EF4-FFF2-40B4-BE49-F238E27FC236}">
                <a16:creationId xmlns:a16="http://schemas.microsoft.com/office/drawing/2014/main" id="{8917870A-BD70-93DF-C1D9-D916CAD9A1A3}"/>
              </a:ext>
            </a:extLst>
          </p:cNvPr>
          <p:cNvPicPr>
            <a:picLocks noChangeAspect="1"/>
          </p:cNvPicPr>
          <p:nvPr/>
        </p:nvPicPr>
        <p:blipFill>
          <a:blip r:embed="rId2"/>
          <a:stretch>
            <a:fillRect/>
          </a:stretch>
        </p:blipFill>
        <p:spPr>
          <a:xfrm>
            <a:off x="8423771" y="213888"/>
            <a:ext cx="4680520" cy="3495850"/>
          </a:xfrm>
          <a:prstGeom prst="rect">
            <a:avLst/>
          </a:prstGeom>
        </p:spPr>
      </p:pic>
      <p:sp>
        <p:nvSpPr>
          <p:cNvPr id="8" name="タイトル 1">
            <a:extLst>
              <a:ext uri="{FF2B5EF4-FFF2-40B4-BE49-F238E27FC236}">
                <a16:creationId xmlns:a16="http://schemas.microsoft.com/office/drawing/2014/main" id="{017B31C4-798E-65B4-9637-1AE0CE3532FC}"/>
              </a:ext>
            </a:extLst>
          </p:cNvPr>
          <p:cNvSpPr txBox="1">
            <a:spLocks/>
          </p:cNvSpPr>
          <p:nvPr/>
        </p:nvSpPr>
        <p:spPr>
          <a:xfrm>
            <a:off x="142850" y="185161"/>
            <a:ext cx="5472609" cy="984281"/>
          </a:xfrm>
          <a:prstGeom prst="rect">
            <a:avLst/>
          </a:prstGeom>
        </p:spPr>
        <p:txBody>
          <a:bodyPr/>
          <a:lst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a:lstStyle>
          <a:p>
            <a:pPr fontAlgn="auto">
              <a:spcAft>
                <a:spcPts val="0"/>
              </a:spcAft>
            </a:pPr>
            <a:r>
              <a:rPr lang="ja-JP" altLang="en-US" sz="6000" dirty="0" smtClean="0"/>
              <a:t>振舞いモデル </a:t>
            </a:r>
            <a:r>
              <a:rPr lang="en-US" altLang="ja-JP" sz="6000" dirty="0" smtClean="0"/>
              <a:t>1</a:t>
            </a:r>
          </a:p>
        </p:txBody>
      </p:sp>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3" y="3545144"/>
            <a:ext cx="7344815" cy="6687979"/>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252000" eaLnBrk="1" hangingPunct="1">
              <a:spcBef>
                <a:spcPts val="668"/>
              </a:spcBef>
            </a:pPr>
            <a:r>
              <a:rPr lang="ja-JP" altLang="en-US" sz="2400" dirty="0">
                <a:latin typeface="+mn-ea"/>
                <a:ea typeface="+mn-ea"/>
              </a:rPr>
              <a:t>マトリクス走査状態　ステートマシン図</a:t>
            </a:r>
            <a:endParaRPr lang="en-US" altLang="ja-JP" sz="2400" dirty="0">
              <a:latin typeface="+mn-ea"/>
              <a:ea typeface="+mn-ea"/>
            </a:endParaRPr>
          </a:p>
          <a:p>
            <a:pPr marL="0" indent="252000" eaLnBrk="1" hangingPunct="1">
              <a:spcBef>
                <a:spcPts val="668"/>
              </a:spcBef>
            </a:pPr>
            <a:r>
              <a:rPr lang="ja-JP" altLang="en-US" sz="1800" dirty="0">
                <a:latin typeface="+mn-ea"/>
                <a:ea typeface="+mn-ea"/>
              </a:rPr>
              <a:t>マトリクス走査状態の詳述したステートマシン図を以下に示す。本プログラムではブロックの配置ごとに用意された命令の配列を実行して、マトリクスを走査する。マトリクスの赤、青、黄、緑パターンの直上で命令を評価する。命令は前進命令、右旋回命令、左旋回命令、青ブロック押し出し命令、赤ブロック取得命令で構成される。マトリクス上の各パターンの上でそれぞれの命令が実行される。</a:t>
            </a:r>
          </a:p>
        </p:txBody>
      </p:sp>
      <p:pic>
        <p:nvPicPr>
          <p:cNvPr id="12" name="図 11">
            <a:extLst>
              <a:ext uri="{FF2B5EF4-FFF2-40B4-BE49-F238E27FC236}">
                <a16:creationId xmlns:a16="http://schemas.microsoft.com/office/drawing/2014/main" id="{7AE492E2-A05D-86E3-9738-2B3D80BBB6C0}"/>
              </a:ext>
            </a:extLst>
          </p:cNvPr>
          <p:cNvPicPr>
            <a:picLocks noChangeAspect="1"/>
          </p:cNvPicPr>
          <p:nvPr/>
        </p:nvPicPr>
        <p:blipFill>
          <a:blip r:embed="rId3"/>
          <a:stretch>
            <a:fillRect/>
          </a:stretch>
        </p:blipFill>
        <p:spPr>
          <a:xfrm>
            <a:off x="7955716" y="5705946"/>
            <a:ext cx="6552728" cy="4364756"/>
          </a:xfrm>
          <a:prstGeom prst="rect">
            <a:avLst/>
          </a:prstGeom>
        </p:spPr>
      </p:pic>
    </p:spTree>
    <p:extLst>
      <p:ext uri="{BB962C8B-B14F-4D97-AF65-F5344CB8AC3E}">
        <p14:creationId xmlns:p14="http://schemas.microsoft.com/office/powerpoint/2010/main" val="3347548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311322"/>
            <a:ext cx="7344815" cy="1008639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lnSpc>
                <a:spcPct val="80000"/>
              </a:lnSpc>
              <a:spcBef>
                <a:spcPts val="668"/>
              </a:spcBef>
            </a:pPr>
            <a:endParaRPr lang="ja-JP" altLang="en-US" sz="1800" dirty="0">
              <a:latin typeface="HG丸ｺﾞｼｯｸM-PRO" panose="020F0600000000000000" pitchFamily="50" charset="-128"/>
              <a:ea typeface="HG丸ｺﾞｼｯｸM-PRO" panose="020F0600000000000000" pitchFamily="50" charset="-128"/>
            </a:endParaRP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1313458"/>
            <a:ext cx="7104254" cy="9068924"/>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dirty="0">
                <a:latin typeface="+mn-ea"/>
                <a:ea typeface="+mn-ea"/>
              </a:rPr>
              <a:t>マトリクス走査処理　シーケンス図</a:t>
            </a:r>
            <a:endParaRPr lang="en-US" altLang="ja-JP" sz="2400" dirty="0">
              <a:latin typeface="+mn-ea"/>
              <a:ea typeface="+mn-ea"/>
            </a:endParaRPr>
          </a:p>
          <a:p>
            <a:pPr marL="0" indent="252000" eaLnBrk="1" hangingPunct="1">
              <a:spcBef>
                <a:spcPct val="20000"/>
              </a:spcBef>
            </a:pPr>
            <a:r>
              <a:rPr lang="ja-JP" altLang="en-US" sz="1800" dirty="0">
                <a:latin typeface="+mn-ea"/>
                <a:ea typeface="+mn-ea"/>
              </a:rPr>
              <a:t>マトリクス走査処理でのシーケンス図を右に示す。マトリクス走査処理ではマトリクス攻略、モーター、反射値取得、</a:t>
            </a:r>
            <a:r>
              <a:rPr lang="en-US" altLang="ja-JP" sz="1800" dirty="0">
                <a:latin typeface="+mn-ea"/>
                <a:ea typeface="+mn-ea"/>
              </a:rPr>
              <a:t>RGB</a:t>
            </a:r>
            <a:r>
              <a:rPr lang="ja-JP" altLang="en-US" sz="1800" dirty="0">
                <a:latin typeface="+mn-ea"/>
                <a:ea typeface="+mn-ea"/>
              </a:rPr>
              <a:t>取得のクラス間で相互にメッセージのやり取りが行われる。マトリクス攻略クラスはクラス図のマトリクス上動作命令クラスを読み込み、あらかじめ書き込まれた順序に応じて、命令パッケージの前進命令、旋回命令、青ブロック押し出し命令、赤ブロック取得命令、を実行してマトリクスを攻略する。</a:t>
            </a:r>
          </a:p>
        </p:txBody>
      </p:sp>
      <p:pic>
        <p:nvPicPr>
          <p:cNvPr id="4" name="図 3">
            <a:extLst>
              <a:ext uri="{FF2B5EF4-FFF2-40B4-BE49-F238E27FC236}">
                <a16:creationId xmlns:a16="http://schemas.microsoft.com/office/drawing/2014/main" id="{0050AA71-8636-A1D2-47F1-AAB2795A673F}"/>
              </a:ext>
            </a:extLst>
          </p:cNvPr>
          <p:cNvPicPr>
            <a:picLocks noChangeAspect="1"/>
          </p:cNvPicPr>
          <p:nvPr/>
        </p:nvPicPr>
        <p:blipFill>
          <a:blip r:embed="rId2"/>
          <a:stretch>
            <a:fillRect/>
          </a:stretch>
        </p:blipFill>
        <p:spPr>
          <a:xfrm>
            <a:off x="8135739" y="424483"/>
            <a:ext cx="6192688" cy="9842846"/>
          </a:xfrm>
          <a:prstGeom prst="rect">
            <a:avLst/>
          </a:prstGeom>
        </p:spPr>
      </p:pic>
      <p:sp>
        <p:nvSpPr>
          <p:cNvPr id="6" name="タイトル 1">
            <a:extLst>
              <a:ext uri="{FF2B5EF4-FFF2-40B4-BE49-F238E27FC236}">
                <a16:creationId xmlns:a16="http://schemas.microsoft.com/office/drawing/2014/main" id="{017B31C4-798E-65B4-9637-1AE0CE3532FC}"/>
              </a:ext>
            </a:extLst>
          </p:cNvPr>
          <p:cNvSpPr txBox="1">
            <a:spLocks/>
          </p:cNvSpPr>
          <p:nvPr/>
        </p:nvSpPr>
        <p:spPr>
          <a:xfrm>
            <a:off x="142850" y="185161"/>
            <a:ext cx="5472609" cy="984281"/>
          </a:xfrm>
          <a:prstGeom prst="rect">
            <a:avLst/>
          </a:prstGeom>
        </p:spPr>
        <p:txBody>
          <a:bodyPr/>
          <a:lst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a:lstStyle>
          <a:p>
            <a:pPr fontAlgn="auto">
              <a:spcAft>
                <a:spcPts val="0"/>
              </a:spcAft>
            </a:pPr>
            <a:r>
              <a:rPr lang="ja-JP" altLang="en-US" sz="6000" dirty="0" smtClean="0"/>
              <a:t>振舞いモデル </a:t>
            </a:r>
            <a:r>
              <a:rPr lang="en-US" altLang="ja-JP" sz="6000" dirty="0" smtClean="0"/>
              <a:t>2</a:t>
            </a:r>
          </a:p>
        </p:txBody>
      </p:sp>
    </p:spTree>
    <p:extLst>
      <p:ext uri="{BB962C8B-B14F-4D97-AF65-F5344CB8AC3E}">
        <p14:creationId xmlns:p14="http://schemas.microsoft.com/office/powerpoint/2010/main" val="2399265326"/>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デザインの設定">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2755</TotalTime>
  <Words>182</Words>
  <Application>Microsoft Office PowerPoint</Application>
  <PresentationFormat>ユーザー設定</PresentationFormat>
  <Paragraphs>79</Paragraphs>
  <Slides>5</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3</vt:i4>
      </vt:variant>
      <vt:variant>
        <vt:lpstr>スライド タイトル</vt:lpstr>
      </vt:variant>
      <vt:variant>
        <vt:i4>5</vt:i4>
      </vt:variant>
    </vt:vector>
  </HeadingPairs>
  <TitlesOfParts>
    <vt:vector size="17" baseType="lpstr">
      <vt:lpstr>HG丸ｺﾞｼｯｸM-PRO</vt:lpstr>
      <vt:lpstr>ＭＳ Ｐゴシック</vt:lpstr>
      <vt:lpstr>ＭＳ Ｐ明朝</vt:lpstr>
      <vt:lpstr>游ゴシック</vt:lpstr>
      <vt:lpstr>游ゴシック Light</vt:lpstr>
      <vt:lpstr>Arial</vt:lpstr>
      <vt:lpstr>Calibri</vt:lpstr>
      <vt:lpstr>Calibri Light</vt:lpstr>
      <vt:lpstr>Times New Roman</vt:lpstr>
      <vt:lpstr>アブストラクトページ用（プライマリークラス）</vt:lpstr>
      <vt:lpstr>デザインの設定</vt:lpstr>
      <vt:lpstr>1_デザインの設定</vt:lpstr>
      <vt:lpstr>PowerPoint プレゼンテーション</vt:lpstr>
      <vt:lpstr>機能モデル</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w_kuraya</cp:lastModifiedBy>
  <cp:revision>242</cp:revision>
  <cp:lastPrinted>2018-04-01T05:10:42Z</cp:lastPrinted>
  <dcterms:created xsi:type="dcterms:W3CDTF">2002-02-28T07:41:56Z</dcterms:created>
  <dcterms:modified xsi:type="dcterms:W3CDTF">2023-08-23T13:07:00Z</dcterms:modified>
</cp:coreProperties>
</file>