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83" r:id="rId6"/>
    <p:sldId id="281" r:id="rId7"/>
    <p:sldId id="28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83"/>
            <p14:sldId id="281"/>
            <p14:sldId id="28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40" d="100"/>
          <a:sy n="40" d="100"/>
        </p:scale>
        <p:origin x="1280" y="6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8/23/2023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latin typeface="+mn-ea"/>
                <a:ea typeface="+mn-ea"/>
              </a:rPr>
              <a:t>モデルの構成</a:t>
            </a:r>
            <a:endParaRPr lang="en-US" altLang="ja-JP" sz="2800" b="1" dirty="0">
              <a:solidFill>
                <a:srgbClr val="FF0000"/>
              </a:solidFill>
              <a:latin typeface="+mn-ea"/>
              <a:ea typeface="+mn-ea"/>
            </a:endParaRPr>
          </a:p>
          <a:p>
            <a:pPr marL="0" indent="0" eaLnBrk="1" hangingPunct="1">
              <a:lnSpc>
                <a:spcPct val="80000"/>
              </a:lnSpc>
              <a:spcBef>
                <a:spcPts val="668"/>
              </a:spcBef>
            </a:pPr>
            <a:br>
              <a:rPr lang="en-US" altLang="ja-JP" sz="1782" dirty="0">
                <a:latin typeface="+mn-ea"/>
                <a:ea typeface="+mn-ea"/>
              </a:rPr>
            </a:br>
            <a:r>
              <a:rPr lang="ja-JP" altLang="en-US" sz="2400" b="1" dirty="0">
                <a:latin typeface="+mn-ea"/>
                <a:ea typeface="+mn-ea"/>
              </a:rPr>
              <a:t>１</a:t>
            </a:r>
            <a:r>
              <a:rPr lang="en-US" altLang="ja-JP" sz="2400" b="1" dirty="0">
                <a:latin typeface="+mn-ea"/>
                <a:ea typeface="+mn-ea"/>
              </a:rPr>
              <a:t>. </a:t>
            </a:r>
            <a:r>
              <a:rPr lang="ja-JP" altLang="en-US" sz="2400" b="1" dirty="0">
                <a:latin typeface="+mn-ea"/>
                <a:ea typeface="+mn-ea"/>
              </a:rPr>
              <a:t>要求分析</a:t>
            </a:r>
            <a:br>
              <a:rPr lang="en-US" altLang="ja-JP" sz="2400" b="1" dirty="0">
                <a:latin typeface="+mn-ea"/>
                <a:ea typeface="+mn-ea"/>
              </a:rPr>
            </a:br>
            <a:br>
              <a:rPr lang="en-US" altLang="ja-JP" sz="2000" dirty="0">
                <a:latin typeface="+mn-ea"/>
                <a:ea typeface="+mn-ea"/>
              </a:rPr>
            </a:br>
            <a:r>
              <a:rPr lang="ja-JP" altLang="en-US" sz="2000" dirty="0">
                <a:latin typeface="+mn-ea"/>
                <a:ea typeface="+mn-ea"/>
              </a:rPr>
              <a:t>安定してゴールに到達する目標のもと、</a:t>
            </a:r>
            <a:br>
              <a:rPr lang="en-US" altLang="ja-JP" sz="2000" dirty="0">
                <a:latin typeface="+mn-ea"/>
                <a:ea typeface="+mn-ea"/>
              </a:rPr>
            </a:br>
            <a:r>
              <a:rPr lang="ja-JP" altLang="en-US" sz="2000" dirty="0">
                <a:latin typeface="+mn-ea"/>
                <a:ea typeface="+mn-ea"/>
              </a:rPr>
              <a:t>ブロック </a:t>
            </a:r>
            <a:r>
              <a:rPr lang="en-US" altLang="ja-JP" sz="2000" dirty="0">
                <a:latin typeface="+mn-ea"/>
                <a:ea typeface="+mn-ea"/>
              </a:rPr>
              <a:t>de </a:t>
            </a:r>
            <a:r>
              <a:rPr lang="ja-JP" altLang="en-US" sz="2000" dirty="0">
                <a:latin typeface="+mn-ea"/>
                <a:ea typeface="+mn-ea"/>
              </a:rPr>
              <a:t>トレジャーをクリアするための要求を抽出した。</a:t>
            </a:r>
            <a:br>
              <a:rPr lang="en-US" altLang="ja-JP" sz="2000" dirty="0">
                <a:latin typeface="+mn-ea"/>
                <a:ea typeface="+mn-ea"/>
              </a:rPr>
            </a:br>
            <a:r>
              <a:rPr lang="ja-JP" altLang="en-US" sz="2000" dirty="0">
                <a:latin typeface="+mn-ea"/>
                <a:ea typeface="+mn-ea"/>
              </a:rPr>
              <a:t>・ライントレースや旋回でコースアウトしないための処理を実現する</a:t>
            </a:r>
            <a:br>
              <a:rPr lang="en-US" altLang="ja-JP" sz="2000" dirty="0">
                <a:latin typeface="+mn-ea"/>
                <a:ea typeface="+mn-ea"/>
              </a:rPr>
            </a:br>
            <a:r>
              <a:rPr lang="ja-JP" altLang="en-US" sz="2000" dirty="0">
                <a:latin typeface="+mn-ea"/>
                <a:ea typeface="+mn-ea"/>
              </a:rPr>
              <a:t>・ブロックを押し出す距離やブロックの配置パターンにおける走行経路など、固定化可能なものは事前に定義することでモデルが複雑化することを防ぐ。</a:t>
            </a:r>
            <a:br>
              <a:rPr lang="en-US" altLang="ja-JP" sz="2000" dirty="0">
                <a:latin typeface="+mn-ea"/>
                <a:ea typeface="+mn-ea"/>
              </a:rPr>
            </a:br>
            <a:br>
              <a:rPr lang="en-US" altLang="ja-JP" sz="2000" dirty="0">
                <a:latin typeface="+mn-ea"/>
                <a:ea typeface="+mn-ea"/>
              </a:rPr>
            </a:br>
            <a:r>
              <a:rPr lang="ja-JP" altLang="en-US" sz="2400" b="1" dirty="0">
                <a:latin typeface="+mn-ea"/>
                <a:ea typeface="+mn-ea"/>
              </a:rPr>
              <a:t>２</a:t>
            </a:r>
            <a:r>
              <a:rPr lang="en-US" altLang="ja-JP" sz="2400" b="1" dirty="0">
                <a:latin typeface="+mn-ea"/>
                <a:ea typeface="+mn-ea"/>
              </a:rPr>
              <a:t>. </a:t>
            </a:r>
            <a:r>
              <a:rPr lang="ja-JP" altLang="en-US" sz="2400" b="1" dirty="0">
                <a:latin typeface="+mn-ea"/>
                <a:ea typeface="+mn-ea"/>
              </a:rPr>
              <a:t>機能モデル</a:t>
            </a:r>
            <a:br>
              <a:rPr lang="en-US" altLang="ja-JP" sz="2400" b="1" dirty="0">
                <a:latin typeface="+mn-ea"/>
                <a:ea typeface="+mn-ea"/>
              </a:rPr>
            </a:br>
            <a:br>
              <a:rPr lang="en-US" altLang="ja-JP" sz="2000" dirty="0">
                <a:latin typeface="+mn-ea"/>
                <a:ea typeface="+mn-ea"/>
              </a:rPr>
            </a:br>
            <a:r>
              <a:rPr lang="ja-JP" altLang="en-US" sz="2000" dirty="0">
                <a:latin typeface="+mn-ea"/>
                <a:ea typeface="+mn-ea"/>
              </a:rPr>
              <a:t>・ブロック </a:t>
            </a:r>
            <a:r>
              <a:rPr lang="en-US" altLang="ja-JP" sz="2000" dirty="0">
                <a:latin typeface="+mn-ea"/>
                <a:ea typeface="+mn-ea"/>
              </a:rPr>
              <a:t>de </a:t>
            </a:r>
            <a:r>
              <a:rPr lang="ja-JP" altLang="en-US" sz="2000" dirty="0">
                <a:latin typeface="+mn-ea"/>
                <a:ea typeface="+mn-ea"/>
              </a:rPr>
              <a:t>トレジャーのクリアに必要な機能をユースケース図で抽出。</a:t>
            </a:r>
            <a:br>
              <a:rPr lang="en-US" altLang="ja-JP" sz="2000" dirty="0">
                <a:latin typeface="+mn-ea"/>
                <a:ea typeface="+mn-ea"/>
              </a:rPr>
            </a:br>
            <a:r>
              <a:rPr lang="ja-JP" altLang="en-US" sz="2000" dirty="0">
                <a:latin typeface="+mn-ea"/>
                <a:ea typeface="+mn-ea"/>
              </a:rPr>
              <a:t>・各機能で行う処理を小さくすることで、可用性を高めた。</a:t>
            </a:r>
            <a:br>
              <a:rPr lang="en-US" altLang="ja-JP" sz="2000" dirty="0">
                <a:latin typeface="+mn-ea"/>
                <a:ea typeface="+mn-ea"/>
              </a:rPr>
            </a:br>
            <a:br>
              <a:rPr lang="en-US" altLang="ja-JP" sz="2000" dirty="0">
                <a:latin typeface="+mn-ea"/>
                <a:ea typeface="+mn-ea"/>
              </a:rPr>
            </a:br>
            <a:r>
              <a:rPr lang="ja-JP" altLang="en-US" sz="2400" b="1" dirty="0">
                <a:latin typeface="+mn-ea"/>
                <a:ea typeface="+mn-ea"/>
              </a:rPr>
              <a:t>３</a:t>
            </a:r>
            <a:r>
              <a:rPr lang="en-US" altLang="ja-JP" sz="2400" b="1" dirty="0">
                <a:latin typeface="+mn-ea"/>
                <a:ea typeface="+mn-ea"/>
              </a:rPr>
              <a:t>. </a:t>
            </a:r>
            <a:r>
              <a:rPr lang="ja-JP" altLang="en-US" sz="2400" b="1" dirty="0">
                <a:latin typeface="+mn-ea"/>
                <a:ea typeface="+mn-ea"/>
              </a:rPr>
              <a:t>構造モデル</a:t>
            </a:r>
            <a:br>
              <a:rPr lang="en-US" altLang="ja-JP" sz="2400" b="1" dirty="0">
                <a:latin typeface="+mn-ea"/>
                <a:ea typeface="+mn-ea"/>
              </a:rPr>
            </a:br>
            <a:br>
              <a:rPr lang="en-US" altLang="ja-JP" sz="2000" dirty="0">
                <a:latin typeface="+mn-ea"/>
                <a:ea typeface="+mn-ea"/>
              </a:rPr>
            </a:br>
            <a:r>
              <a:rPr lang="ja-JP" altLang="en-US" sz="2000" dirty="0">
                <a:latin typeface="+mn-ea"/>
                <a:ea typeface="+mn-ea"/>
              </a:rPr>
              <a:t>・機能モデルで抽出した機能をもとにクラスを定義した。</a:t>
            </a:r>
          </a:p>
          <a:p>
            <a:pPr marL="0" indent="0" eaLnBrk="1" hangingPunct="1">
              <a:lnSpc>
                <a:spcPct val="80000"/>
              </a:lnSpc>
              <a:spcBef>
                <a:spcPts val="668"/>
              </a:spcBef>
            </a:pPr>
            <a:r>
              <a:rPr lang="ja-JP" altLang="en-US" sz="2000" dirty="0">
                <a:latin typeface="+mn-ea"/>
                <a:ea typeface="+mn-ea"/>
              </a:rPr>
              <a:t>・保守性を高めるため、単一責任の原則に基づいてクラス間が疎結合となるようにした。</a:t>
            </a:r>
            <a:br>
              <a:rPr lang="en-US" altLang="ja-JP" sz="2000" dirty="0">
                <a:latin typeface="+mn-ea"/>
                <a:ea typeface="+mn-ea"/>
              </a:rPr>
            </a:br>
            <a:br>
              <a:rPr lang="en-US" altLang="ja-JP" sz="2000" dirty="0">
                <a:latin typeface="+mn-ea"/>
                <a:ea typeface="+mn-ea"/>
              </a:rPr>
            </a:br>
            <a:r>
              <a:rPr lang="ja-JP" altLang="en-US" sz="2400" b="1" dirty="0">
                <a:latin typeface="+mn-ea"/>
                <a:ea typeface="+mn-ea"/>
              </a:rPr>
              <a:t>４</a:t>
            </a:r>
            <a:r>
              <a:rPr lang="en-US" altLang="ja-JP" sz="2400" b="1" dirty="0">
                <a:latin typeface="+mn-ea"/>
                <a:ea typeface="+mn-ea"/>
              </a:rPr>
              <a:t>. </a:t>
            </a:r>
            <a:r>
              <a:rPr lang="ja-JP" altLang="en-US" sz="2400" b="1" dirty="0">
                <a:latin typeface="+mn-ea"/>
                <a:ea typeface="+mn-ea"/>
              </a:rPr>
              <a:t>振舞いモデル</a:t>
            </a:r>
            <a:br>
              <a:rPr lang="en-US" altLang="ja-JP" sz="2400" b="1" dirty="0">
                <a:latin typeface="+mn-ea"/>
                <a:ea typeface="+mn-ea"/>
              </a:rPr>
            </a:br>
            <a:br>
              <a:rPr lang="en-US" altLang="ja-JP" sz="2000" dirty="0">
                <a:latin typeface="+mn-ea"/>
                <a:ea typeface="+mn-ea"/>
              </a:rPr>
            </a:br>
            <a:r>
              <a:rPr lang="ja-JP" altLang="en-US" sz="2000" dirty="0">
                <a:latin typeface="+mn-ea"/>
                <a:ea typeface="+mn-ea"/>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mn-ea"/>
                <a:ea typeface="+mn-ea"/>
              </a:rPr>
              <a:t>・ラインの色彩検出の可否で状態を</a:t>
            </a:r>
            <a:r>
              <a:rPr lang="en-US" altLang="ja-JP" sz="2000" dirty="0">
                <a:latin typeface="+mn-ea"/>
                <a:ea typeface="+mn-ea"/>
              </a:rPr>
              <a:t>2</a:t>
            </a:r>
            <a:r>
              <a:rPr lang="ja-JP" altLang="en-US" sz="2000" dirty="0">
                <a:latin typeface="+mn-ea"/>
                <a:ea typeface="+mn-ea"/>
              </a:rPr>
              <a:t>つ用意し、複数回検出による誤作動を抑えた。</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latin typeface="+mn-ea"/>
                <a:ea typeface="+mn-ea"/>
              </a:rPr>
              <a:t>チーム紹介、目標、意気込み</a:t>
            </a:r>
            <a:endParaRPr lang="ja-JP" altLang="en-US" sz="18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チーム紹介</a:t>
            </a:r>
            <a:r>
              <a:rPr lang="en-US" altLang="ja-JP" sz="2400" dirty="0">
                <a:latin typeface="+mn-ea"/>
                <a:ea typeface="+mn-ea"/>
              </a:rPr>
              <a:t>】</a:t>
            </a:r>
          </a:p>
          <a:p>
            <a:pPr marL="0" indent="0"/>
            <a:r>
              <a:rPr lang="ja-JP" altLang="en-US" sz="2400" dirty="0">
                <a:latin typeface="+mn-ea"/>
                <a:ea typeface="+mn-ea"/>
              </a:rPr>
              <a:t>メンバ：池田 和弘、倉谷 航、</a:t>
            </a:r>
            <a:endParaRPr lang="en-US" altLang="ja-JP" sz="2400" dirty="0">
              <a:latin typeface="+mn-ea"/>
              <a:ea typeface="+mn-ea"/>
            </a:endParaRPr>
          </a:p>
          <a:p>
            <a:pPr marL="0" indent="0"/>
            <a:r>
              <a:rPr lang="ja-JP" altLang="en-US" sz="2400" dirty="0">
                <a:latin typeface="+mn-ea"/>
                <a:ea typeface="+mn-ea"/>
              </a:rPr>
              <a:t>　　　　村瀬 遼平、若林 祐弥</a:t>
            </a:r>
            <a:endParaRPr lang="en-US" altLang="ja-JP" sz="2400" dirty="0">
              <a:latin typeface="+mn-ea"/>
              <a:ea typeface="+mn-ea"/>
            </a:endParaRPr>
          </a:p>
          <a:p>
            <a:pPr marL="0" indent="0"/>
            <a:r>
              <a:rPr lang="ja-JP" altLang="en-US" sz="2400" dirty="0">
                <a:latin typeface="+mn-ea"/>
                <a:ea typeface="+mn-ea"/>
              </a:rPr>
              <a:t>全員がロボコン初挑戦のチームです。</a:t>
            </a:r>
            <a:endParaRPr lang="en-US" altLang="ja-JP" sz="24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目標・意気込み</a:t>
            </a:r>
            <a:r>
              <a:rPr lang="en-US" altLang="ja-JP" sz="2400" dirty="0">
                <a:latin typeface="+mn-ea"/>
                <a:ea typeface="+mn-ea"/>
              </a:rPr>
              <a:t>】</a:t>
            </a:r>
            <a:br>
              <a:rPr lang="en-US" altLang="ja-JP" sz="2400" dirty="0">
                <a:latin typeface="+mn-ea"/>
                <a:ea typeface="+mn-ea"/>
              </a:rPr>
            </a:br>
            <a:r>
              <a:rPr lang="ja-JP" altLang="en-US" sz="2400" dirty="0">
                <a:latin typeface="+mn-ea"/>
                <a:ea typeface="+mn-ea"/>
              </a:rPr>
              <a:t>ダブルループ、ブロック </a:t>
            </a:r>
            <a:r>
              <a:rPr lang="en-US" altLang="ja-JP" sz="2400" dirty="0">
                <a:latin typeface="+mn-ea"/>
                <a:ea typeface="+mn-ea"/>
              </a:rPr>
              <a:t>de </a:t>
            </a:r>
            <a:r>
              <a:rPr lang="ja-JP" altLang="en-US" sz="2400" dirty="0">
                <a:latin typeface="+mn-ea"/>
                <a:ea typeface="+mn-ea"/>
              </a:rPr>
              <a:t>トレジャー をクリアし、走破することを目指します！</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latin typeface="+mn-ea"/>
                <a:ea typeface="+mn-ea"/>
              </a:rPr>
              <a:t>モデルの概要</a:t>
            </a:r>
            <a:br>
              <a:rPr lang="en-US" altLang="ja-JP" sz="2168" b="1" dirty="0">
                <a:solidFill>
                  <a:srgbClr val="FF0000"/>
                </a:solidFill>
                <a:latin typeface="+mn-ea"/>
                <a:ea typeface="+mn-ea"/>
              </a:rPr>
            </a:br>
            <a:endParaRPr lang="ja-JP" altLang="en-US" sz="2168" b="1" dirty="0">
              <a:solidFill>
                <a:srgbClr val="FF0000"/>
              </a:solidFill>
              <a:latin typeface="+mn-ea"/>
              <a:ea typeface="+mn-ea"/>
            </a:endParaRPr>
          </a:p>
          <a:p>
            <a:pPr marL="0" indent="0" eaLnBrk="1" hangingPunct="1">
              <a:lnSpc>
                <a:spcPct val="80000"/>
              </a:lnSpc>
              <a:spcBef>
                <a:spcPts val="668"/>
              </a:spcBef>
            </a:pPr>
            <a:r>
              <a:rPr lang="ja-JP" altLang="en-US" sz="1782" dirty="0">
                <a:latin typeface="+mn-ea"/>
                <a:ea typeface="+mn-ea"/>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br>
              <a:rPr lang="en-US" altLang="ja-JP" dirty="0">
                <a:latin typeface="+mn-ea"/>
                <a:ea typeface="+mn-ea"/>
              </a:rPr>
            </a:br>
            <a:r>
              <a:rPr lang="ja-JP" altLang="en-US" sz="1800" b="1" dirty="0">
                <a:latin typeface="+mn-ea"/>
                <a:ea typeface="+mn-ea"/>
              </a:rPr>
              <a:t>●走行安定性を向上させる</a:t>
            </a:r>
          </a:p>
          <a:p>
            <a:pPr marL="0" indent="0" eaLnBrk="1" hangingPunct="1">
              <a:lnSpc>
                <a:spcPct val="80000"/>
              </a:lnSpc>
              <a:spcBef>
                <a:spcPts val="668"/>
              </a:spcBef>
            </a:pPr>
            <a:r>
              <a:rPr lang="ja-JP" altLang="en-US" sz="1782" dirty="0">
                <a:latin typeface="+mn-ea"/>
                <a:ea typeface="+mn-ea"/>
              </a:rPr>
              <a:t>・センサの位置と走行位置</a:t>
            </a:r>
            <a:r>
              <a:rPr lang="en-US" altLang="ja-JP" sz="1782" dirty="0">
                <a:latin typeface="+mn-ea"/>
                <a:ea typeface="+mn-ea"/>
              </a:rPr>
              <a:t>(</a:t>
            </a:r>
            <a:r>
              <a:rPr lang="ja-JP" altLang="en-US" sz="1782" dirty="0">
                <a:latin typeface="+mn-ea"/>
                <a:ea typeface="+mn-ea"/>
              </a:rPr>
              <a:t>車輪</a:t>
            </a:r>
            <a:r>
              <a:rPr lang="en-US" altLang="ja-JP" sz="1782" dirty="0">
                <a:latin typeface="+mn-ea"/>
                <a:ea typeface="+mn-ea"/>
              </a:rPr>
              <a:t>)</a:t>
            </a:r>
            <a:r>
              <a:rPr lang="ja-JP" altLang="en-US" sz="1782" dirty="0">
                <a:latin typeface="+mn-ea"/>
                <a:ea typeface="+mn-ea"/>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a:latin typeface="+mn-ea"/>
                <a:ea typeface="+mn-ea"/>
              </a:rPr>
              <a:t>・センサを検出しない期間を設定することで、同一ポイントで複数回処理が行われることによる誤作動を避ける。</a:t>
            </a:r>
          </a:p>
          <a:p>
            <a:pPr marL="0" indent="0" eaLnBrk="1" hangingPunct="1">
              <a:lnSpc>
                <a:spcPct val="80000"/>
              </a:lnSpc>
              <a:spcBef>
                <a:spcPts val="668"/>
              </a:spcBef>
            </a:pPr>
            <a:br>
              <a:rPr lang="en-US" altLang="ja-JP" dirty="0">
                <a:latin typeface="+mn-ea"/>
                <a:ea typeface="+mn-ea"/>
              </a:rPr>
            </a:br>
            <a:r>
              <a:rPr lang="ja-JP" altLang="en-US" sz="1800" b="1" dirty="0">
                <a:latin typeface="+mn-ea"/>
                <a:ea typeface="+mn-ea"/>
              </a:rPr>
              <a:t>●処理を簡素化する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一関数に一機能を基本として疎結合を意識した設計を行い、処理の流れを分かりやすくする。</a:t>
            </a: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718915" y="839415"/>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177601013"/>
              </p:ext>
            </p:extLst>
          </p:nvPr>
        </p:nvGraphicFramePr>
        <p:xfrm>
          <a:off x="7729978" y="5317637"/>
          <a:ext cx="6932184" cy="4902200"/>
        </p:xfrm>
        <a:graphic>
          <a:graphicData uri="http://schemas.openxmlformats.org/drawingml/2006/table">
            <a:tbl>
              <a:tblPr>
                <a:tableStyleId>{5C22544A-7EE6-4342-B048-85BDC9FD1C3A}</a:tableStyleId>
              </a:tblPr>
              <a:tblGrid>
                <a:gridCol w="1625932">
                  <a:extLst>
                    <a:ext uri="{9D8B030D-6E8A-4147-A177-3AD203B41FA5}">
                      <a16:colId xmlns:a16="http://schemas.microsoft.com/office/drawing/2014/main" val="2623743934"/>
                    </a:ext>
                  </a:extLst>
                </a:gridCol>
                <a:gridCol w="5306252">
                  <a:extLst>
                    <a:ext uri="{9D8B030D-6E8A-4147-A177-3AD203B41FA5}">
                      <a16:colId xmlns:a16="http://schemas.microsoft.com/office/drawing/2014/main" val="3477032619"/>
                    </a:ext>
                  </a:extLst>
                </a:gridCol>
              </a:tblGrid>
              <a:tr h="54482">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986558">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495835">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トレジャーブロックを運搬し、ゴールエリアに到達する</a:t>
                      </a:r>
                      <a:endParaRPr lang="en-US" altLang="ja-JP" sz="2000" u="none" strike="noStrike" dirty="0">
                        <a:effectLst/>
                      </a:endParaRPr>
                    </a:p>
                  </a:txBody>
                  <a:tcPr marL="6350" marR="6350" marT="6350" marB="0" anchor="ctr"/>
                </a:tc>
                <a:extLst>
                  <a:ext uri="{0D108BD9-81ED-4DB2-BD59-A6C34878D82A}">
                    <a16:rowId xmlns:a16="http://schemas.microsoft.com/office/drawing/2014/main" val="4032314348"/>
                  </a:ext>
                </a:extLst>
              </a:tr>
              <a:tr h="2458728">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走行開始前に設定されたブロックの配置パターンをもとに、走行ルートを読み込む</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反射値からラインの色を判定する</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a:effectLst/>
                        </a:rPr>
                        <a:t>色が白</a:t>
                      </a:r>
                      <a:r>
                        <a:rPr lang="en-US" altLang="ja-JP" sz="2000" u="none" strike="noStrike" dirty="0">
                          <a:effectLst/>
                        </a:rPr>
                        <a:t>/</a:t>
                      </a:r>
                      <a:r>
                        <a:rPr lang="ja-JP" altLang="en-US" sz="2000" u="none" strike="noStrike" dirty="0">
                          <a:effectLst/>
                        </a:rPr>
                        <a:t>黒でない場合、走行ルートの次の命令を読み込む</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走行体がブロックの配置位置にある場合、ブロックの運搬を行う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2348789" y="4671305"/>
            <a:ext cx="4176464" cy="461665"/>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ユースケース図</a:t>
            </a:r>
            <a:endParaRPr kumimoji="1" lang="en-US" altLang="ja-JP" sz="2400" dirty="0"/>
          </a:p>
        </p:txBody>
      </p:sp>
      <p:sp>
        <p:nvSpPr>
          <p:cNvPr id="11" name="テキスト ボックス 10"/>
          <p:cNvSpPr txBox="1"/>
          <p:nvPr/>
        </p:nvSpPr>
        <p:spPr>
          <a:xfrm>
            <a:off x="10007947" y="4671305"/>
            <a:ext cx="3168352" cy="830997"/>
          </a:xfrm>
          <a:prstGeom prst="rect">
            <a:avLst/>
          </a:prstGeom>
          <a:noFill/>
        </p:spPr>
        <p:txBody>
          <a:bodyPr wrap="square" rtlCol="0">
            <a:spAutoFit/>
          </a:bodyPr>
          <a:lstStyle/>
          <a:p>
            <a:r>
              <a:rPr kumimoji="1" lang="ja-JP" altLang="en-US" sz="2400" dirty="0"/>
              <a:t>表</a:t>
            </a:r>
            <a:r>
              <a:rPr kumimoji="1" lang="en-US" altLang="ja-JP" sz="2400" dirty="0"/>
              <a:t>1 </a:t>
            </a:r>
            <a:r>
              <a:rPr kumimoji="1" lang="ja-JP" altLang="en-US" sz="2400" dirty="0"/>
              <a:t>ユースケース記述</a:t>
            </a:r>
            <a:endParaRPr kumimoji="1" lang="en-US" altLang="ja-JP" sz="2400" dirty="0"/>
          </a:p>
          <a:p>
            <a:endParaRPr kumimoji="1" lang="en-US" altLang="ja-JP" sz="2400" dirty="0"/>
          </a:p>
        </p:txBody>
      </p:sp>
      <p:sp>
        <p:nvSpPr>
          <p:cNvPr id="3" name="テキスト ボックス 2"/>
          <p:cNvSpPr txBox="1"/>
          <p:nvPr/>
        </p:nvSpPr>
        <p:spPr>
          <a:xfrm>
            <a:off x="7839656" y="1750441"/>
            <a:ext cx="6712827"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a:t>●機能定義</a:t>
            </a:r>
            <a:br>
              <a:rPr kumimoji="1" lang="en-US" altLang="ja-JP" sz="2000" dirty="0"/>
            </a:br>
            <a:r>
              <a:rPr kumimoji="1" lang="ja-JP" altLang="en-US" sz="2000" dirty="0"/>
              <a:t>ブロック </a:t>
            </a:r>
            <a:r>
              <a:rPr lang="en-US" altLang="ja-JP" sz="2000" dirty="0"/>
              <a:t>de </a:t>
            </a:r>
            <a:r>
              <a:rPr lang="ja-JP" altLang="en-US" sz="2000" dirty="0"/>
              <a:t> トレジャーハンターの攻略に必要なシステムの機能をユースケース図、ユースケース記述で定義した。</a:t>
            </a:r>
            <a:br>
              <a:rPr lang="en-US" altLang="ja-JP" sz="2000" dirty="0"/>
            </a:br>
            <a:r>
              <a:rPr lang="ja-JP" altLang="en-US" sz="2000" dirty="0"/>
              <a:t>ダブルループ、ブロック </a:t>
            </a:r>
            <a:r>
              <a:rPr lang="en-US" altLang="ja-JP" sz="2000" dirty="0"/>
              <a:t>de </a:t>
            </a:r>
            <a:r>
              <a:rPr lang="ja-JP" altLang="en-US" sz="2000" dirty="0"/>
              <a:t>トレジャーハンター で動作を切り替え、一連のシナリオとして動作させる。</a:t>
            </a:r>
            <a:br>
              <a:rPr lang="en-US" altLang="ja-JP" sz="2000" dirty="0"/>
            </a:br>
            <a:r>
              <a:rPr lang="ja-JP" altLang="en-US" sz="2000" dirty="0"/>
              <a:t>汎用的なクラスは共通化し、それぞれのシナリオで使用できるようにする。</a:t>
            </a:r>
            <a:endParaRPr kumimoji="1" lang="ja-JP" altLang="en-US" sz="2000" dirty="0"/>
          </a:p>
        </p:txBody>
      </p:sp>
      <p:pic>
        <p:nvPicPr>
          <p:cNvPr id="6" name="図 5"/>
          <p:cNvPicPr>
            <a:picLocks noChangeAspect="1"/>
          </p:cNvPicPr>
          <p:nvPr/>
        </p:nvPicPr>
        <p:blipFill>
          <a:blip r:embed="rId2"/>
          <a:stretch>
            <a:fillRect/>
          </a:stretch>
        </p:blipFill>
        <p:spPr>
          <a:xfrm>
            <a:off x="582140" y="5132970"/>
            <a:ext cx="6636882" cy="5400600"/>
          </a:xfrm>
          <a:prstGeom prst="rect">
            <a:avLst/>
          </a:prstGeom>
        </p:spPr>
      </p:pic>
      <p:sp>
        <p:nvSpPr>
          <p:cNvPr id="2" name="テキスト ボックス 1"/>
          <p:cNvSpPr txBox="1"/>
          <p:nvPr/>
        </p:nvSpPr>
        <p:spPr>
          <a:xfrm>
            <a:off x="397690" y="1750441"/>
            <a:ext cx="6821332"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a:latin typeface="+mn-ea"/>
              </a:rPr>
              <a:t>●走行戦略</a:t>
            </a:r>
            <a:br>
              <a:rPr lang="en-US" altLang="ja-JP" sz="2000" dirty="0">
                <a:latin typeface="+mn-ea"/>
              </a:rPr>
            </a:br>
            <a:r>
              <a:rPr lang="ja-JP" altLang="en-US" sz="2000" dirty="0">
                <a:latin typeface="+mn-ea"/>
              </a:rPr>
              <a:t>事前に</a:t>
            </a:r>
            <a:r>
              <a:rPr lang="ja-JP" altLang="en-US" sz="2000" dirty="0">
                <a:solidFill>
                  <a:srgbClr val="FF0000"/>
                </a:solidFill>
                <a:latin typeface="+mn-ea"/>
              </a:rPr>
              <a:t>ブロックのパターンに応じた走行ルートを設定</a:t>
            </a:r>
            <a:r>
              <a:rPr lang="ja-JP" altLang="en-US" sz="2000" dirty="0">
                <a:latin typeface="+mn-ea"/>
              </a:rPr>
              <a:t>する。</a:t>
            </a:r>
            <a:br>
              <a:rPr lang="en-US" altLang="ja-JP" sz="2000" dirty="0">
                <a:latin typeface="+mn-ea"/>
              </a:rPr>
            </a:br>
            <a:r>
              <a:rPr lang="ja-JP" altLang="en-US" sz="2000" dirty="0">
                <a:latin typeface="+mn-ea"/>
              </a:rPr>
              <a:t>この方式の利点として、無駄なパターンを経由しないことやブロックを読み込まないことで</a:t>
            </a:r>
            <a:r>
              <a:rPr lang="ja-JP" altLang="en-US" sz="2000" dirty="0">
                <a:solidFill>
                  <a:srgbClr val="FF0000"/>
                </a:solidFill>
                <a:latin typeface="+mn-ea"/>
              </a:rPr>
              <a:t>マトリクス攻略の安定化</a:t>
            </a:r>
            <a:r>
              <a:rPr lang="ja-JP" altLang="en-US" sz="2000" dirty="0">
                <a:latin typeface="+mn-ea"/>
              </a:rPr>
              <a:t>が行える。</a:t>
            </a:r>
            <a:br>
              <a:rPr lang="en-US" altLang="ja-JP" sz="2000" dirty="0">
                <a:latin typeface="+mn-ea"/>
              </a:rPr>
            </a:br>
            <a:r>
              <a:rPr lang="ja-JP" altLang="en-US" sz="2000" dirty="0">
                <a:latin typeface="+mn-ea"/>
              </a:rPr>
              <a:t>そのため、マトリクス間のノードのライントレースやブロックの押し出し、保持を高精度で行えるよう低速で実行することができる。</a:t>
            </a:r>
            <a:endParaRPr kumimoji="1" lang="ja-JP" altLang="en-US" dirty="0">
              <a:latin typeface="+mn-ea"/>
            </a:endParaRP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11" name="図 10" descr="ダイアグラム&#10;&#10;自動的に生成された説明">
            <a:extLst>
              <a:ext uri="{FF2B5EF4-FFF2-40B4-BE49-F238E27FC236}">
                <a16:creationId xmlns:a16="http://schemas.microsoft.com/office/drawing/2014/main" id="{7E3916CF-DD20-5AA5-B644-664AFF50E5EB}"/>
              </a:ext>
            </a:extLst>
          </p:cNvPr>
          <p:cNvPicPr>
            <a:picLocks noChangeAspect="1"/>
          </p:cNvPicPr>
          <p:nvPr/>
        </p:nvPicPr>
        <p:blipFill rotWithShape="1">
          <a:blip r:embed="rId2">
            <a:extLst>
              <a:ext uri="{28A0092B-C50C-407E-A947-70E740481C1C}">
                <a14:useLocalDpi xmlns:a14="http://schemas.microsoft.com/office/drawing/2010/main" val="0"/>
              </a:ext>
            </a:extLst>
          </a:blip>
          <a:srcRect l="1458" r="1458"/>
          <a:stretch/>
        </p:blipFill>
        <p:spPr>
          <a:xfrm>
            <a:off x="151879" y="6056549"/>
            <a:ext cx="4174192" cy="4450103"/>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1222971" y="7506146"/>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1C5EB14B-621C-80DA-F3AF-5D0C0BAA290A}"/>
              </a:ext>
            </a:extLst>
          </p:cNvPr>
          <p:cNvCxnSpPr>
            <a:cxnSpLocks/>
          </p:cNvCxnSpPr>
          <p:nvPr/>
        </p:nvCxnSpPr>
        <p:spPr>
          <a:xfrm>
            <a:off x="1222971"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302342B6-D1FD-E93B-5C24-D6A992A2C9DB}"/>
              </a:ext>
            </a:extLst>
          </p:cNvPr>
          <p:cNvCxnSpPr>
            <a:cxnSpLocks/>
          </p:cNvCxnSpPr>
          <p:nvPr/>
        </p:nvCxnSpPr>
        <p:spPr>
          <a:xfrm>
            <a:off x="1655019" y="8874298"/>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図 2" descr="ダイアグラム&#10;&#10;自動的に生成された説明">
            <a:extLst>
              <a:ext uri="{FF2B5EF4-FFF2-40B4-BE49-F238E27FC236}">
                <a16:creationId xmlns:a16="http://schemas.microsoft.com/office/drawing/2014/main" id="{EF156195-5FD6-3A77-6907-936660F47C02}"/>
              </a:ext>
            </a:extLst>
          </p:cNvPr>
          <p:cNvPicPr>
            <a:picLocks noChangeAspect="1"/>
          </p:cNvPicPr>
          <p:nvPr/>
        </p:nvPicPr>
        <p:blipFill rotWithShape="1">
          <a:blip r:embed="rId3">
            <a:extLst>
              <a:ext uri="{28A0092B-C50C-407E-A947-70E740481C1C}">
                <a14:useLocalDpi xmlns:a14="http://schemas.microsoft.com/office/drawing/2010/main" val="0"/>
              </a:ext>
            </a:extLst>
          </a:blip>
          <a:srcRect l="927" r="927"/>
          <a:stretch/>
        </p:blipFill>
        <p:spPr>
          <a:xfrm>
            <a:off x="4522551" y="2047466"/>
            <a:ext cx="10392206" cy="8433527"/>
          </a:xfrm>
          <a:prstGeom prst="rect">
            <a:avLst/>
          </a:prstGeom>
        </p:spPr>
      </p:pic>
    </p:spTree>
    <p:extLst>
      <p:ext uri="{BB962C8B-B14F-4D97-AF65-F5344CB8AC3E}">
        <p14:creationId xmlns:p14="http://schemas.microsoft.com/office/powerpoint/2010/main" val="241623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709738"/>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33884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以下に命令の組み合わせの例を示す。</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7794178"/>
            <a:ext cx="7104254" cy="258631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nvGraphicFramePr>
        <p:xfrm>
          <a:off x="454619" y="5705946"/>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3347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7"/>
            <a:ext cx="7104254"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マトリクス走査処理でのシーケンス図を右に示す。マトリクス走査処理ではマトリクス攻略、モーター、反射値取得、</a:t>
            </a:r>
            <a:r>
              <a:rPr lang="en-US" altLang="ja-JP" sz="1800" dirty="0">
                <a:latin typeface="+mn-ea"/>
                <a:ea typeface="+mn-ea"/>
              </a:rPr>
              <a:t>RGB</a:t>
            </a:r>
            <a:r>
              <a:rPr lang="ja-JP" altLang="en-US" sz="1800" dirty="0">
                <a:latin typeface="+mn-ea"/>
                <a:ea typeface="+mn-ea"/>
              </a:rPr>
              <a:t>取得のクラス間で相互にメッセージのやり取りが行われる。マトリクス攻略クラスはクラス図のマトリクス上動作命令クラスを読み込み、あらかじめ書き込まれた順序に応じて、命令パッケージの前進命令、旋回命令、青ブロック押し出し命令、赤ブロック取得</a:t>
            </a:r>
            <a:r>
              <a:rPr lang="ja-JP" altLang="en-US" sz="1800">
                <a:latin typeface="+mn-ea"/>
                <a:ea typeface="+mn-ea"/>
              </a:rPr>
              <a:t>命令、を実行してマトリクスを攻略する。</a:t>
            </a:r>
            <a:endParaRPr lang="ja-JP" altLang="en-US" sz="1800" dirty="0">
              <a:latin typeface="+mn-ea"/>
              <a:ea typeface="+mn-ea"/>
            </a:endParaRPr>
          </a:p>
        </p:txBody>
      </p:sp>
      <p:pic>
        <p:nvPicPr>
          <p:cNvPr id="4" name="図 3">
            <a:extLst>
              <a:ext uri="{FF2B5EF4-FFF2-40B4-BE49-F238E27FC236}">
                <a16:creationId xmlns:a16="http://schemas.microsoft.com/office/drawing/2014/main" id="{0050AA71-8636-A1D2-47F1-AAB2795A673F}"/>
              </a:ext>
            </a:extLst>
          </p:cNvPr>
          <p:cNvPicPr>
            <a:picLocks noChangeAspect="1"/>
          </p:cNvPicPr>
          <p:nvPr/>
        </p:nvPicPr>
        <p:blipFill>
          <a:blip r:embed="rId2"/>
          <a:stretch>
            <a:fillRect/>
          </a:stretch>
        </p:blipFill>
        <p:spPr>
          <a:xfrm>
            <a:off x="8135739" y="424483"/>
            <a:ext cx="6192688" cy="9842846"/>
          </a:xfrm>
          <a:prstGeom prst="rect">
            <a:avLst/>
          </a:prstGeom>
        </p:spPr>
      </p:pic>
    </p:spTree>
    <p:extLst>
      <p:ext uri="{BB962C8B-B14F-4D97-AF65-F5344CB8AC3E}">
        <p14:creationId xmlns:p14="http://schemas.microsoft.com/office/powerpoint/2010/main" val="239926532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2794</TotalTime>
  <Words>1319</Words>
  <Application>Microsoft Office PowerPoint</Application>
  <PresentationFormat>ユーザー設定</PresentationFormat>
  <Paragraphs>85</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村瀬 遼平</cp:lastModifiedBy>
  <cp:revision>234</cp:revision>
  <cp:lastPrinted>2018-04-01T05:10:42Z</cp:lastPrinted>
  <dcterms:created xsi:type="dcterms:W3CDTF">2002-02-28T07:41:56Z</dcterms:created>
  <dcterms:modified xsi:type="dcterms:W3CDTF">2023-08-23T13:20:06Z</dcterms:modified>
</cp:coreProperties>
</file>