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2"/>
  </p:notesMasterIdLst>
  <p:handoutMasterIdLst>
    <p:handoutMasterId r:id="rId13"/>
  </p:handoutMasterIdLst>
  <p:sldIdLst>
    <p:sldId id="273" r:id="rId4"/>
    <p:sldId id="259" r:id="rId5"/>
    <p:sldId id="260" r:id="rId6"/>
    <p:sldId id="261" r:id="rId7"/>
    <p:sldId id="274" r:id="rId8"/>
    <p:sldId id="275" r:id="rId9"/>
    <p:sldId id="276" r:id="rId10"/>
    <p:sldId id="262" r:id="rId11"/>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74"/>
            <p14:sldId id="275"/>
            <p14:sldId id="276"/>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3" autoAdjust="0"/>
    <p:restoredTop sz="94660"/>
  </p:normalViewPr>
  <p:slideViewPr>
    <p:cSldViewPr showGuides="1">
      <p:cViewPr varScale="1">
        <p:scale>
          <a:sx n="43" d="100"/>
          <a:sy n="43" d="100"/>
        </p:scale>
        <p:origin x="292" y="6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8/21/2023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0" name="テキスト ボックス 9">
            <a:extLst>
              <a:ext uri="{FF2B5EF4-FFF2-40B4-BE49-F238E27FC236}">
                <a16:creationId xmlns:a16="http://schemas.microsoft.com/office/drawing/2014/main" id="{293D6709-775D-814B-8D7B-66C88BB8FC31}"/>
              </a:ext>
            </a:extLst>
          </p:cNvPr>
          <p:cNvSpPr txBox="1"/>
          <p:nvPr/>
        </p:nvSpPr>
        <p:spPr>
          <a:xfrm>
            <a:off x="214860" y="5448409"/>
            <a:ext cx="7104253" cy="408125"/>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配布時のこの領域の大きさが記載可能な範囲です</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t>チーム紹介、目標、意気込み</a:t>
            </a:r>
            <a:endParaRPr lang="ja-JP" altLang="en-US" sz="1782" dirty="0"/>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チーム紹介</a:t>
            </a:r>
            <a:r>
              <a:rPr lang="en-US" altLang="ja-JP" sz="2004" dirty="0">
                <a:latin typeface="HG丸ｺﾞｼｯｸM-PRO" panose="020F0600000000000000" pitchFamily="50" charset="-128"/>
                <a:ea typeface="HG丸ｺﾞｼｯｸM-PRO" panose="020F0600000000000000" pitchFamily="50" charset="-128"/>
              </a:rPr>
              <a:t>】</a:t>
            </a: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endParaRPr lang="en-US" altLang="ja-JP" sz="2004" dirty="0">
              <a:latin typeface="HG丸ｺﾞｼｯｸM-PRO" panose="020F0600000000000000" pitchFamily="50" charset="-128"/>
              <a:ea typeface="HG丸ｺﾞｼｯｸM-PRO" panose="020F0600000000000000" pitchFamily="50" charset="-128"/>
            </a:endParaRPr>
          </a:p>
          <a:p>
            <a:pPr marL="0" indent="0"/>
            <a:r>
              <a:rPr lang="en-US" altLang="ja-JP" sz="2004" dirty="0">
                <a:latin typeface="HG丸ｺﾞｼｯｸM-PRO" panose="020F0600000000000000" pitchFamily="50" charset="-128"/>
                <a:ea typeface="HG丸ｺﾞｼｯｸM-PRO" panose="020F0600000000000000" pitchFamily="50" charset="-128"/>
              </a:rPr>
              <a:t>【</a:t>
            </a:r>
            <a:r>
              <a:rPr lang="ja-JP" altLang="en-US" sz="2004" dirty="0">
                <a:latin typeface="HG丸ｺﾞｼｯｸM-PRO" panose="020F0600000000000000" pitchFamily="50" charset="-128"/>
                <a:ea typeface="HG丸ｺﾞｼｯｸM-PRO" panose="020F0600000000000000" pitchFamily="50" charset="-128"/>
              </a:rPr>
              <a:t>目標・意気込み</a:t>
            </a:r>
            <a:r>
              <a:rPr lang="en-US" altLang="ja-JP" sz="2004" dirty="0">
                <a:latin typeface="HG丸ｺﾞｼｯｸM-PRO" panose="020F0600000000000000" pitchFamily="50" charset="-128"/>
                <a:ea typeface="HG丸ｺﾞｼｯｸM-PRO" panose="020F0600000000000000" pitchFamily="50" charset="-128"/>
              </a:rPr>
              <a:t>】</a:t>
            </a:r>
            <a:endParaRPr lang="ja-JP" altLang="en-US" sz="2004" dirty="0">
              <a:latin typeface="HG丸ｺﾞｼｯｸM-PRO" panose="020F0600000000000000" pitchFamily="50" charset="-128"/>
              <a:ea typeface="HG丸ｺﾞｼｯｸM-PRO" panose="020F0600000000000000" pitchFamily="50"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p:txBody>
          <a:bodyPr/>
          <a:lstStyle/>
          <a:p>
            <a:r>
              <a:rPr kumimoji="1" lang="ja-JP" altLang="en-US" dirty="0"/>
              <a:t>機能モデル</a:t>
            </a:r>
          </a:p>
        </p:txBody>
      </p:sp>
      <p:sp>
        <p:nvSpPr>
          <p:cNvPr id="7" name="コンテンツ プレースホルダー 6">
            <a:extLst>
              <a:ext uri="{FF2B5EF4-FFF2-40B4-BE49-F238E27FC236}">
                <a16:creationId xmlns:a16="http://schemas.microsoft.com/office/drawing/2014/main" id="{43A1BEA2-AA1D-441C-972E-6D458196DA19}"/>
              </a:ext>
            </a:extLst>
          </p:cNvPr>
          <p:cNvSpPr>
            <a:spLocks noGrp="1"/>
          </p:cNvSpPr>
          <p:nvPr>
            <p:ph idx="1"/>
          </p:nvPr>
        </p:nvSpPr>
        <p:spPr/>
        <p:txBody>
          <a:bodyPr/>
          <a:lstStyle/>
          <a:p>
            <a:r>
              <a:rPr kumimoji="1" lang="ja-JP" altLang="en-US" dirty="0"/>
              <a:t>ここに機能のモデルを書く</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kumimoji="1" lang="ja-JP" altLang="en-US" dirty="0"/>
              <a:t>構造モデル</a:t>
            </a:r>
          </a:p>
        </p:txBody>
      </p:sp>
      <p:sp>
        <p:nvSpPr>
          <p:cNvPr id="6" name="コンテンツ プレースホルダー 5">
            <a:extLst>
              <a:ext uri="{FF2B5EF4-FFF2-40B4-BE49-F238E27FC236}">
                <a16:creationId xmlns:a16="http://schemas.microsoft.com/office/drawing/2014/main" id="{26FAAD07-F302-42C1-85D9-C09DAB46A420}"/>
              </a:ext>
            </a:extLst>
          </p:cNvPr>
          <p:cNvSpPr>
            <a:spLocks noGrp="1"/>
          </p:cNvSpPr>
          <p:nvPr>
            <p:ph idx="1"/>
          </p:nvPr>
        </p:nvSpPr>
        <p:spPr/>
        <p:txBody>
          <a:bodyPr/>
          <a:lstStyle/>
          <a:p>
            <a:r>
              <a:rPr kumimoji="1" lang="ja-JP" altLang="en-US" dirty="0"/>
              <a:t>ここに構造のモデルを書く</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マトリクス走査状態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ブロック　</a:t>
            </a:r>
            <a:r>
              <a:rPr lang="en-US" altLang="ja-JP" sz="2400" dirty="0">
                <a:latin typeface="HG丸ｺﾞｼｯｸM-PRO" panose="020F0600000000000000" pitchFamily="50" charset="-128"/>
                <a:ea typeface="HG丸ｺﾞｼｯｸM-PRO" panose="020F0600000000000000" pitchFamily="50" charset="-128"/>
              </a:rPr>
              <a:t>de</a:t>
            </a:r>
            <a:r>
              <a:rPr lang="ja-JP" altLang="en-US" sz="2400" dirty="0">
                <a:latin typeface="HG丸ｺﾞｼｯｸM-PRO" panose="020F0600000000000000" pitchFamily="50" charset="-128"/>
                <a:ea typeface="HG丸ｺﾞｼｯｸM-PRO" panose="020F0600000000000000" pitchFamily="50" charset="-128"/>
              </a:rPr>
              <a:t>　トレジャーハンター　要件分析</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ブロック </a:t>
            </a:r>
            <a:r>
              <a:rPr lang="en-US" altLang="ja-JP" sz="1800" dirty="0">
                <a:latin typeface="HG丸ｺﾞｼｯｸM-PRO" panose="020F0600000000000000" pitchFamily="50" charset="-128"/>
                <a:ea typeface="HG丸ｺﾞｼｯｸM-PRO" panose="020F0600000000000000" pitchFamily="50" charset="-128"/>
              </a:rPr>
              <a:t>de </a:t>
            </a:r>
            <a:r>
              <a:rPr lang="ja-JP" altLang="en-US" sz="1800" dirty="0">
                <a:latin typeface="HG丸ｺﾞｼｯｸM-PRO" panose="020F0600000000000000" pitchFamily="50" charset="-128"/>
                <a:ea typeface="HG丸ｺﾞｼｯｸM-PRO" panose="020F0600000000000000" pitchFamily="50" charset="-128"/>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HG丸ｺﾞｼｯｸM-PRO" panose="020F0600000000000000" pitchFamily="50" charset="-128"/>
                <a:ea typeface="HG丸ｺﾞｼｯｸM-PRO" panose="020F0600000000000000" pitchFamily="50" charset="-128"/>
              </a:rPr>
              <a:t>5</a:t>
            </a:r>
            <a:r>
              <a:rPr lang="ja-JP" altLang="en-US" sz="1800" dirty="0">
                <a:latin typeface="HG丸ｺﾞｼｯｸM-PRO" panose="020F0600000000000000" pitchFamily="50" charset="-128"/>
                <a:ea typeface="HG丸ｺﾞｼｯｸM-PRO" panose="020F0600000000000000" pitchFamily="50" charset="-128"/>
              </a:rPr>
              <a:t>つのパターンで、</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つのブロックがパターン上に設置される。</a:t>
            </a:r>
            <a:r>
              <a:rPr lang="en-US" altLang="ja-JP" sz="1800" dirty="0">
                <a:latin typeface="HG丸ｺﾞｼｯｸM-PRO" panose="020F0600000000000000" pitchFamily="50" charset="-128"/>
                <a:ea typeface="HG丸ｺﾞｼｯｸM-PRO" panose="020F0600000000000000" pitchFamily="50" charset="-128"/>
              </a:rPr>
              <a:t>3</a:t>
            </a:r>
            <a:r>
              <a:rPr lang="ja-JP" altLang="en-US" sz="1800" dirty="0">
                <a:latin typeface="HG丸ｺﾞｼｯｸM-PRO" panose="020F0600000000000000" pitchFamily="50" charset="-128"/>
                <a:ea typeface="HG丸ｺﾞｼｯｸM-PRO" panose="020F0600000000000000" pitchFamily="50" charset="-128"/>
              </a:rPr>
              <a:t>つのブロックの</a:t>
            </a:r>
            <a:r>
              <a:rPr lang="en-US" altLang="ja-JP" sz="1800" dirty="0">
                <a:latin typeface="HG丸ｺﾞｼｯｸM-PRO" panose="020F0600000000000000" pitchFamily="50" charset="-128"/>
                <a:ea typeface="HG丸ｺﾞｼｯｸM-PRO" panose="020F0600000000000000" pitchFamily="50" charset="-128"/>
              </a:rPr>
              <a:t>2</a:t>
            </a:r>
            <a:r>
              <a:rPr lang="ja-JP" altLang="en-US" sz="1800" dirty="0">
                <a:latin typeface="HG丸ｺﾞｼｯｸM-PRO" panose="020F0600000000000000" pitchFamily="50" charset="-128"/>
                <a:ea typeface="HG丸ｺﾞｼｯｸM-PRO" panose="020F0600000000000000" pitchFamily="50" charset="-128"/>
              </a:rPr>
              <a:t>つは青で、</a:t>
            </a:r>
            <a:r>
              <a:rPr lang="en-US" altLang="ja-JP" sz="1800" dirty="0">
                <a:latin typeface="HG丸ｺﾞｼｯｸM-PRO" panose="020F0600000000000000" pitchFamily="50" charset="-128"/>
                <a:ea typeface="HG丸ｺﾞｼｯｸM-PRO" panose="020F0600000000000000" pitchFamily="50" charset="-128"/>
              </a:rPr>
              <a:t>1</a:t>
            </a:r>
            <a:r>
              <a:rPr lang="ja-JP" altLang="en-US" sz="1800" dirty="0">
                <a:latin typeface="HG丸ｺﾞｼｯｸM-PRO" panose="020F0600000000000000" pitchFamily="50" charset="-128"/>
                <a:ea typeface="HG丸ｺﾞｼｯｸM-PRO" panose="020F0600000000000000" pitchFamily="50" charset="-128"/>
              </a:rPr>
              <a:t>つは赤である。青ブロックを押し出し、赤ブロックをゴールまでもっていくことが求められる。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以上の要件をもとに、</a:t>
            </a:r>
            <a:r>
              <a:rPr lang="en-US" altLang="ja-JP" sz="1800" dirty="0">
                <a:latin typeface="HG丸ｺﾞｼｯｸM-PRO" panose="020F0600000000000000" pitchFamily="50" charset="-128"/>
                <a:ea typeface="HG丸ｺﾞｼｯｸM-PRO" panose="020F0600000000000000" pitchFamily="50" charset="-128"/>
              </a:rPr>
              <a:t>UML</a:t>
            </a:r>
            <a:r>
              <a:rPr lang="ja-JP" altLang="en-US" sz="1800" dirty="0">
                <a:latin typeface="HG丸ｺﾞｼｯｸM-PRO" panose="020F0600000000000000" pitchFamily="50" charset="-128"/>
                <a:ea typeface="HG丸ｺﾞｼｯｸM-PRO" panose="020F0600000000000000" pitchFamily="50" charset="-128"/>
              </a:rPr>
              <a:t>を用いて要件分析を行った。ステートマシン図、シーケンス図を作成してプログラムの流れを設計した。</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3473699"/>
            <a:ext cx="7104254" cy="208823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HG丸ｺﾞｼｯｸM-PRO" panose="020F0600000000000000" pitchFamily="50" charset="-128"/>
                <a:ea typeface="HG丸ｺﾞｼｯｸM-PRO" panose="020F0600000000000000" pitchFamily="50" charset="-128"/>
              </a:rPr>
              <a:t>マトリクス進行の流れ　ステートマシン図</a:t>
            </a:r>
            <a:endParaRPr lang="en-US" altLang="ja-JP" sz="24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r>
              <a:rPr lang="ja-JP" altLang="en-US" sz="1800" dirty="0">
                <a:latin typeface="HG丸ｺﾞｼｯｸM-PRO" panose="020F0600000000000000" pitchFamily="50" charset="-128"/>
                <a:ea typeface="HG丸ｺﾞｼｯｸM-PRO" panose="020F0600000000000000" pitchFamily="50" charset="-128"/>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68"/>
              </a:spcBef>
            </a:pPr>
            <a:endParaRPr lang="ja-JP" altLang="en-US" sz="20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790923" y="5561930"/>
            <a:ext cx="5641848" cy="421386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7794877" y="2033538"/>
            <a:ext cx="6248400" cy="4162044"/>
          </a:xfrm>
          <a:prstGeom prst="rect">
            <a:avLst/>
          </a:prstGeom>
        </p:spPr>
      </p:pic>
    </p:spTree>
    <p:extLst>
      <p:ext uri="{BB962C8B-B14F-4D97-AF65-F5344CB8AC3E}">
        <p14:creationId xmlns:p14="http://schemas.microsoft.com/office/powerpoint/2010/main" val="2161675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9"/>
            <a:ext cx="7104254" cy="2874344"/>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HG丸ｺﾞｼｯｸM-PRO" panose="020F0600000000000000" pitchFamily="50" charset="-128"/>
                <a:ea typeface="HG丸ｺﾞｼｯｸM-PRO" panose="020F0600000000000000" pitchFamily="50" charset="-128"/>
              </a:rPr>
              <a:t>マトリクス走査処理　シーケンス図</a:t>
            </a:r>
            <a:endParaRPr lang="en-US" altLang="ja-JP" sz="24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ja-JP" altLang="en-US" sz="1800" dirty="0">
                <a:latin typeface="HG丸ｺﾞｼｯｸM-PRO" panose="020F0600000000000000" pitchFamily="50" charset="-128"/>
                <a:ea typeface="HG丸ｺﾞｼｯｸM-PRO" panose="020F0600000000000000" pitchFamily="50" charset="-128"/>
              </a:rPr>
              <a:t>マトリクス走査処理でのシーケンス図を右に示す。マトリクス走査処理では</a:t>
            </a:r>
            <a:r>
              <a:rPr lang="en-US" altLang="ja-JP" sz="1800" dirty="0">
                <a:latin typeface="HG丸ｺﾞｼｯｸM-PRO" panose="020F0600000000000000" pitchFamily="50" charset="-128"/>
                <a:ea typeface="HG丸ｺﾞｼｯｸM-PRO" panose="020F0600000000000000" pitchFamily="50" charset="-128"/>
              </a:rPr>
              <a:t>ev3</a:t>
            </a:r>
            <a:r>
              <a:rPr lang="ja-JP" altLang="en-US" sz="1800" dirty="0">
                <a:latin typeface="HG丸ｺﾞｼｯｸM-PRO" panose="020F0600000000000000" pitchFamily="50" charset="-128"/>
                <a:ea typeface="HG丸ｺﾞｼｯｸM-PRO" panose="020F0600000000000000" pitchFamily="50" charset="-128"/>
              </a:rPr>
              <a:t>マイコン、モーターユニット、反射光センサユニット間で相互にメッセージのやり取りが行われる。</a:t>
            </a:r>
            <a:endParaRPr lang="en-US" altLang="ja-JP" sz="1800"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p:txBody>
      </p:sp>
      <p:pic>
        <p:nvPicPr>
          <p:cNvPr id="2" name="図 1">
            <a:extLst>
              <a:ext uri="{FF2B5EF4-FFF2-40B4-BE49-F238E27FC236}">
                <a16:creationId xmlns:a16="http://schemas.microsoft.com/office/drawing/2014/main" id="{B0384B0F-30E0-9647-09A0-0B134F154987}"/>
              </a:ext>
            </a:extLst>
          </p:cNvPr>
          <p:cNvPicPr>
            <a:picLocks noChangeAspect="1"/>
          </p:cNvPicPr>
          <p:nvPr/>
        </p:nvPicPr>
        <p:blipFill>
          <a:blip r:embed="rId2"/>
          <a:stretch>
            <a:fillRect/>
          </a:stretch>
        </p:blipFill>
        <p:spPr>
          <a:xfrm>
            <a:off x="8351763" y="576326"/>
            <a:ext cx="6417900" cy="9702264"/>
          </a:xfrm>
          <a:prstGeom prst="rect">
            <a:avLst/>
          </a:prstGeom>
        </p:spPr>
      </p:pic>
    </p:spTree>
    <p:extLst>
      <p:ext uri="{BB962C8B-B14F-4D97-AF65-F5344CB8AC3E}">
        <p14:creationId xmlns:p14="http://schemas.microsoft.com/office/powerpoint/2010/main" val="41521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792027" cy="1320280"/>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dirty="0"/>
              <a:t>構造モデル</a:t>
            </a:r>
          </a:p>
        </p:txBody>
      </p:sp>
      <p:pic>
        <p:nvPicPr>
          <p:cNvPr id="5" name="図 4" descr="ダイアグラム&#10;&#10;自動的に生成された説明">
            <a:extLst>
              <a:ext uri="{FF2B5EF4-FFF2-40B4-BE49-F238E27FC236}">
                <a16:creationId xmlns:a16="http://schemas.microsoft.com/office/drawing/2014/main" id="{D1E69546-2EDD-169E-E907-4BE8291B8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01" y="2344516"/>
            <a:ext cx="10628571" cy="8352381"/>
          </a:xfrm>
          <a:prstGeom prst="rect">
            <a:avLst/>
          </a:prstGeom>
        </p:spPr>
      </p:pic>
    </p:spTree>
    <p:extLst>
      <p:ext uri="{BB962C8B-B14F-4D97-AF65-F5344CB8AC3E}">
        <p14:creationId xmlns:p14="http://schemas.microsoft.com/office/powerpoint/2010/main" val="251656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1736</TotalTime>
  <Words>616</Words>
  <Application>Microsoft Office PowerPoint</Application>
  <PresentationFormat>ユーザー設定</PresentationFormat>
  <Paragraphs>56</Paragraphs>
  <Slides>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8</vt:i4>
      </vt:variant>
    </vt:vector>
  </HeadingPairs>
  <TitlesOfParts>
    <vt:vector size="19" baseType="lpstr">
      <vt:lpstr>HG丸ｺﾞｼｯｸM-PRO</vt:lpstr>
      <vt:lpstr>ＭＳ Ｐゴシック</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機能モデル</vt:lpstr>
      <vt:lpstr>構造モデル</vt:lpstr>
      <vt:lpstr>振舞いモデル</vt:lpstr>
      <vt:lpstr>PowerPoint プレゼンテーション</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村瀬 遼平</cp:lastModifiedBy>
  <cp:revision>196</cp:revision>
  <cp:lastPrinted>2018-04-01T05:10:42Z</cp:lastPrinted>
  <dcterms:created xsi:type="dcterms:W3CDTF">2002-02-28T07:41:56Z</dcterms:created>
  <dcterms:modified xsi:type="dcterms:W3CDTF">2023-08-21T11:02:46Z</dcterms:modified>
</cp:coreProperties>
</file>