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59" r:id="rId5"/>
    <p:sldId id="276" r:id="rId6"/>
    <p:sldId id="277" r:id="rId7"/>
    <p:sldId id="278" r:id="rId8"/>
    <p:sldId id="262"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76"/>
            <p14:sldId id="277"/>
            <p14:sldId id="278"/>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43" d="100"/>
          <a:sy n="43" d="100"/>
        </p:scale>
        <p:origin x="1148" y="5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8/22/2023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rPr>
              <a:t>モデルの構成</a:t>
            </a:r>
            <a:endParaRPr lang="en-US" altLang="ja-JP" sz="2800" b="1" dirty="0">
              <a:solidFill>
                <a:srgbClr val="FF0000"/>
              </a:solidFill>
            </a:endParaRPr>
          </a:p>
          <a:p>
            <a:pPr marL="0" indent="0" eaLnBrk="1" hangingPunct="1">
              <a:lnSpc>
                <a:spcPct val="80000"/>
              </a:lnSpc>
              <a:spcBef>
                <a:spcPts val="668"/>
              </a:spcBef>
            </a:pPr>
            <a:br>
              <a:rPr lang="en-US" altLang="ja-JP" sz="1782"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１</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要求分析</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安定してゴールに到達する目標のもと、</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a:latin typeface="HG丸ｺﾞｼｯｸM-PRO" panose="020F0600000000000000" pitchFamily="50" charset="-128"/>
                <a:ea typeface="HG丸ｺﾞｼｯｸM-PRO" panose="020F0600000000000000" pitchFamily="50" charset="-128"/>
              </a:rPr>
              <a:t>トレジャーをクリアするための要求を抽出した。</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・ライントレースや旋回でコースアウトしないための処理を実現する</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・ブロックを押し出す距離やブロックの配置パターンにおける走行経路など、固定化可能なものは事前に定義することでモデルが複雑化することを防ぐ。</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２</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機能モデル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a:latin typeface="HG丸ｺﾞｼｯｸM-PRO" panose="020F0600000000000000" pitchFamily="50" charset="-128"/>
                <a:ea typeface="HG丸ｺﾞｼｯｸM-PRO" panose="020F0600000000000000" pitchFamily="50" charset="-128"/>
              </a:rPr>
              <a:t>トレジャーのクリアに必要な機能をユースケース図で抽出。</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・各機能で行う処理を小さくすることで、可用性を高めた。</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３</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構造モデル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・機能モデルで抽出した機能をもとにクラスを定義した。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・保守性を高めるため、単一責任の原則に基づいてクラス間が疎結合となるようにした。</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４</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振舞いモデル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・ラインの色彩検出の可否で状態を</a:t>
            </a:r>
            <a:r>
              <a:rPr lang="en-US" altLang="ja-JP" sz="2000" dirty="0">
                <a:latin typeface="HG丸ｺﾞｼｯｸM-PRO" panose="020F0600000000000000" pitchFamily="50" charset="-128"/>
                <a:ea typeface="HG丸ｺﾞｼｯｸM-PRO" panose="020F0600000000000000" pitchFamily="50" charset="-128"/>
              </a:rPr>
              <a:t>2</a:t>
            </a:r>
            <a:r>
              <a:rPr lang="ja-JP" altLang="en-US" sz="2000" dirty="0">
                <a:latin typeface="HG丸ｺﾞｼｯｸM-PRO" panose="020F0600000000000000" pitchFamily="50" charset="-128"/>
                <a:ea typeface="HG丸ｺﾞｼｯｸM-PRO" panose="020F0600000000000000" pitchFamily="50" charset="-128"/>
              </a:rPr>
              <a:t>つ用意し、複数回検出による誤作動を抑えた。</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t>チーム紹介、目標、意気込み</a:t>
            </a:r>
            <a:endParaRPr lang="ja-JP" altLang="en-US" sz="1800" dirty="0"/>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チーム紹介</a:t>
            </a:r>
            <a:r>
              <a:rPr lang="en-US" altLang="ja-JP" sz="2400" dirty="0">
                <a:latin typeface="HG丸ｺﾞｼｯｸM-PRO" panose="020F0600000000000000" pitchFamily="50" charset="-128"/>
                <a:ea typeface="HG丸ｺﾞｼｯｸM-PRO" panose="020F0600000000000000" pitchFamily="50" charset="-128"/>
              </a:rPr>
              <a:t>】</a:t>
            </a:r>
          </a:p>
          <a:p>
            <a:pPr marL="0" indent="0"/>
            <a:r>
              <a:rPr lang="ja-JP" altLang="en-US" sz="2400" dirty="0">
                <a:latin typeface="HG丸ｺﾞｼｯｸM-PRO" panose="020F0600000000000000" pitchFamily="50" charset="-128"/>
                <a:ea typeface="HG丸ｺﾞｼｯｸM-PRO" panose="020F0600000000000000" pitchFamily="50" charset="-128"/>
              </a:rPr>
              <a:t>メンバ：池田 和弘、倉谷 航、</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　　　　村瀬 遼平、若林 祐弥</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全員がロボコン初挑戦のチームです。</a:t>
            </a:r>
            <a:endParaRPr lang="en-US" altLang="ja-JP" sz="2400" dirty="0">
              <a:latin typeface="HG丸ｺﾞｼｯｸM-PRO" panose="020F0600000000000000" pitchFamily="50" charset="-128"/>
              <a:ea typeface="HG丸ｺﾞｼｯｸM-PRO" panose="020F0600000000000000" pitchFamily="50" charset="-128"/>
            </a:endParaRPr>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目標・意気込み</a:t>
            </a:r>
            <a:r>
              <a:rPr lang="en-US" altLang="ja-JP" sz="2400" dirty="0">
                <a:latin typeface="HG丸ｺﾞｼｯｸM-PRO" panose="020F0600000000000000" pitchFamily="50" charset="-128"/>
                <a:ea typeface="HG丸ｺﾞｼｯｸM-PRO" panose="020F0600000000000000" pitchFamily="50" charset="-128"/>
              </a:rPr>
              <a:t>】</a:t>
            </a:r>
            <a:br>
              <a:rPr lang="en-US" altLang="ja-JP" sz="2400" dirty="0">
                <a:latin typeface="HG丸ｺﾞｼｯｸM-PRO" panose="020F0600000000000000" pitchFamily="50" charset="-128"/>
                <a:ea typeface="HG丸ｺﾞｼｯｸM-PRO" panose="020F0600000000000000" pitchFamily="50" charset="-128"/>
              </a:rPr>
            </a:br>
            <a:r>
              <a:rPr lang="ja-JP" altLang="en-US" sz="2400" dirty="0">
                <a:latin typeface="HG丸ｺﾞｼｯｸM-PRO" panose="020F0600000000000000" pitchFamily="50" charset="-128"/>
                <a:ea typeface="HG丸ｺﾞｼｯｸM-PRO" panose="020F0600000000000000" pitchFamily="50" charset="-128"/>
              </a:rPr>
              <a:t>ダブルループ、ブロック </a:t>
            </a:r>
            <a:r>
              <a:rPr lang="en-US" altLang="ja-JP" sz="2400" dirty="0">
                <a:latin typeface="HG丸ｺﾞｼｯｸM-PRO" panose="020F0600000000000000" pitchFamily="50" charset="-128"/>
                <a:ea typeface="HG丸ｺﾞｼｯｸM-PRO" panose="020F0600000000000000" pitchFamily="50" charset="-128"/>
              </a:rPr>
              <a:t>de </a:t>
            </a:r>
            <a:r>
              <a:rPr lang="ja-JP" altLang="en-US" sz="2400" dirty="0">
                <a:latin typeface="HG丸ｺﾞｼｯｸM-PRO" panose="020F0600000000000000" pitchFamily="50" charset="-128"/>
                <a:ea typeface="HG丸ｺﾞｼｯｸM-PRO" panose="020F0600000000000000" pitchFamily="50" charset="-128"/>
              </a:rPr>
              <a:t>トレジャー をクリアし、走破することを目指します！</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rPr>
              <a:t>モデルの概要</a:t>
            </a:r>
            <a:br>
              <a:rPr lang="en-US" altLang="ja-JP" sz="2168" b="1" dirty="0">
                <a:solidFill>
                  <a:srgbClr val="FF0000"/>
                </a:solidFill>
              </a:rPr>
            </a:br>
            <a:endParaRPr lang="ja-JP" altLang="en-US" sz="2168" b="1" dirty="0">
              <a:solidFill>
                <a:srgbClr val="FF0000"/>
              </a:solidFill>
            </a:endParaRP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br>
              <a:rPr lang="en-US" altLang="ja-JP" dirty="0">
                <a:latin typeface="HG丸ｺﾞｼｯｸM-PRO" panose="020F0600000000000000" pitchFamily="50" charset="-128"/>
                <a:ea typeface="HG丸ｺﾞｼｯｸM-PRO" panose="020F0600000000000000" pitchFamily="50" charset="-128"/>
              </a:rPr>
            </a:br>
            <a:r>
              <a:rPr lang="ja-JP" altLang="en-US" sz="1800" b="1" dirty="0">
                <a:latin typeface="HG丸ｺﾞｼｯｸM-PRO" panose="020F0600000000000000" pitchFamily="50" charset="-128"/>
                <a:ea typeface="HG丸ｺﾞｼｯｸM-PRO" panose="020F0600000000000000" pitchFamily="50" charset="-128"/>
              </a:rPr>
              <a:t>●走行安定性を向上させる</a:t>
            </a: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・センサの位置と走行位置</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車輪</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・センサを検出しない期間を設定することで、同一ポイントで複数回処理が行われることによる誤作動を避ける。</a:t>
            </a:r>
          </a:p>
          <a:p>
            <a:pPr marL="0" indent="0" eaLnBrk="1" hangingPunct="1">
              <a:lnSpc>
                <a:spcPct val="80000"/>
              </a:lnSpc>
              <a:spcBef>
                <a:spcPts val="668"/>
              </a:spcBef>
            </a:pPr>
            <a:br>
              <a:rPr lang="en-US" altLang="ja-JP" dirty="0">
                <a:latin typeface="HG丸ｺﾞｼｯｸM-PRO" panose="020F0600000000000000" pitchFamily="50" charset="-128"/>
                <a:ea typeface="HG丸ｺﾞｼｯｸM-PRO" panose="020F0600000000000000" pitchFamily="50" charset="-128"/>
              </a:rPr>
            </a:br>
            <a:r>
              <a:rPr lang="ja-JP" altLang="en-US" sz="1800" b="1" dirty="0">
                <a:latin typeface="HG丸ｺﾞｼｯｸM-PRO" panose="020F0600000000000000" pitchFamily="50" charset="-128"/>
                <a:ea typeface="HG丸ｺﾞｼｯｸM-PRO" panose="020F0600000000000000" pitchFamily="50" charset="-128"/>
              </a:rPr>
              <a:t>●処理を簡素化する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一関数に一機能を基本として疎結合を意識した設計を行い、処理の流れを分かりやすくする。</a:t>
            </a: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4121770"/>
            <a:ext cx="7772400" cy="6324600"/>
          </a:xfrm>
          <a:prstGeom prst="rect">
            <a:avLst/>
          </a:prstGeom>
        </p:spPr>
      </p:pic>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571566" y="593378"/>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62741133"/>
              </p:ext>
            </p:extLst>
          </p:nvPr>
        </p:nvGraphicFramePr>
        <p:xfrm>
          <a:off x="7301539" y="4049762"/>
          <a:ext cx="7488832" cy="5138906"/>
        </p:xfrm>
        <a:graphic>
          <a:graphicData uri="http://schemas.openxmlformats.org/drawingml/2006/table">
            <a:tbl>
              <a:tblPr>
                <a:tableStyleId>{5C22544A-7EE6-4342-B048-85BDC9FD1C3A}</a:tableStyleId>
              </a:tblPr>
              <a:tblGrid>
                <a:gridCol w="1756493">
                  <a:extLst>
                    <a:ext uri="{9D8B030D-6E8A-4147-A177-3AD203B41FA5}">
                      <a16:colId xmlns:a16="http://schemas.microsoft.com/office/drawing/2014/main" val="2623743934"/>
                    </a:ext>
                  </a:extLst>
                </a:gridCol>
                <a:gridCol w="5732339">
                  <a:extLst>
                    <a:ext uri="{9D8B030D-6E8A-4147-A177-3AD203B41FA5}">
                      <a16:colId xmlns:a16="http://schemas.microsoft.com/office/drawing/2014/main" val="3477032619"/>
                    </a:ext>
                  </a:extLst>
                </a:gridCol>
              </a:tblGrid>
              <a:tr h="353489">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787496">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683263">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トレジャーブロックを運搬し、ゴールエリアに到達する</a:t>
                      </a:r>
                      <a:endParaRPr lang="en-US" altLang="ja-JP" sz="2000" u="none" strike="noStrike" dirty="0">
                        <a:effectLst/>
                      </a:endParaRPr>
                    </a:p>
                  </a:txBody>
                  <a:tcPr marL="6350" marR="6350" marT="6350" marB="0" anchor="ctr"/>
                </a:tc>
                <a:extLst>
                  <a:ext uri="{0D108BD9-81ED-4DB2-BD59-A6C34878D82A}">
                    <a16:rowId xmlns:a16="http://schemas.microsoft.com/office/drawing/2014/main" val="4032314348"/>
                  </a:ext>
                </a:extLst>
              </a:tr>
              <a:tr h="3181404">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br>
                        <a:rPr lang="ja-JP" altLang="en-US" sz="2000" u="none" strike="noStrike" dirty="0">
                          <a:effectLst/>
                        </a:rPr>
                      </a:br>
                      <a:r>
                        <a:rPr lang="ja-JP" altLang="en-US" sz="2000" u="none" strike="noStrike" dirty="0">
                          <a:effectLst/>
                        </a:rPr>
                        <a:t>　 走行ルートを設定する</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反射値からラインの色を取得する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色が赤</a:t>
                      </a:r>
                      <a:r>
                        <a:rPr lang="en-US" altLang="ja-JP" sz="2000" u="none" strike="noStrike" dirty="0">
                          <a:effectLst/>
                        </a:rPr>
                        <a:t>/</a:t>
                      </a:r>
                      <a:r>
                        <a:rPr lang="ja-JP" altLang="en-US" sz="2000" u="none" strike="noStrike" dirty="0">
                          <a:effectLst/>
                        </a:rPr>
                        <a:t>黄</a:t>
                      </a:r>
                      <a:r>
                        <a:rPr lang="en-US" altLang="ja-JP" sz="2000" u="none" strike="noStrike" dirty="0">
                          <a:effectLst/>
                        </a:rPr>
                        <a:t>/</a:t>
                      </a:r>
                      <a:r>
                        <a:rPr lang="ja-JP" altLang="en-US" sz="2000" u="none" strike="noStrike" dirty="0">
                          <a:effectLst/>
                        </a:rPr>
                        <a:t>青</a:t>
                      </a:r>
                      <a:r>
                        <a:rPr lang="en-US" altLang="ja-JP" sz="2000" u="none" strike="noStrike" dirty="0">
                          <a:effectLst/>
                        </a:rPr>
                        <a:t>/</a:t>
                      </a:r>
                      <a:r>
                        <a:rPr lang="ja-JP" altLang="en-US" sz="2000" u="none" strike="noStrike" dirty="0">
                          <a:effectLst/>
                        </a:rPr>
                        <a:t>緑の場合、</a:t>
                      </a:r>
                      <a:br>
                        <a:rPr lang="ja-JP" altLang="en-US" sz="2000" u="none" strike="noStrike" dirty="0">
                          <a:effectLst/>
                        </a:rPr>
                      </a:br>
                      <a:r>
                        <a:rPr lang="ja-JP" altLang="en-US" sz="2000" u="none" strike="noStrike" dirty="0">
                          <a:effectLst/>
                        </a:rPr>
                        <a:t>　　 設定したコースの方向に走行体を旋回する。</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a:t>
                      </a:r>
                      <a:br>
                        <a:rPr lang="ja-JP" altLang="en-US" sz="2000" u="none" strike="noStrike" dirty="0">
                          <a:effectLst/>
                        </a:rPr>
                      </a:br>
                      <a:r>
                        <a:rPr lang="ja-JP" altLang="en-US" sz="2000" u="none" strike="noStrike" dirty="0">
                          <a:effectLst/>
                        </a:rPr>
                        <a:t>　 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1924127" y="3588097"/>
            <a:ext cx="4176464" cy="461665"/>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ユースケース図</a:t>
            </a:r>
            <a:endParaRPr kumimoji="1" lang="en-US" altLang="ja-JP" sz="2400" dirty="0"/>
          </a:p>
        </p:txBody>
      </p:sp>
      <p:sp>
        <p:nvSpPr>
          <p:cNvPr id="11" name="テキスト ボックス 10"/>
          <p:cNvSpPr txBox="1"/>
          <p:nvPr/>
        </p:nvSpPr>
        <p:spPr>
          <a:xfrm>
            <a:off x="9029731" y="3588097"/>
            <a:ext cx="4032448" cy="830997"/>
          </a:xfrm>
          <a:prstGeom prst="rect">
            <a:avLst/>
          </a:prstGeom>
          <a:noFill/>
        </p:spPr>
        <p:txBody>
          <a:bodyPr wrap="square" rtlCol="0">
            <a:spAutoFit/>
          </a:bodyPr>
          <a:lstStyle/>
          <a:p>
            <a:r>
              <a:rPr kumimoji="1" lang="ja-JP" altLang="en-US" sz="2400" dirty="0"/>
              <a:t>表</a:t>
            </a:r>
            <a:r>
              <a:rPr kumimoji="1" lang="en-US" altLang="ja-JP" sz="2400" dirty="0"/>
              <a:t>1 </a:t>
            </a:r>
            <a:r>
              <a:rPr kumimoji="1" lang="ja-JP" altLang="en-US" sz="2400" dirty="0"/>
              <a:t>ユースケース記述</a:t>
            </a:r>
            <a:endParaRPr kumimoji="1" lang="en-US" altLang="ja-JP" sz="2400" dirty="0"/>
          </a:p>
          <a:p>
            <a:endParaRPr kumimoji="1" lang="en-US" altLang="ja-JP" sz="2400" dirty="0"/>
          </a:p>
        </p:txBody>
      </p:sp>
      <p:sp>
        <p:nvSpPr>
          <p:cNvPr id="3" name="テキスト ボックス 2"/>
          <p:cNvSpPr txBox="1"/>
          <p:nvPr/>
        </p:nvSpPr>
        <p:spPr>
          <a:xfrm>
            <a:off x="571566" y="1657384"/>
            <a:ext cx="14185576" cy="1226746"/>
          </a:xfrm>
          <a:prstGeom prst="rect">
            <a:avLst/>
          </a:prstGeom>
          <a:noFill/>
        </p:spPr>
        <p:txBody>
          <a:bodyPr wrap="square" rtlCol="0">
            <a:spAutoFit/>
          </a:bodyPr>
          <a:lstStyle/>
          <a:p>
            <a:r>
              <a:rPr kumimoji="1" lang="ja-JP" altLang="en-US" dirty="0"/>
              <a:t>ブロック </a:t>
            </a:r>
            <a:r>
              <a:rPr lang="en-US" altLang="ja-JP" dirty="0"/>
              <a:t>de </a:t>
            </a:r>
            <a:r>
              <a:rPr lang="ja-JP" altLang="en-US" dirty="0"/>
              <a:t> トレジャーハンターの攻略に必要なシステムの機能をユースケース図、ユースケース記述で定義した。</a:t>
            </a:r>
            <a:br>
              <a:rPr lang="en-US" altLang="ja-JP" dirty="0"/>
            </a:br>
            <a:r>
              <a:rPr lang="ja-JP" altLang="en-US" dirty="0"/>
              <a:t>ダブルループ、ブロック </a:t>
            </a:r>
            <a:r>
              <a:rPr lang="en-US" altLang="ja-JP" dirty="0"/>
              <a:t>de </a:t>
            </a:r>
            <a:r>
              <a:rPr lang="ja-JP" altLang="en-US" dirty="0"/>
              <a:t>トレジャーハンター で動作を切り替え、一連のシナリオとして動作させる。</a:t>
            </a:r>
            <a:br>
              <a:rPr lang="en-US" altLang="ja-JP" dirty="0"/>
            </a:br>
            <a:r>
              <a:rPr lang="ja-JP" altLang="en-US" dirty="0"/>
              <a:t>汎用的なクラスは共通化し、それぞれのシナリオで使用できるようにする。</a:t>
            </a:r>
            <a:br>
              <a:rPr lang="en-US" altLang="ja-JP" dirty="0"/>
            </a:br>
            <a:r>
              <a:rPr lang="ja-JP" altLang="en-US" dirty="0"/>
              <a:t>ここでは、ブロック </a:t>
            </a:r>
            <a:r>
              <a:rPr lang="en-US" altLang="ja-JP" dirty="0"/>
              <a:t>de </a:t>
            </a:r>
            <a:r>
              <a:rPr lang="ja-JP" altLang="en-US" dirty="0"/>
              <a:t>トレジャーハンターに関係するユースケースのみ記載する。</a:t>
            </a: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DD3D2E72-3DA4-A1EB-7F99-631693273BD5}"/>
              </a:ext>
            </a:extLst>
          </p:cNvPr>
          <p:cNvPicPr>
            <a:picLocks noChangeAspect="1"/>
          </p:cNvPicPr>
          <p:nvPr/>
        </p:nvPicPr>
        <p:blipFill rotWithShape="1">
          <a:blip r:embed="rId2">
            <a:extLst>
              <a:ext uri="{28A0092B-C50C-407E-A947-70E740481C1C}">
                <a14:useLocalDpi xmlns:a14="http://schemas.microsoft.com/office/drawing/2010/main" val="0"/>
              </a:ext>
            </a:extLst>
          </a:blip>
          <a:srcRect b="24888"/>
          <a:stretch/>
        </p:blipFill>
        <p:spPr>
          <a:xfrm>
            <a:off x="169004" y="1385466"/>
            <a:ext cx="12270855" cy="8905162"/>
          </a:xfrm>
          <a:prstGeom prst="rect">
            <a:avLst/>
          </a:prstGeom>
        </p:spPr>
      </p:pic>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792027" cy="1320280"/>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dirty="0"/>
              <a:t>構造モデル</a:t>
            </a:r>
          </a:p>
        </p:txBody>
      </p:sp>
    </p:spTree>
    <p:extLst>
      <p:ext uri="{BB962C8B-B14F-4D97-AF65-F5344CB8AC3E}">
        <p14:creationId xmlns:p14="http://schemas.microsoft.com/office/powerpoint/2010/main" val="34378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ext uri="{D42A27DB-BD31-4B8C-83A1-F6EECF244321}">
                <p14:modId xmlns:p14="http://schemas.microsoft.com/office/powerpoint/2010/main" val="3833181640"/>
              </p:ext>
            </p:extLst>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9237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a:t>
            </a:r>
            <a:r>
              <a:rPr lang="en-US" altLang="ja-JP" sz="1800" dirty="0">
                <a:latin typeface="+mn-ea"/>
                <a:ea typeface="+mn-ea"/>
              </a:rPr>
              <a:t>ev3</a:t>
            </a:r>
            <a:r>
              <a:rPr lang="ja-JP" altLang="en-US" sz="1800" dirty="0">
                <a:latin typeface="+mn-ea"/>
                <a:ea typeface="+mn-ea"/>
              </a:rPr>
              <a:t>マイコン、モーターユニット、反射光センサユニット間で相互にメッセージのやり取りが行われる。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あらかじめ格納した上記の命令の組み合わせを実行していくことによって、マトリクスを攻略する。</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eaLnBrk="1" hangingPunct="1">
              <a:lnSpc>
                <a:spcPct val="80000"/>
              </a:lnSpc>
              <a:spcBef>
                <a:spcPct val="20000"/>
              </a:spcBef>
            </a:pPr>
            <a:endParaRPr lang="ja-JP" altLang="en-US" sz="1800" dirty="0">
              <a:latin typeface="+mn-ea"/>
              <a:ea typeface="+mn-ea"/>
            </a:endParaRPr>
          </a:p>
        </p:txBody>
      </p:sp>
      <p:pic>
        <p:nvPicPr>
          <p:cNvPr id="3" name="図 2">
            <a:extLst>
              <a:ext uri="{FF2B5EF4-FFF2-40B4-BE49-F238E27FC236}">
                <a16:creationId xmlns:a16="http://schemas.microsoft.com/office/drawing/2014/main" id="{93732F09-3C53-3D47-F17A-E752DA243AB2}"/>
              </a:ext>
            </a:extLst>
          </p:cNvPr>
          <p:cNvPicPr>
            <a:picLocks noChangeAspect="1"/>
          </p:cNvPicPr>
          <p:nvPr/>
        </p:nvPicPr>
        <p:blipFill>
          <a:blip r:embed="rId2"/>
          <a:stretch>
            <a:fillRect/>
          </a:stretch>
        </p:blipFill>
        <p:spPr>
          <a:xfrm>
            <a:off x="8110214" y="456513"/>
            <a:ext cx="6243733" cy="9923978"/>
          </a:xfrm>
          <a:prstGeom prst="rect">
            <a:avLst/>
          </a:prstGeom>
        </p:spPr>
      </p:pic>
    </p:spTree>
    <p:extLst>
      <p:ext uri="{BB962C8B-B14F-4D97-AF65-F5344CB8AC3E}">
        <p14:creationId xmlns:p14="http://schemas.microsoft.com/office/powerpoint/2010/main" val="42323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2408</TotalTime>
  <Words>1229</Words>
  <Application>Microsoft Office PowerPoint</Application>
  <PresentationFormat>ユーザー設定</PresentationFormat>
  <Paragraphs>70</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vt:i4>
      </vt:variant>
    </vt:vector>
  </HeadingPairs>
  <TitlesOfParts>
    <vt:vector size="18" baseType="lpstr">
      <vt:lpstr>HG丸ｺﾞｼｯｸM-PRO</vt:lpstr>
      <vt:lpstr>ＭＳ Ｐゴシック</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池田 和弘</cp:lastModifiedBy>
  <cp:revision>222</cp:revision>
  <cp:lastPrinted>2018-04-01T05:10:42Z</cp:lastPrinted>
  <dcterms:created xsi:type="dcterms:W3CDTF">2002-02-28T07:41:56Z</dcterms:created>
  <dcterms:modified xsi:type="dcterms:W3CDTF">2023-08-22T11:14:24Z</dcterms:modified>
</cp:coreProperties>
</file>