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1"/>
  </p:notesMasterIdLst>
  <p:handoutMasterIdLst>
    <p:handoutMasterId r:id="rId12"/>
  </p:handoutMasterIdLst>
  <p:sldIdLst>
    <p:sldId id="273" r:id="rId4"/>
    <p:sldId id="259" r:id="rId5"/>
    <p:sldId id="260" r:id="rId6"/>
    <p:sldId id="261" r:id="rId7"/>
    <p:sldId id="274" r:id="rId8"/>
    <p:sldId id="275" r:id="rId9"/>
    <p:sldId id="262" r:id="rId10"/>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74"/>
            <p14:sldId id="275"/>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35" d="100"/>
          <a:sy n="35" d="100"/>
        </p:scale>
        <p:origin x="700" y="36"/>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3985332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8/21/2023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800" b="1" dirty="0">
                <a:solidFill>
                  <a:srgbClr val="FF0000"/>
                </a:solidFill>
              </a:rPr>
              <a:t>モデルの</a:t>
            </a:r>
            <a:r>
              <a:rPr lang="ja-JP" altLang="en-US" sz="2800" b="1" dirty="0" smtClean="0">
                <a:solidFill>
                  <a:srgbClr val="FF0000"/>
                </a:solidFill>
              </a:rPr>
              <a:t>構成</a:t>
            </a:r>
            <a:endParaRPr lang="en-US" altLang="ja-JP" sz="2800" b="1" dirty="0">
              <a:solidFill>
                <a:srgbClr val="FF0000"/>
              </a:solidFill>
            </a:endParaRPr>
          </a:p>
          <a:p>
            <a:pPr marL="0" indent="0" eaLnBrk="1" hangingPunct="1">
              <a:lnSpc>
                <a:spcPct val="80000"/>
              </a:lnSpc>
              <a:spcBef>
                <a:spcPts val="668"/>
              </a:spcBef>
            </a:pPr>
            <a:r>
              <a:rPr lang="en-US" altLang="ja-JP" sz="1782" dirty="0" smtClean="0">
                <a:latin typeface="HG丸ｺﾞｼｯｸM-PRO" panose="020F0600000000000000" pitchFamily="50" charset="-128"/>
                <a:ea typeface="HG丸ｺﾞｼｯｸM-PRO" panose="020F0600000000000000" pitchFamily="50" charset="-128"/>
              </a:rPr>
              <a:t/>
            </a:r>
            <a:br>
              <a:rPr lang="en-US" altLang="ja-JP" sz="1782" dirty="0" smtClean="0">
                <a:latin typeface="HG丸ｺﾞｼｯｸM-PRO" panose="020F0600000000000000" pitchFamily="50" charset="-128"/>
                <a:ea typeface="HG丸ｺﾞｼｯｸM-PRO" panose="020F0600000000000000" pitchFamily="50" charset="-128"/>
              </a:rPr>
            </a:br>
            <a:r>
              <a:rPr lang="ja-JP" altLang="en-US" sz="2400" b="1" dirty="0" smtClean="0">
                <a:latin typeface="HG丸ｺﾞｼｯｸM-PRO" panose="020F0600000000000000" pitchFamily="50" charset="-128"/>
                <a:ea typeface="HG丸ｺﾞｼｯｸM-PRO" panose="020F0600000000000000" pitchFamily="50" charset="-128"/>
              </a:rPr>
              <a:t>１</a:t>
            </a:r>
            <a:r>
              <a:rPr lang="en-US" altLang="ja-JP" sz="2400" b="1" dirty="0" smtClean="0">
                <a:latin typeface="HG丸ｺﾞｼｯｸM-PRO" panose="020F0600000000000000" pitchFamily="50" charset="-128"/>
                <a:ea typeface="HG丸ｺﾞｼｯｸM-PRO" panose="020F0600000000000000" pitchFamily="50" charset="-128"/>
              </a:rPr>
              <a:t>. </a:t>
            </a:r>
            <a:r>
              <a:rPr lang="ja-JP" altLang="en-US" sz="2400" b="1" dirty="0" smtClean="0">
                <a:latin typeface="HG丸ｺﾞｼｯｸM-PRO" panose="020F0600000000000000" pitchFamily="50" charset="-128"/>
                <a:ea typeface="HG丸ｺﾞｼｯｸM-PRO" panose="020F0600000000000000" pitchFamily="50" charset="-128"/>
              </a:rPr>
              <a:t>要求分析</a:t>
            </a:r>
            <a:r>
              <a:rPr lang="en-US" altLang="ja-JP" sz="2000" dirty="0" smtClean="0">
                <a:latin typeface="HG丸ｺﾞｼｯｸM-PRO" panose="020F0600000000000000" pitchFamily="50" charset="-128"/>
                <a:ea typeface="HG丸ｺﾞｼｯｸM-PRO" panose="020F0600000000000000" pitchFamily="50" charset="-128"/>
              </a:rPr>
              <a:t/>
            </a:r>
            <a:br>
              <a:rPr lang="en-US" altLang="ja-JP" sz="2000" dirty="0" smtClean="0">
                <a:latin typeface="HG丸ｺﾞｼｯｸM-PRO" panose="020F0600000000000000" pitchFamily="50" charset="-128"/>
                <a:ea typeface="HG丸ｺﾞｼｯｸM-PRO" panose="020F0600000000000000" pitchFamily="50" charset="-128"/>
              </a:rPr>
            </a:br>
            <a:r>
              <a:rPr lang="ja-JP" altLang="en-US" sz="2000" dirty="0" smtClean="0">
                <a:latin typeface="HG丸ｺﾞｼｯｸM-PRO" panose="020F0600000000000000" pitchFamily="50" charset="-128"/>
                <a:ea typeface="HG丸ｺﾞｼｯｸM-PRO" panose="020F0600000000000000" pitchFamily="50" charset="-128"/>
              </a:rPr>
              <a:t>安定してゴールに到達する目標のもと、</a:t>
            </a:r>
            <a:r>
              <a:rPr lang="en-US" altLang="ja-JP" sz="2000" dirty="0" smtClean="0">
                <a:latin typeface="HG丸ｺﾞｼｯｸM-PRO" panose="020F0600000000000000" pitchFamily="50" charset="-128"/>
                <a:ea typeface="HG丸ｺﾞｼｯｸM-PRO" panose="020F0600000000000000" pitchFamily="50" charset="-128"/>
              </a:rPr>
              <a:t/>
            </a:r>
            <a:br>
              <a:rPr lang="en-US" altLang="ja-JP" sz="2000" dirty="0" smtClean="0">
                <a:latin typeface="HG丸ｺﾞｼｯｸM-PRO" panose="020F0600000000000000" pitchFamily="50" charset="-128"/>
                <a:ea typeface="HG丸ｺﾞｼｯｸM-PRO" panose="020F0600000000000000" pitchFamily="50" charset="-128"/>
              </a:rPr>
            </a:br>
            <a:r>
              <a:rPr lang="ja-JP" altLang="en-US" sz="2000" dirty="0" smtClean="0">
                <a:latin typeface="HG丸ｺﾞｼｯｸM-PRO" panose="020F0600000000000000" pitchFamily="50" charset="-128"/>
                <a:ea typeface="HG丸ｺﾞｼｯｸM-PRO" panose="020F0600000000000000" pitchFamily="50" charset="-128"/>
              </a:rPr>
              <a:t>ブロック </a:t>
            </a:r>
            <a:r>
              <a:rPr lang="en-US" altLang="ja-JP" sz="2000" dirty="0">
                <a:latin typeface="HG丸ｺﾞｼｯｸM-PRO" panose="020F0600000000000000" pitchFamily="50" charset="-128"/>
                <a:ea typeface="HG丸ｺﾞｼｯｸM-PRO" panose="020F0600000000000000" pitchFamily="50" charset="-128"/>
              </a:rPr>
              <a:t>de </a:t>
            </a:r>
            <a:r>
              <a:rPr lang="ja-JP" altLang="en-US" sz="2000" dirty="0" smtClean="0">
                <a:latin typeface="HG丸ｺﾞｼｯｸM-PRO" panose="020F0600000000000000" pitchFamily="50" charset="-128"/>
                <a:ea typeface="HG丸ｺﾞｼｯｸM-PRO" panose="020F0600000000000000" pitchFamily="50" charset="-128"/>
              </a:rPr>
              <a:t>トレジャーをクリアするための要求を抽出した。</a:t>
            </a:r>
            <a:r>
              <a:rPr lang="en-US" altLang="ja-JP" sz="2000" dirty="0" smtClean="0">
                <a:latin typeface="HG丸ｺﾞｼｯｸM-PRO" panose="020F0600000000000000" pitchFamily="50" charset="-128"/>
                <a:ea typeface="HG丸ｺﾞｼｯｸM-PRO" panose="020F0600000000000000" pitchFamily="50" charset="-128"/>
              </a:rPr>
              <a:t/>
            </a:r>
            <a:br>
              <a:rPr lang="en-US" altLang="ja-JP" sz="2000" dirty="0" smtClean="0">
                <a:latin typeface="HG丸ｺﾞｼｯｸM-PRO" panose="020F0600000000000000" pitchFamily="50" charset="-128"/>
                <a:ea typeface="HG丸ｺﾞｼｯｸM-PRO" panose="020F0600000000000000" pitchFamily="50" charset="-128"/>
              </a:rPr>
            </a:br>
            <a:r>
              <a:rPr lang="ja-JP" altLang="en-US" sz="2000" dirty="0" smtClean="0">
                <a:latin typeface="HG丸ｺﾞｼｯｸM-PRO" panose="020F0600000000000000" pitchFamily="50" charset="-128"/>
                <a:ea typeface="HG丸ｺﾞｼｯｸM-PRO" panose="020F0600000000000000" pitchFamily="50" charset="-128"/>
              </a:rPr>
              <a:t>・ライントレースや旋回でコースアウトしないための処理を実現する</a:t>
            </a:r>
            <a:r>
              <a:rPr lang="en-US" altLang="ja-JP" sz="2000" dirty="0" smtClean="0">
                <a:latin typeface="HG丸ｺﾞｼｯｸM-PRO" panose="020F0600000000000000" pitchFamily="50" charset="-128"/>
                <a:ea typeface="HG丸ｺﾞｼｯｸM-PRO" panose="020F0600000000000000" pitchFamily="50" charset="-128"/>
              </a:rPr>
              <a:t/>
            </a:r>
            <a:br>
              <a:rPr lang="en-US" altLang="ja-JP" sz="2000" dirty="0" smtClean="0">
                <a:latin typeface="HG丸ｺﾞｼｯｸM-PRO" panose="020F0600000000000000" pitchFamily="50" charset="-128"/>
                <a:ea typeface="HG丸ｺﾞｼｯｸM-PRO" panose="020F0600000000000000" pitchFamily="50" charset="-128"/>
              </a:rPr>
            </a:br>
            <a:r>
              <a:rPr lang="ja-JP" altLang="en-US" sz="2000" dirty="0" smtClean="0">
                <a:latin typeface="HG丸ｺﾞｼｯｸM-PRO" panose="020F0600000000000000" pitchFamily="50" charset="-128"/>
                <a:ea typeface="HG丸ｺﾞｼｯｸM-PRO" panose="020F0600000000000000" pitchFamily="50" charset="-128"/>
              </a:rPr>
              <a:t>・ブロックを押し出す距離やブロックの配置パターンにおける走行経路など、固定化可能なものは事前に定義することでモデルが複雑化することを防ぐ。</a:t>
            </a:r>
            <a:r>
              <a:rPr lang="en-US" altLang="ja-JP" sz="2000" dirty="0" smtClean="0">
                <a:latin typeface="HG丸ｺﾞｼｯｸM-PRO" panose="020F0600000000000000" pitchFamily="50" charset="-128"/>
                <a:ea typeface="HG丸ｺﾞｼｯｸM-PRO" panose="020F0600000000000000" pitchFamily="50" charset="-128"/>
              </a:rPr>
              <a:t/>
            </a:r>
            <a:br>
              <a:rPr lang="en-US" altLang="ja-JP" sz="2000" dirty="0" smtClean="0">
                <a:latin typeface="HG丸ｺﾞｼｯｸM-PRO" panose="020F0600000000000000" pitchFamily="50" charset="-128"/>
                <a:ea typeface="HG丸ｺﾞｼｯｸM-PRO" panose="020F0600000000000000" pitchFamily="50" charset="-128"/>
              </a:rPr>
            </a:br>
            <a:r>
              <a:rPr lang="en-US" altLang="ja-JP" sz="2000" dirty="0" smtClean="0">
                <a:latin typeface="HG丸ｺﾞｼｯｸM-PRO" panose="020F0600000000000000" pitchFamily="50" charset="-128"/>
                <a:ea typeface="HG丸ｺﾞｼｯｸM-PRO" panose="020F0600000000000000" pitchFamily="50" charset="-128"/>
              </a:rPr>
              <a:t/>
            </a:r>
            <a:br>
              <a:rPr lang="en-US" altLang="ja-JP" sz="2000" dirty="0" smtClean="0">
                <a:latin typeface="HG丸ｺﾞｼｯｸM-PRO" panose="020F0600000000000000" pitchFamily="50" charset="-128"/>
                <a:ea typeface="HG丸ｺﾞｼｯｸM-PRO" panose="020F0600000000000000" pitchFamily="50" charset="-128"/>
              </a:rPr>
            </a:br>
            <a:r>
              <a:rPr lang="ja-JP" altLang="en-US" sz="2400" b="1" dirty="0">
                <a:latin typeface="HG丸ｺﾞｼｯｸM-PRO" panose="020F0600000000000000" pitchFamily="50" charset="-128"/>
                <a:ea typeface="HG丸ｺﾞｼｯｸM-PRO" panose="020F0600000000000000" pitchFamily="50" charset="-128"/>
              </a:rPr>
              <a:t>２</a:t>
            </a:r>
            <a:r>
              <a:rPr lang="en-US" altLang="ja-JP" sz="2400" b="1" dirty="0" smtClean="0">
                <a:latin typeface="HG丸ｺﾞｼｯｸM-PRO" panose="020F0600000000000000" pitchFamily="50" charset="-128"/>
                <a:ea typeface="HG丸ｺﾞｼｯｸM-PRO" panose="020F0600000000000000" pitchFamily="50" charset="-128"/>
              </a:rPr>
              <a:t>. </a:t>
            </a:r>
            <a:r>
              <a:rPr lang="ja-JP" altLang="en-US" sz="2400" b="1" dirty="0">
                <a:latin typeface="HG丸ｺﾞｼｯｸM-PRO" panose="020F0600000000000000" pitchFamily="50" charset="-128"/>
                <a:ea typeface="HG丸ｺﾞｼｯｸM-PRO" panose="020F0600000000000000" pitchFamily="50" charset="-128"/>
              </a:rPr>
              <a:t>機能</a:t>
            </a:r>
            <a:r>
              <a:rPr lang="ja-JP" altLang="en-US" sz="2400" b="1" dirty="0" smtClean="0">
                <a:latin typeface="HG丸ｺﾞｼｯｸM-PRO" panose="020F0600000000000000" pitchFamily="50" charset="-128"/>
                <a:ea typeface="HG丸ｺﾞｼｯｸM-PRO" panose="020F0600000000000000" pitchFamily="50" charset="-128"/>
              </a:rPr>
              <a:t>モデル</a:t>
            </a:r>
            <a:r>
              <a:rPr lang="en-US" altLang="ja-JP" sz="2000" dirty="0">
                <a:latin typeface="HG丸ｺﾞｼｯｸM-PRO" panose="020F0600000000000000" pitchFamily="50" charset="-128"/>
                <a:ea typeface="HG丸ｺﾞｼｯｸM-PRO" panose="020F0600000000000000" pitchFamily="50" charset="-128"/>
              </a:rPr>
              <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smtClean="0">
                <a:latin typeface="HG丸ｺﾞｼｯｸM-PRO" panose="020F0600000000000000" pitchFamily="50" charset="-128"/>
                <a:ea typeface="HG丸ｺﾞｼｯｸM-PRO" panose="020F0600000000000000" pitchFamily="50" charset="-128"/>
              </a:rPr>
              <a:t>・ブロック </a:t>
            </a:r>
            <a:r>
              <a:rPr lang="en-US" altLang="ja-JP" sz="2000" dirty="0">
                <a:latin typeface="HG丸ｺﾞｼｯｸM-PRO" panose="020F0600000000000000" pitchFamily="50" charset="-128"/>
                <a:ea typeface="HG丸ｺﾞｼｯｸM-PRO" panose="020F0600000000000000" pitchFamily="50" charset="-128"/>
              </a:rPr>
              <a:t>de </a:t>
            </a:r>
            <a:r>
              <a:rPr lang="ja-JP" altLang="en-US" sz="2000" dirty="0" smtClean="0">
                <a:latin typeface="HG丸ｺﾞｼｯｸM-PRO" panose="020F0600000000000000" pitchFamily="50" charset="-128"/>
                <a:ea typeface="HG丸ｺﾞｼｯｸM-PRO" panose="020F0600000000000000" pitchFamily="50" charset="-128"/>
              </a:rPr>
              <a:t>トレジャーのクリアに必要な機能をユースケース図で抽出。</a:t>
            </a:r>
            <a:r>
              <a:rPr lang="en-US" altLang="ja-JP" sz="2000" dirty="0" smtClean="0">
                <a:latin typeface="HG丸ｺﾞｼｯｸM-PRO" panose="020F0600000000000000" pitchFamily="50" charset="-128"/>
                <a:ea typeface="HG丸ｺﾞｼｯｸM-PRO" panose="020F0600000000000000" pitchFamily="50" charset="-128"/>
              </a:rPr>
              <a:t/>
            </a:r>
            <a:br>
              <a:rPr lang="en-US" altLang="ja-JP" sz="2000" dirty="0" smtClean="0">
                <a:latin typeface="HG丸ｺﾞｼｯｸM-PRO" panose="020F0600000000000000" pitchFamily="50" charset="-128"/>
                <a:ea typeface="HG丸ｺﾞｼｯｸM-PRO" panose="020F0600000000000000" pitchFamily="50" charset="-128"/>
              </a:rPr>
            </a:br>
            <a:r>
              <a:rPr lang="ja-JP" altLang="en-US" sz="2000" dirty="0" smtClean="0">
                <a:latin typeface="HG丸ｺﾞｼｯｸM-PRO" panose="020F0600000000000000" pitchFamily="50" charset="-128"/>
                <a:ea typeface="HG丸ｺﾞｼｯｸM-PRO" panose="020F0600000000000000" pitchFamily="50" charset="-128"/>
              </a:rPr>
              <a:t>・各機能で行う処理を小さくすることで、可用性を高めた。</a:t>
            </a:r>
            <a:r>
              <a:rPr lang="en-US" altLang="ja-JP" sz="2000" dirty="0">
                <a:latin typeface="HG丸ｺﾞｼｯｸM-PRO" panose="020F0600000000000000" pitchFamily="50" charset="-128"/>
                <a:ea typeface="HG丸ｺﾞｼｯｸM-PRO" panose="020F0600000000000000" pitchFamily="50" charset="-128"/>
              </a:rPr>
              <a:t/>
            </a:r>
            <a:br>
              <a:rPr lang="en-US" altLang="ja-JP" sz="2000" dirty="0">
                <a:latin typeface="HG丸ｺﾞｼｯｸM-PRO" panose="020F0600000000000000" pitchFamily="50" charset="-128"/>
                <a:ea typeface="HG丸ｺﾞｼｯｸM-PRO" panose="020F0600000000000000" pitchFamily="50" charset="-128"/>
              </a:rPr>
            </a:br>
            <a:r>
              <a:rPr lang="en-US" altLang="ja-JP" sz="2000" dirty="0">
                <a:latin typeface="HG丸ｺﾞｼｯｸM-PRO" panose="020F0600000000000000" pitchFamily="50" charset="-128"/>
                <a:ea typeface="HG丸ｺﾞｼｯｸM-PRO" panose="020F0600000000000000" pitchFamily="50" charset="-128"/>
              </a:rPr>
              <a:t/>
            </a:r>
            <a:br>
              <a:rPr lang="en-US" altLang="ja-JP" sz="2000" dirty="0">
                <a:latin typeface="HG丸ｺﾞｼｯｸM-PRO" panose="020F0600000000000000" pitchFamily="50" charset="-128"/>
                <a:ea typeface="HG丸ｺﾞｼｯｸM-PRO" panose="020F0600000000000000" pitchFamily="50" charset="-128"/>
              </a:rPr>
            </a:br>
            <a:r>
              <a:rPr lang="ja-JP" altLang="en-US" sz="2400" b="1" dirty="0" smtClean="0">
                <a:latin typeface="HG丸ｺﾞｼｯｸM-PRO" panose="020F0600000000000000" pitchFamily="50" charset="-128"/>
                <a:ea typeface="HG丸ｺﾞｼｯｸM-PRO" panose="020F0600000000000000" pitchFamily="50" charset="-128"/>
              </a:rPr>
              <a:t>３</a:t>
            </a:r>
            <a:r>
              <a:rPr lang="en-US" altLang="ja-JP" sz="2400" b="1" dirty="0" smtClean="0">
                <a:latin typeface="HG丸ｺﾞｼｯｸM-PRO" panose="020F0600000000000000" pitchFamily="50" charset="-128"/>
                <a:ea typeface="HG丸ｺﾞｼｯｸM-PRO" panose="020F0600000000000000" pitchFamily="50" charset="-128"/>
              </a:rPr>
              <a:t>. </a:t>
            </a:r>
            <a:r>
              <a:rPr lang="ja-JP" altLang="en-US" sz="2400" b="1" dirty="0">
                <a:latin typeface="HG丸ｺﾞｼｯｸM-PRO" panose="020F0600000000000000" pitchFamily="50" charset="-128"/>
                <a:ea typeface="HG丸ｺﾞｼｯｸM-PRO" panose="020F0600000000000000" pitchFamily="50" charset="-128"/>
              </a:rPr>
              <a:t>構造</a:t>
            </a:r>
            <a:r>
              <a:rPr lang="ja-JP" altLang="en-US" sz="2400" b="1" dirty="0" smtClean="0">
                <a:latin typeface="HG丸ｺﾞｼｯｸM-PRO" panose="020F0600000000000000" pitchFamily="50" charset="-128"/>
                <a:ea typeface="HG丸ｺﾞｼｯｸM-PRO" panose="020F0600000000000000" pitchFamily="50" charset="-128"/>
              </a:rPr>
              <a:t>モデル</a:t>
            </a:r>
            <a:r>
              <a:rPr lang="en-US" altLang="ja-JP" sz="2000" dirty="0">
                <a:latin typeface="HG丸ｺﾞｼｯｸM-PRO" panose="020F0600000000000000" pitchFamily="50" charset="-128"/>
                <a:ea typeface="HG丸ｺﾞｼｯｸM-PRO" panose="020F0600000000000000" pitchFamily="50" charset="-128"/>
              </a:rPr>
              <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・機能モデルで抽出した機能をもとにクラスを定義した。</a:t>
            </a:r>
          </a:p>
          <a:p>
            <a:pPr marL="0" indent="0" eaLnBrk="1" hangingPunct="1">
              <a:lnSpc>
                <a:spcPct val="80000"/>
              </a:lnSpc>
              <a:spcBef>
                <a:spcPts val="668"/>
              </a:spcBef>
            </a:pPr>
            <a:r>
              <a:rPr lang="ja-JP" altLang="en-US" sz="2000" dirty="0" smtClean="0">
                <a:latin typeface="HG丸ｺﾞｼｯｸM-PRO" panose="020F0600000000000000" pitchFamily="50" charset="-128"/>
                <a:ea typeface="HG丸ｺﾞｼｯｸM-PRO" panose="020F0600000000000000" pitchFamily="50" charset="-128"/>
              </a:rPr>
              <a:t>・保守性</a:t>
            </a:r>
            <a:r>
              <a:rPr lang="ja-JP" altLang="en-US" sz="2000" dirty="0">
                <a:latin typeface="HG丸ｺﾞｼｯｸM-PRO" panose="020F0600000000000000" pitchFamily="50" charset="-128"/>
                <a:ea typeface="HG丸ｺﾞｼｯｸM-PRO" panose="020F0600000000000000" pitchFamily="50" charset="-128"/>
              </a:rPr>
              <a:t>を高めるため、単一責任の原則に基づいてクラス間が疎結合となるようにした。</a:t>
            </a:r>
            <a:r>
              <a:rPr lang="en-US" altLang="ja-JP" sz="2000" dirty="0" smtClean="0">
                <a:latin typeface="HG丸ｺﾞｼｯｸM-PRO" panose="020F0600000000000000" pitchFamily="50" charset="-128"/>
                <a:ea typeface="HG丸ｺﾞｼｯｸM-PRO" panose="020F0600000000000000" pitchFamily="50" charset="-128"/>
              </a:rPr>
              <a:t/>
            </a:r>
            <a:br>
              <a:rPr lang="en-US" altLang="ja-JP" sz="2000" dirty="0" smtClean="0">
                <a:latin typeface="HG丸ｺﾞｼｯｸM-PRO" panose="020F0600000000000000" pitchFamily="50" charset="-128"/>
                <a:ea typeface="HG丸ｺﾞｼｯｸM-PRO" panose="020F0600000000000000" pitchFamily="50" charset="-128"/>
              </a:rPr>
            </a:br>
            <a:r>
              <a:rPr lang="en-US" altLang="ja-JP" sz="2000" dirty="0">
                <a:latin typeface="HG丸ｺﾞｼｯｸM-PRO" panose="020F0600000000000000" pitchFamily="50" charset="-128"/>
                <a:ea typeface="HG丸ｺﾞｼｯｸM-PRO" panose="020F0600000000000000" pitchFamily="50" charset="-128"/>
              </a:rPr>
              <a:t/>
            </a:r>
            <a:br>
              <a:rPr lang="en-US" altLang="ja-JP" sz="2000" dirty="0">
                <a:latin typeface="HG丸ｺﾞｼｯｸM-PRO" panose="020F0600000000000000" pitchFamily="50" charset="-128"/>
                <a:ea typeface="HG丸ｺﾞｼｯｸM-PRO" panose="020F0600000000000000" pitchFamily="50" charset="-128"/>
              </a:rPr>
            </a:br>
            <a:r>
              <a:rPr lang="ja-JP" altLang="en-US" sz="2400" b="1" dirty="0" smtClean="0">
                <a:latin typeface="HG丸ｺﾞｼｯｸM-PRO" panose="020F0600000000000000" pitchFamily="50" charset="-128"/>
                <a:ea typeface="HG丸ｺﾞｼｯｸM-PRO" panose="020F0600000000000000" pitchFamily="50" charset="-128"/>
              </a:rPr>
              <a:t>４</a:t>
            </a:r>
            <a:r>
              <a:rPr lang="en-US" altLang="ja-JP" sz="2400" b="1" dirty="0" smtClean="0">
                <a:latin typeface="HG丸ｺﾞｼｯｸM-PRO" panose="020F0600000000000000" pitchFamily="50" charset="-128"/>
                <a:ea typeface="HG丸ｺﾞｼｯｸM-PRO" panose="020F0600000000000000" pitchFamily="50" charset="-128"/>
              </a:rPr>
              <a:t>. </a:t>
            </a:r>
            <a:r>
              <a:rPr lang="ja-JP" altLang="en-US" sz="2400" b="1" dirty="0" smtClean="0">
                <a:latin typeface="HG丸ｺﾞｼｯｸM-PRO" panose="020F0600000000000000" pitchFamily="50" charset="-128"/>
                <a:ea typeface="HG丸ｺﾞｼｯｸM-PRO" panose="020F0600000000000000" pitchFamily="50" charset="-128"/>
              </a:rPr>
              <a:t>振舞いモデル</a:t>
            </a:r>
            <a:r>
              <a:rPr lang="en-US" altLang="ja-JP" sz="2000" dirty="0">
                <a:latin typeface="HG丸ｺﾞｼｯｸM-PRO" panose="020F0600000000000000" pitchFamily="50" charset="-128"/>
                <a:ea typeface="HG丸ｺﾞｼｯｸM-PRO" panose="020F0600000000000000" pitchFamily="50" charset="-128"/>
              </a:rPr>
              <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・走行体の現在の状態とセンサなどから得られたデータから、制御すべき状態をシーケンス図で明確化した。</a:t>
            </a:r>
          </a:p>
          <a:p>
            <a:pPr marL="0" indent="0" eaLnBrk="1" hangingPunct="1">
              <a:lnSpc>
                <a:spcPct val="80000"/>
              </a:lnSpc>
              <a:spcBef>
                <a:spcPts val="668"/>
              </a:spcBef>
            </a:pPr>
            <a:r>
              <a:rPr lang="ja-JP" altLang="en-US" sz="2000" dirty="0">
                <a:latin typeface="HG丸ｺﾞｼｯｸM-PRO" panose="020F0600000000000000" pitchFamily="50" charset="-128"/>
                <a:ea typeface="HG丸ｺﾞｼｯｸM-PRO" panose="020F0600000000000000" pitchFamily="50" charset="-128"/>
              </a:rPr>
              <a:t>・ラインの色彩検出の可否</a:t>
            </a:r>
            <a:r>
              <a:rPr lang="ja-JP" altLang="en-US" sz="2000" dirty="0" smtClean="0">
                <a:latin typeface="HG丸ｺﾞｼｯｸM-PRO" panose="020F0600000000000000" pitchFamily="50" charset="-128"/>
                <a:ea typeface="HG丸ｺﾞｼｯｸM-PRO" panose="020F0600000000000000" pitchFamily="50" charset="-128"/>
              </a:rPr>
              <a:t>で状態を</a:t>
            </a:r>
            <a:r>
              <a:rPr lang="en-US" altLang="ja-JP" sz="2000" dirty="0" smtClean="0">
                <a:latin typeface="HG丸ｺﾞｼｯｸM-PRO" panose="020F0600000000000000" pitchFamily="50" charset="-128"/>
                <a:ea typeface="HG丸ｺﾞｼｯｸM-PRO" panose="020F0600000000000000" pitchFamily="50" charset="-128"/>
              </a:rPr>
              <a:t>2</a:t>
            </a:r>
            <a:r>
              <a:rPr lang="ja-JP" altLang="en-US" sz="2000" dirty="0" smtClean="0">
                <a:latin typeface="HG丸ｺﾞｼｯｸM-PRO" panose="020F0600000000000000" pitchFamily="50" charset="-128"/>
                <a:ea typeface="HG丸ｺﾞｼｯｸM-PRO" panose="020F0600000000000000" pitchFamily="50" charset="-128"/>
              </a:rPr>
              <a:t>つ用意</a:t>
            </a:r>
            <a:r>
              <a:rPr lang="ja-JP" altLang="en-US" sz="2000" dirty="0">
                <a:latin typeface="HG丸ｺﾞｼｯｸM-PRO" panose="020F0600000000000000" pitchFamily="50" charset="-128"/>
                <a:ea typeface="HG丸ｺﾞｼｯｸM-PRO" panose="020F0600000000000000" pitchFamily="50" charset="-128"/>
              </a:rPr>
              <a:t>し、複数回検出による誤作動を抑えた</a:t>
            </a:r>
            <a:r>
              <a:rPr lang="ja-JP" altLang="en-US" sz="2000" dirty="0" smtClean="0">
                <a:latin typeface="HG丸ｺﾞｼｯｸM-PRO" panose="020F0600000000000000" pitchFamily="50" charset="-128"/>
                <a:ea typeface="HG丸ｺﾞｼｯｸM-PRO" panose="020F0600000000000000" pitchFamily="50" charset="-128"/>
              </a:rPr>
              <a:t>。</a:t>
            </a:r>
            <a:endParaRPr lang="ja-JP" altLang="en-US" sz="20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b="1" dirty="0"/>
              <a:t>チーム紹介、目標、意気込み</a:t>
            </a:r>
            <a:endParaRPr lang="ja-JP" altLang="en-US" sz="1800" dirty="0"/>
          </a:p>
          <a:p>
            <a:pPr marL="0" indent="0"/>
            <a:endParaRPr lang="en-US" altLang="ja-JP" sz="2400" dirty="0">
              <a:latin typeface="HG丸ｺﾞｼｯｸM-PRO" panose="020F0600000000000000" pitchFamily="50" charset="-128"/>
              <a:ea typeface="HG丸ｺﾞｼｯｸM-PRO" panose="020F0600000000000000" pitchFamily="50" charset="-128"/>
            </a:endParaRPr>
          </a:p>
          <a:p>
            <a:pPr marL="0" indent="0"/>
            <a:r>
              <a:rPr lang="en-US" altLang="ja-JP" sz="2400" dirty="0">
                <a:latin typeface="HG丸ｺﾞｼｯｸM-PRO" panose="020F0600000000000000" pitchFamily="50" charset="-128"/>
                <a:ea typeface="HG丸ｺﾞｼｯｸM-PRO" panose="020F0600000000000000" pitchFamily="50" charset="-128"/>
              </a:rPr>
              <a:t>【</a:t>
            </a:r>
            <a:r>
              <a:rPr lang="ja-JP" altLang="en-US" sz="2400" dirty="0">
                <a:latin typeface="HG丸ｺﾞｼｯｸM-PRO" panose="020F0600000000000000" pitchFamily="50" charset="-128"/>
                <a:ea typeface="HG丸ｺﾞｼｯｸM-PRO" panose="020F0600000000000000" pitchFamily="50" charset="-128"/>
              </a:rPr>
              <a:t>チーム紹介</a:t>
            </a:r>
            <a:r>
              <a:rPr lang="en-US" altLang="ja-JP" sz="2400" dirty="0">
                <a:latin typeface="HG丸ｺﾞｼｯｸM-PRO" panose="020F0600000000000000" pitchFamily="50" charset="-128"/>
                <a:ea typeface="HG丸ｺﾞｼｯｸM-PRO" panose="020F0600000000000000" pitchFamily="50" charset="-128"/>
              </a:rPr>
              <a:t>】</a:t>
            </a:r>
          </a:p>
          <a:p>
            <a:pPr marL="0" indent="0"/>
            <a:r>
              <a:rPr lang="ja-JP" altLang="en-US" sz="2400" dirty="0" smtClean="0">
                <a:latin typeface="HG丸ｺﾞｼｯｸM-PRO" panose="020F0600000000000000" pitchFamily="50" charset="-128"/>
                <a:ea typeface="HG丸ｺﾞｼｯｸM-PRO" panose="020F0600000000000000" pitchFamily="50" charset="-128"/>
              </a:rPr>
              <a:t>メンバ：</a:t>
            </a:r>
            <a:r>
              <a:rPr lang="ja-JP" altLang="en-US" sz="2400" dirty="0" smtClean="0">
                <a:latin typeface="HG丸ｺﾞｼｯｸM-PRO" panose="020F0600000000000000" pitchFamily="50" charset="-128"/>
                <a:ea typeface="HG丸ｺﾞｼｯｸM-PRO" panose="020F0600000000000000" pitchFamily="50" charset="-128"/>
              </a:rPr>
              <a:t>池田 和弘、倉谷 航、</a:t>
            </a:r>
            <a:endParaRPr lang="en-US" altLang="ja-JP" sz="2400" dirty="0" smtClean="0">
              <a:latin typeface="HG丸ｺﾞｼｯｸM-PRO" panose="020F0600000000000000" pitchFamily="50" charset="-128"/>
              <a:ea typeface="HG丸ｺﾞｼｯｸM-PRO" panose="020F0600000000000000" pitchFamily="50" charset="-128"/>
            </a:endParaRPr>
          </a:p>
          <a:p>
            <a:pPr marL="0" indent="0"/>
            <a:r>
              <a:rPr lang="ja-JP" altLang="en-US" sz="2400" dirty="0">
                <a:latin typeface="HG丸ｺﾞｼｯｸM-PRO" panose="020F0600000000000000" pitchFamily="50" charset="-128"/>
                <a:ea typeface="HG丸ｺﾞｼｯｸM-PRO" panose="020F0600000000000000" pitchFamily="50" charset="-128"/>
              </a:rPr>
              <a:t>　</a:t>
            </a:r>
            <a:r>
              <a:rPr lang="ja-JP" altLang="en-US" sz="2400" dirty="0" smtClean="0">
                <a:latin typeface="HG丸ｺﾞｼｯｸM-PRO" panose="020F0600000000000000" pitchFamily="50" charset="-128"/>
                <a:ea typeface="HG丸ｺﾞｼｯｸM-PRO" panose="020F0600000000000000" pitchFamily="50" charset="-128"/>
              </a:rPr>
              <a:t>　　　</a:t>
            </a:r>
            <a:r>
              <a:rPr lang="ja-JP" altLang="en-US" sz="2400" dirty="0" smtClean="0">
                <a:latin typeface="HG丸ｺﾞｼｯｸM-PRO" panose="020F0600000000000000" pitchFamily="50" charset="-128"/>
                <a:ea typeface="HG丸ｺﾞｼｯｸM-PRO" panose="020F0600000000000000" pitchFamily="50" charset="-128"/>
              </a:rPr>
              <a:t>村瀬 遼平、若林 祐弥</a:t>
            </a:r>
            <a:endParaRPr lang="en-US" altLang="ja-JP" sz="2400" dirty="0">
              <a:latin typeface="HG丸ｺﾞｼｯｸM-PRO" panose="020F0600000000000000" pitchFamily="50" charset="-128"/>
              <a:ea typeface="HG丸ｺﾞｼｯｸM-PRO" panose="020F0600000000000000" pitchFamily="50" charset="-128"/>
            </a:endParaRPr>
          </a:p>
          <a:p>
            <a:pPr marL="0" indent="0"/>
            <a:r>
              <a:rPr lang="ja-JP" altLang="en-US" sz="2400" dirty="0" smtClean="0">
                <a:latin typeface="HG丸ｺﾞｼｯｸM-PRO" panose="020F0600000000000000" pitchFamily="50" charset="-128"/>
                <a:ea typeface="HG丸ｺﾞｼｯｸM-PRO" panose="020F0600000000000000" pitchFamily="50" charset="-128"/>
              </a:rPr>
              <a:t>全員がロボコン初挑戦のチームです。</a:t>
            </a:r>
            <a:endParaRPr lang="en-US" altLang="ja-JP" sz="2400" dirty="0">
              <a:latin typeface="HG丸ｺﾞｼｯｸM-PRO" panose="020F0600000000000000" pitchFamily="50" charset="-128"/>
              <a:ea typeface="HG丸ｺﾞｼｯｸM-PRO" panose="020F0600000000000000" pitchFamily="50" charset="-128"/>
            </a:endParaRPr>
          </a:p>
          <a:p>
            <a:pPr marL="0" indent="0"/>
            <a:endParaRPr lang="en-US" altLang="ja-JP" sz="2400" dirty="0">
              <a:latin typeface="HG丸ｺﾞｼｯｸM-PRO" panose="020F0600000000000000" pitchFamily="50" charset="-128"/>
              <a:ea typeface="HG丸ｺﾞｼｯｸM-PRO" panose="020F0600000000000000" pitchFamily="50" charset="-128"/>
            </a:endParaRPr>
          </a:p>
          <a:p>
            <a:pPr marL="0" indent="0"/>
            <a:r>
              <a:rPr lang="en-US" altLang="ja-JP" sz="2400" dirty="0">
                <a:latin typeface="HG丸ｺﾞｼｯｸM-PRO" panose="020F0600000000000000" pitchFamily="50" charset="-128"/>
                <a:ea typeface="HG丸ｺﾞｼｯｸM-PRO" panose="020F0600000000000000" pitchFamily="50" charset="-128"/>
              </a:rPr>
              <a:t>【</a:t>
            </a:r>
            <a:r>
              <a:rPr lang="ja-JP" altLang="en-US" sz="2400" dirty="0">
                <a:latin typeface="HG丸ｺﾞｼｯｸM-PRO" panose="020F0600000000000000" pitchFamily="50" charset="-128"/>
                <a:ea typeface="HG丸ｺﾞｼｯｸM-PRO" panose="020F0600000000000000" pitchFamily="50" charset="-128"/>
              </a:rPr>
              <a:t>目標・意気込み</a:t>
            </a:r>
            <a:r>
              <a:rPr lang="en-US" altLang="ja-JP" sz="2400" dirty="0" smtClean="0">
                <a:latin typeface="HG丸ｺﾞｼｯｸM-PRO" panose="020F0600000000000000" pitchFamily="50" charset="-128"/>
                <a:ea typeface="HG丸ｺﾞｼｯｸM-PRO" panose="020F0600000000000000" pitchFamily="50" charset="-128"/>
              </a:rPr>
              <a:t>】</a:t>
            </a:r>
            <a:br>
              <a:rPr lang="en-US" altLang="ja-JP" sz="2400" dirty="0" smtClean="0">
                <a:latin typeface="HG丸ｺﾞｼｯｸM-PRO" panose="020F0600000000000000" pitchFamily="50" charset="-128"/>
                <a:ea typeface="HG丸ｺﾞｼｯｸM-PRO" panose="020F0600000000000000" pitchFamily="50" charset="-128"/>
              </a:rPr>
            </a:br>
            <a:r>
              <a:rPr lang="ja-JP" altLang="en-US" sz="2400" dirty="0" smtClean="0">
                <a:latin typeface="HG丸ｺﾞｼｯｸM-PRO" panose="020F0600000000000000" pitchFamily="50" charset="-128"/>
                <a:ea typeface="HG丸ｺﾞｼｯｸM-PRO" panose="020F0600000000000000" pitchFamily="50" charset="-128"/>
              </a:rPr>
              <a:t>ダブルループ、ブロック </a:t>
            </a:r>
            <a:r>
              <a:rPr lang="en-US" altLang="ja-JP" sz="2400" dirty="0" smtClean="0">
                <a:latin typeface="HG丸ｺﾞｼｯｸM-PRO" panose="020F0600000000000000" pitchFamily="50" charset="-128"/>
                <a:ea typeface="HG丸ｺﾞｼｯｸM-PRO" panose="020F0600000000000000" pitchFamily="50" charset="-128"/>
              </a:rPr>
              <a:t>de </a:t>
            </a:r>
            <a:r>
              <a:rPr lang="ja-JP" altLang="en-US" sz="2400" dirty="0" smtClean="0">
                <a:latin typeface="HG丸ｺﾞｼｯｸM-PRO" panose="020F0600000000000000" pitchFamily="50" charset="-128"/>
                <a:ea typeface="HG丸ｺﾞｼｯｸM-PRO" panose="020F0600000000000000" pitchFamily="50" charset="-128"/>
              </a:rPr>
              <a:t>トレジャー をクリアし、走破することを目指す！</a:t>
            </a:r>
            <a:endParaRPr lang="ja-JP" altLang="en-US" sz="2400" dirty="0">
              <a:latin typeface="HG丸ｺﾞｼｯｸM-PRO" panose="020F0600000000000000" pitchFamily="50" charset="-128"/>
              <a:ea typeface="HG丸ｺﾞｼｯｸM-PRO" panose="020F0600000000000000" pitchFamily="50"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59" y="6061615"/>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800" b="1" dirty="0">
                <a:solidFill>
                  <a:srgbClr val="FF0000"/>
                </a:solidFill>
              </a:rPr>
              <a:t>モデルの</a:t>
            </a:r>
            <a:r>
              <a:rPr lang="ja-JP" altLang="en-US" sz="2800" b="1" dirty="0" smtClean="0">
                <a:solidFill>
                  <a:srgbClr val="FF0000"/>
                </a:solidFill>
              </a:rPr>
              <a:t>概要</a:t>
            </a:r>
            <a:r>
              <a:rPr lang="en-US" altLang="ja-JP" sz="2168" b="1" dirty="0" smtClean="0">
                <a:solidFill>
                  <a:srgbClr val="FF0000"/>
                </a:solidFill>
              </a:rPr>
              <a:t/>
            </a:r>
            <a:br>
              <a:rPr lang="en-US" altLang="ja-JP" sz="2168" b="1" dirty="0" smtClean="0">
                <a:solidFill>
                  <a:srgbClr val="FF0000"/>
                </a:solidFill>
              </a:rPr>
            </a:br>
            <a:endParaRPr lang="ja-JP" altLang="en-US" sz="2168" b="1" dirty="0" smtClean="0">
              <a:solidFill>
                <a:srgbClr val="FF0000"/>
              </a:solidFill>
            </a:endParaRPr>
          </a:p>
          <a:p>
            <a:pPr marL="0" indent="0" eaLnBrk="1" hangingPunct="1">
              <a:lnSpc>
                <a:spcPct val="80000"/>
              </a:lnSpc>
              <a:spcBef>
                <a:spcPts val="668"/>
              </a:spcBef>
            </a:pPr>
            <a:r>
              <a:rPr lang="ja-JP" altLang="en-US" sz="1782" dirty="0" smtClean="0">
                <a:latin typeface="HG丸ｺﾞｼｯｸM-PRO" panose="020F0600000000000000" pitchFamily="50" charset="-128"/>
                <a:ea typeface="HG丸ｺﾞｼｯｸM-PRO" panose="020F0600000000000000" pitchFamily="50" charset="-128"/>
              </a:rPr>
              <a:t>安定してゴールに到達することを目指すことを目標とし、これを達成するために走行安定性の向上と処理の簡素化に重点を置いた。</a:t>
            </a:r>
          </a:p>
          <a:p>
            <a:pPr marL="0" indent="0" eaLnBrk="1" hangingPunct="1">
              <a:lnSpc>
                <a:spcPct val="80000"/>
              </a:lnSpc>
              <a:spcBef>
                <a:spcPts val="668"/>
              </a:spcBef>
            </a:pPr>
            <a:r>
              <a:rPr lang="en-US" altLang="ja-JP" dirty="0" smtClean="0">
                <a:latin typeface="HG丸ｺﾞｼｯｸM-PRO" panose="020F0600000000000000" pitchFamily="50" charset="-128"/>
                <a:ea typeface="HG丸ｺﾞｼｯｸM-PRO" panose="020F0600000000000000" pitchFamily="50" charset="-128"/>
              </a:rPr>
              <a:t/>
            </a:r>
            <a:br>
              <a:rPr lang="en-US" altLang="ja-JP" dirty="0" smtClean="0">
                <a:latin typeface="HG丸ｺﾞｼｯｸM-PRO" panose="020F0600000000000000" pitchFamily="50" charset="-128"/>
                <a:ea typeface="HG丸ｺﾞｼｯｸM-PRO" panose="020F0600000000000000" pitchFamily="50" charset="-128"/>
              </a:rPr>
            </a:br>
            <a:r>
              <a:rPr lang="ja-JP" altLang="en-US" sz="1800" b="1" dirty="0" smtClean="0">
                <a:latin typeface="HG丸ｺﾞｼｯｸM-PRO" panose="020F0600000000000000" pitchFamily="50" charset="-128"/>
                <a:ea typeface="HG丸ｺﾞｼｯｸM-PRO" panose="020F0600000000000000" pitchFamily="50" charset="-128"/>
              </a:rPr>
              <a:t>●走行</a:t>
            </a:r>
            <a:r>
              <a:rPr lang="ja-JP" altLang="en-US" sz="1800" b="1" dirty="0">
                <a:latin typeface="HG丸ｺﾞｼｯｸM-PRO" panose="020F0600000000000000" pitchFamily="50" charset="-128"/>
                <a:ea typeface="HG丸ｺﾞｼｯｸM-PRO" panose="020F0600000000000000" pitchFamily="50" charset="-128"/>
              </a:rPr>
              <a:t>安定性を向上させる</a:t>
            </a:r>
          </a:p>
          <a:p>
            <a:pPr marL="0" indent="0" eaLnBrk="1" hangingPunct="1">
              <a:lnSpc>
                <a:spcPct val="80000"/>
              </a:lnSpc>
              <a:spcBef>
                <a:spcPts val="668"/>
              </a:spcBef>
            </a:pPr>
            <a:r>
              <a:rPr lang="ja-JP" altLang="en-US" sz="1782" dirty="0" smtClean="0">
                <a:latin typeface="HG丸ｺﾞｼｯｸM-PRO" panose="020F0600000000000000" pitchFamily="50" charset="-128"/>
                <a:ea typeface="HG丸ｺﾞｼｯｸM-PRO" panose="020F0600000000000000" pitchFamily="50" charset="-128"/>
              </a:rPr>
              <a:t>・センサ</a:t>
            </a:r>
            <a:r>
              <a:rPr lang="ja-JP" altLang="en-US" sz="1782" dirty="0">
                <a:latin typeface="HG丸ｺﾞｼｯｸM-PRO" panose="020F0600000000000000" pitchFamily="50" charset="-128"/>
                <a:ea typeface="HG丸ｺﾞｼｯｸM-PRO" panose="020F0600000000000000" pitchFamily="50" charset="-128"/>
              </a:rPr>
              <a:t>の位置と走行位置</a:t>
            </a:r>
            <a:r>
              <a:rPr lang="en-US" altLang="ja-JP" sz="1782" dirty="0">
                <a:latin typeface="HG丸ｺﾞｼｯｸM-PRO" panose="020F0600000000000000" pitchFamily="50" charset="-128"/>
                <a:ea typeface="HG丸ｺﾞｼｯｸM-PRO" panose="020F0600000000000000" pitchFamily="50" charset="-128"/>
              </a:rPr>
              <a:t>(</a:t>
            </a:r>
            <a:r>
              <a:rPr lang="ja-JP" altLang="en-US" sz="1782" dirty="0">
                <a:latin typeface="HG丸ｺﾞｼｯｸM-PRO" panose="020F0600000000000000" pitchFamily="50" charset="-128"/>
                <a:ea typeface="HG丸ｺﾞｼｯｸM-PRO" panose="020F0600000000000000" pitchFamily="50" charset="-128"/>
              </a:rPr>
              <a:t>車輪</a:t>
            </a:r>
            <a:r>
              <a:rPr lang="en-US" altLang="ja-JP" sz="1782" dirty="0">
                <a:latin typeface="HG丸ｺﾞｼｯｸM-PRO" panose="020F0600000000000000" pitchFamily="50" charset="-128"/>
                <a:ea typeface="HG丸ｺﾞｼｯｸM-PRO" panose="020F0600000000000000" pitchFamily="50" charset="-128"/>
              </a:rPr>
              <a:t>)</a:t>
            </a:r>
            <a:r>
              <a:rPr lang="ja-JP" altLang="en-US" sz="1782" dirty="0">
                <a:latin typeface="HG丸ｺﾞｼｯｸM-PRO" panose="020F0600000000000000" pitchFamily="50" charset="-128"/>
                <a:ea typeface="HG丸ｺﾞｼｯｸM-PRO" panose="020F0600000000000000" pitchFamily="50" charset="-128"/>
              </a:rPr>
              <a:t>が異なることを考慮した走行を行い、センサが常にライン上にあるような走行を行う。</a:t>
            </a:r>
          </a:p>
          <a:p>
            <a:pPr marL="0" indent="0" eaLnBrk="1" hangingPunct="1">
              <a:lnSpc>
                <a:spcPct val="80000"/>
              </a:lnSpc>
              <a:spcBef>
                <a:spcPts val="668"/>
              </a:spcBef>
            </a:pPr>
            <a:r>
              <a:rPr lang="ja-JP" altLang="en-US" sz="1782" dirty="0" smtClean="0">
                <a:latin typeface="HG丸ｺﾞｼｯｸM-PRO" panose="020F0600000000000000" pitchFamily="50" charset="-128"/>
                <a:ea typeface="HG丸ｺﾞｼｯｸM-PRO" panose="020F0600000000000000" pitchFamily="50" charset="-128"/>
              </a:rPr>
              <a:t>・センサ</a:t>
            </a:r>
            <a:r>
              <a:rPr lang="ja-JP" altLang="en-US" sz="1782" dirty="0">
                <a:latin typeface="HG丸ｺﾞｼｯｸM-PRO" panose="020F0600000000000000" pitchFamily="50" charset="-128"/>
                <a:ea typeface="HG丸ｺﾞｼｯｸM-PRO" panose="020F0600000000000000" pitchFamily="50" charset="-128"/>
              </a:rPr>
              <a:t>を検出しない期間を設定することで、同一ポイントで複数回処理</a:t>
            </a:r>
            <a:r>
              <a:rPr lang="ja-JP" altLang="en-US" sz="1782" dirty="0" smtClean="0">
                <a:latin typeface="HG丸ｺﾞｼｯｸM-PRO" panose="020F0600000000000000" pitchFamily="50" charset="-128"/>
                <a:ea typeface="HG丸ｺﾞｼｯｸM-PRO" panose="020F0600000000000000" pitchFamily="50" charset="-128"/>
              </a:rPr>
              <a:t>が行われること</a:t>
            </a:r>
            <a:r>
              <a:rPr lang="ja-JP" altLang="en-US" sz="1782" dirty="0">
                <a:latin typeface="HG丸ｺﾞｼｯｸM-PRO" panose="020F0600000000000000" pitchFamily="50" charset="-128"/>
                <a:ea typeface="HG丸ｺﾞｼｯｸM-PRO" panose="020F0600000000000000" pitchFamily="50" charset="-128"/>
              </a:rPr>
              <a:t>による誤作動を避ける。</a:t>
            </a:r>
          </a:p>
          <a:p>
            <a:pPr marL="0" indent="0" eaLnBrk="1" hangingPunct="1">
              <a:lnSpc>
                <a:spcPct val="80000"/>
              </a:lnSpc>
              <a:spcBef>
                <a:spcPts val="668"/>
              </a:spcBef>
            </a:pPr>
            <a:r>
              <a:rPr lang="en-US" altLang="ja-JP" dirty="0" smtClean="0">
                <a:latin typeface="HG丸ｺﾞｼｯｸM-PRO" panose="020F0600000000000000" pitchFamily="50" charset="-128"/>
                <a:ea typeface="HG丸ｺﾞｼｯｸM-PRO" panose="020F0600000000000000" pitchFamily="50" charset="-128"/>
              </a:rPr>
              <a:t/>
            </a:r>
            <a:br>
              <a:rPr lang="en-US" altLang="ja-JP" dirty="0" smtClean="0">
                <a:latin typeface="HG丸ｺﾞｼｯｸM-PRO" panose="020F0600000000000000" pitchFamily="50" charset="-128"/>
                <a:ea typeface="HG丸ｺﾞｼｯｸM-PRO" panose="020F0600000000000000" pitchFamily="50" charset="-128"/>
              </a:rPr>
            </a:br>
            <a:r>
              <a:rPr lang="ja-JP" altLang="en-US" sz="1800" b="1" dirty="0" smtClean="0">
                <a:latin typeface="HG丸ｺﾞｼｯｸM-PRO" panose="020F0600000000000000" pitchFamily="50" charset="-128"/>
                <a:ea typeface="HG丸ｺﾞｼｯｸM-PRO" panose="020F0600000000000000" pitchFamily="50" charset="-128"/>
              </a:rPr>
              <a:t>●処理</a:t>
            </a:r>
            <a:r>
              <a:rPr lang="ja-JP" altLang="en-US" sz="1800" b="1" dirty="0">
                <a:latin typeface="HG丸ｺﾞｼｯｸM-PRO" panose="020F0600000000000000" pitchFamily="50" charset="-128"/>
                <a:ea typeface="HG丸ｺﾞｼｯｸM-PRO" panose="020F0600000000000000" pitchFamily="50" charset="-128"/>
              </a:rPr>
              <a:t>を簡素化する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ブロックの各配置パターンにおける走行経路を固定化し、複雑な設計になることを回避する。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一関数に一機能を基本として疎結合を意識した設計を</a:t>
            </a:r>
            <a:r>
              <a:rPr lang="ja-JP" altLang="en-US" sz="1782" dirty="0" smtClean="0">
                <a:latin typeface="HG丸ｺﾞｼｯｸM-PRO" panose="020F0600000000000000" pitchFamily="50" charset="-128"/>
                <a:ea typeface="HG丸ｺﾞｼｯｸM-PRO" panose="020F0600000000000000" pitchFamily="50" charset="-128"/>
              </a:rPr>
              <a:t>行い、処理の流れを分かりやすくする。</a:t>
            </a:r>
          </a:p>
          <a:p>
            <a:pPr marL="0" indent="0" eaLnBrk="1" hangingPunct="1">
              <a:lnSpc>
                <a:spcPct val="80000"/>
              </a:lnSpc>
              <a:spcBef>
                <a:spcPct val="20000"/>
              </a:spcBef>
            </a:pPr>
            <a:endParaRPr lang="en-US" altLang="ja-JP" sz="2004" dirty="0" smtClean="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571566" y="593378"/>
            <a:ext cx="4608511" cy="360040"/>
          </a:xfrm>
        </p:spPr>
        <p:txBody>
          <a:bodyPr>
            <a:normAutofit fontScale="90000"/>
          </a:bodyPr>
          <a:lstStyle/>
          <a:p>
            <a:r>
              <a:rPr kumimoji="1" lang="ja-JP" altLang="en-US" dirty="0"/>
              <a:t>機能モデル</a:t>
            </a:r>
          </a:p>
        </p:txBody>
      </p:sp>
      <p:graphicFrame>
        <p:nvGraphicFramePr>
          <p:cNvPr id="9" name="表 8"/>
          <p:cNvGraphicFramePr>
            <a:graphicFrameLocks noGrp="1"/>
          </p:cNvGraphicFramePr>
          <p:nvPr>
            <p:extLst>
              <p:ext uri="{D42A27DB-BD31-4B8C-83A1-F6EECF244321}">
                <p14:modId xmlns:p14="http://schemas.microsoft.com/office/powerpoint/2010/main" val="362741133"/>
              </p:ext>
            </p:extLst>
          </p:nvPr>
        </p:nvGraphicFramePr>
        <p:xfrm>
          <a:off x="7301539" y="4049762"/>
          <a:ext cx="7488832" cy="5138906"/>
        </p:xfrm>
        <a:graphic>
          <a:graphicData uri="http://schemas.openxmlformats.org/drawingml/2006/table">
            <a:tbl>
              <a:tblPr>
                <a:tableStyleId>{5C22544A-7EE6-4342-B048-85BDC9FD1C3A}</a:tableStyleId>
              </a:tblPr>
              <a:tblGrid>
                <a:gridCol w="1756493">
                  <a:extLst>
                    <a:ext uri="{9D8B030D-6E8A-4147-A177-3AD203B41FA5}">
                      <a16:colId xmlns:a16="http://schemas.microsoft.com/office/drawing/2014/main" val="2623743934"/>
                    </a:ext>
                  </a:extLst>
                </a:gridCol>
                <a:gridCol w="5732339">
                  <a:extLst>
                    <a:ext uri="{9D8B030D-6E8A-4147-A177-3AD203B41FA5}">
                      <a16:colId xmlns:a16="http://schemas.microsoft.com/office/drawing/2014/main" val="3477032619"/>
                    </a:ext>
                  </a:extLst>
                </a:gridCol>
              </a:tblGrid>
              <a:tr h="353489">
                <a:tc>
                  <a:txBody>
                    <a:bodyPr/>
                    <a:lstStyle/>
                    <a:p>
                      <a:pPr algn="l" fontAlgn="ctr"/>
                      <a:r>
                        <a:rPr lang="ja-JP" altLang="en-US" sz="2000" u="none" strike="noStrike" dirty="0">
                          <a:effectLst/>
                        </a:rPr>
                        <a:t>ユースケース</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a:effectLst/>
                        </a:rPr>
                        <a:t>ブロック </a:t>
                      </a:r>
                      <a:r>
                        <a:rPr lang="en-US" altLang="ja-JP" sz="2000" u="none" strike="noStrike">
                          <a:effectLst/>
                        </a:rPr>
                        <a:t>de </a:t>
                      </a:r>
                      <a:r>
                        <a:rPr lang="ja-JP" altLang="en-US" sz="2000" u="none" strike="noStrike">
                          <a:effectLst/>
                        </a:rPr>
                        <a:t>トレジャーハンター を攻略する</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56102266"/>
                  </a:ext>
                </a:extLst>
              </a:tr>
              <a:tr h="787496">
                <a:tc>
                  <a:txBody>
                    <a:bodyPr/>
                    <a:lstStyle/>
                    <a:p>
                      <a:pPr algn="l" fontAlgn="t"/>
                      <a:r>
                        <a:rPr lang="ja-JP" altLang="en-US" sz="2000" u="none" strike="noStrike" dirty="0">
                          <a:effectLst/>
                        </a:rPr>
                        <a:t>事前条件</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ja-JP" altLang="en-US" sz="2000" u="none" strike="noStrike" dirty="0">
                          <a:effectLst/>
                        </a:rPr>
                        <a:t>・ブロックの配置パターンが設定されていること</a:t>
                      </a:r>
                      <a:br>
                        <a:rPr lang="ja-JP" altLang="en-US" sz="2000" u="none" strike="noStrike" dirty="0">
                          <a:effectLst/>
                        </a:rPr>
                      </a:br>
                      <a:r>
                        <a:rPr lang="ja-JP" altLang="en-US" sz="2000" u="none" strike="noStrike" dirty="0">
                          <a:effectLst/>
                        </a:rPr>
                        <a:t>・ブロック </a:t>
                      </a:r>
                      <a:r>
                        <a:rPr lang="en-US" altLang="ja-JP" sz="2000" u="none" strike="noStrike" dirty="0">
                          <a:effectLst/>
                        </a:rPr>
                        <a:t>de </a:t>
                      </a:r>
                      <a:r>
                        <a:rPr lang="ja-JP" altLang="en-US" sz="2000" u="none" strike="noStrike" dirty="0">
                          <a:effectLst/>
                        </a:rPr>
                        <a:t>トレジャーハンター のコースに走行体がいる</a:t>
                      </a:r>
                      <a:r>
                        <a:rPr lang="ja-JP" altLang="en-US" sz="2000" u="none" strike="noStrike" dirty="0" smtClean="0">
                          <a:effectLst/>
                        </a:rPr>
                        <a:t>こと</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3248251474"/>
                  </a:ext>
                </a:extLst>
              </a:tr>
              <a:tr h="683263">
                <a:tc>
                  <a:txBody>
                    <a:bodyPr/>
                    <a:lstStyle/>
                    <a:p>
                      <a:pPr algn="l" fontAlgn="ctr"/>
                      <a:r>
                        <a:rPr lang="ja-JP" altLang="en-US" sz="2000" u="none" strike="noStrike">
                          <a:effectLst/>
                        </a:rPr>
                        <a:t>事後条件</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dirty="0">
                          <a:effectLst/>
                        </a:rPr>
                        <a:t>トレジャーブロック</a:t>
                      </a:r>
                      <a:r>
                        <a:rPr lang="ja-JP" altLang="en-US" sz="2000" u="none" strike="noStrike" dirty="0" smtClean="0">
                          <a:effectLst/>
                        </a:rPr>
                        <a:t>を運搬し、ゴールエリアに到達する</a:t>
                      </a:r>
                      <a:endParaRPr lang="en-US" altLang="ja-JP" sz="2000" u="none" strike="noStrike" dirty="0" smtClean="0">
                        <a:effectLst/>
                      </a:endParaRPr>
                    </a:p>
                  </a:txBody>
                  <a:tcPr marL="6350" marR="6350" marT="6350" marB="0" anchor="ctr"/>
                </a:tc>
                <a:extLst>
                  <a:ext uri="{0D108BD9-81ED-4DB2-BD59-A6C34878D82A}">
                    <a16:rowId xmlns:a16="http://schemas.microsoft.com/office/drawing/2014/main" val="4032314348"/>
                  </a:ext>
                </a:extLst>
              </a:tr>
              <a:tr h="3181404">
                <a:tc>
                  <a:txBody>
                    <a:bodyPr/>
                    <a:lstStyle/>
                    <a:p>
                      <a:pPr algn="l" fontAlgn="t"/>
                      <a:r>
                        <a:rPr lang="ja-JP" altLang="en-US" sz="2000" u="none" strike="noStrike" dirty="0">
                          <a:effectLst/>
                        </a:rPr>
                        <a:t>処理フロー</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en-US" altLang="ja-JP" sz="2000" u="none" strike="noStrike" dirty="0">
                          <a:effectLst/>
                        </a:rPr>
                        <a:t>1) </a:t>
                      </a:r>
                      <a:r>
                        <a:rPr lang="ja-JP" altLang="en-US" sz="2000" u="none" strike="noStrike" dirty="0">
                          <a:effectLst/>
                        </a:rPr>
                        <a:t>走行開始前に設定されたブロックの配置パターンをもとに、</a:t>
                      </a:r>
                      <a:br>
                        <a:rPr lang="ja-JP" altLang="en-US" sz="2000" u="none" strike="noStrike" dirty="0">
                          <a:effectLst/>
                        </a:rPr>
                      </a:br>
                      <a:r>
                        <a:rPr lang="ja-JP" altLang="en-US" sz="2000" u="none" strike="noStrike" dirty="0">
                          <a:effectLst/>
                        </a:rPr>
                        <a:t>　 走行ルートを設定する</a:t>
                      </a:r>
                      <a:br>
                        <a:rPr lang="ja-JP" altLang="en-US" sz="2000" u="none" strike="noStrike" dirty="0">
                          <a:effectLst/>
                        </a:rPr>
                      </a:br>
                      <a:r>
                        <a:rPr lang="en-US" altLang="ja-JP" sz="2000" u="none" strike="noStrike" dirty="0">
                          <a:effectLst/>
                        </a:rPr>
                        <a:t>2) </a:t>
                      </a:r>
                      <a:r>
                        <a:rPr lang="ja-JP" altLang="en-US" sz="2000" u="none" strike="noStrike" dirty="0">
                          <a:effectLst/>
                        </a:rPr>
                        <a:t>反射値からラインの色を取得する</a:t>
                      </a:r>
                      <a:br>
                        <a:rPr lang="ja-JP" altLang="en-US" sz="2000" u="none" strike="noStrike" dirty="0">
                          <a:effectLst/>
                        </a:rPr>
                      </a:br>
                      <a:r>
                        <a:rPr lang="en-US" altLang="ja-JP" sz="2000" u="none" strike="noStrike" dirty="0">
                          <a:effectLst/>
                        </a:rPr>
                        <a:t>3-a) </a:t>
                      </a:r>
                      <a:r>
                        <a:rPr lang="ja-JP" altLang="en-US" sz="2000" u="none" strike="noStrike" dirty="0">
                          <a:effectLst/>
                        </a:rPr>
                        <a:t>色が白</a:t>
                      </a:r>
                      <a:r>
                        <a:rPr lang="en-US" altLang="ja-JP" sz="2000" u="none" strike="noStrike" dirty="0">
                          <a:effectLst/>
                        </a:rPr>
                        <a:t>/</a:t>
                      </a:r>
                      <a:r>
                        <a:rPr lang="ja-JP" altLang="en-US" sz="2000" u="none" strike="noStrike" dirty="0">
                          <a:effectLst/>
                        </a:rPr>
                        <a:t>黒の場合、ライントレースを行う</a:t>
                      </a:r>
                      <a:br>
                        <a:rPr lang="ja-JP" altLang="en-US" sz="2000" u="none" strike="noStrike" dirty="0">
                          <a:effectLst/>
                        </a:rPr>
                      </a:br>
                      <a:r>
                        <a:rPr lang="en-US" altLang="ja-JP" sz="2000" u="none" strike="noStrike" dirty="0">
                          <a:effectLst/>
                        </a:rPr>
                        <a:t>3-b) </a:t>
                      </a:r>
                      <a:r>
                        <a:rPr lang="ja-JP" altLang="en-US" sz="2000" u="none" strike="noStrike" dirty="0">
                          <a:effectLst/>
                        </a:rPr>
                        <a:t>色が赤</a:t>
                      </a:r>
                      <a:r>
                        <a:rPr lang="en-US" altLang="ja-JP" sz="2000" u="none" strike="noStrike" dirty="0">
                          <a:effectLst/>
                        </a:rPr>
                        <a:t>/</a:t>
                      </a:r>
                      <a:r>
                        <a:rPr lang="ja-JP" altLang="en-US" sz="2000" u="none" strike="noStrike" dirty="0">
                          <a:effectLst/>
                        </a:rPr>
                        <a:t>黄</a:t>
                      </a:r>
                      <a:r>
                        <a:rPr lang="en-US" altLang="ja-JP" sz="2000" u="none" strike="noStrike" dirty="0">
                          <a:effectLst/>
                        </a:rPr>
                        <a:t>/</a:t>
                      </a:r>
                      <a:r>
                        <a:rPr lang="ja-JP" altLang="en-US" sz="2000" u="none" strike="noStrike" dirty="0">
                          <a:effectLst/>
                        </a:rPr>
                        <a:t>青</a:t>
                      </a:r>
                      <a:r>
                        <a:rPr lang="en-US" altLang="ja-JP" sz="2000" u="none" strike="noStrike" dirty="0">
                          <a:effectLst/>
                        </a:rPr>
                        <a:t>/</a:t>
                      </a:r>
                      <a:r>
                        <a:rPr lang="ja-JP" altLang="en-US" sz="2000" u="none" strike="noStrike" dirty="0">
                          <a:effectLst/>
                        </a:rPr>
                        <a:t>緑の場合、</a:t>
                      </a:r>
                      <a:br>
                        <a:rPr lang="ja-JP" altLang="en-US" sz="2000" u="none" strike="noStrike" dirty="0">
                          <a:effectLst/>
                        </a:rPr>
                      </a:br>
                      <a:r>
                        <a:rPr lang="ja-JP" altLang="en-US" sz="2000" u="none" strike="noStrike" dirty="0">
                          <a:effectLst/>
                        </a:rPr>
                        <a:t>　　 設定したコースの方向に走行体を旋回する。</a:t>
                      </a:r>
                      <a:br>
                        <a:rPr lang="ja-JP" altLang="en-US" sz="2000" u="none" strike="noStrike" dirty="0">
                          <a:effectLst/>
                        </a:rPr>
                      </a:br>
                      <a:r>
                        <a:rPr lang="en-US" altLang="ja-JP" sz="2000" u="none" strike="noStrike" dirty="0">
                          <a:effectLst/>
                        </a:rPr>
                        <a:t>4) </a:t>
                      </a:r>
                      <a:r>
                        <a:rPr lang="ja-JP" altLang="en-US" sz="2000" u="none" strike="noStrike" dirty="0">
                          <a:effectLst/>
                        </a:rPr>
                        <a:t>走行体がブロックの配置位置にある場合、</a:t>
                      </a:r>
                      <a:br>
                        <a:rPr lang="ja-JP" altLang="en-US" sz="2000" u="none" strike="noStrike" dirty="0">
                          <a:effectLst/>
                        </a:rPr>
                      </a:br>
                      <a:r>
                        <a:rPr lang="ja-JP" altLang="en-US" sz="2000" u="none" strike="noStrike" dirty="0">
                          <a:effectLst/>
                        </a:rPr>
                        <a:t>　 ブロックの運搬を行う</a:t>
                      </a:r>
                      <a:br>
                        <a:rPr lang="ja-JP" altLang="en-US" sz="2000" u="none" strike="noStrike" dirty="0">
                          <a:effectLst/>
                        </a:rPr>
                      </a:br>
                      <a:r>
                        <a:rPr lang="en-US" altLang="ja-JP" sz="2000" u="none" strike="noStrike" dirty="0">
                          <a:effectLst/>
                        </a:rPr>
                        <a:t>5) 2~4 </a:t>
                      </a:r>
                      <a:r>
                        <a:rPr lang="ja-JP" altLang="en-US" sz="2000" u="none" strike="noStrike" dirty="0">
                          <a:effectLst/>
                        </a:rPr>
                        <a:t>を繰り返し、ゴールまで移動する</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807637024"/>
                  </a:ext>
                </a:extLst>
              </a:tr>
            </a:tbl>
          </a:graphicData>
        </a:graphic>
      </p:graphicFrame>
      <p:sp>
        <p:nvSpPr>
          <p:cNvPr id="10" name="テキスト ボックス 9"/>
          <p:cNvSpPr txBox="1"/>
          <p:nvPr/>
        </p:nvSpPr>
        <p:spPr>
          <a:xfrm>
            <a:off x="1924127" y="3588097"/>
            <a:ext cx="4176464" cy="461665"/>
          </a:xfrm>
          <a:prstGeom prst="rect">
            <a:avLst/>
          </a:prstGeom>
          <a:noFill/>
        </p:spPr>
        <p:txBody>
          <a:bodyPr wrap="square" rtlCol="0">
            <a:spAutoFit/>
          </a:bodyPr>
          <a:lstStyle/>
          <a:p>
            <a:r>
              <a:rPr kumimoji="1" lang="ja-JP" altLang="en-US" sz="2400" dirty="0" smtClean="0"/>
              <a:t>図</a:t>
            </a:r>
            <a:r>
              <a:rPr kumimoji="1" lang="en-US" altLang="ja-JP" sz="2400" dirty="0" smtClean="0"/>
              <a:t>1 </a:t>
            </a:r>
            <a:r>
              <a:rPr kumimoji="1" lang="ja-JP" altLang="en-US" sz="2400" dirty="0" smtClean="0"/>
              <a:t>ユースケース図</a:t>
            </a:r>
            <a:endParaRPr kumimoji="1" lang="en-US" altLang="ja-JP" sz="2400" dirty="0" smtClean="0"/>
          </a:p>
        </p:txBody>
      </p:sp>
      <p:sp>
        <p:nvSpPr>
          <p:cNvPr id="11" name="テキスト ボックス 10"/>
          <p:cNvSpPr txBox="1"/>
          <p:nvPr/>
        </p:nvSpPr>
        <p:spPr>
          <a:xfrm>
            <a:off x="9029731" y="3588097"/>
            <a:ext cx="4032448" cy="830997"/>
          </a:xfrm>
          <a:prstGeom prst="rect">
            <a:avLst/>
          </a:prstGeom>
          <a:noFill/>
        </p:spPr>
        <p:txBody>
          <a:bodyPr wrap="square" rtlCol="0">
            <a:spAutoFit/>
          </a:bodyPr>
          <a:lstStyle/>
          <a:p>
            <a:r>
              <a:rPr kumimoji="1" lang="ja-JP" altLang="en-US" sz="2400" dirty="0" smtClean="0"/>
              <a:t>表</a:t>
            </a:r>
            <a:r>
              <a:rPr kumimoji="1" lang="en-US" altLang="ja-JP" sz="2400" dirty="0" smtClean="0"/>
              <a:t>1 </a:t>
            </a:r>
            <a:r>
              <a:rPr kumimoji="1" lang="ja-JP" altLang="en-US" sz="2400" dirty="0" smtClean="0"/>
              <a:t>ユースケース記述</a:t>
            </a:r>
            <a:endParaRPr kumimoji="1" lang="en-US" altLang="ja-JP" sz="2400" dirty="0" smtClean="0"/>
          </a:p>
          <a:p>
            <a:endParaRPr kumimoji="1" lang="en-US" altLang="ja-JP" sz="2400" dirty="0" smtClean="0"/>
          </a:p>
        </p:txBody>
      </p:sp>
      <p:sp>
        <p:nvSpPr>
          <p:cNvPr id="3" name="テキスト ボックス 2"/>
          <p:cNvSpPr txBox="1"/>
          <p:nvPr/>
        </p:nvSpPr>
        <p:spPr>
          <a:xfrm>
            <a:off x="571566" y="1657384"/>
            <a:ext cx="14185576" cy="1226746"/>
          </a:xfrm>
          <a:prstGeom prst="rect">
            <a:avLst/>
          </a:prstGeom>
          <a:noFill/>
        </p:spPr>
        <p:txBody>
          <a:bodyPr wrap="square" rtlCol="0">
            <a:spAutoFit/>
          </a:bodyPr>
          <a:lstStyle/>
          <a:p>
            <a:r>
              <a:rPr kumimoji="1" lang="ja-JP" altLang="en-US" dirty="0" smtClean="0"/>
              <a:t>ブロック </a:t>
            </a:r>
            <a:r>
              <a:rPr lang="en-US" altLang="ja-JP" dirty="0" smtClean="0"/>
              <a:t>de </a:t>
            </a:r>
            <a:r>
              <a:rPr lang="ja-JP" altLang="en-US" dirty="0"/>
              <a:t> </a:t>
            </a:r>
            <a:r>
              <a:rPr lang="ja-JP" altLang="en-US" dirty="0" smtClean="0"/>
              <a:t>トレジャーハンターの攻略に必要なシステムの機能をユースケース図、ユースケース記述で定義した</a:t>
            </a:r>
            <a:r>
              <a:rPr lang="ja-JP" altLang="en-US" dirty="0" smtClean="0"/>
              <a:t>。</a:t>
            </a:r>
            <a:r>
              <a:rPr lang="en-US" altLang="ja-JP" dirty="0" smtClean="0"/>
              <a:t/>
            </a:r>
            <a:br>
              <a:rPr lang="en-US" altLang="ja-JP" dirty="0" smtClean="0"/>
            </a:br>
            <a:r>
              <a:rPr lang="ja-JP" altLang="en-US" dirty="0" smtClean="0"/>
              <a:t>ダブルループ、ブロック </a:t>
            </a:r>
            <a:r>
              <a:rPr lang="en-US" altLang="ja-JP" dirty="0" smtClean="0"/>
              <a:t>de </a:t>
            </a:r>
            <a:r>
              <a:rPr lang="ja-JP" altLang="en-US" dirty="0" smtClean="0"/>
              <a:t>トレジャーハンター で動作を切り替え、一連のシナリオとして動作させる。</a:t>
            </a:r>
            <a:r>
              <a:rPr lang="en-US" altLang="ja-JP" dirty="0" smtClean="0"/>
              <a:t/>
            </a:r>
            <a:br>
              <a:rPr lang="en-US" altLang="ja-JP" dirty="0" smtClean="0"/>
            </a:br>
            <a:r>
              <a:rPr lang="ja-JP" altLang="en-US" dirty="0" smtClean="0"/>
              <a:t>汎用的なクラスは共通化し、それぞれのシナリオで使用できるようにする。</a:t>
            </a:r>
            <a:r>
              <a:rPr lang="en-US" altLang="ja-JP" dirty="0" smtClean="0"/>
              <a:t/>
            </a:r>
            <a:br>
              <a:rPr lang="en-US" altLang="ja-JP" dirty="0" smtClean="0"/>
            </a:br>
            <a:r>
              <a:rPr lang="ja-JP" altLang="en-US" dirty="0" smtClean="0"/>
              <a:t>ここでは、ブロック </a:t>
            </a:r>
            <a:r>
              <a:rPr lang="en-US" altLang="ja-JP" dirty="0" smtClean="0"/>
              <a:t>de </a:t>
            </a:r>
            <a:r>
              <a:rPr lang="ja-JP" altLang="en-US" dirty="0" smtClean="0"/>
              <a:t>トレジャーハンターに関係するユースケースのみ記載する。</a:t>
            </a:r>
            <a:endParaRPr kumimoji="1" lang="ja-JP" altLang="en-US" dirty="0"/>
          </a:p>
        </p:txBody>
      </p:sp>
      <p:pic>
        <p:nvPicPr>
          <p:cNvPr id="6" name="図 5"/>
          <p:cNvPicPr>
            <a:picLocks noChangeAspect="1"/>
          </p:cNvPicPr>
          <p:nvPr/>
        </p:nvPicPr>
        <p:blipFill>
          <a:blip r:embed="rId2"/>
          <a:stretch>
            <a:fillRect/>
          </a:stretch>
        </p:blipFill>
        <p:spPr>
          <a:xfrm>
            <a:off x="0" y="4121770"/>
            <a:ext cx="7772400" cy="6324600"/>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kumimoji="1" lang="ja-JP" altLang="en-US" dirty="0"/>
              <a:t>構造モデル</a:t>
            </a:r>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r>
              <a:rPr kumimoji="1" lang="ja-JP" altLang="en-US" dirty="0"/>
              <a:t>ここに構造のモデルを書く</a:t>
            </a:r>
          </a:p>
        </p:txBody>
      </p:sp>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HG丸ｺﾞｼｯｸM-PRO" panose="020F0600000000000000" pitchFamily="50" charset="-128"/>
                <a:ea typeface="HG丸ｺﾞｼｯｸM-PRO" panose="020F0600000000000000" pitchFamily="50" charset="-128"/>
              </a:rPr>
              <a:t>マトリクス走査状態　ステートマシン図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r>
              <a:rPr lang="ja-JP" altLang="en-US" sz="1800" dirty="0">
                <a:latin typeface="HG丸ｺﾞｼｯｸM-PRO" panose="020F0600000000000000" pitchFamily="50" charset="-128"/>
                <a:ea typeface="HG丸ｺﾞｼｯｸM-PRO" panose="020F0600000000000000" pitchFamily="50" charset="-128"/>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311322"/>
            <a:ext cx="7104254" cy="287434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HG丸ｺﾞｼｯｸM-PRO" panose="020F0600000000000000" pitchFamily="50" charset="-128"/>
                <a:ea typeface="HG丸ｺﾞｼｯｸM-PRO" panose="020F0600000000000000" pitchFamily="50" charset="-128"/>
              </a:rPr>
              <a:t>ブロック　</a:t>
            </a:r>
            <a:r>
              <a:rPr lang="en-US" altLang="ja-JP" sz="2400" dirty="0">
                <a:latin typeface="HG丸ｺﾞｼｯｸM-PRO" panose="020F0600000000000000" pitchFamily="50" charset="-128"/>
                <a:ea typeface="HG丸ｺﾞｼｯｸM-PRO" panose="020F0600000000000000" pitchFamily="50" charset="-128"/>
              </a:rPr>
              <a:t>de</a:t>
            </a:r>
            <a:r>
              <a:rPr lang="ja-JP" altLang="en-US" sz="2400" dirty="0">
                <a:latin typeface="HG丸ｺﾞｼｯｸM-PRO" panose="020F0600000000000000" pitchFamily="50" charset="-128"/>
                <a:ea typeface="HG丸ｺﾞｼｯｸM-PRO" panose="020F0600000000000000" pitchFamily="50" charset="-128"/>
              </a:rPr>
              <a:t>　トレジャーハンター　要件分析</a:t>
            </a:r>
            <a:endParaRPr lang="en-US" altLang="ja-JP" sz="24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ブロック </a:t>
            </a:r>
            <a:r>
              <a:rPr lang="en-US" altLang="ja-JP" sz="1800" dirty="0">
                <a:latin typeface="HG丸ｺﾞｼｯｸM-PRO" panose="020F0600000000000000" pitchFamily="50" charset="-128"/>
                <a:ea typeface="HG丸ｺﾞｼｯｸM-PRO" panose="020F0600000000000000" pitchFamily="50" charset="-128"/>
              </a:rPr>
              <a:t>de </a:t>
            </a:r>
            <a:r>
              <a:rPr lang="ja-JP" altLang="en-US" sz="1800" dirty="0">
                <a:latin typeface="HG丸ｺﾞｼｯｸM-PRO" panose="020F0600000000000000" pitchFamily="50" charset="-128"/>
                <a:ea typeface="HG丸ｺﾞｼｯｸM-PRO" panose="020F0600000000000000" pitchFamily="50" charset="-128"/>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HG丸ｺﾞｼｯｸM-PRO" panose="020F0600000000000000" pitchFamily="50" charset="-128"/>
                <a:ea typeface="HG丸ｺﾞｼｯｸM-PRO" panose="020F0600000000000000" pitchFamily="50" charset="-128"/>
              </a:rPr>
              <a:t>5</a:t>
            </a:r>
            <a:r>
              <a:rPr lang="ja-JP" altLang="en-US" sz="1800" dirty="0">
                <a:latin typeface="HG丸ｺﾞｼｯｸM-PRO" panose="020F0600000000000000" pitchFamily="50" charset="-128"/>
                <a:ea typeface="HG丸ｺﾞｼｯｸM-PRO" panose="020F0600000000000000" pitchFamily="50" charset="-128"/>
              </a:rPr>
              <a:t>つのパターンで、</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つのブロックがパターン上に設置される。</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つのブロックの</a:t>
            </a:r>
            <a:r>
              <a:rPr lang="en-US" altLang="ja-JP" sz="1800" dirty="0">
                <a:latin typeface="HG丸ｺﾞｼｯｸM-PRO" panose="020F0600000000000000" pitchFamily="50" charset="-128"/>
                <a:ea typeface="HG丸ｺﾞｼｯｸM-PRO" panose="020F0600000000000000" pitchFamily="50" charset="-128"/>
              </a:rPr>
              <a:t>2</a:t>
            </a:r>
            <a:r>
              <a:rPr lang="ja-JP" altLang="en-US" sz="1800" dirty="0">
                <a:latin typeface="HG丸ｺﾞｼｯｸM-PRO" panose="020F0600000000000000" pitchFamily="50" charset="-128"/>
                <a:ea typeface="HG丸ｺﾞｼｯｸM-PRO" panose="020F0600000000000000" pitchFamily="50" charset="-128"/>
              </a:rPr>
              <a:t>つは青で、</a:t>
            </a:r>
            <a:r>
              <a:rPr lang="en-US" altLang="ja-JP" sz="1800" dirty="0">
                <a:latin typeface="HG丸ｺﾞｼｯｸM-PRO" panose="020F0600000000000000" pitchFamily="50" charset="-128"/>
                <a:ea typeface="HG丸ｺﾞｼｯｸM-PRO" panose="020F0600000000000000" pitchFamily="50" charset="-128"/>
              </a:rPr>
              <a:t>1</a:t>
            </a:r>
            <a:r>
              <a:rPr lang="ja-JP" altLang="en-US" sz="1800" dirty="0">
                <a:latin typeface="HG丸ｺﾞｼｯｸM-PRO" panose="020F0600000000000000" pitchFamily="50" charset="-128"/>
                <a:ea typeface="HG丸ｺﾞｼｯｸM-PRO" panose="020F0600000000000000" pitchFamily="50" charset="-128"/>
              </a:rPr>
              <a:t>つは赤である。青ブロックを押し出し、赤ブロックをゴールまでもっていくことが求められる。</a:t>
            </a:r>
            <a:endParaRPr lang="en-US" altLang="ja-JP" sz="18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以上の要件をもとに、</a:t>
            </a:r>
            <a:r>
              <a:rPr lang="en-US" altLang="ja-JP" sz="1800" dirty="0">
                <a:latin typeface="HG丸ｺﾞｼｯｸM-PRO" panose="020F0600000000000000" pitchFamily="50" charset="-128"/>
                <a:ea typeface="HG丸ｺﾞｼｯｸM-PRO" panose="020F0600000000000000" pitchFamily="50" charset="-128"/>
              </a:rPr>
              <a:t>UML</a:t>
            </a:r>
            <a:r>
              <a:rPr lang="ja-JP" altLang="en-US" sz="1800" dirty="0">
                <a:latin typeface="HG丸ｺﾞｼｯｸM-PRO" panose="020F0600000000000000" pitchFamily="50" charset="-128"/>
                <a:ea typeface="HG丸ｺﾞｼｯｸM-PRO" panose="020F0600000000000000" pitchFamily="50" charset="-128"/>
              </a:rPr>
              <a:t>を用いて要件分析を行った。ステートマシン図、シーケンス図を作成してプログラムの流れを設計した。</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3473699"/>
            <a:ext cx="7104254" cy="208823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HG丸ｺﾞｼｯｸM-PRO" panose="020F0600000000000000" pitchFamily="50" charset="-128"/>
                <a:ea typeface="HG丸ｺﾞｼｯｸM-PRO" panose="020F0600000000000000" pitchFamily="50" charset="-128"/>
              </a:rPr>
              <a:t>マトリクス進行の流れ　ステートマシン図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r>
              <a:rPr lang="ja-JP" altLang="en-US" sz="1800" dirty="0">
                <a:latin typeface="HG丸ｺﾞｼｯｸM-PRO" panose="020F0600000000000000" pitchFamily="50" charset="-128"/>
                <a:ea typeface="HG丸ｺﾞｼｯｸM-PRO" panose="020F0600000000000000" pitchFamily="50" charset="-128"/>
              </a:rPr>
              <a:t>マトリクス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endParaRPr lang="ja-JP" altLang="en-US" sz="20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790923" y="5561930"/>
            <a:ext cx="5641848" cy="4213860"/>
          </a:xfrm>
          <a:prstGeom prst="rect">
            <a:avLst/>
          </a:prstGeom>
        </p:spPr>
      </p:pic>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7794877" y="2033538"/>
            <a:ext cx="6248400" cy="4162044"/>
          </a:xfrm>
          <a:prstGeom prst="rect">
            <a:avLst/>
          </a:prstGeom>
        </p:spPr>
      </p:pic>
    </p:spTree>
    <p:extLst>
      <p:ext uri="{BB962C8B-B14F-4D97-AF65-F5344CB8AC3E}">
        <p14:creationId xmlns:p14="http://schemas.microsoft.com/office/powerpoint/2010/main" val="216167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95989"/>
            <a:ext cx="7104254" cy="287434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HG丸ｺﾞｼｯｸM-PRO" panose="020F0600000000000000" pitchFamily="50" charset="-128"/>
                <a:ea typeface="HG丸ｺﾞｼｯｸM-PRO" panose="020F0600000000000000" pitchFamily="50" charset="-128"/>
              </a:rPr>
              <a:t>マトリクス走査処理　シーケンス図</a:t>
            </a:r>
            <a:endParaRPr lang="en-US" altLang="ja-JP" sz="24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マトリクス走査処理でのシーケンス図を右に示す。マトリクス走査処理では</a:t>
            </a:r>
            <a:r>
              <a:rPr lang="en-US" altLang="ja-JP" sz="1800" dirty="0">
                <a:latin typeface="HG丸ｺﾞｼｯｸM-PRO" panose="020F0600000000000000" pitchFamily="50" charset="-128"/>
                <a:ea typeface="HG丸ｺﾞｼｯｸM-PRO" panose="020F0600000000000000" pitchFamily="50" charset="-128"/>
              </a:rPr>
              <a:t>ev3</a:t>
            </a:r>
            <a:r>
              <a:rPr lang="ja-JP" altLang="en-US" sz="1800" dirty="0">
                <a:latin typeface="HG丸ｺﾞｼｯｸM-PRO" panose="020F0600000000000000" pitchFamily="50" charset="-128"/>
                <a:ea typeface="HG丸ｺﾞｼｯｸM-PRO" panose="020F0600000000000000" pitchFamily="50" charset="-128"/>
              </a:rPr>
              <a:t>マイコン、モーターユニット、反射光センサユニット間で相互にメッセージのやり取りが行われる。</a:t>
            </a:r>
            <a:endParaRPr lang="en-US" altLang="ja-JP" sz="18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endParaRPr lang="ja-JP" altLang="en-US" sz="1800" dirty="0">
              <a:latin typeface="HG丸ｺﾞｼｯｸM-PRO" panose="020F0600000000000000" pitchFamily="50" charset="-128"/>
              <a:ea typeface="HG丸ｺﾞｼｯｸM-PRO" panose="020F0600000000000000" pitchFamily="50" charset="-128"/>
            </a:endParaRPr>
          </a:p>
        </p:txBody>
      </p:sp>
      <p:pic>
        <p:nvPicPr>
          <p:cNvPr id="2" name="図 1">
            <a:extLst>
              <a:ext uri="{FF2B5EF4-FFF2-40B4-BE49-F238E27FC236}">
                <a16:creationId xmlns:a16="http://schemas.microsoft.com/office/drawing/2014/main" id="{B0384B0F-30E0-9647-09A0-0B134F154987}"/>
              </a:ext>
            </a:extLst>
          </p:cNvPr>
          <p:cNvPicPr>
            <a:picLocks noChangeAspect="1"/>
          </p:cNvPicPr>
          <p:nvPr/>
        </p:nvPicPr>
        <p:blipFill>
          <a:blip r:embed="rId2"/>
          <a:stretch>
            <a:fillRect/>
          </a:stretch>
        </p:blipFill>
        <p:spPr>
          <a:xfrm>
            <a:off x="8351763" y="576326"/>
            <a:ext cx="6417900" cy="9702264"/>
          </a:xfrm>
          <a:prstGeom prst="rect">
            <a:avLst/>
          </a:prstGeom>
        </p:spPr>
      </p:pic>
    </p:spTree>
    <p:extLst>
      <p:ext uri="{BB962C8B-B14F-4D97-AF65-F5344CB8AC3E}">
        <p14:creationId xmlns:p14="http://schemas.microsoft.com/office/powerpoint/2010/main" val="415213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2323</TotalTime>
  <Words>185</Words>
  <Application>Microsoft Office PowerPoint</Application>
  <PresentationFormat>ユーザー設定</PresentationFormat>
  <Paragraphs>56</Paragraphs>
  <Slides>7</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7</vt:i4>
      </vt:variant>
    </vt:vector>
  </HeadingPairs>
  <TitlesOfParts>
    <vt:vector size="19" baseType="lpstr">
      <vt:lpstr>HG丸ｺﾞｼｯｸM-PRO</vt:lpstr>
      <vt:lpstr>ＭＳ Ｐゴシック</vt:lpstr>
      <vt:lpstr>ＭＳ Ｐ明朝</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機能モデル</vt:lpstr>
      <vt:lpstr>構造モデル</vt:lpstr>
      <vt:lpstr>振舞いモデル</vt:lpstr>
      <vt:lpstr>PowerPoint プレゼンテーション</vt:lpstr>
      <vt:lpstr>PowerPoint プレゼンテーション</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w_kuraya</cp:lastModifiedBy>
  <cp:revision>216</cp:revision>
  <cp:lastPrinted>2018-04-01T05:10:42Z</cp:lastPrinted>
  <dcterms:created xsi:type="dcterms:W3CDTF">2002-02-28T07:41:56Z</dcterms:created>
  <dcterms:modified xsi:type="dcterms:W3CDTF">2023-08-21T09:54:40Z</dcterms:modified>
</cp:coreProperties>
</file>