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12"/>
  </p:notesMasterIdLst>
  <p:handoutMasterIdLst>
    <p:handoutMasterId r:id="rId13"/>
  </p:handoutMasterIdLst>
  <p:sldIdLst>
    <p:sldId id="273" r:id="rId4"/>
    <p:sldId id="259" r:id="rId5"/>
    <p:sldId id="260" r:id="rId6"/>
    <p:sldId id="261" r:id="rId7"/>
    <p:sldId id="274" r:id="rId8"/>
    <p:sldId id="275" r:id="rId9"/>
    <p:sldId id="276" r:id="rId10"/>
    <p:sldId id="262" r:id="rId11"/>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60"/>
            <p14:sldId id="261"/>
            <p14:sldId id="274"/>
            <p14:sldId id="275"/>
            <p14:sldId id="276"/>
            <p14:sldId id="26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23" autoAdjust="0"/>
    <p:restoredTop sz="94660"/>
  </p:normalViewPr>
  <p:slideViewPr>
    <p:cSldViewPr showGuides="1">
      <p:cViewPr varScale="1">
        <p:scale>
          <a:sx n="43" d="100"/>
          <a:sy n="43" d="100"/>
        </p:scale>
        <p:origin x="964" y="56"/>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8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3.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8/22/2023</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31A5DB9D-AF0C-FC45-A0C8-DB5BE722F638}"/>
              </a:ext>
            </a:extLst>
          </p:cNvPr>
          <p:cNvSpPr>
            <a:spLocks noChangeArrowheads="1"/>
          </p:cNvSpPr>
          <p:nvPr/>
        </p:nvSpPr>
        <p:spPr bwMode="auto">
          <a:xfrm>
            <a:off x="1458988" y="1330959"/>
            <a:ext cx="80300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latin typeface="ＭＳ Ｐゴシック" panose="020B0600070205080204" pitchFamily="34" charset="-128"/>
              </a:rPr>
              <a:t>40</a:t>
            </a:r>
            <a:endParaRPr lang="ja-JP" altLang="en-US" sz="2673" dirty="0">
              <a:latin typeface="ＭＳ Ｐゴシック" panose="020B0600070205080204" pitchFamily="34" charset="-128"/>
            </a:endParaRPr>
          </a:p>
        </p:txBody>
      </p:sp>
      <p:sp>
        <p:nvSpPr>
          <p:cNvPr id="3" name="Rectangle 15">
            <a:extLst>
              <a:ext uri="{FF2B5EF4-FFF2-40B4-BE49-F238E27FC236}">
                <a16:creationId xmlns:a16="http://schemas.microsoft.com/office/drawing/2014/main" id="{86C9280E-5AC1-CD4A-BC5B-93B2260C56FA}"/>
              </a:ext>
            </a:extLst>
          </p:cNvPr>
          <p:cNvSpPr>
            <a:spLocks noChangeArrowheads="1"/>
          </p:cNvSpPr>
          <p:nvPr/>
        </p:nvSpPr>
        <p:spPr bwMode="auto">
          <a:xfrm>
            <a:off x="7481808" y="1367540"/>
            <a:ext cx="4969303"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株式会社スリーエス</a:t>
            </a:r>
            <a:endParaRPr lang="en-US" altLang="ja-JP" sz="2673" dirty="0">
              <a:latin typeface="ＭＳ Ｐゴシック" panose="020B0600070205080204" pitchFamily="34" charset="-128"/>
            </a:endParaRPr>
          </a:p>
        </p:txBody>
      </p:sp>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479487" y="374282"/>
            <a:ext cx="1924498"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a:t>
            </a:r>
            <a:endParaRPr lang="en-US" altLang="ja-JP" sz="2673" dirty="0">
              <a:latin typeface="ＭＳ Ｐゴシック" panose="020B0600070205080204" pitchFamily="34" charset="-128"/>
            </a:endParaRPr>
          </a:p>
        </p:txBody>
      </p:sp>
      <p:sp>
        <p:nvSpPr>
          <p:cNvPr id="5" name="Rectangle 19">
            <a:extLst>
              <a:ext uri="{FF2B5EF4-FFF2-40B4-BE49-F238E27FC236}">
                <a16:creationId xmlns:a16="http://schemas.microsoft.com/office/drawing/2014/main" id="{8A58248D-06D2-F144-BDA2-711B08FEEB49}"/>
              </a:ext>
            </a:extLst>
          </p:cNvPr>
          <p:cNvSpPr>
            <a:spLocks noChangeArrowheads="1"/>
          </p:cNvSpPr>
          <p:nvPr/>
        </p:nvSpPr>
        <p:spPr bwMode="auto">
          <a:xfrm>
            <a:off x="9966459" y="387290"/>
            <a:ext cx="2565115"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北海道札幌市</a:t>
            </a:r>
            <a:endParaRPr lang="ja-JP" altLang="en-US" sz="2673" dirty="0"/>
          </a:p>
        </p:txBody>
      </p:sp>
      <p:sp>
        <p:nvSpPr>
          <p:cNvPr id="6" name="Rectangle 20">
            <a:extLst>
              <a:ext uri="{FF2B5EF4-FFF2-40B4-BE49-F238E27FC236}">
                <a16:creationId xmlns:a16="http://schemas.microsoft.com/office/drawing/2014/main" id="{6F2055B4-2A72-BF41-AE08-93034EC31530}"/>
              </a:ext>
            </a:extLst>
          </p:cNvPr>
          <p:cNvSpPr>
            <a:spLocks noChangeArrowheads="1"/>
          </p:cNvSpPr>
          <p:nvPr/>
        </p:nvSpPr>
        <p:spPr bwMode="auto">
          <a:xfrm>
            <a:off x="3766986" y="1417039"/>
            <a:ext cx="2244448" cy="49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solidFill>
                  <a:prstClr val="black"/>
                </a:solidFill>
                <a:latin typeface="HG丸ｺﾞｼｯｸM-PRO" panose="020F0600000000000000" pitchFamily="50" charset="-128"/>
                <a:ea typeface="HG丸ｺﾞｼｯｸM-PRO" panose="020F0600000000000000" pitchFamily="50" charset="-128"/>
              </a:rPr>
              <a:t>RWKYI</a:t>
            </a:r>
            <a:endParaRPr lang="en-US" altLang="ja-JP" sz="4009" dirty="0"/>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b="1" dirty="0">
                <a:solidFill>
                  <a:srgbClr val="FF0000"/>
                </a:solidFill>
              </a:rPr>
              <a:t>モデルの構成</a:t>
            </a:r>
            <a:endParaRPr lang="en-US" altLang="ja-JP" sz="2168" b="1" dirty="0">
              <a:solidFill>
                <a:srgbClr val="FF0000"/>
              </a:solidFill>
            </a:endParaRPr>
          </a:p>
          <a:p>
            <a:pPr marL="381853" indent="-381853" defTabSz="1018276" eaLnBrk="1" hangingPunct="1">
              <a:lnSpc>
                <a:spcPct val="80000"/>
              </a:lnSpc>
              <a:spcBef>
                <a:spcPts val="668"/>
              </a:spcBef>
              <a:buFont typeface="+mj-lt"/>
              <a:buAutoNum type="arabicPeriod"/>
            </a:pPr>
            <a:r>
              <a:rPr lang="ja-JP" altLang="en-US" sz="1782" dirty="0">
                <a:solidFill>
                  <a:prstClr val="black"/>
                </a:solidFill>
                <a:latin typeface="HG丸ｺﾞｼｯｸM-PRO" panose="020F0600000000000000" pitchFamily="50" charset="-128"/>
                <a:ea typeface="HG丸ｺﾞｼｯｸM-PRO" panose="020F0600000000000000" pitchFamily="50" charset="-128"/>
              </a:rPr>
              <a:t>要求分析</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381853" indent="-381853" defTabSz="1018276" eaLnBrk="1" hangingPunct="1">
              <a:lnSpc>
                <a:spcPct val="80000"/>
              </a:lnSpc>
              <a:spcBef>
                <a:spcPts val="668"/>
              </a:spcBef>
              <a:buFont typeface="+mj-lt"/>
              <a:buAutoNum type="arabicPeriod" startAt="2"/>
            </a:pPr>
            <a:r>
              <a:rPr lang="ja-JP" altLang="en-US" sz="1782" dirty="0">
                <a:solidFill>
                  <a:prstClr val="black"/>
                </a:solidFill>
                <a:latin typeface="HG丸ｺﾞｼｯｸM-PRO" panose="020F0600000000000000" pitchFamily="50" charset="-128"/>
                <a:ea typeface="HG丸ｺﾞｼｯｸM-PRO" panose="020F0600000000000000" pitchFamily="50" charset="-128"/>
              </a:rPr>
              <a:t>分析モデル</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a:t>
            </a:r>
          </a:p>
          <a:p>
            <a:pPr marL="219212" indent="-219212" eaLnBrk="1" hangingPunct="1">
              <a:lnSpc>
                <a:spcPct val="80000"/>
              </a:lnSpc>
              <a:spcBef>
                <a:spcPts val="668"/>
              </a:spcBef>
              <a:buFont typeface="Arial" panose="020B0604020202020204" pitchFamily="34" charset="0"/>
              <a:buChar char="•"/>
            </a:pPr>
            <a:endParaRPr lang="ja-JP" altLang="en-US" sz="1782"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1A20F311-75C9-FC41-879D-AE0D34B8EB9B}"/>
              </a:ext>
            </a:extLst>
          </p:cNvPr>
          <p:cNvSpPr txBox="1"/>
          <p:nvPr/>
        </p:nvSpPr>
        <p:spPr>
          <a:xfrm>
            <a:off x="214860" y="9656575"/>
            <a:ext cx="7104254" cy="723916"/>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ここに書いた説明で、モデル図全体を読んで得られる分析、設計の全体像、重要なポイント、効果や実績を捉えることができる</a:t>
            </a:r>
          </a:p>
        </p:txBody>
      </p:sp>
      <p:sp>
        <p:nvSpPr>
          <p:cNvPr id="9" name="テキスト ボックス 8">
            <a:extLst>
              <a:ext uri="{FF2B5EF4-FFF2-40B4-BE49-F238E27FC236}">
                <a16:creationId xmlns:a16="http://schemas.microsoft.com/office/drawing/2014/main" id="{CC3979B9-54E4-F345-81E2-BD645CFE28B9}"/>
              </a:ext>
            </a:extLst>
          </p:cNvPr>
          <p:cNvSpPr txBox="1"/>
          <p:nvPr/>
        </p:nvSpPr>
        <p:spPr>
          <a:xfrm>
            <a:off x="7583428" y="9022820"/>
            <a:ext cx="7321061" cy="1355499"/>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どのように分析設計が進められ、分析に何が書いてあるか、設計の何が書いてあるか、制御として何に取り組んでいるか、それらがどのようにつながっているか、といったことが把握できる</a:t>
            </a:r>
          </a:p>
        </p:txBody>
      </p:sp>
      <p:sp>
        <p:nvSpPr>
          <p:cNvPr id="10" name="テキスト ボックス 9">
            <a:extLst>
              <a:ext uri="{FF2B5EF4-FFF2-40B4-BE49-F238E27FC236}">
                <a16:creationId xmlns:a16="http://schemas.microsoft.com/office/drawing/2014/main" id="{293D6709-775D-814B-8D7B-66C88BB8FC31}"/>
              </a:ext>
            </a:extLst>
          </p:cNvPr>
          <p:cNvSpPr txBox="1"/>
          <p:nvPr/>
        </p:nvSpPr>
        <p:spPr>
          <a:xfrm>
            <a:off x="214860" y="5448409"/>
            <a:ext cx="7104253" cy="408125"/>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配布時のこの領域の大きさが記載可能な範囲です</a:t>
            </a:r>
          </a:p>
        </p:txBody>
      </p:sp>
      <p:sp>
        <p:nvSpPr>
          <p:cNvPr id="14" name="吹き出し: 四角形 15">
            <a:extLst>
              <a:ext uri="{FF2B5EF4-FFF2-40B4-BE49-F238E27FC236}">
                <a16:creationId xmlns:a16="http://schemas.microsoft.com/office/drawing/2014/main" id="{9CC1E1A6-FEA3-3D42-BCF8-139C71F08402}"/>
              </a:ext>
            </a:extLst>
          </p:cNvPr>
          <p:cNvSpPr/>
          <p:nvPr/>
        </p:nvSpPr>
        <p:spPr>
          <a:xfrm>
            <a:off x="9966460" y="7169909"/>
            <a:ext cx="3206339" cy="882062"/>
          </a:xfrm>
          <a:prstGeom prst="wedgeRectCallout">
            <a:avLst>
              <a:gd name="adj1" fmla="val -77127"/>
              <a:gd name="adj2" fmla="val 20650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5" name="吹き出し: 四角形 16">
            <a:extLst>
              <a:ext uri="{FF2B5EF4-FFF2-40B4-BE49-F238E27FC236}">
                <a16:creationId xmlns:a16="http://schemas.microsoft.com/office/drawing/2014/main" id="{BA0D2F77-915E-C044-B126-F3C1DDE22BCD}"/>
              </a:ext>
            </a:extLst>
          </p:cNvPr>
          <p:cNvSpPr/>
          <p:nvPr/>
        </p:nvSpPr>
        <p:spPr>
          <a:xfrm>
            <a:off x="9966460" y="7122978"/>
            <a:ext cx="3206339" cy="882062"/>
          </a:xfrm>
          <a:prstGeom prst="wedgeRectCallout">
            <a:avLst>
              <a:gd name="adj1" fmla="val -243656"/>
              <a:gd name="adj2" fmla="val 237548"/>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6" name="吹き出し: 四角形 17">
            <a:extLst>
              <a:ext uri="{FF2B5EF4-FFF2-40B4-BE49-F238E27FC236}">
                <a16:creationId xmlns:a16="http://schemas.microsoft.com/office/drawing/2014/main" id="{8D3A5EBF-D84C-CB44-B08D-6BF2D1207659}"/>
              </a:ext>
            </a:extLst>
          </p:cNvPr>
          <p:cNvSpPr/>
          <p:nvPr/>
        </p:nvSpPr>
        <p:spPr>
          <a:xfrm>
            <a:off x="9966460" y="7098337"/>
            <a:ext cx="3206339" cy="953634"/>
          </a:xfrm>
          <a:prstGeom prst="wedgeRectCallout">
            <a:avLst>
              <a:gd name="adj1" fmla="val -139890"/>
              <a:gd name="adj2" fmla="val -20387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b="1" dirty="0"/>
              <a:t>チーム紹介、目標、意気込み</a:t>
            </a:r>
            <a:endParaRPr lang="ja-JP" altLang="en-US" sz="1782" dirty="0"/>
          </a:p>
          <a:p>
            <a:pPr marL="0" indent="0"/>
            <a:endParaRPr lang="en-US" altLang="ja-JP" sz="2004" dirty="0">
              <a:latin typeface="HG丸ｺﾞｼｯｸM-PRO" panose="020F0600000000000000" pitchFamily="50" charset="-128"/>
              <a:ea typeface="HG丸ｺﾞｼｯｸM-PRO" panose="020F0600000000000000" pitchFamily="50" charset="-128"/>
            </a:endParaRPr>
          </a:p>
          <a:p>
            <a:pPr marL="0" indent="0"/>
            <a:r>
              <a:rPr lang="en-US" altLang="ja-JP" sz="2004" dirty="0">
                <a:latin typeface="HG丸ｺﾞｼｯｸM-PRO" panose="020F0600000000000000" pitchFamily="50" charset="-128"/>
                <a:ea typeface="HG丸ｺﾞｼｯｸM-PRO" panose="020F0600000000000000" pitchFamily="50" charset="-128"/>
              </a:rPr>
              <a:t>【</a:t>
            </a:r>
            <a:r>
              <a:rPr lang="ja-JP" altLang="en-US" sz="2004" dirty="0">
                <a:latin typeface="HG丸ｺﾞｼｯｸM-PRO" panose="020F0600000000000000" pitchFamily="50" charset="-128"/>
                <a:ea typeface="HG丸ｺﾞｼｯｸM-PRO" panose="020F0600000000000000" pitchFamily="50" charset="-128"/>
              </a:rPr>
              <a:t>チーム紹介</a:t>
            </a:r>
            <a:r>
              <a:rPr lang="en-US" altLang="ja-JP" sz="2004" dirty="0">
                <a:latin typeface="HG丸ｺﾞｼｯｸM-PRO" panose="020F0600000000000000" pitchFamily="50" charset="-128"/>
                <a:ea typeface="HG丸ｺﾞｼｯｸM-PRO" panose="020F0600000000000000" pitchFamily="50" charset="-128"/>
              </a:rPr>
              <a:t>】</a:t>
            </a:r>
          </a:p>
          <a:p>
            <a:pPr marL="0" indent="0"/>
            <a:endParaRPr lang="en-US" altLang="ja-JP" sz="2004" dirty="0">
              <a:latin typeface="HG丸ｺﾞｼｯｸM-PRO" panose="020F0600000000000000" pitchFamily="50" charset="-128"/>
              <a:ea typeface="HG丸ｺﾞｼｯｸM-PRO" panose="020F0600000000000000" pitchFamily="50" charset="-128"/>
            </a:endParaRPr>
          </a:p>
          <a:p>
            <a:pPr marL="0" indent="0"/>
            <a:endParaRPr lang="en-US" altLang="ja-JP" sz="2004" dirty="0">
              <a:latin typeface="HG丸ｺﾞｼｯｸM-PRO" panose="020F0600000000000000" pitchFamily="50" charset="-128"/>
              <a:ea typeface="HG丸ｺﾞｼｯｸM-PRO" panose="020F0600000000000000" pitchFamily="50" charset="-128"/>
            </a:endParaRPr>
          </a:p>
          <a:p>
            <a:pPr marL="0" indent="0"/>
            <a:endParaRPr lang="en-US" altLang="ja-JP" sz="2004" dirty="0">
              <a:latin typeface="HG丸ｺﾞｼｯｸM-PRO" panose="020F0600000000000000" pitchFamily="50" charset="-128"/>
              <a:ea typeface="HG丸ｺﾞｼｯｸM-PRO" panose="020F0600000000000000" pitchFamily="50" charset="-128"/>
            </a:endParaRPr>
          </a:p>
          <a:p>
            <a:pPr marL="0" indent="0"/>
            <a:r>
              <a:rPr lang="en-US" altLang="ja-JP" sz="2004" dirty="0">
                <a:latin typeface="HG丸ｺﾞｼｯｸM-PRO" panose="020F0600000000000000" pitchFamily="50" charset="-128"/>
                <a:ea typeface="HG丸ｺﾞｼｯｸM-PRO" panose="020F0600000000000000" pitchFamily="50" charset="-128"/>
              </a:rPr>
              <a:t>【</a:t>
            </a:r>
            <a:r>
              <a:rPr lang="ja-JP" altLang="en-US" sz="2004" dirty="0">
                <a:latin typeface="HG丸ｺﾞｼｯｸM-PRO" panose="020F0600000000000000" pitchFamily="50" charset="-128"/>
                <a:ea typeface="HG丸ｺﾞｼｯｸM-PRO" panose="020F0600000000000000" pitchFamily="50" charset="-128"/>
              </a:rPr>
              <a:t>目標・意気込み</a:t>
            </a:r>
            <a:r>
              <a:rPr lang="en-US" altLang="ja-JP" sz="2004" dirty="0">
                <a:latin typeface="HG丸ｺﾞｼｯｸM-PRO" panose="020F0600000000000000" pitchFamily="50" charset="-128"/>
                <a:ea typeface="HG丸ｺﾞｼｯｸM-PRO" panose="020F0600000000000000" pitchFamily="50" charset="-128"/>
              </a:rPr>
              <a:t>】</a:t>
            </a:r>
            <a:endParaRPr lang="ja-JP" altLang="en-US" sz="2004" dirty="0">
              <a:latin typeface="HG丸ｺﾞｼｯｸM-PRO" panose="020F0600000000000000" pitchFamily="50" charset="-128"/>
              <a:ea typeface="HG丸ｺﾞｼｯｸM-PRO" panose="020F0600000000000000" pitchFamily="50" charset="-128"/>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6054252"/>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168" b="1" dirty="0">
                <a:solidFill>
                  <a:srgbClr val="FF0000"/>
                </a:solidFill>
              </a:rPr>
              <a:t>モデルの概要</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ポイント以上、全角で</a:t>
            </a:r>
            <a:r>
              <a:rPr lang="en-US" altLang="ja-JP" sz="1782" dirty="0">
                <a:latin typeface="HG丸ｺﾞｼｯｸM-PRO" panose="020F0600000000000000" pitchFamily="50" charset="-128"/>
                <a:ea typeface="HG丸ｺﾞｼｯｸM-PRO" panose="020F0600000000000000" pitchFamily="50" charset="-128"/>
              </a:rPr>
              <a:t>300</a:t>
            </a:r>
            <a:r>
              <a:rPr lang="ja-JP" altLang="en-US" sz="1782" dirty="0">
                <a:latin typeface="HG丸ｺﾞｼｯｸM-PRO" panose="020F0600000000000000" pitchFamily="50" charset="-128"/>
                <a:ea typeface="HG丸ｺﾞｼｯｸM-PRO" panose="020F0600000000000000" pitchFamily="50" charset="-128"/>
              </a:rPr>
              <a:t>文字程度）</a:t>
            </a:r>
          </a:p>
          <a:p>
            <a:pPr marL="0" indent="0" eaLnBrk="1" hangingPunct="1">
              <a:lnSpc>
                <a:spcPct val="80000"/>
              </a:lnSpc>
              <a:spcBef>
                <a:spcPts val="668"/>
              </a:spcBef>
            </a:pPr>
            <a:endParaRPr lang="ja-JP" altLang="en-US" sz="1782"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9E97F26-ED30-4870-B29B-88DD2A395D18}"/>
              </a:ext>
            </a:extLst>
          </p:cNvPr>
          <p:cNvSpPr>
            <a:spLocks noGrp="1"/>
          </p:cNvSpPr>
          <p:nvPr>
            <p:ph type="title"/>
          </p:nvPr>
        </p:nvSpPr>
        <p:spPr/>
        <p:txBody>
          <a:bodyPr/>
          <a:lstStyle/>
          <a:p>
            <a:r>
              <a:rPr kumimoji="1" lang="ja-JP" altLang="en-US" dirty="0"/>
              <a:t>機能モデル</a:t>
            </a:r>
          </a:p>
        </p:txBody>
      </p:sp>
      <p:sp>
        <p:nvSpPr>
          <p:cNvPr id="7" name="コンテンツ プレースホルダー 6">
            <a:extLst>
              <a:ext uri="{FF2B5EF4-FFF2-40B4-BE49-F238E27FC236}">
                <a16:creationId xmlns:a16="http://schemas.microsoft.com/office/drawing/2014/main" id="{43A1BEA2-AA1D-441C-972E-6D458196DA19}"/>
              </a:ext>
            </a:extLst>
          </p:cNvPr>
          <p:cNvSpPr>
            <a:spLocks noGrp="1"/>
          </p:cNvSpPr>
          <p:nvPr>
            <p:ph idx="1"/>
          </p:nvPr>
        </p:nvSpPr>
        <p:spPr/>
        <p:txBody>
          <a:bodyPr/>
          <a:lstStyle/>
          <a:p>
            <a:r>
              <a:rPr kumimoji="1" lang="ja-JP" altLang="en-US" dirty="0"/>
              <a:t>ここに機能のモデルを書く</a:t>
            </a:r>
          </a:p>
        </p:txBody>
      </p:sp>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440250-F656-44C9-902A-E623DA03BB80}"/>
              </a:ext>
            </a:extLst>
          </p:cNvPr>
          <p:cNvSpPr>
            <a:spLocks noGrp="1"/>
          </p:cNvSpPr>
          <p:nvPr>
            <p:ph type="title"/>
          </p:nvPr>
        </p:nvSpPr>
        <p:spPr/>
        <p:txBody>
          <a:bodyPr/>
          <a:lstStyle/>
          <a:p>
            <a:r>
              <a:rPr kumimoji="1" lang="ja-JP" altLang="en-US" dirty="0"/>
              <a:t>構造モデル</a:t>
            </a:r>
          </a:p>
        </p:txBody>
      </p:sp>
      <p:sp>
        <p:nvSpPr>
          <p:cNvPr id="6" name="コンテンツ プレースホルダー 5">
            <a:extLst>
              <a:ext uri="{FF2B5EF4-FFF2-40B4-BE49-F238E27FC236}">
                <a16:creationId xmlns:a16="http://schemas.microsoft.com/office/drawing/2014/main" id="{26FAAD07-F302-42C1-85D9-C09DAB46A420}"/>
              </a:ext>
            </a:extLst>
          </p:cNvPr>
          <p:cNvSpPr>
            <a:spLocks noGrp="1"/>
          </p:cNvSpPr>
          <p:nvPr>
            <p:ph idx="1"/>
          </p:nvPr>
        </p:nvSpPr>
        <p:spPr/>
        <p:txBody>
          <a:bodyPr/>
          <a:lstStyle/>
          <a:p>
            <a:r>
              <a:rPr kumimoji="1" lang="ja-JP" altLang="en-US" dirty="0"/>
              <a:t>ここに構造のモデルを書く</a:t>
            </a:r>
          </a:p>
        </p:txBody>
      </p:sp>
    </p:spTree>
    <p:extLst>
      <p:ext uri="{BB962C8B-B14F-4D97-AF65-F5344CB8AC3E}">
        <p14:creationId xmlns:p14="http://schemas.microsoft.com/office/powerpoint/2010/main" val="36090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8C0B5-06BB-41B2-8E22-3BCAD69EBEF4}"/>
              </a:ext>
            </a:extLst>
          </p:cNvPr>
          <p:cNvSpPr>
            <a:spLocks noGrp="1"/>
          </p:cNvSpPr>
          <p:nvPr>
            <p:ph type="title"/>
          </p:nvPr>
        </p:nvSpPr>
        <p:spPr/>
        <p:txBody>
          <a:bodyPr/>
          <a:lstStyle/>
          <a:p>
            <a:r>
              <a:rPr lang="ja-JP" altLang="en-US" dirty="0"/>
              <a:t>振舞いモデル</a:t>
            </a:r>
            <a:endParaRPr kumimoji="1" lang="ja-JP" altLang="en-US" dirty="0"/>
          </a:p>
        </p:txBody>
      </p:sp>
      <p:sp>
        <p:nvSpPr>
          <p:cNvPr id="5" name="コンテンツ プレースホルダー 4">
            <a:extLst>
              <a:ext uri="{FF2B5EF4-FFF2-40B4-BE49-F238E27FC236}">
                <a16:creationId xmlns:a16="http://schemas.microsoft.com/office/drawing/2014/main" id="{21492ACA-CEBB-4A08-A6B6-1B760833EEA5}"/>
              </a:ext>
            </a:extLst>
          </p:cNvPr>
          <p:cNvSpPr>
            <a:spLocks noGrp="1"/>
          </p:cNvSpPr>
          <p:nvPr>
            <p:ph idx="1"/>
          </p:nvPr>
        </p:nvSpPr>
        <p:spPr/>
        <p:txBody>
          <a:bodyPr/>
          <a:lstStyle/>
          <a:p>
            <a:r>
              <a:rPr kumimoji="1" lang="ja-JP" altLang="en-US" dirty="0"/>
              <a:t>ここに振舞いのモデルを書く</a:t>
            </a:r>
          </a:p>
        </p:txBody>
      </p:sp>
    </p:spTree>
    <p:extLst>
      <p:ext uri="{BB962C8B-B14F-4D97-AF65-F5344CB8AC3E}">
        <p14:creationId xmlns:p14="http://schemas.microsoft.com/office/powerpoint/2010/main" val="116720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311322"/>
            <a:ext cx="7344815" cy="1008639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r>
              <a:rPr lang="ja-JP" altLang="en-US" sz="2400" dirty="0">
                <a:latin typeface="HG丸ｺﾞｼｯｸM-PRO" panose="020F0600000000000000" pitchFamily="50" charset="-128"/>
                <a:ea typeface="HG丸ｺﾞｼｯｸM-PRO" panose="020F0600000000000000" pitchFamily="50" charset="-128"/>
              </a:rPr>
              <a:t>マトリクス走査状態　ステートマシン図</a:t>
            </a:r>
            <a:endParaRPr lang="en-US" altLang="ja-JP" sz="24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68"/>
              </a:spcBef>
            </a:pPr>
            <a:r>
              <a:rPr lang="ja-JP" altLang="en-US" sz="1800" dirty="0">
                <a:latin typeface="HG丸ｺﾞｼｯｸM-PRO" panose="020F0600000000000000" pitchFamily="50" charset="-128"/>
                <a:ea typeface="HG丸ｺﾞｼｯｸM-PRO" panose="020F0600000000000000" pitchFamily="50" charset="-128"/>
              </a:rPr>
              <a:t>マトリクス走査状態の詳述したステートマシン図を以下に示す。本プログラムではブロックの配置ごとに用意された命令の配列を実行して、マトリクスを走査する。マトリクスの赤、青、黄、緑パターンの直上で命令を評価する。命令は前進命令、右旋回命令、左旋回命令、青ブロック押し出し命令、赤ブロック取得命令で構成される。マトリクス上の各パターンの上でそれぞれの命令が実行される。</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311322"/>
            <a:ext cx="7104254" cy="2874344"/>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HG丸ｺﾞｼｯｸM-PRO" panose="020F0600000000000000" pitchFamily="50" charset="-128"/>
                <a:ea typeface="HG丸ｺﾞｼｯｸM-PRO" panose="020F0600000000000000" pitchFamily="50" charset="-128"/>
              </a:rPr>
              <a:t>ブロック　</a:t>
            </a:r>
            <a:r>
              <a:rPr lang="en-US" altLang="ja-JP" sz="2400" dirty="0">
                <a:latin typeface="HG丸ｺﾞｼｯｸM-PRO" panose="020F0600000000000000" pitchFamily="50" charset="-128"/>
                <a:ea typeface="HG丸ｺﾞｼｯｸM-PRO" panose="020F0600000000000000" pitchFamily="50" charset="-128"/>
              </a:rPr>
              <a:t>de</a:t>
            </a:r>
            <a:r>
              <a:rPr lang="ja-JP" altLang="en-US" sz="2400" dirty="0">
                <a:latin typeface="HG丸ｺﾞｼｯｸM-PRO" panose="020F0600000000000000" pitchFamily="50" charset="-128"/>
                <a:ea typeface="HG丸ｺﾞｼｯｸM-PRO" panose="020F0600000000000000" pitchFamily="50" charset="-128"/>
              </a:rPr>
              <a:t>　トレジャーハンター　要件分析</a:t>
            </a:r>
            <a:endParaRPr lang="en-US" altLang="ja-JP" sz="2400"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ブロック </a:t>
            </a:r>
            <a:r>
              <a:rPr lang="en-US" altLang="ja-JP" sz="1800" dirty="0">
                <a:latin typeface="HG丸ｺﾞｼｯｸM-PRO" panose="020F0600000000000000" pitchFamily="50" charset="-128"/>
                <a:ea typeface="HG丸ｺﾞｼｯｸM-PRO" panose="020F0600000000000000" pitchFamily="50" charset="-128"/>
              </a:rPr>
              <a:t>de </a:t>
            </a:r>
            <a:r>
              <a:rPr lang="ja-JP" altLang="en-US" sz="1800" dirty="0">
                <a:latin typeface="HG丸ｺﾞｼｯｸM-PRO" panose="020F0600000000000000" pitchFamily="50" charset="-128"/>
                <a:ea typeface="HG丸ｺﾞｼｯｸM-PRO" panose="020F0600000000000000" pitchFamily="50" charset="-128"/>
              </a:rPr>
              <a:t>トレジャーハンターはライントレース終了後に走行する障害物コースである。この障害物のコースは格子状のマトリクスとマトリクスの交点にある赤、青、黄、緑のパターン、パターン間の黒線でできたノードで構成される。このマトリクス上に</a:t>
            </a:r>
            <a:r>
              <a:rPr lang="en-US" altLang="ja-JP" sz="1800" dirty="0">
                <a:latin typeface="HG丸ｺﾞｼｯｸM-PRO" panose="020F0600000000000000" pitchFamily="50" charset="-128"/>
                <a:ea typeface="HG丸ｺﾞｼｯｸM-PRO" panose="020F0600000000000000" pitchFamily="50" charset="-128"/>
              </a:rPr>
              <a:t>5</a:t>
            </a:r>
            <a:r>
              <a:rPr lang="ja-JP" altLang="en-US" sz="1800" dirty="0">
                <a:latin typeface="HG丸ｺﾞｼｯｸM-PRO" panose="020F0600000000000000" pitchFamily="50" charset="-128"/>
                <a:ea typeface="HG丸ｺﾞｼｯｸM-PRO" panose="020F0600000000000000" pitchFamily="50" charset="-128"/>
              </a:rPr>
              <a:t>つのパターンで、</a:t>
            </a:r>
            <a:r>
              <a:rPr lang="en-US" altLang="ja-JP" sz="1800" dirty="0">
                <a:latin typeface="HG丸ｺﾞｼｯｸM-PRO" panose="020F0600000000000000" pitchFamily="50" charset="-128"/>
                <a:ea typeface="HG丸ｺﾞｼｯｸM-PRO" panose="020F0600000000000000" pitchFamily="50" charset="-128"/>
              </a:rPr>
              <a:t>3</a:t>
            </a:r>
            <a:r>
              <a:rPr lang="ja-JP" altLang="en-US" sz="1800" dirty="0">
                <a:latin typeface="HG丸ｺﾞｼｯｸM-PRO" panose="020F0600000000000000" pitchFamily="50" charset="-128"/>
                <a:ea typeface="HG丸ｺﾞｼｯｸM-PRO" panose="020F0600000000000000" pitchFamily="50" charset="-128"/>
              </a:rPr>
              <a:t>つのブロックがパターン上に設置される。</a:t>
            </a:r>
            <a:r>
              <a:rPr lang="en-US" altLang="ja-JP" sz="1800" dirty="0">
                <a:latin typeface="HG丸ｺﾞｼｯｸM-PRO" panose="020F0600000000000000" pitchFamily="50" charset="-128"/>
                <a:ea typeface="HG丸ｺﾞｼｯｸM-PRO" panose="020F0600000000000000" pitchFamily="50" charset="-128"/>
              </a:rPr>
              <a:t>3</a:t>
            </a:r>
            <a:r>
              <a:rPr lang="ja-JP" altLang="en-US" sz="1800" dirty="0">
                <a:latin typeface="HG丸ｺﾞｼｯｸM-PRO" panose="020F0600000000000000" pitchFamily="50" charset="-128"/>
                <a:ea typeface="HG丸ｺﾞｼｯｸM-PRO" panose="020F0600000000000000" pitchFamily="50" charset="-128"/>
              </a:rPr>
              <a:t>つのブロックの</a:t>
            </a:r>
            <a:r>
              <a:rPr lang="en-US" altLang="ja-JP" sz="1800" dirty="0">
                <a:latin typeface="HG丸ｺﾞｼｯｸM-PRO" panose="020F0600000000000000" pitchFamily="50" charset="-128"/>
                <a:ea typeface="HG丸ｺﾞｼｯｸM-PRO" panose="020F0600000000000000" pitchFamily="50" charset="-128"/>
              </a:rPr>
              <a:t>2</a:t>
            </a:r>
            <a:r>
              <a:rPr lang="ja-JP" altLang="en-US" sz="1800" dirty="0">
                <a:latin typeface="HG丸ｺﾞｼｯｸM-PRO" panose="020F0600000000000000" pitchFamily="50" charset="-128"/>
                <a:ea typeface="HG丸ｺﾞｼｯｸM-PRO" panose="020F0600000000000000" pitchFamily="50" charset="-128"/>
              </a:rPr>
              <a:t>つは青で、</a:t>
            </a:r>
            <a:r>
              <a:rPr lang="en-US" altLang="ja-JP" sz="1800" dirty="0">
                <a:latin typeface="HG丸ｺﾞｼｯｸM-PRO" panose="020F0600000000000000" pitchFamily="50" charset="-128"/>
                <a:ea typeface="HG丸ｺﾞｼｯｸM-PRO" panose="020F0600000000000000" pitchFamily="50" charset="-128"/>
              </a:rPr>
              <a:t>1</a:t>
            </a:r>
            <a:r>
              <a:rPr lang="ja-JP" altLang="en-US" sz="1800" dirty="0">
                <a:latin typeface="HG丸ｺﾞｼｯｸM-PRO" panose="020F0600000000000000" pitchFamily="50" charset="-128"/>
                <a:ea typeface="HG丸ｺﾞｼｯｸM-PRO" panose="020F0600000000000000" pitchFamily="50" charset="-128"/>
              </a:rPr>
              <a:t>つは赤である。青ブロックを押し出し、赤ブロックをゴールまでもっていくことが求められる。</a:t>
            </a:r>
            <a:endParaRPr lang="en-US" altLang="ja-JP" sz="1800"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以上の要件をもとに、</a:t>
            </a:r>
            <a:r>
              <a:rPr lang="en-US" altLang="ja-JP" sz="1800" dirty="0">
                <a:latin typeface="HG丸ｺﾞｼｯｸM-PRO" panose="020F0600000000000000" pitchFamily="50" charset="-128"/>
                <a:ea typeface="HG丸ｺﾞｼｯｸM-PRO" panose="020F0600000000000000" pitchFamily="50" charset="-128"/>
              </a:rPr>
              <a:t>UML</a:t>
            </a:r>
            <a:r>
              <a:rPr lang="ja-JP" altLang="en-US" sz="1800" dirty="0">
                <a:latin typeface="HG丸ｺﾞｼｯｸM-PRO" panose="020F0600000000000000" pitchFamily="50" charset="-128"/>
                <a:ea typeface="HG丸ｺﾞｼｯｸM-PRO" panose="020F0600000000000000" pitchFamily="50" charset="-128"/>
              </a:rPr>
              <a:t>を用いて要件分析を行った。ステートマシン図、シーケンス図を作成してプログラムの流れを設計した。</a:t>
            </a: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3473699"/>
            <a:ext cx="7104254" cy="208823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r>
              <a:rPr lang="ja-JP" altLang="en-US" sz="2400" dirty="0">
                <a:latin typeface="HG丸ｺﾞｼｯｸM-PRO" panose="020F0600000000000000" pitchFamily="50" charset="-128"/>
                <a:ea typeface="HG丸ｺﾞｼｯｸM-PRO" panose="020F0600000000000000" pitchFamily="50" charset="-128"/>
              </a:rPr>
              <a:t>マトリクス進行の流れ　ステートマシン図</a:t>
            </a:r>
            <a:endParaRPr lang="en-US" altLang="ja-JP" sz="24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68"/>
              </a:spcBef>
            </a:pPr>
            <a:r>
              <a:rPr lang="ja-JP" altLang="en-US" sz="1800" dirty="0">
                <a:latin typeface="HG丸ｺﾞｼｯｸM-PRO" panose="020F0600000000000000" pitchFamily="50" charset="-128"/>
                <a:ea typeface="HG丸ｺﾞｼｯｸM-PRO" panose="020F0600000000000000" pitchFamily="50" charset="-128"/>
              </a:rPr>
              <a:t>マトリクス進行の流れをステートマシン図として以下に示す。前半のライントレースは赤いパターンで認識で判定される。判定後、マトリクス開始位置移動状態に遷移する。マトリクス開始位置とは、青に隣接する外側の赤パターンである。この位置の判定によってマトリクス走査状態に入る。マトリクス走査状態は右のステートマシン図に示す。マトリクス走査状態は赤ブロック保持命令実行終了で終了し、ゴール位置移動状態に入る。</a:t>
            </a: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68"/>
              </a:spcBef>
            </a:pPr>
            <a:endParaRPr lang="ja-JP" altLang="en-US" sz="20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pic>
        <p:nvPicPr>
          <p:cNvPr id="11" name="図 10">
            <a:extLst>
              <a:ext uri="{FF2B5EF4-FFF2-40B4-BE49-F238E27FC236}">
                <a16:creationId xmlns:a16="http://schemas.microsoft.com/office/drawing/2014/main" id="{8917870A-BD70-93DF-C1D9-D916CAD9A1A3}"/>
              </a:ext>
            </a:extLst>
          </p:cNvPr>
          <p:cNvPicPr>
            <a:picLocks noChangeAspect="1"/>
          </p:cNvPicPr>
          <p:nvPr/>
        </p:nvPicPr>
        <p:blipFill>
          <a:blip r:embed="rId2"/>
          <a:stretch>
            <a:fillRect/>
          </a:stretch>
        </p:blipFill>
        <p:spPr>
          <a:xfrm>
            <a:off x="790923" y="5561930"/>
            <a:ext cx="5641848" cy="4213860"/>
          </a:xfrm>
          <a:prstGeom prst="rect">
            <a:avLst/>
          </a:prstGeom>
        </p:spPr>
      </p:pic>
      <p:pic>
        <p:nvPicPr>
          <p:cNvPr id="12" name="図 11">
            <a:extLst>
              <a:ext uri="{FF2B5EF4-FFF2-40B4-BE49-F238E27FC236}">
                <a16:creationId xmlns:a16="http://schemas.microsoft.com/office/drawing/2014/main" id="{7AE492E2-A05D-86E3-9738-2B3D80BBB6C0}"/>
              </a:ext>
            </a:extLst>
          </p:cNvPr>
          <p:cNvPicPr>
            <a:picLocks noChangeAspect="1"/>
          </p:cNvPicPr>
          <p:nvPr/>
        </p:nvPicPr>
        <p:blipFill>
          <a:blip r:embed="rId3"/>
          <a:stretch>
            <a:fillRect/>
          </a:stretch>
        </p:blipFill>
        <p:spPr>
          <a:xfrm>
            <a:off x="7794877" y="2033538"/>
            <a:ext cx="6248400" cy="4162044"/>
          </a:xfrm>
          <a:prstGeom prst="rect">
            <a:avLst/>
          </a:prstGeom>
        </p:spPr>
      </p:pic>
    </p:spTree>
    <p:extLst>
      <p:ext uri="{BB962C8B-B14F-4D97-AF65-F5344CB8AC3E}">
        <p14:creationId xmlns:p14="http://schemas.microsoft.com/office/powerpoint/2010/main" val="2161675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311322"/>
            <a:ext cx="7344815" cy="1008639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endParaRPr lang="ja-JP" altLang="en-US" sz="1800" dirty="0">
              <a:latin typeface="HG丸ｺﾞｼｯｸM-PRO" panose="020F0600000000000000" pitchFamily="50" charset="-128"/>
              <a:ea typeface="HG丸ｺﾞｼｯｸM-PRO" panose="020F0600000000000000" pitchFamily="50" charset="-128"/>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95989"/>
            <a:ext cx="7104254" cy="2874344"/>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HG丸ｺﾞｼｯｸM-PRO" panose="020F0600000000000000" pitchFamily="50" charset="-128"/>
                <a:ea typeface="HG丸ｺﾞｼｯｸM-PRO" panose="020F0600000000000000" pitchFamily="50" charset="-128"/>
              </a:rPr>
              <a:t>マトリクス走査処理　シーケンス図</a:t>
            </a:r>
            <a:endParaRPr lang="en-US" altLang="ja-JP" sz="2400"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マトリクス走査処理でのシーケンス図を右に示す。マトリクス走査処理では</a:t>
            </a:r>
            <a:r>
              <a:rPr lang="en-US" altLang="ja-JP" sz="1800" dirty="0">
                <a:latin typeface="HG丸ｺﾞｼｯｸM-PRO" panose="020F0600000000000000" pitchFamily="50" charset="-128"/>
                <a:ea typeface="HG丸ｺﾞｼｯｸM-PRO" panose="020F0600000000000000" pitchFamily="50" charset="-128"/>
              </a:rPr>
              <a:t>ev3</a:t>
            </a:r>
            <a:r>
              <a:rPr lang="ja-JP" altLang="en-US" sz="1800" dirty="0">
                <a:latin typeface="HG丸ｺﾞｼｯｸM-PRO" panose="020F0600000000000000" pitchFamily="50" charset="-128"/>
                <a:ea typeface="HG丸ｺﾞｼｯｸM-PRO" panose="020F0600000000000000" pitchFamily="50" charset="-128"/>
              </a:rPr>
              <a:t>マイコン、モーターユニット、反射光センサユニット間で相互にメッセージのやり取りが行われる。</a:t>
            </a:r>
            <a:endParaRPr lang="en-US" altLang="ja-JP" sz="1800"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endParaRPr lang="ja-JP" altLang="en-US" sz="1800" dirty="0">
              <a:latin typeface="HG丸ｺﾞｼｯｸM-PRO" panose="020F0600000000000000" pitchFamily="50" charset="-128"/>
              <a:ea typeface="HG丸ｺﾞｼｯｸM-PRO" panose="020F0600000000000000" pitchFamily="50" charset="-128"/>
            </a:endParaRPr>
          </a:p>
        </p:txBody>
      </p:sp>
      <p:pic>
        <p:nvPicPr>
          <p:cNvPr id="2" name="図 1">
            <a:extLst>
              <a:ext uri="{FF2B5EF4-FFF2-40B4-BE49-F238E27FC236}">
                <a16:creationId xmlns:a16="http://schemas.microsoft.com/office/drawing/2014/main" id="{B0384B0F-30E0-9647-09A0-0B134F154987}"/>
              </a:ext>
            </a:extLst>
          </p:cNvPr>
          <p:cNvPicPr>
            <a:picLocks noChangeAspect="1"/>
          </p:cNvPicPr>
          <p:nvPr/>
        </p:nvPicPr>
        <p:blipFill>
          <a:blip r:embed="rId2"/>
          <a:stretch>
            <a:fillRect/>
          </a:stretch>
        </p:blipFill>
        <p:spPr>
          <a:xfrm>
            <a:off x="8351763" y="576326"/>
            <a:ext cx="6417900" cy="9702264"/>
          </a:xfrm>
          <a:prstGeom prst="rect">
            <a:avLst/>
          </a:prstGeom>
        </p:spPr>
      </p:pic>
    </p:spTree>
    <p:extLst>
      <p:ext uri="{BB962C8B-B14F-4D97-AF65-F5344CB8AC3E}">
        <p14:creationId xmlns:p14="http://schemas.microsoft.com/office/powerpoint/2010/main" val="415213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FA68153E-2DCF-8062-37E3-C749135A025F}"/>
              </a:ext>
            </a:extLst>
          </p:cNvPr>
          <p:cNvSpPr/>
          <p:nvPr/>
        </p:nvSpPr>
        <p:spPr>
          <a:xfrm>
            <a:off x="142849" y="1148593"/>
            <a:ext cx="4176465" cy="93580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3D48B08-4F38-8133-AE77-28E0AB87896A}"/>
              </a:ext>
            </a:extLst>
          </p:cNvPr>
          <p:cNvSpPr/>
          <p:nvPr/>
        </p:nvSpPr>
        <p:spPr>
          <a:xfrm>
            <a:off x="4491555" y="185161"/>
            <a:ext cx="10484945" cy="103214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017B31C4-798E-65B4-9637-1AE0CE3532FC}"/>
              </a:ext>
            </a:extLst>
          </p:cNvPr>
          <p:cNvSpPr txBox="1">
            <a:spLocks/>
          </p:cNvSpPr>
          <p:nvPr/>
        </p:nvSpPr>
        <p:spPr>
          <a:xfrm>
            <a:off x="142850" y="185161"/>
            <a:ext cx="4176465" cy="984281"/>
          </a:xfrm>
          <a:prstGeom prst="rect">
            <a:avLst/>
          </a:prstGeom>
        </p:spPr>
        <p:txBody>
          <a:bodyPr/>
          <a:lst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a:lstStyle>
          <a:p>
            <a:pPr fontAlgn="auto">
              <a:spcAft>
                <a:spcPts val="0"/>
              </a:spcAft>
            </a:pPr>
            <a:r>
              <a:rPr lang="ja-JP" altLang="en-US" sz="6000" dirty="0"/>
              <a:t>構造モデル</a:t>
            </a:r>
          </a:p>
        </p:txBody>
      </p:sp>
      <p:sp>
        <p:nvSpPr>
          <p:cNvPr id="9" name="テキスト ボックス 8">
            <a:extLst>
              <a:ext uri="{FF2B5EF4-FFF2-40B4-BE49-F238E27FC236}">
                <a16:creationId xmlns:a16="http://schemas.microsoft.com/office/drawing/2014/main" id="{E2C5ECE5-CA4C-4295-2EB4-67A56C41BE74}"/>
              </a:ext>
            </a:extLst>
          </p:cNvPr>
          <p:cNvSpPr txBox="1"/>
          <p:nvPr/>
        </p:nvSpPr>
        <p:spPr>
          <a:xfrm>
            <a:off x="4713847" y="354524"/>
            <a:ext cx="1656184" cy="584775"/>
          </a:xfrm>
          <a:prstGeom prst="rect">
            <a:avLst/>
          </a:prstGeom>
          <a:noFill/>
          <a:ln>
            <a:solidFill>
              <a:schemeClr val="tx1"/>
            </a:solidFill>
          </a:ln>
        </p:spPr>
        <p:txBody>
          <a:bodyPr wrap="square" rtlCol="0">
            <a:spAutoFit/>
          </a:bodyPr>
          <a:lstStyle/>
          <a:p>
            <a:r>
              <a:rPr kumimoji="1" lang="ja-JP" altLang="en-US" sz="3200" dirty="0"/>
              <a:t>クラス図</a:t>
            </a:r>
            <a:endParaRPr kumimoji="1" lang="en-US" altLang="ja-JP" sz="3200" dirty="0"/>
          </a:p>
        </p:txBody>
      </p:sp>
      <p:sp>
        <p:nvSpPr>
          <p:cNvPr id="15" name="テキスト ボックス 14">
            <a:extLst>
              <a:ext uri="{FF2B5EF4-FFF2-40B4-BE49-F238E27FC236}">
                <a16:creationId xmlns:a16="http://schemas.microsoft.com/office/drawing/2014/main" id="{AFC3940A-FA4C-0F52-DCE9-976379756C80}"/>
              </a:ext>
            </a:extLst>
          </p:cNvPr>
          <p:cNvSpPr txBox="1"/>
          <p:nvPr/>
        </p:nvSpPr>
        <p:spPr>
          <a:xfrm>
            <a:off x="395461" y="1313458"/>
            <a:ext cx="2627710" cy="584775"/>
          </a:xfrm>
          <a:prstGeom prst="rect">
            <a:avLst/>
          </a:prstGeom>
          <a:noFill/>
          <a:ln>
            <a:solidFill>
              <a:schemeClr val="tx1"/>
            </a:solidFill>
          </a:ln>
        </p:spPr>
        <p:txBody>
          <a:bodyPr wrap="square" rtlCol="0">
            <a:spAutoFit/>
          </a:bodyPr>
          <a:lstStyle/>
          <a:p>
            <a:r>
              <a:rPr kumimoji="1" lang="ja-JP" altLang="en-US" sz="3200" dirty="0"/>
              <a:t>パッケージ図</a:t>
            </a:r>
            <a:endParaRPr kumimoji="1" lang="en-US" altLang="ja-JP" sz="3200" dirty="0"/>
          </a:p>
        </p:txBody>
      </p:sp>
      <p:graphicFrame>
        <p:nvGraphicFramePr>
          <p:cNvPr id="40" name="表 40">
            <a:extLst>
              <a:ext uri="{FF2B5EF4-FFF2-40B4-BE49-F238E27FC236}">
                <a16:creationId xmlns:a16="http://schemas.microsoft.com/office/drawing/2014/main" id="{65ABEA67-41C4-5F5B-8B4C-166DA3CD6908}"/>
              </a:ext>
            </a:extLst>
          </p:cNvPr>
          <p:cNvGraphicFramePr>
            <a:graphicFrameLocks noGrp="1"/>
          </p:cNvGraphicFramePr>
          <p:nvPr>
            <p:extLst>
              <p:ext uri="{D42A27DB-BD31-4B8C-83A1-F6EECF244321}">
                <p14:modId xmlns:p14="http://schemas.microsoft.com/office/powerpoint/2010/main" val="2240158587"/>
              </p:ext>
            </p:extLst>
          </p:nvPr>
        </p:nvGraphicFramePr>
        <p:xfrm>
          <a:off x="336574" y="2248836"/>
          <a:ext cx="3838725" cy="3457110"/>
        </p:xfrm>
        <a:graphic>
          <a:graphicData uri="http://schemas.openxmlformats.org/drawingml/2006/table">
            <a:tbl>
              <a:tblPr firstRow="1" bandRow="1">
                <a:tableStyleId>{16D9F66E-5EB9-4882-86FB-DCBF35E3C3E4}</a:tableStyleId>
              </a:tblPr>
              <a:tblGrid>
                <a:gridCol w="1469227">
                  <a:extLst>
                    <a:ext uri="{9D8B030D-6E8A-4147-A177-3AD203B41FA5}">
                      <a16:colId xmlns:a16="http://schemas.microsoft.com/office/drawing/2014/main" val="1707991611"/>
                    </a:ext>
                  </a:extLst>
                </a:gridCol>
                <a:gridCol w="2369498">
                  <a:extLst>
                    <a:ext uri="{9D8B030D-6E8A-4147-A177-3AD203B41FA5}">
                      <a16:colId xmlns:a16="http://schemas.microsoft.com/office/drawing/2014/main" val="3670840313"/>
                    </a:ext>
                  </a:extLst>
                </a:gridCol>
              </a:tblGrid>
              <a:tr h="691422">
                <a:tc>
                  <a:txBody>
                    <a:bodyPr/>
                    <a:lstStyle/>
                    <a:p>
                      <a:r>
                        <a:rPr kumimoji="1" lang="ja-JP" altLang="en-US" sz="1600" dirty="0"/>
                        <a:t>パッケージ</a:t>
                      </a:r>
                      <a:endParaRPr kumimoji="1" lang="en-US" altLang="ja-JP" sz="1600" dirty="0"/>
                    </a:p>
                  </a:txBody>
                  <a:tcPr/>
                </a:tc>
                <a:tc>
                  <a:txBody>
                    <a:bodyPr/>
                    <a:lstStyle/>
                    <a:p>
                      <a:r>
                        <a:rPr kumimoji="1" lang="ja-JP" altLang="en-US" sz="1600" dirty="0"/>
                        <a:t>説明</a:t>
                      </a:r>
                      <a:endParaRPr kumimoji="1" lang="en-US" altLang="ja-JP" sz="1600" dirty="0"/>
                    </a:p>
                  </a:txBody>
                  <a:tcPr/>
                </a:tc>
                <a:extLst>
                  <a:ext uri="{0D108BD9-81ED-4DB2-BD59-A6C34878D82A}">
                    <a16:rowId xmlns:a16="http://schemas.microsoft.com/office/drawing/2014/main" val="1401397123"/>
                  </a:ext>
                </a:extLst>
              </a:tr>
              <a:tr h="691422">
                <a:tc>
                  <a:txBody>
                    <a:bodyPr/>
                    <a:lstStyle/>
                    <a:p>
                      <a:r>
                        <a:rPr kumimoji="1" lang="ja-JP" altLang="en-US" sz="1600" dirty="0"/>
                        <a:t>マトリクス</a:t>
                      </a:r>
                      <a:endParaRPr kumimoji="1" lang="en-US" altLang="ja-JP" sz="1600" dirty="0"/>
                    </a:p>
                    <a:p>
                      <a:r>
                        <a:rPr kumimoji="1" lang="ja-JP" altLang="en-US" sz="1600" dirty="0"/>
                        <a:t>攻略</a:t>
                      </a:r>
                      <a:endParaRPr kumimoji="1" lang="en-US" altLang="ja-JP" sz="1600" dirty="0"/>
                    </a:p>
                  </a:txBody>
                  <a:tcPr/>
                </a:tc>
                <a:tc>
                  <a:txBody>
                    <a:bodyPr/>
                    <a:lstStyle/>
                    <a:p>
                      <a:r>
                        <a:rPr kumimoji="1" lang="ja-JP" altLang="en-US" sz="1600" dirty="0"/>
                        <a:t>命令を呼び出す</a:t>
                      </a:r>
                      <a:endParaRPr kumimoji="1" lang="en-US" altLang="ja-JP" sz="1600" dirty="0"/>
                    </a:p>
                    <a:p>
                      <a:r>
                        <a:rPr kumimoji="1" lang="ja-JP" altLang="en-US" sz="1600" dirty="0"/>
                        <a:t>パッケージ</a:t>
                      </a:r>
                      <a:endParaRPr kumimoji="1" lang="en-US" altLang="ja-JP" sz="1600" dirty="0"/>
                    </a:p>
                  </a:txBody>
                  <a:tcPr/>
                </a:tc>
                <a:extLst>
                  <a:ext uri="{0D108BD9-81ED-4DB2-BD59-A6C34878D82A}">
                    <a16:rowId xmlns:a16="http://schemas.microsoft.com/office/drawing/2014/main" val="1626226597"/>
                  </a:ext>
                </a:extLst>
              </a:tr>
              <a:tr h="691422">
                <a:tc>
                  <a:txBody>
                    <a:bodyPr/>
                    <a:lstStyle/>
                    <a:p>
                      <a:r>
                        <a:rPr kumimoji="1" lang="ja-JP" altLang="en-US" sz="1600" dirty="0"/>
                        <a:t>命令</a:t>
                      </a:r>
                      <a:endParaRPr kumimoji="1" lang="en-US" altLang="ja-JP" sz="1600" dirty="0"/>
                    </a:p>
                    <a:p>
                      <a:r>
                        <a:rPr kumimoji="1" lang="ja-JP" altLang="en-US" sz="1600" dirty="0"/>
                        <a:t>パッケージ</a:t>
                      </a:r>
                      <a:endParaRPr kumimoji="1" lang="en-US" altLang="ja-JP" sz="1600" dirty="0"/>
                    </a:p>
                  </a:txBody>
                  <a:tcPr/>
                </a:tc>
                <a:tc>
                  <a:txBody>
                    <a:bodyPr/>
                    <a:lstStyle/>
                    <a:p>
                      <a:r>
                        <a:rPr kumimoji="1" lang="ja-JP" altLang="en-US" sz="1600" dirty="0"/>
                        <a:t>走行の管理をする</a:t>
                      </a:r>
                      <a:endParaRPr kumimoji="1" lang="en-US" altLang="ja-JP" sz="1600" dirty="0"/>
                    </a:p>
                    <a:p>
                      <a:r>
                        <a:rPr kumimoji="1" lang="ja-JP" altLang="en-US" sz="1600" dirty="0"/>
                        <a:t>パッケージ</a:t>
                      </a:r>
                    </a:p>
                  </a:txBody>
                  <a:tcPr/>
                </a:tc>
                <a:extLst>
                  <a:ext uri="{0D108BD9-81ED-4DB2-BD59-A6C34878D82A}">
                    <a16:rowId xmlns:a16="http://schemas.microsoft.com/office/drawing/2014/main" val="1960019302"/>
                  </a:ext>
                </a:extLst>
              </a:tr>
              <a:tr h="691422">
                <a:tc>
                  <a:txBody>
                    <a:bodyPr/>
                    <a:lstStyle/>
                    <a:p>
                      <a:r>
                        <a:rPr kumimoji="1" lang="ja-JP" altLang="en-US" sz="1600" dirty="0"/>
                        <a:t>モーター</a:t>
                      </a:r>
                      <a:endParaRPr kumimoji="1" lang="en-US" altLang="ja-JP" sz="1600" dirty="0"/>
                    </a:p>
                    <a:p>
                      <a:r>
                        <a:rPr kumimoji="1" lang="ja-JP" altLang="en-US" sz="1600" dirty="0"/>
                        <a:t>パッケージ</a:t>
                      </a:r>
                      <a:endParaRPr kumimoji="1" lang="en-US" altLang="ja-JP" sz="1600" dirty="0"/>
                    </a:p>
                  </a:txBody>
                  <a:tcPr/>
                </a:tc>
                <a:tc>
                  <a:txBody>
                    <a:bodyPr/>
                    <a:lstStyle/>
                    <a:p>
                      <a:r>
                        <a:rPr kumimoji="1" lang="ja-JP" altLang="en-US" sz="1600" dirty="0"/>
                        <a:t>モーターユニットの</a:t>
                      </a:r>
                      <a:endParaRPr kumimoji="1" lang="en-US" altLang="ja-JP" sz="1600" dirty="0"/>
                    </a:p>
                    <a:p>
                      <a:r>
                        <a:rPr kumimoji="1" lang="ja-JP" altLang="en-US" sz="1600" dirty="0"/>
                        <a:t>制御</a:t>
                      </a:r>
                    </a:p>
                  </a:txBody>
                  <a:tcPr/>
                </a:tc>
                <a:extLst>
                  <a:ext uri="{0D108BD9-81ED-4DB2-BD59-A6C34878D82A}">
                    <a16:rowId xmlns:a16="http://schemas.microsoft.com/office/drawing/2014/main" val="1922589533"/>
                  </a:ext>
                </a:extLst>
              </a:tr>
              <a:tr h="691422">
                <a:tc>
                  <a:txBody>
                    <a:bodyPr/>
                    <a:lstStyle/>
                    <a:p>
                      <a:r>
                        <a:rPr kumimoji="1" lang="ja-JP" altLang="en-US" sz="1600" dirty="0"/>
                        <a:t>センサー</a:t>
                      </a:r>
                      <a:endParaRPr kumimoji="1" lang="en-US" altLang="ja-JP" sz="1600" dirty="0"/>
                    </a:p>
                    <a:p>
                      <a:r>
                        <a:rPr kumimoji="1" lang="ja-JP" altLang="en-US" sz="1600" dirty="0"/>
                        <a:t>パッケージ</a:t>
                      </a:r>
                    </a:p>
                  </a:txBody>
                  <a:tcPr/>
                </a:tc>
                <a:tc>
                  <a:txBody>
                    <a:bodyPr/>
                    <a:lstStyle/>
                    <a:p>
                      <a:r>
                        <a:rPr kumimoji="1" lang="ja-JP" altLang="en-US" sz="1600" dirty="0"/>
                        <a:t>反射光センサーユニットの制御</a:t>
                      </a:r>
                      <a:endParaRPr kumimoji="1" lang="en-US" altLang="ja-JP" sz="1600" dirty="0"/>
                    </a:p>
                  </a:txBody>
                  <a:tcPr/>
                </a:tc>
                <a:extLst>
                  <a:ext uri="{0D108BD9-81ED-4DB2-BD59-A6C34878D82A}">
                    <a16:rowId xmlns:a16="http://schemas.microsoft.com/office/drawing/2014/main" val="1282840320"/>
                  </a:ext>
                </a:extLst>
              </a:tr>
            </a:tbl>
          </a:graphicData>
        </a:graphic>
      </p:graphicFrame>
      <p:sp>
        <p:nvSpPr>
          <p:cNvPr id="5" name="テキスト ボックス 4">
            <a:extLst>
              <a:ext uri="{FF2B5EF4-FFF2-40B4-BE49-F238E27FC236}">
                <a16:creationId xmlns:a16="http://schemas.microsoft.com/office/drawing/2014/main" id="{AF25E898-AA21-E296-A45A-4CB74A2731E0}"/>
              </a:ext>
            </a:extLst>
          </p:cNvPr>
          <p:cNvSpPr txBox="1"/>
          <p:nvPr/>
        </p:nvSpPr>
        <p:spPr>
          <a:xfrm>
            <a:off x="4746461" y="1108662"/>
            <a:ext cx="9953649" cy="769441"/>
          </a:xfrm>
          <a:prstGeom prst="rect">
            <a:avLst/>
          </a:prstGeom>
          <a:noFill/>
          <a:ln>
            <a:solidFill>
              <a:schemeClr val="accent6">
                <a:lumMod val="60000"/>
                <a:lumOff val="40000"/>
              </a:schemeClr>
            </a:solidFill>
          </a:ln>
        </p:spPr>
        <p:txBody>
          <a:bodyPr wrap="square" rtlCol="0">
            <a:spAutoFit/>
          </a:bodyPr>
          <a:lstStyle/>
          <a:p>
            <a:r>
              <a:rPr kumimoji="1" lang="ja-JP" altLang="en-US" sz="2200" dirty="0">
                <a:latin typeface="+mn-ea"/>
                <a:ea typeface="+mn-ea"/>
              </a:rPr>
              <a:t>ブロックが配置される組み合わせに応じて命令配列にマトリクス上動作命令を設定し、命令パッケージで配列インデックス順に命令を呼び出す</a:t>
            </a:r>
          </a:p>
        </p:txBody>
      </p:sp>
      <p:pic>
        <p:nvPicPr>
          <p:cNvPr id="12" name="図 11" descr="ダイアグラム&#10;&#10;自動的に生成された説明">
            <a:extLst>
              <a:ext uri="{FF2B5EF4-FFF2-40B4-BE49-F238E27FC236}">
                <a16:creationId xmlns:a16="http://schemas.microsoft.com/office/drawing/2014/main" id="{1A35D42F-B5F8-F647-F3AD-DD355CAC52EE}"/>
              </a:ext>
            </a:extLst>
          </p:cNvPr>
          <p:cNvPicPr>
            <a:picLocks noChangeAspect="1"/>
          </p:cNvPicPr>
          <p:nvPr/>
        </p:nvPicPr>
        <p:blipFill rotWithShape="1">
          <a:blip r:embed="rId2">
            <a:extLst>
              <a:ext uri="{28A0092B-C50C-407E-A947-70E740481C1C}">
                <a14:useLocalDpi xmlns:a14="http://schemas.microsoft.com/office/drawing/2010/main" val="0"/>
              </a:ext>
            </a:extLst>
          </a:blip>
          <a:srcRect l="2013" r="1832" b="1885"/>
          <a:stretch/>
        </p:blipFill>
        <p:spPr>
          <a:xfrm>
            <a:off x="209439" y="6022508"/>
            <a:ext cx="4043283" cy="4372208"/>
          </a:xfrm>
          <a:prstGeom prst="rect">
            <a:avLst/>
          </a:prstGeom>
        </p:spPr>
      </p:pic>
      <p:cxnSp>
        <p:nvCxnSpPr>
          <p:cNvPr id="17" name="直線矢印コネクタ 16">
            <a:extLst>
              <a:ext uri="{FF2B5EF4-FFF2-40B4-BE49-F238E27FC236}">
                <a16:creationId xmlns:a16="http://schemas.microsoft.com/office/drawing/2014/main" id="{5FECE648-8E27-3792-C518-8FDE9D1B6942}"/>
              </a:ext>
            </a:extLst>
          </p:cNvPr>
          <p:cNvCxnSpPr>
            <a:cxnSpLocks/>
          </p:cNvCxnSpPr>
          <p:nvPr/>
        </p:nvCxnSpPr>
        <p:spPr>
          <a:xfrm>
            <a:off x="790923" y="7434138"/>
            <a:ext cx="0"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875D33A3-2B1A-8CFA-E3DE-45A28A7C4082}"/>
              </a:ext>
            </a:extLst>
          </p:cNvPr>
          <p:cNvCxnSpPr>
            <a:cxnSpLocks/>
          </p:cNvCxnSpPr>
          <p:nvPr/>
        </p:nvCxnSpPr>
        <p:spPr>
          <a:xfrm>
            <a:off x="790923" y="8874298"/>
            <a:ext cx="0"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088FAB77-849A-1668-7FC7-3239C5928703}"/>
              </a:ext>
            </a:extLst>
          </p:cNvPr>
          <p:cNvCxnSpPr>
            <a:cxnSpLocks/>
          </p:cNvCxnSpPr>
          <p:nvPr/>
        </p:nvCxnSpPr>
        <p:spPr>
          <a:xfrm>
            <a:off x="2138826" y="7367968"/>
            <a:ext cx="236273" cy="4982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0CFDB890-9C9A-01BC-29D9-47BEDD05BC40}"/>
              </a:ext>
            </a:extLst>
          </p:cNvPr>
          <p:cNvCxnSpPr>
            <a:cxnSpLocks/>
          </p:cNvCxnSpPr>
          <p:nvPr/>
        </p:nvCxnSpPr>
        <p:spPr>
          <a:xfrm flipH="1">
            <a:off x="2138826" y="8789488"/>
            <a:ext cx="278142" cy="588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 name="図 5" descr="ダイアグラム&#10;&#10;自動的に生成された説明">
            <a:extLst>
              <a:ext uri="{FF2B5EF4-FFF2-40B4-BE49-F238E27FC236}">
                <a16:creationId xmlns:a16="http://schemas.microsoft.com/office/drawing/2014/main" id="{9F3D81CA-D58E-2663-B061-10267CABFD41}"/>
              </a:ext>
            </a:extLst>
          </p:cNvPr>
          <p:cNvPicPr>
            <a:picLocks noChangeAspect="1"/>
          </p:cNvPicPr>
          <p:nvPr/>
        </p:nvPicPr>
        <p:blipFill rotWithShape="1">
          <a:blip r:embed="rId3">
            <a:extLst>
              <a:ext uri="{28A0092B-C50C-407E-A947-70E740481C1C}">
                <a14:useLocalDpi xmlns:a14="http://schemas.microsoft.com/office/drawing/2010/main" val="0"/>
              </a:ext>
            </a:extLst>
          </a:blip>
          <a:srcRect l="389" r="735"/>
          <a:stretch/>
        </p:blipFill>
        <p:spPr>
          <a:xfrm>
            <a:off x="4538271" y="2248836"/>
            <a:ext cx="10228864" cy="8239634"/>
          </a:xfrm>
          <a:prstGeom prst="rect">
            <a:avLst/>
          </a:prstGeom>
        </p:spPr>
      </p:pic>
    </p:spTree>
    <p:extLst>
      <p:ext uri="{BB962C8B-B14F-4D97-AF65-F5344CB8AC3E}">
        <p14:creationId xmlns:p14="http://schemas.microsoft.com/office/powerpoint/2010/main" val="2516567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C9B4A-2DC2-489D-8E52-893A4ED8479E}"/>
              </a:ext>
            </a:extLst>
          </p:cNvPr>
          <p:cNvSpPr>
            <a:spLocks noGrp="1"/>
          </p:cNvSpPr>
          <p:nvPr>
            <p:ph type="title"/>
          </p:nvPr>
        </p:nvSpPr>
        <p:spPr/>
        <p:txBody>
          <a:bodyPr/>
          <a:lstStyle/>
          <a:p>
            <a:r>
              <a:rPr lang="ja-JP" altLang="en-US" dirty="0"/>
              <a:t>工夫点（最終頁とする）</a:t>
            </a:r>
            <a:endParaRPr kumimoji="1" lang="ja-JP" altLang="en-US" dirty="0"/>
          </a:p>
        </p:txBody>
      </p:sp>
      <p:sp>
        <p:nvSpPr>
          <p:cNvPr id="3" name="コンテンツ プレースホルダー 2">
            <a:extLst>
              <a:ext uri="{FF2B5EF4-FFF2-40B4-BE49-F238E27FC236}">
                <a16:creationId xmlns:a16="http://schemas.microsoft.com/office/drawing/2014/main" id="{D4651C66-4CA5-44C5-9C2F-0F0EC6F6B6FA}"/>
              </a:ext>
            </a:extLst>
          </p:cNvPr>
          <p:cNvSpPr>
            <a:spLocks noGrp="1"/>
          </p:cNvSpPr>
          <p:nvPr>
            <p:ph idx="1"/>
          </p:nvPr>
        </p:nvSpPr>
        <p:spPr/>
        <p:txBody>
          <a:bodyPr/>
          <a:lstStyle/>
          <a:p>
            <a:r>
              <a:rPr kumimoji="1" lang="ja-JP" altLang="en-US" dirty="0"/>
              <a:t>ここに選択した機能を実現するための工夫点を書く</a:t>
            </a:r>
            <a:endParaRPr kumimoji="1" lang="en-US" altLang="ja-JP" dirty="0"/>
          </a:p>
          <a:p>
            <a:r>
              <a:rPr lang="ja-JP" altLang="en-US" dirty="0"/>
              <a:t>課題（問題）、対策、効果が分かる形で書く</a:t>
            </a:r>
            <a:r>
              <a:rPr lang="en-US" altLang="ja-JP" dirty="0"/>
              <a:t>…</a:t>
            </a:r>
            <a:r>
              <a:rPr lang="ja-JP" altLang="en-US" dirty="0"/>
              <a:t>などなど</a:t>
            </a:r>
            <a:endParaRPr lang="en-US" altLang="ja-JP" dirty="0"/>
          </a:p>
          <a:p>
            <a:endParaRPr kumimoji="1" lang="en-US" altLang="ja-JP" dirty="0"/>
          </a:p>
          <a:p>
            <a:r>
              <a:rPr lang="ja-JP" altLang="en-US"/>
              <a:t>工夫点を記載する場合でも、最大ページ数は変わらない。</a:t>
            </a:r>
            <a:endParaRPr lang="en-US" altLang="ja-JP" dirty="0"/>
          </a:p>
        </p:txBody>
      </p:sp>
    </p:spTree>
    <p:extLst>
      <p:ext uri="{BB962C8B-B14F-4D97-AF65-F5344CB8AC3E}">
        <p14:creationId xmlns:p14="http://schemas.microsoft.com/office/powerpoint/2010/main" val="323871669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1956</TotalTime>
  <Words>672</Words>
  <Application>Microsoft Office PowerPoint</Application>
  <PresentationFormat>ユーザー設定</PresentationFormat>
  <Paragraphs>76</Paragraphs>
  <Slides>8</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3</vt:i4>
      </vt:variant>
      <vt:variant>
        <vt:lpstr>スライド タイトル</vt:lpstr>
      </vt:variant>
      <vt:variant>
        <vt:i4>8</vt:i4>
      </vt:variant>
    </vt:vector>
  </HeadingPairs>
  <TitlesOfParts>
    <vt:vector size="19" baseType="lpstr">
      <vt:lpstr>HG丸ｺﾞｼｯｸM-PRO</vt:lpstr>
      <vt:lpstr>ＭＳ Ｐゴシック</vt:lpstr>
      <vt:lpstr>游ゴシック</vt:lpstr>
      <vt:lpstr>游ゴシック Light</vt:lpstr>
      <vt:lpstr>Arial</vt:lpstr>
      <vt:lpstr>Calibri</vt:lpstr>
      <vt:lpstr>Calibri Light</vt:lpstr>
      <vt:lpstr>Times New Roman</vt:lpstr>
      <vt:lpstr>アブストラクトページ用（プライマリークラス）</vt:lpstr>
      <vt:lpstr>デザインの設定</vt:lpstr>
      <vt:lpstr>1_デザインの設定</vt:lpstr>
      <vt:lpstr>PowerPoint プレゼンテーション</vt:lpstr>
      <vt:lpstr>機能モデル</vt:lpstr>
      <vt:lpstr>構造モデル</vt:lpstr>
      <vt:lpstr>振舞いモデル</vt:lpstr>
      <vt:lpstr>PowerPoint プレゼンテーション</vt:lpstr>
      <vt:lpstr>PowerPoint プレゼンテーション</vt:lpstr>
      <vt:lpstr>PowerPoint プレゼンテーション</vt:lpstr>
      <vt:lpstr>工夫点（最終頁とする）</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村瀬 遼平</cp:lastModifiedBy>
  <cp:revision>200</cp:revision>
  <cp:lastPrinted>2018-04-01T05:10:42Z</cp:lastPrinted>
  <dcterms:created xsi:type="dcterms:W3CDTF">2002-02-28T07:41:56Z</dcterms:created>
  <dcterms:modified xsi:type="dcterms:W3CDTF">2023-08-22T14:04:34Z</dcterms:modified>
</cp:coreProperties>
</file>