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4" r:id="rId16"/>
    <p:sldId id="271" r:id="rId17"/>
    <p:sldId id="272" r:id="rId18"/>
    <p:sldId id="282" r:id="rId19"/>
    <p:sldId id="273" r:id="rId20"/>
    <p:sldId id="275" r:id="rId21"/>
    <p:sldId id="276" r:id="rId22"/>
    <p:sldId id="277" r:id="rId23"/>
    <p:sldId id="278"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7" autoAdjust="0"/>
    <p:restoredTop sz="94660"/>
  </p:normalViewPr>
  <p:slideViewPr>
    <p:cSldViewPr snapToGrid="0">
      <p:cViewPr varScale="1">
        <p:scale>
          <a:sx n="96" d="100"/>
          <a:sy n="96" d="100"/>
        </p:scale>
        <p:origin x="13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9631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8780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98599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87212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252128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139958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t>29-03-2023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95834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t>29-03-2023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232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t>29-03-2023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0321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095379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94850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t>29-03-2023</a:t>
            </a:fld>
            <a:endParaRPr lang="en-IN"/>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1034243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document/7388018" TargetMode="External"/><Relationship Id="rId2" Type="http://schemas.openxmlformats.org/officeDocument/2006/relationships/hyperlink" Target="https://www.researchgate.net/publication/341482530_Efficient_and_Scalable_Job_Recommender_System_Using_Collaborative_Filte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632244" y="341513"/>
            <a:ext cx="1285550" cy="1078914"/>
          </a:xfrm>
          <a:prstGeom prst="rect">
            <a:avLst/>
          </a:prstGeom>
        </p:spPr>
      </p:pic>
      <p:sp>
        <p:nvSpPr>
          <p:cNvPr id="8" name="Rectangle 7">
            <a:extLst>
              <a:ext uri="{FF2B5EF4-FFF2-40B4-BE49-F238E27FC236}">
                <a16:creationId xmlns:a16="http://schemas.microsoft.com/office/drawing/2014/main" id="{BBD1A1D2-5320-4019-9B64-B90CB29E9B12}"/>
              </a:ext>
            </a:extLst>
          </p:cNvPr>
          <p:cNvSpPr/>
          <p:nvPr/>
        </p:nvSpPr>
        <p:spPr>
          <a:xfrm>
            <a:off x="2619579" y="361129"/>
            <a:ext cx="6541279" cy="523220"/>
          </a:xfrm>
          <a:prstGeom prst="rect">
            <a:avLst/>
          </a:prstGeom>
          <a:noFill/>
        </p:spPr>
        <p:txBody>
          <a:bodyPr wrap="none" lIns="91440" tIns="45720" rIns="91440" bIns="45720">
            <a:spAutoFit/>
          </a:bodyPr>
          <a:lstStyle/>
          <a:p>
            <a:pPr algn="ctr" defTabSz="457200"/>
            <a:r>
              <a:rPr lang="en-US" sz="2800" dirty="0">
                <a:ln w="0"/>
                <a:solidFill>
                  <a:srgbClr val="4472C4"/>
                </a:solidFill>
                <a:effectLst>
                  <a:outerShdw blurRad="38100" dist="25400" dir="5400000" algn="ctr" rotWithShape="0">
                    <a:srgbClr val="6E747A">
                      <a:alpha val="43000"/>
                    </a:srgbClr>
                  </a:outerShdw>
                </a:effectLst>
                <a:latin typeface="Times New Roman" panose="02020603050405020304" pitchFamily="18" charset="0"/>
                <a:ea typeface="Tahoma" pitchFamily="34" charset="0"/>
                <a:cs typeface="Times New Roman" panose="02020603050405020304" pitchFamily="18" charset="0"/>
              </a:rPr>
              <a:t>PANIMALAR ENGINEERING COLLEGE</a:t>
            </a:r>
          </a:p>
        </p:txBody>
      </p:sp>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9201" y="196049"/>
            <a:ext cx="1071563" cy="1066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3089290" y="1220372"/>
            <a:ext cx="6079910" cy="400110"/>
          </a:xfrm>
          <a:prstGeom prst="rect">
            <a:avLst/>
          </a:prstGeom>
          <a:noFill/>
        </p:spPr>
        <p:txBody>
          <a:bodyPr wrap="square">
            <a:spAutoFit/>
          </a:bodyPr>
          <a:lstStyle/>
          <a:p>
            <a:pPr defTabSz="457200"/>
            <a:r>
              <a:rPr lang="en-US" sz="2000" dirty="0">
                <a:solidFill>
                  <a:srgbClr val="C00000"/>
                </a:solidFill>
                <a:latin typeface="Times New Roman" panose="02020603050405020304" pitchFamily="18" charset="0"/>
              </a:rPr>
              <a:t>Department of Computer Science and Engineering </a:t>
            </a:r>
            <a:endParaRPr lang="en-IN" sz="2000" dirty="0">
              <a:solidFill>
                <a:srgbClr val="C00000"/>
              </a:solidFill>
              <a:latin typeface="Calibri"/>
            </a:endParaRPr>
          </a:p>
        </p:txBody>
      </p:sp>
      <p:sp>
        <p:nvSpPr>
          <p:cNvPr id="14" name="TextBox 13">
            <a:extLst>
              <a:ext uri="{FF2B5EF4-FFF2-40B4-BE49-F238E27FC236}">
                <a16:creationId xmlns:a16="http://schemas.microsoft.com/office/drawing/2014/main" id="{D9E8AEEC-2F09-4695-A4F2-959D76D4626F}"/>
              </a:ext>
            </a:extLst>
          </p:cNvPr>
          <p:cNvSpPr txBox="1"/>
          <p:nvPr/>
        </p:nvSpPr>
        <p:spPr>
          <a:xfrm>
            <a:off x="3851845" y="1710284"/>
            <a:ext cx="3797749" cy="369332"/>
          </a:xfrm>
          <a:prstGeom prst="rect">
            <a:avLst/>
          </a:prstGeom>
          <a:noFill/>
        </p:spPr>
        <p:txBody>
          <a:bodyPr wrap="square">
            <a:spAutoFit/>
          </a:bodyPr>
          <a:lstStyle/>
          <a:p>
            <a:pPr algn="ctr" defTabSz="457200"/>
            <a:r>
              <a:rPr lang="en-IN" dirty="0">
                <a:solidFill>
                  <a:srgbClr val="7030A0"/>
                </a:solidFill>
                <a:latin typeface="Times New Roman" panose="02020603050405020304" pitchFamily="18" charset="0"/>
                <a:cs typeface="Times New Roman" panose="02020603050405020304" pitchFamily="18" charset="0"/>
              </a:rPr>
              <a:t>CS8811 PROJECT WORK </a:t>
            </a:r>
          </a:p>
        </p:txBody>
      </p:sp>
      <p:sp>
        <p:nvSpPr>
          <p:cNvPr id="9" name="TextBox 8">
            <a:extLst>
              <a:ext uri="{FF2B5EF4-FFF2-40B4-BE49-F238E27FC236}">
                <a16:creationId xmlns:a16="http://schemas.microsoft.com/office/drawing/2014/main" id="{E2AB4079-B959-438A-8887-B4E86C814C3D}"/>
              </a:ext>
            </a:extLst>
          </p:cNvPr>
          <p:cNvSpPr txBox="1"/>
          <p:nvPr/>
        </p:nvSpPr>
        <p:spPr>
          <a:xfrm>
            <a:off x="1632244" y="2460139"/>
            <a:ext cx="8608520" cy="369332"/>
          </a:xfrm>
          <a:prstGeom prst="rect">
            <a:avLst/>
          </a:prstGeom>
          <a:noFill/>
        </p:spPr>
        <p:txBody>
          <a:bodyPr wrap="square" rtlCol="0">
            <a:spAutoFit/>
          </a:bodyPr>
          <a:lstStyle/>
          <a:p>
            <a:pPr defTabSz="457200"/>
            <a:r>
              <a:rPr lang="en-US" dirty="0">
                <a:solidFill>
                  <a:prstClr val="black"/>
                </a:solidFill>
                <a:latin typeface="Times New Roman" panose="02020603050405020304" pitchFamily="18" charset="0"/>
                <a:cs typeface="Times New Roman" panose="02020603050405020304" pitchFamily="18" charset="0"/>
              </a:rPr>
              <a:t>Title of the Project: SKILL AND JOB RECOMMENDATION SYSTEM USING FODRA</a:t>
            </a:r>
            <a:endParaRPr lang="en-IN" dirty="0">
              <a:solidFill>
                <a:prstClr val="black"/>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7165326" y="3806417"/>
            <a:ext cx="3797749" cy="1200329"/>
          </a:xfrm>
          <a:prstGeom prst="rect">
            <a:avLst/>
          </a:prstGeom>
          <a:noFill/>
        </p:spPr>
        <p:txBody>
          <a:bodyPr wrap="square" rtlCol="0">
            <a:spAutoFit/>
          </a:bodyPr>
          <a:lstStyle/>
          <a:p>
            <a:pPr defTabSz="457200"/>
            <a:r>
              <a:rPr lang="en-US" dirty="0">
                <a:solidFill>
                  <a:prstClr val="black"/>
                </a:solidFill>
                <a:latin typeface="Times New Roman" panose="02020603050405020304" pitchFamily="18" charset="0"/>
                <a:cs typeface="Times New Roman" panose="02020603050405020304" pitchFamily="18" charset="0"/>
              </a:rPr>
              <a:t>Team Members with Register number</a:t>
            </a:r>
          </a:p>
          <a:p>
            <a:pPr defTabSz="457200"/>
            <a:r>
              <a:rPr lang="en-US" dirty="0">
                <a:solidFill>
                  <a:prstClr val="black"/>
                </a:solidFill>
                <a:latin typeface="Times New Roman" panose="02020603050405020304" pitchFamily="18" charset="0"/>
                <a:cs typeface="Times New Roman" panose="02020603050405020304" pitchFamily="18" charset="0"/>
              </a:rPr>
              <a:t>         SANJEEV P N 211419104234</a:t>
            </a:r>
          </a:p>
          <a:p>
            <a:pPr defTabSz="457200"/>
            <a:r>
              <a:rPr lang="en-US" dirty="0">
                <a:solidFill>
                  <a:prstClr val="black"/>
                </a:solidFill>
                <a:latin typeface="Times New Roman" panose="02020603050405020304" pitchFamily="18" charset="0"/>
                <a:cs typeface="Times New Roman" panose="02020603050405020304" pitchFamily="18" charset="0"/>
              </a:rPr>
              <a:t>         SANTHOSH J 211419104235</a:t>
            </a:r>
          </a:p>
          <a:p>
            <a:pPr defTabSz="457200"/>
            <a:r>
              <a:rPr lang="en-US" dirty="0">
                <a:solidFill>
                  <a:prstClr val="black"/>
                </a:solidFill>
                <a:latin typeface="Times New Roman" panose="02020603050405020304" pitchFamily="18" charset="0"/>
                <a:cs typeface="Times New Roman" panose="02020603050405020304" pitchFamily="18" charset="0"/>
              </a:rPr>
              <a:t>         SARATH S       211419104238</a:t>
            </a:r>
            <a:endParaRPr lang="en-IN" dirty="0">
              <a:solidFill>
                <a:prstClr val="black"/>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330EC8A-088B-458F-9182-920EE3139846}"/>
              </a:ext>
            </a:extLst>
          </p:cNvPr>
          <p:cNvSpPr txBox="1"/>
          <p:nvPr/>
        </p:nvSpPr>
        <p:spPr>
          <a:xfrm>
            <a:off x="913918" y="3840719"/>
            <a:ext cx="4691027" cy="369332"/>
          </a:xfrm>
          <a:prstGeom prst="rect">
            <a:avLst/>
          </a:prstGeom>
          <a:noFill/>
        </p:spPr>
        <p:txBody>
          <a:bodyPr wrap="square" rtlCol="0">
            <a:spAutoFit/>
          </a:bodyPr>
          <a:lstStyle/>
          <a:p>
            <a:pPr defTabSz="457200"/>
            <a:r>
              <a:rPr lang="en-US" dirty="0">
                <a:solidFill>
                  <a:prstClr val="black"/>
                </a:solidFill>
                <a:latin typeface="Times New Roman" panose="02020603050405020304" pitchFamily="18" charset="0"/>
                <a:cs typeface="Times New Roman" panose="02020603050405020304" pitchFamily="18" charset="0"/>
              </a:rPr>
              <a:t>Project Guide: Dr. M. KRISHNAMOORTHY</a:t>
            </a:r>
            <a:endParaRPr lang="en-IN"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330EC8A-088B-458F-9182-920EE3139846}"/>
              </a:ext>
            </a:extLst>
          </p:cNvPr>
          <p:cNvSpPr txBox="1"/>
          <p:nvPr/>
        </p:nvSpPr>
        <p:spPr>
          <a:xfrm flipH="1">
            <a:off x="8100007" y="5188373"/>
            <a:ext cx="2217104" cy="369332"/>
          </a:xfrm>
          <a:prstGeom prst="rect">
            <a:avLst/>
          </a:prstGeom>
          <a:noFill/>
        </p:spPr>
        <p:txBody>
          <a:bodyPr wrap="square" rtlCol="0">
            <a:spAutoFit/>
          </a:bodyPr>
          <a:lstStyle/>
          <a:p>
            <a:pPr defTabSz="457200"/>
            <a:r>
              <a:rPr lang="en-US" dirty="0">
                <a:solidFill>
                  <a:prstClr val="black"/>
                </a:solidFill>
                <a:latin typeface="Times New Roman" panose="02020603050405020304" pitchFamily="18" charset="0"/>
                <a:cs typeface="Times New Roman" panose="02020603050405020304" pitchFamily="18" charset="0"/>
              </a:rPr>
              <a:t>Batch Number: C06</a:t>
            </a:r>
            <a:endParaRPr lang="en-IN"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C9F2-A62A-BEAF-F16F-0C84FD3E8FA5}"/>
              </a:ext>
            </a:extLst>
          </p:cNvPr>
          <p:cNvSpPr>
            <a:spLocks noGrp="1"/>
          </p:cNvSpPr>
          <p:nvPr>
            <p:ph type="title"/>
          </p:nvPr>
        </p:nvSpPr>
        <p:spPr>
          <a:xfrm>
            <a:off x="0" y="0"/>
            <a:ext cx="12192000" cy="834887"/>
          </a:xfrm>
        </p:spPr>
        <p:txBody>
          <a:bodyPr>
            <a:normAutofit/>
          </a:bodyPr>
          <a:lstStyle/>
          <a:p>
            <a:r>
              <a:rPr lang="en-US" b="1" dirty="0"/>
              <a:t>                                     </a:t>
            </a:r>
            <a:r>
              <a:rPr lang="en-US" sz="2000" b="1" dirty="0">
                <a:latin typeface="Times New Roman" panose="02020603050405020304" pitchFamily="18" charset="0"/>
                <a:cs typeface="Times New Roman" panose="02020603050405020304" pitchFamily="18" charset="0"/>
              </a:rPr>
              <a:t>ACTIVITY DIAGRAM</a:t>
            </a:r>
            <a:endParaRPr lang="en-US" b="1" dirty="0"/>
          </a:p>
        </p:txBody>
      </p:sp>
      <p:sp>
        <p:nvSpPr>
          <p:cNvPr id="3" name="Content Placeholder 2">
            <a:extLst>
              <a:ext uri="{FF2B5EF4-FFF2-40B4-BE49-F238E27FC236}">
                <a16:creationId xmlns:a16="http://schemas.microsoft.com/office/drawing/2014/main" id="{65106E4F-159D-8F90-C17E-57249FB0CEB8}"/>
              </a:ext>
            </a:extLst>
          </p:cNvPr>
          <p:cNvSpPr>
            <a:spLocks noGrp="1"/>
          </p:cNvSpPr>
          <p:nvPr>
            <p:ph idx="1"/>
          </p:nvPr>
        </p:nvSpPr>
        <p:spPr>
          <a:xfrm>
            <a:off x="490330" y="1311965"/>
            <a:ext cx="10863470" cy="4864998"/>
          </a:xfrm>
        </p:spPr>
        <p:txBody>
          <a:bodyPr/>
          <a:lstStyle/>
          <a:p>
            <a:pPr marL="0" indent="0">
              <a:buNone/>
            </a:pPr>
            <a:r>
              <a:rPr lang="en-US" dirty="0"/>
              <a:t> </a:t>
            </a:r>
          </a:p>
        </p:txBody>
      </p:sp>
      <p:pic>
        <p:nvPicPr>
          <p:cNvPr id="4" name="Picture 3">
            <a:extLst>
              <a:ext uri="{FF2B5EF4-FFF2-40B4-BE49-F238E27FC236}">
                <a16:creationId xmlns:a16="http://schemas.microsoft.com/office/drawing/2014/main" id="{D24FF3AB-BAA6-E6D2-B8A6-B451FE85FB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4350" y="834887"/>
            <a:ext cx="9549667" cy="6023113"/>
          </a:xfrm>
          <a:prstGeom prst="rect">
            <a:avLst/>
          </a:prstGeom>
          <a:noFill/>
          <a:ln>
            <a:noFill/>
          </a:ln>
        </p:spPr>
      </p:pic>
    </p:spTree>
    <p:extLst>
      <p:ext uri="{BB962C8B-B14F-4D97-AF65-F5344CB8AC3E}">
        <p14:creationId xmlns:p14="http://schemas.microsoft.com/office/powerpoint/2010/main" val="3065182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064C2-EFCB-84F1-9630-D972293BB1D9}"/>
              </a:ext>
            </a:extLst>
          </p:cNvPr>
          <p:cNvSpPr>
            <a:spLocks noGrp="1"/>
          </p:cNvSpPr>
          <p:nvPr>
            <p:ph type="title"/>
          </p:nvPr>
        </p:nvSpPr>
        <p:spPr>
          <a:xfrm>
            <a:off x="880532" y="365128"/>
            <a:ext cx="10473267" cy="910516"/>
          </a:xfrm>
        </p:spPr>
        <p:txBody>
          <a:bodyPr>
            <a:noAutofit/>
          </a:bodyPr>
          <a:lstStyle/>
          <a:p>
            <a:r>
              <a:rPr lang="en-US" sz="1600" b="1" dirty="0">
                <a:latin typeface="Times New Roman" panose="02020603050405020304" pitchFamily="18" charset="0"/>
                <a:cs typeface="Times New Roman" panose="02020603050405020304" pitchFamily="18" charset="0"/>
              </a:rPr>
              <a:t>                                                                                MODULAR DESCRIPTION</a:t>
            </a:r>
          </a:p>
        </p:txBody>
      </p:sp>
      <p:sp>
        <p:nvSpPr>
          <p:cNvPr id="3" name="Content Placeholder 2">
            <a:extLst>
              <a:ext uri="{FF2B5EF4-FFF2-40B4-BE49-F238E27FC236}">
                <a16:creationId xmlns:a16="http://schemas.microsoft.com/office/drawing/2014/main" id="{A97F67B9-8C37-EA73-3304-40A461375BA8}"/>
              </a:ext>
            </a:extLst>
          </p:cNvPr>
          <p:cNvSpPr>
            <a:spLocks noGrp="1"/>
          </p:cNvSpPr>
          <p:nvPr>
            <p:ph idx="1"/>
          </p:nvPr>
        </p:nvSpPr>
        <p:spPr>
          <a:xfrm>
            <a:off x="496711" y="1433689"/>
            <a:ext cx="11483253" cy="5179146"/>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                                                                                                    JAVA</a:t>
            </a:r>
          </a:p>
          <a:p>
            <a:pPr marL="0" indent="0">
              <a:buNone/>
            </a:pPr>
            <a:endParaRPr lang="en-US" sz="1800" b="1"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Java is one of the well known and well developed programming language which were widely used among the developers. </a:t>
            </a:r>
          </a:p>
          <a:p>
            <a:pPr algn="just">
              <a:lnSpc>
                <a:spcPct val="150000"/>
              </a:lnSpc>
            </a:pPr>
            <a:r>
              <a:rPr lang="en-US" sz="1400" dirty="0">
                <a:latin typeface="Times New Roman" panose="02020603050405020304" pitchFamily="18" charset="0"/>
                <a:cs typeface="Times New Roman" panose="02020603050405020304" pitchFamily="18" charset="0"/>
              </a:rPr>
              <a:t>Java provides support for web application through servlet and JSPs which helps to create a website with static HTML pages.</a:t>
            </a:r>
          </a:p>
          <a:p>
            <a:pPr algn="just">
              <a:lnSpc>
                <a:spcPct val="150000"/>
              </a:lnSpc>
            </a:pPr>
            <a:r>
              <a:rPr lang="en-US" sz="1400" dirty="0">
                <a:latin typeface="Times New Roman" panose="02020603050405020304" pitchFamily="18" charset="0"/>
                <a:cs typeface="Times New Roman" panose="02020603050405020304" pitchFamily="18" charset="0"/>
              </a:rPr>
              <a:t>There are three main approaches is to use a java servlet which is essentially a basic API(Application Programming Interface) that provides bare bone support to help web developers as it is more flexible.</a:t>
            </a:r>
          </a:p>
          <a:p>
            <a:pPr algn="just">
              <a:lnSpc>
                <a:spcPct val="150000"/>
              </a:lnSpc>
            </a:pPr>
            <a:r>
              <a:rPr lang="en-US" sz="1400" dirty="0">
                <a:latin typeface="Times New Roman" panose="02020603050405020304" pitchFamily="18" charset="0"/>
                <a:cs typeface="Times New Roman" panose="02020603050405020304" pitchFamily="18" charset="0"/>
              </a:rPr>
              <a:t>The second approach makes use of java with JSF(Java Server Faces) which is a more complex API that provides more complex API than a servlet.</a:t>
            </a:r>
          </a:p>
          <a:p>
            <a:pPr algn="just">
              <a:lnSpc>
                <a:spcPct val="150000"/>
              </a:lnSpc>
            </a:pPr>
            <a:r>
              <a:rPr lang="en-US" sz="1400" dirty="0">
                <a:latin typeface="Times New Roman" panose="02020603050405020304" pitchFamily="18" charset="0"/>
                <a:cs typeface="Times New Roman" panose="02020603050405020304" pitchFamily="18" charset="0"/>
              </a:rPr>
              <a:t>The approach that we are going to use is the first approach of Application Programming Interface that gives the required flexibility to our application in need for its development.</a:t>
            </a:r>
          </a:p>
          <a:p>
            <a:pPr>
              <a:lnSpc>
                <a:spcPct val="150000"/>
              </a:lnSpc>
            </a:pPr>
            <a:endParaRPr lang="en-US" sz="1400"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983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419C-5E78-C586-F231-F8F26DCB9541}"/>
              </a:ext>
            </a:extLst>
          </p:cNvPr>
          <p:cNvSpPr>
            <a:spLocks noGrp="1"/>
          </p:cNvSpPr>
          <p:nvPr>
            <p:ph type="title"/>
          </p:nvPr>
        </p:nvSpPr>
        <p:spPr>
          <a:xfrm>
            <a:off x="649357" y="365128"/>
            <a:ext cx="10704443" cy="1105864"/>
          </a:xfrm>
        </p:spPr>
        <p:txBody>
          <a:bodyPr>
            <a:normAutofit/>
          </a:bodyPr>
          <a:lstStyle/>
          <a:p>
            <a:r>
              <a:rPr lang="en-US" sz="20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JSP</a:t>
            </a:r>
          </a:p>
        </p:txBody>
      </p:sp>
      <p:sp>
        <p:nvSpPr>
          <p:cNvPr id="3" name="Content Placeholder 2">
            <a:extLst>
              <a:ext uri="{FF2B5EF4-FFF2-40B4-BE49-F238E27FC236}">
                <a16:creationId xmlns:a16="http://schemas.microsoft.com/office/drawing/2014/main" id="{CCB49608-9665-E12F-A2C6-6EEF4CE8D7AF}"/>
              </a:ext>
            </a:extLst>
          </p:cNvPr>
          <p:cNvSpPr>
            <a:spLocks noGrp="1"/>
          </p:cNvSpPr>
          <p:nvPr>
            <p:ph idx="1"/>
          </p:nvPr>
        </p:nvSpPr>
        <p:spPr>
          <a:xfrm>
            <a:off x="745067" y="1298222"/>
            <a:ext cx="10608733" cy="4878741"/>
          </a:xfrm>
        </p:spPr>
        <p:txBody>
          <a:bodyP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 </a:t>
            </a:r>
            <a:r>
              <a:rPr lang="en-US" sz="1400" b="0" i="0" dirty="0">
                <a:solidFill>
                  <a:srgbClr val="000000"/>
                </a:solidFill>
                <a:effectLst/>
                <a:latin typeface="Times New Roman" panose="02020603050405020304" pitchFamily="18" charset="0"/>
                <a:cs typeface="Times New Roman" panose="02020603050405020304" pitchFamily="18" charset="0"/>
              </a:rPr>
              <a:t>JSP pages are a third generation solution that can be combined easily with some second generation solutions, creating dynamic content, and making it easier and faster to build web-based applications that work with a variety of other technologies: web servers, web browsers, application servers and other development tools.</a:t>
            </a:r>
          </a:p>
          <a:p>
            <a:pPr algn="just" fontAlgn="base">
              <a:lnSpc>
                <a:spcPct val="150000"/>
              </a:lnSpc>
            </a:pPr>
            <a:r>
              <a:rPr lang="en-US" sz="1400" b="0" i="0" dirty="0">
                <a:effectLst/>
                <a:latin typeface="Times New Roman" panose="02020603050405020304" pitchFamily="18" charset="0"/>
                <a:cs typeface="Times New Roman" panose="02020603050405020304" pitchFamily="18" charset="0"/>
              </a:rPr>
              <a:t>Java Server Pages (JSP) is a Web page development technology that supports dynamic content. This allows programmers to use specific JSP tags to insert Java code into HTML pages. </a:t>
            </a:r>
          </a:p>
          <a:p>
            <a:pPr algn="just" fontAlgn="base">
              <a:lnSpc>
                <a:spcPct val="150000"/>
              </a:lnSpc>
            </a:pPr>
            <a:r>
              <a:rPr lang="en-US" sz="1400" b="0" i="0" dirty="0">
                <a:effectLst/>
                <a:latin typeface="Times New Roman" panose="02020603050405020304" pitchFamily="18" charset="0"/>
                <a:cs typeface="Times New Roman" panose="02020603050405020304" pitchFamily="18" charset="0"/>
              </a:rPr>
              <a:t>A part of Java Server Pages is a type of Java servlet designed to perform the function of a Java web application user interface. JSPs are written as text files by Web developers that incorporate Html or XHTML script, XML components, and embedded JSP actions and commands.</a:t>
            </a:r>
          </a:p>
          <a:p>
            <a:pPr algn="just">
              <a:lnSpc>
                <a:spcPct val="150000"/>
              </a:lnSpc>
            </a:pPr>
            <a:r>
              <a:rPr lang="en-US" sz="1400" b="0" i="0" dirty="0">
                <a:effectLst/>
                <a:latin typeface="Times New Roman" panose="02020603050405020304" pitchFamily="18" charset="0"/>
                <a:cs typeface="Times New Roman" panose="02020603050405020304" pitchFamily="18" charset="0"/>
              </a:rPr>
              <a:t>JSP tags may be used, such as downloading data from the database or recording user interests, accessing modules of JavaBeans, transferring power between sites, exchanging information among queries, etc.</a:t>
            </a:r>
          </a:p>
          <a:p>
            <a:pPr algn="just">
              <a:lnSpc>
                <a:spcPct val="150000"/>
              </a:lnSpc>
            </a:pPr>
            <a:r>
              <a:rPr lang="en-US" sz="1400" b="0" i="0" dirty="0">
                <a:effectLst/>
                <a:latin typeface="Times New Roman" panose="02020603050405020304" pitchFamily="18" charset="0"/>
                <a:cs typeface="Times New Roman" panose="02020603050405020304" pitchFamily="18" charset="0"/>
              </a:rPr>
              <a:t>JSP’s benefits are fairly straightforward as the dynamic component is implemented in Java, not Visual Basic or any platform-specific language, so it is smoother and simpler to use. Lastly, it is platform-independent.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645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52F25-6C83-7340-6CC6-D1153CAD9C6C}"/>
              </a:ext>
            </a:extLst>
          </p:cNvPr>
          <p:cNvSpPr>
            <a:spLocks noGrp="1"/>
          </p:cNvSpPr>
          <p:nvPr>
            <p:ph type="title"/>
          </p:nvPr>
        </p:nvSpPr>
        <p:spPr>
          <a:xfrm>
            <a:off x="838200" y="365128"/>
            <a:ext cx="10515600" cy="787812"/>
          </a:xfrm>
        </p:spPr>
        <p:txBody>
          <a:bodyPr>
            <a:normAutofit/>
          </a:bodyPr>
          <a:lstStyle/>
          <a:p>
            <a:r>
              <a:rPr lang="en-US" sz="20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HTML</a:t>
            </a:r>
          </a:p>
        </p:txBody>
      </p:sp>
      <p:sp>
        <p:nvSpPr>
          <p:cNvPr id="3" name="Content Placeholder 2">
            <a:extLst>
              <a:ext uri="{FF2B5EF4-FFF2-40B4-BE49-F238E27FC236}">
                <a16:creationId xmlns:a16="http://schemas.microsoft.com/office/drawing/2014/main" id="{4490B8B9-0273-0B78-3DB7-03520D1E4A6E}"/>
              </a:ext>
            </a:extLst>
          </p:cNvPr>
          <p:cNvSpPr>
            <a:spLocks noGrp="1"/>
          </p:cNvSpPr>
          <p:nvPr>
            <p:ph idx="1"/>
          </p:nvPr>
        </p:nvSpPr>
        <p:spPr>
          <a:xfrm>
            <a:off x="556591" y="1272209"/>
            <a:ext cx="10797209" cy="4904754"/>
          </a:xfrm>
        </p:spPr>
        <p:txBody>
          <a:bodyPr/>
          <a:lstStyle/>
          <a:p>
            <a:pPr marL="0" indent="0" algn="just">
              <a:lnSpc>
                <a:spcPct val="150000"/>
              </a:lnSpc>
              <a:buNone/>
            </a:pPr>
            <a:endParaRPr lang="en-US" sz="1600" b="0" i="0" dirty="0">
              <a:effectLst/>
              <a:latin typeface="Times New Roman" panose="02020603050405020304" pitchFamily="18" charset="0"/>
              <a:cs typeface="Times New Roman" panose="02020603050405020304" pitchFamily="18" charset="0"/>
            </a:endParaRPr>
          </a:p>
          <a:p>
            <a:pPr algn="just">
              <a:lnSpc>
                <a:spcPct val="150000"/>
              </a:lnSpc>
            </a:pPr>
            <a:r>
              <a:rPr lang="en-US" sz="1400" b="0" i="0" dirty="0">
                <a:effectLst/>
                <a:latin typeface="Times New Roman" panose="02020603050405020304" pitchFamily="18" charset="0"/>
                <a:cs typeface="Times New Roman" panose="02020603050405020304" pitchFamily="18" charset="0"/>
              </a:rPr>
              <a:t>HTML is also known as Hyper Text </a:t>
            </a:r>
            <a:r>
              <a:rPr lang="en-US" sz="1400" dirty="0">
                <a:latin typeface="Times New Roman" panose="02020603050405020304" pitchFamily="18" charset="0"/>
                <a:cs typeface="Times New Roman" panose="02020603050405020304" pitchFamily="18" charset="0"/>
              </a:rPr>
              <a:t>Markup Language.</a:t>
            </a:r>
          </a:p>
          <a:p>
            <a:pPr algn="just">
              <a:lnSpc>
                <a:spcPct val="150000"/>
              </a:lnSpc>
            </a:pPr>
            <a:r>
              <a:rPr lang="en-US" sz="1400" b="0" i="0" dirty="0">
                <a:solidFill>
                  <a:srgbClr val="10162F"/>
                </a:solidFill>
                <a:effectLst/>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Front-end engineers</a:t>
            </a:r>
            <a:r>
              <a:rPr lang="en-US" sz="1400" b="0" i="0" dirty="0">
                <a:solidFill>
                  <a:srgbClr val="10162F"/>
                </a:solidFill>
                <a:effectLst/>
                <a:latin typeface="Times New Roman" panose="02020603050405020304" pitchFamily="18" charset="0"/>
                <a:cs typeface="Times New Roman" panose="02020603050405020304" pitchFamily="18" charset="0"/>
              </a:rPr>
              <a:t> use HTML (along with other languages like CSS and JavaScript) to design the structure and layout of web pages and applications. </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b="0" i="0" dirty="0">
                <a:effectLst/>
                <a:latin typeface="Times New Roman" panose="02020603050405020304" pitchFamily="18" charset="0"/>
                <a:cs typeface="Times New Roman" panose="02020603050405020304" pitchFamily="18" charset="0"/>
              </a:rPr>
              <a:t>HTML is usually stored in files that use the .</a:t>
            </a:r>
            <a:r>
              <a:rPr lang="en-US" sz="1400" b="0" i="0" dirty="0" err="1">
                <a:effectLst/>
                <a:latin typeface="Times New Roman" panose="02020603050405020304" pitchFamily="18" charset="0"/>
                <a:cs typeface="Times New Roman" panose="02020603050405020304" pitchFamily="18" charset="0"/>
              </a:rPr>
              <a:t>htm</a:t>
            </a:r>
            <a:r>
              <a:rPr lang="en-US" sz="1400" b="0" i="0" dirty="0">
                <a:effectLst/>
                <a:latin typeface="Times New Roman" panose="02020603050405020304" pitchFamily="18" charset="0"/>
                <a:cs typeface="Times New Roman" panose="02020603050405020304" pitchFamily="18" charset="0"/>
              </a:rPr>
              <a:t> or .html extension.</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b="0" i="0" dirty="0">
                <a:effectLst/>
                <a:latin typeface="Times New Roman" panose="02020603050405020304" pitchFamily="18" charset="0"/>
                <a:cs typeface="Times New Roman" panose="02020603050405020304" pitchFamily="18" charset="0"/>
              </a:rPr>
              <a:t>HTML is a powerful coding tool for </a:t>
            </a:r>
            <a:r>
              <a:rPr lang="en-US" sz="1400" dirty="0">
                <a:latin typeface="Times New Roman" panose="02020603050405020304" pitchFamily="18" charset="0"/>
                <a:cs typeface="Times New Roman" panose="02020603050405020304" pitchFamily="18" charset="0"/>
              </a:rPr>
              <a:t>Web development</a:t>
            </a:r>
            <a:r>
              <a:rPr lang="en-US" sz="1400" b="0" i="0" dirty="0">
                <a:effectLst/>
                <a:latin typeface="Times New Roman" panose="02020603050405020304" pitchFamily="18" charset="0"/>
                <a:cs typeface="Times New Roman" panose="02020603050405020304" pitchFamily="18" charset="0"/>
              </a:rPr>
              <a:t>. It is used to design and build websites. </a:t>
            </a:r>
            <a:r>
              <a:rPr lang="en-US" sz="1400" dirty="0">
                <a:latin typeface="Times New Roman" panose="02020603050405020304" pitchFamily="18" charset="0"/>
                <a:cs typeface="Times New Roman" panose="02020603050405020304" pitchFamily="18" charset="0"/>
              </a:rPr>
              <a:t>I</a:t>
            </a:r>
            <a:r>
              <a:rPr lang="en-US" sz="1400" b="0" i="0" dirty="0">
                <a:effectLst/>
                <a:latin typeface="Times New Roman" panose="02020603050405020304" pitchFamily="18" charset="0"/>
                <a:cs typeface="Times New Roman" panose="02020603050405020304" pitchFamily="18" charset="0"/>
              </a:rPr>
              <a:t>t plays a major role in the domain of Web development.</a:t>
            </a:r>
          </a:p>
          <a:p>
            <a:pPr algn="just">
              <a:lnSpc>
                <a:spcPct val="150000"/>
              </a:lnSpc>
            </a:pPr>
            <a:r>
              <a:rPr lang="en-US" sz="1400" b="0" i="0" dirty="0">
                <a:effectLst/>
                <a:latin typeface="Times New Roman" panose="02020603050405020304" pitchFamily="18" charset="0"/>
                <a:cs typeface="Times New Roman" panose="02020603050405020304" pitchFamily="18" charset="0"/>
              </a:rPr>
              <a:t> HTML has one of the simplest learning curves, as it doesn’t need any prior </a:t>
            </a:r>
            <a:r>
              <a:rPr lang="en-US" sz="1400" dirty="0">
                <a:latin typeface="Times New Roman" panose="02020603050405020304" pitchFamily="18" charset="0"/>
                <a:cs typeface="Times New Roman" panose="02020603050405020304" pitchFamily="18" charset="0"/>
              </a:rPr>
              <a:t>programming experience to learn</a:t>
            </a:r>
            <a:r>
              <a:rPr lang="en-US" sz="1400" b="0" i="0" dirty="0">
                <a:effectLst/>
                <a:latin typeface="Times New Roman" panose="02020603050405020304" pitchFamily="18" charset="0"/>
                <a:cs typeface="Times New Roman" panose="02020603050405020304" pitchFamily="18" charset="0"/>
              </a:rPr>
              <a:t> HTML.</a:t>
            </a:r>
          </a:p>
          <a:p>
            <a:pPr algn="just">
              <a:lnSpc>
                <a:spcPct val="150000"/>
              </a:lnSpc>
            </a:pPr>
            <a:r>
              <a:rPr lang="en-US" sz="1400" b="0" i="0" dirty="0">
                <a:effectLst/>
                <a:latin typeface="Times New Roman" panose="02020603050405020304" pitchFamily="18" charset="0"/>
                <a:cs typeface="Times New Roman" panose="02020603050405020304" pitchFamily="18" charset="0"/>
              </a:rPr>
              <a:t>In or project of </a:t>
            </a:r>
            <a:r>
              <a:rPr lang="en-US" sz="1400" dirty="0">
                <a:latin typeface="Times New Roman" panose="02020603050405020304" pitchFamily="18" charset="0"/>
                <a:cs typeface="Times New Roman" panose="02020603050405020304" pitchFamily="18" charset="0"/>
              </a:rPr>
              <a:t>Skill and Job Recommendation using </a:t>
            </a:r>
            <a:r>
              <a:rPr lang="en-US" sz="1400" dirty="0" err="1">
                <a:latin typeface="Times New Roman" panose="02020603050405020304" pitchFamily="18" charset="0"/>
                <a:cs typeface="Times New Roman" panose="02020603050405020304" pitchFamily="18" charset="0"/>
              </a:rPr>
              <a:t>FoDRA</a:t>
            </a:r>
            <a:r>
              <a:rPr lang="en-US" sz="1400" dirty="0">
                <a:latin typeface="Times New Roman" panose="02020603050405020304" pitchFamily="18" charset="0"/>
                <a:cs typeface="Times New Roman" panose="02020603050405020304" pitchFamily="18" charset="0"/>
              </a:rPr>
              <a:t> Algorithm we created Front End page of our project using HTML language.</a:t>
            </a:r>
            <a:endParaRPr lang="en-US" sz="1400" b="0" i="0" dirty="0">
              <a:effectLst/>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805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4384-52A5-1B6E-2457-329B76D92CCE}"/>
              </a:ext>
            </a:extLst>
          </p:cNvPr>
          <p:cNvSpPr>
            <a:spLocks noGrp="1"/>
          </p:cNvSpPr>
          <p:nvPr>
            <p:ph type="title"/>
          </p:nvPr>
        </p:nvSpPr>
        <p:spPr>
          <a:xfrm>
            <a:off x="993912" y="365127"/>
            <a:ext cx="10359887" cy="549273"/>
          </a:xfrm>
        </p:spPr>
        <p:txBody>
          <a:bodyPr>
            <a:normAutofit/>
          </a:bodyPr>
          <a:lstStyle/>
          <a:p>
            <a:r>
              <a:rPr lang="en-US" sz="20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CSS</a:t>
            </a:r>
          </a:p>
        </p:txBody>
      </p:sp>
      <p:sp>
        <p:nvSpPr>
          <p:cNvPr id="3" name="Content Placeholder 2">
            <a:extLst>
              <a:ext uri="{FF2B5EF4-FFF2-40B4-BE49-F238E27FC236}">
                <a16:creationId xmlns:a16="http://schemas.microsoft.com/office/drawing/2014/main" id="{F5333F9E-B99E-586E-528C-BEA5FDBEEED3}"/>
              </a:ext>
            </a:extLst>
          </p:cNvPr>
          <p:cNvSpPr>
            <a:spLocks noGrp="1"/>
          </p:cNvSpPr>
          <p:nvPr>
            <p:ph idx="1"/>
          </p:nvPr>
        </p:nvSpPr>
        <p:spPr>
          <a:xfrm>
            <a:off x="440267" y="1196622"/>
            <a:ext cx="11446933" cy="4980341"/>
          </a:xfrm>
        </p:spPr>
        <p:txBody>
          <a:bodyPr/>
          <a:lstStyle/>
          <a:p>
            <a:pPr marL="0" indent="0" algn="l">
              <a:lnSpc>
                <a:spcPct val="150000"/>
              </a:lnSpc>
              <a:buNone/>
            </a:pPr>
            <a:endParaRPr lang="en-US" dirty="0"/>
          </a:p>
          <a:p>
            <a:pPr algn="l">
              <a:lnSpc>
                <a:spcPct val="150000"/>
              </a:lnSpc>
            </a:pPr>
            <a:r>
              <a:rPr lang="en-US" sz="1400" i="0" dirty="0">
                <a:effectLst/>
                <a:latin typeface="Times New Roman" panose="02020603050405020304" pitchFamily="18" charset="0"/>
                <a:cs typeface="Times New Roman" panose="02020603050405020304" pitchFamily="18" charset="0"/>
              </a:rPr>
              <a:t>Cascading Style Sheets (CSS) is a </a:t>
            </a:r>
            <a:r>
              <a:rPr lang="en-US" sz="1400" dirty="0">
                <a:latin typeface="Times New Roman" panose="02020603050405020304" pitchFamily="18" charset="0"/>
                <a:cs typeface="Times New Roman" panose="02020603050405020304" pitchFamily="18" charset="0"/>
              </a:rPr>
              <a:t>stylesheet</a:t>
            </a:r>
            <a:r>
              <a:rPr lang="en-US" sz="1400" i="0" dirty="0">
                <a:effectLst/>
                <a:latin typeface="Times New Roman" panose="02020603050405020304" pitchFamily="18" charset="0"/>
                <a:cs typeface="Times New Roman" panose="02020603050405020304" pitchFamily="18" charset="0"/>
              </a:rPr>
              <a:t> language used to describe the presentation of a document written in </a:t>
            </a:r>
            <a:r>
              <a:rPr lang="en-US" sz="1400" dirty="0">
                <a:latin typeface="Times New Roman" panose="02020603050405020304" pitchFamily="18" charset="0"/>
                <a:cs typeface="Times New Roman" panose="02020603050405020304" pitchFamily="18" charset="0"/>
              </a:rPr>
              <a:t>HTML</a:t>
            </a:r>
            <a:r>
              <a:rPr lang="en-US" sz="1400" i="0" dirty="0">
                <a:effectLst/>
                <a:latin typeface="Times New Roman" panose="02020603050405020304" pitchFamily="18" charset="0"/>
                <a:cs typeface="Times New Roman" panose="02020603050405020304" pitchFamily="18" charset="0"/>
              </a:rPr>
              <a:t> or </a:t>
            </a:r>
            <a:r>
              <a:rPr lang="en-US" sz="1400" dirty="0">
                <a:latin typeface="Times New Roman" panose="02020603050405020304" pitchFamily="18" charset="0"/>
                <a:cs typeface="Times New Roman" panose="02020603050405020304" pitchFamily="18" charset="0"/>
              </a:rPr>
              <a:t>XML</a:t>
            </a:r>
            <a:r>
              <a:rPr lang="en-US" sz="1400" i="0" dirty="0">
                <a:effectLst/>
                <a:latin typeface="Times New Roman" panose="02020603050405020304" pitchFamily="18" charset="0"/>
                <a:cs typeface="Times New Roman" panose="02020603050405020304" pitchFamily="18" charset="0"/>
              </a:rPr>
              <a:t> (including XML dialects such as </a:t>
            </a:r>
            <a:r>
              <a:rPr lang="en-US" sz="1400" dirty="0">
                <a:latin typeface="Times New Roman" panose="02020603050405020304" pitchFamily="18" charset="0"/>
                <a:cs typeface="Times New Roman" panose="02020603050405020304" pitchFamily="18" charset="0"/>
              </a:rPr>
              <a:t>SVG</a:t>
            </a:r>
            <a:r>
              <a:rPr lang="en-US" sz="1400" i="0" dirty="0">
                <a:effectLst/>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MathML</a:t>
            </a:r>
            <a:r>
              <a:rPr lang="en-US" sz="1400" i="0" dirty="0">
                <a:effectLst/>
                <a:latin typeface="Times New Roman" panose="02020603050405020304" pitchFamily="18" charset="0"/>
                <a:cs typeface="Times New Roman" panose="02020603050405020304" pitchFamily="18" charset="0"/>
              </a:rPr>
              <a:t> or </a:t>
            </a:r>
            <a:r>
              <a:rPr lang="en-US" sz="1400" dirty="0">
                <a:latin typeface="Times New Roman" panose="02020603050405020304" pitchFamily="18" charset="0"/>
                <a:cs typeface="Times New Roman" panose="02020603050405020304" pitchFamily="18" charset="0"/>
              </a:rPr>
              <a:t>XHTML</a:t>
            </a:r>
            <a:r>
              <a:rPr lang="en-US" sz="1400" i="0" dirty="0">
                <a:effectLst/>
                <a:latin typeface="Times New Roman" panose="02020603050405020304" pitchFamily="18" charset="0"/>
                <a:cs typeface="Times New Roman" panose="02020603050405020304" pitchFamily="18" charset="0"/>
              </a:rPr>
              <a:t>). CSS describes how elements should be rendered on screen, on paper, in speech, or on other media.</a:t>
            </a:r>
          </a:p>
          <a:p>
            <a:pPr algn="l">
              <a:lnSpc>
                <a:spcPct val="150000"/>
              </a:lnSpc>
            </a:pPr>
            <a:r>
              <a:rPr lang="en-US" sz="1400" i="0" dirty="0">
                <a:effectLst/>
                <a:latin typeface="Times New Roman" panose="02020603050405020304" pitchFamily="18" charset="0"/>
                <a:cs typeface="Times New Roman" panose="02020603050405020304" pitchFamily="18" charset="0"/>
              </a:rPr>
              <a:t>CSS is among the core languages of the open web and is standardized across Web browsers according to </a:t>
            </a:r>
            <a:r>
              <a:rPr lang="en-US" sz="1400" dirty="0">
                <a:latin typeface="Times New Roman" panose="02020603050405020304" pitchFamily="18" charset="0"/>
                <a:cs typeface="Times New Roman" panose="02020603050405020304" pitchFamily="18" charset="0"/>
              </a:rPr>
              <a:t>W3C specifications.</a:t>
            </a:r>
          </a:p>
          <a:p>
            <a:pPr algn="l">
              <a:lnSpc>
                <a:spcPct val="150000"/>
              </a:lnSpc>
            </a:pPr>
            <a:r>
              <a:rPr lang="en-US" sz="1400" b="0" i="0" dirty="0">
                <a:solidFill>
                  <a:srgbClr val="1B1B1B"/>
                </a:solidFill>
                <a:effectLst/>
                <a:latin typeface="Times New Roman" panose="02020603050405020304" pitchFamily="18" charset="0"/>
                <a:cs typeface="Times New Roman" panose="02020603050405020304" pitchFamily="18" charset="0"/>
              </a:rPr>
              <a:t>CSS is used to style and layout web pages just as to alter the font, color, size, and spacing of your content, split it into multiple columns, or add animations and other decorative features. </a:t>
            </a:r>
          </a:p>
          <a:p>
            <a:pPr algn="l">
              <a:lnSpc>
                <a:spcPct val="150000"/>
              </a:lnSpc>
            </a:pPr>
            <a:r>
              <a:rPr lang="en-US" sz="1400" b="0" i="0" dirty="0">
                <a:solidFill>
                  <a:srgbClr val="1B1B1B"/>
                </a:solidFill>
                <a:effectLst/>
                <a:latin typeface="Times New Roman" panose="02020603050405020304" pitchFamily="18" charset="0"/>
                <a:cs typeface="Times New Roman" panose="02020603050405020304" pitchFamily="18" charset="0"/>
              </a:rPr>
              <a:t>This module provides a gentle beginning to your path towards CSS mastery with the basics of how it works, what the syntax looks like, and how you can start using it to add styling to HTML..</a:t>
            </a:r>
          </a:p>
          <a:p>
            <a:pPr algn="l">
              <a:lnSpc>
                <a:spcPct val="150000"/>
              </a:lnSpc>
            </a:pPr>
            <a:r>
              <a:rPr lang="en-US" sz="1400" dirty="0">
                <a:solidFill>
                  <a:srgbClr val="1B1B1B"/>
                </a:solidFill>
                <a:latin typeface="Times New Roman" panose="02020603050405020304" pitchFamily="18" charset="0"/>
                <a:cs typeface="Times New Roman" panose="02020603050405020304" pitchFamily="18" charset="0"/>
              </a:rPr>
              <a:t>It is used to enhance the look of the  front of  our project</a:t>
            </a:r>
            <a:r>
              <a:rPr lang="en-US" sz="1400" b="0" i="0" dirty="0">
                <a:effectLst/>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Skill and Job Recommendation using </a:t>
            </a:r>
            <a:r>
              <a:rPr lang="en-US" sz="1400" dirty="0" err="1">
                <a:latin typeface="Times New Roman" panose="02020603050405020304" pitchFamily="18" charset="0"/>
                <a:cs typeface="Times New Roman" panose="02020603050405020304" pitchFamily="18" charset="0"/>
              </a:rPr>
              <a:t>FoDRA</a:t>
            </a:r>
            <a:r>
              <a:rPr lang="en-US" sz="1400" dirty="0">
                <a:latin typeface="Times New Roman" panose="02020603050405020304" pitchFamily="18" charset="0"/>
                <a:cs typeface="Times New Roman" panose="02020603050405020304" pitchFamily="18" charset="0"/>
              </a:rPr>
              <a:t> Algorithm.</a:t>
            </a:r>
            <a:endParaRPr lang="en-US" sz="1400" i="0" dirty="0">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5791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CFD8-D8B2-24BC-E12E-4D569668879B}"/>
              </a:ext>
            </a:extLst>
          </p:cNvPr>
          <p:cNvSpPr>
            <a:spLocks noGrp="1"/>
          </p:cNvSpPr>
          <p:nvPr>
            <p:ph type="title"/>
          </p:nvPr>
        </p:nvSpPr>
        <p:spPr>
          <a:xfrm>
            <a:off x="954156" y="365127"/>
            <a:ext cx="10399645" cy="820205"/>
          </a:xfrm>
        </p:spPr>
        <p:txBody>
          <a:bodyPr>
            <a:normAutofit/>
          </a:bodyPr>
          <a:lstStyle/>
          <a:p>
            <a:r>
              <a:rPr lang="en-US" sz="20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SQL</a:t>
            </a:r>
          </a:p>
        </p:txBody>
      </p:sp>
      <p:sp>
        <p:nvSpPr>
          <p:cNvPr id="3" name="Content Placeholder 2">
            <a:extLst>
              <a:ext uri="{FF2B5EF4-FFF2-40B4-BE49-F238E27FC236}">
                <a16:creationId xmlns:a16="http://schemas.microsoft.com/office/drawing/2014/main" id="{188570D8-2A57-BDFB-39EC-4C15BC69A374}"/>
              </a:ext>
            </a:extLst>
          </p:cNvPr>
          <p:cNvSpPr>
            <a:spLocks noGrp="1"/>
          </p:cNvSpPr>
          <p:nvPr>
            <p:ph idx="1"/>
          </p:nvPr>
        </p:nvSpPr>
        <p:spPr>
          <a:xfrm>
            <a:off x="688623" y="1320800"/>
            <a:ext cx="10665178" cy="4856163"/>
          </a:xfrm>
        </p:spPr>
        <p:txBody>
          <a:bodyPr/>
          <a:lstStyle/>
          <a:p>
            <a:pPr algn="just">
              <a:lnSpc>
                <a:spcPct val="150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Structured Query Language, abbreviated as SQL. SQL is a domain specific </a:t>
            </a:r>
            <a:r>
              <a:rPr lang="en-US" sz="1400" dirty="0">
                <a:latin typeface="Times New Roman" panose="02020603050405020304" pitchFamily="18" charset="0"/>
                <a:ea typeface="Calibri" panose="020F0502020204030204" pitchFamily="34" charset="0"/>
                <a:cs typeface="Times New Roman" panose="02020603050405020304" pitchFamily="18" charset="0"/>
              </a:rPr>
              <a:t>language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used in programming and designed for managing data held in a  Relational Database Management System(RDBMS), or for stream processing in a  Relational Data Stream Management System(RDSMS).</a:t>
            </a:r>
          </a:p>
          <a:p>
            <a:pPr algn="just">
              <a:lnSpc>
                <a:spcPct val="150000"/>
              </a:lnSpc>
            </a:pPr>
            <a:r>
              <a:rPr lang="en-US" sz="1400" dirty="0">
                <a:effectLst/>
                <a:latin typeface="Times New Roman" panose="02020603050405020304" pitchFamily="18" charset="0"/>
                <a:ea typeface="Times New Roman" panose="02020603050405020304" pitchFamily="18" charset="0"/>
              </a:rPr>
              <a:t>The scope of SQL includes data query, data manipulation (insert, update, and delete), data definition (</a:t>
            </a:r>
            <a:r>
              <a:rPr lang="en-US" sz="1400" dirty="0">
                <a:latin typeface="Times New Roman" panose="02020603050405020304" pitchFamily="18" charset="0"/>
                <a:ea typeface="Times New Roman" panose="02020603050405020304" pitchFamily="18" charset="0"/>
              </a:rPr>
              <a:t>schema</a:t>
            </a:r>
            <a:r>
              <a:rPr lang="en-US" sz="1400" dirty="0">
                <a:effectLst/>
                <a:latin typeface="Times New Roman" panose="02020603050405020304" pitchFamily="18" charset="0"/>
                <a:ea typeface="Times New Roman" panose="02020603050405020304" pitchFamily="18" charset="0"/>
              </a:rPr>
              <a:t> creation and modification), and data access control.</a:t>
            </a:r>
          </a:p>
          <a:p>
            <a:pPr algn="just">
              <a:lnSpc>
                <a:spcPct val="150000"/>
              </a:lnSpc>
            </a:pPr>
            <a:r>
              <a:rPr lang="en-US" sz="1400" dirty="0">
                <a:effectLst/>
                <a:latin typeface="Times New Roman" panose="02020603050405020304" pitchFamily="18" charset="0"/>
                <a:ea typeface="Times New Roman" panose="02020603050405020304" pitchFamily="18" charset="0"/>
              </a:rPr>
              <a:t>SQL is essentially a  declarative language, it also includes </a:t>
            </a:r>
            <a:r>
              <a:rPr lang="en-US" sz="1400" dirty="0">
                <a:latin typeface="Times New Roman" panose="02020603050405020304" pitchFamily="18" charset="0"/>
                <a:ea typeface="Times New Roman" panose="02020603050405020304" pitchFamily="18" charset="0"/>
              </a:rPr>
              <a:t>procedural</a:t>
            </a:r>
            <a:r>
              <a:rPr lang="en-US" sz="1400" dirty="0">
                <a:effectLst/>
                <a:latin typeface="Times New Roman" panose="02020603050405020304" pitchFamily="18" charset="0"/>
                <a:ea typeface="Times New Roman" panose="02020603050405020304" pitchFamily="18" charset="0"/>
              </a:rPr>
              <a:t> elements.</a:t>
            </a:r>
          </a:p>
          <a:p>
            <a:pPr algn="just">
              <a:lnSpc>
                <a:spcPct val="15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Allows users to access data in the relational database management systems.</a:t>
            </a:r>
          </a:p>
          <a:p>
            <a:pPr algn="just">
              <a:lnSpc>
                <a:spcPct val="15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Allows users to describe the data.</a:t>
            </a:r>
          </a:p>
          <a:p>
            <a:pPr algn="just">
              <a:lnSpc>
                <a:spcPct val="15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Allows users to define the data in a database and manipulate that data</a:t>
            </a:r>
          </a:p>
          <a:p>
            <a:pPr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our project of Skill and Job Recommendation System using </a:t>
            </a:r>
            <a:r>
              <a:rPr lang="en-US" sz="1400" dirty="0" err="1">
                <a:latin typeface="Times New Roman" panose="02020603050405020304" pitchFamily="18" charset="0"/>
                <a:cs typeface="Times New Roman" panose="02020603050405020304" pitchFamily="18" charset="0"/>
              </a:rPr>
              <a:t>FoDRA</a:t>
            </a:r>
            <a:r>
              <a:rPr lang="en-US" sz="1400" dirty="0">
                <a:latin typeface="Times New Roman" panose="02020603050405020304" pitchFamily="18" charset="0"/>
                <a:cs typeface="Times New Roman" panose="02020603050405020304" pitchFamily="18" charset="0"/>
              </a:rPr>
              <a:t> algorithm we use SQL to store data of the users and the updates of the jobs are store in it.</a:t>
            </a:r>
            <a:endParaRPr lang="en-US" sz="1400" b="0" i="0" dirty="0">
              <a:effectLst/>
              <a:latin typeface="Times New Roman" panose="02020603050405020304" pitchFamily="18" charset="0"/>
              <a:cs typeface="Times New Roman" panose="02020603050405020304" pitchFamily="18" charset="0"/>
            </a:endParaRPr>
          </a:p>
          <a:p>
            <a:pPr algn="just">
              <a:lnSpc>
                <a:spcPct val="150000"/>
              </a:lnSpc>
            </a:pPr>
            <a:endParaRPr lang="en-US" sz="1400" dirty="0">
              <a:effectLst/>
              <a:latin typeface="Times New Roman" panose="02020603050405020304" pitchFamily="18" charset="0"/>
              <a:ea typeface="Times New Roman" panose="02020603050405020304" pitchFamily="18" charset="0"/>
            </a:endParaRPr>
          </a:p>
          <a:p>
            <a:pPr algn="just">
              <a:lnSpc>
                <a:spcPct val="150000"/>
              </a:lnSpc>
            </a:pPr>
            <a:endParaRPr lang="en-US" sz="1400" dirty="0">
              <a:effectLst/>
              <a:latin typeface="Times New Roman" panose="02020603050405020304" pitchFamily="18" charset="0"/>
              <a:ea typeface="Times New Roman" panose="02020603050405020304" pitchFamily="18" charset="0"/>
            </a:endParaRPr>
          </a:p>
          <a:p>
            <a:pPr algn="just">
              <a:lnSpc>
                <a:spcPct val="150000"/>
              </a:lnSpc>
            </a:pPr>
            <a:endParaRPr lang="en-US" sz="1400" dirty="0">
              <a:effectLst/>
              <a:latin typeface="Times New Roman" panose="02020603050405020304" pitchFamily="18" charset="0"/>
              <a:ea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871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DE81-AAD4-1F1F-1BF2-C7603AE5BE03}"/>
              </a:ext>
            </a:extLst>
          </p:cNvPr>
          <p:cNvSpPr>
            <a:spLocks noGrp="1"/>
          </p:cNvSpPr>
          <p:nvPr>
            <p:ph type="title"/>
          </p:nvPr>
        </p:nvSpPr>
        <p:spPr>
          <a:xfrm>
            <a:off x="1038578" y="365127"/>
            <a:ext cx="10315222" cy="1339495"/>
          </a:xfrm>
        </p:spPr>
        <p:txBody>
          <a:bodyPr>
            <a:normAutofit/>
          </a:bodyPr>
          <a:lstStyle/>
          <a:p>
            <a:r>
              <a:rPr lang="en-US" sz="20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NETBEANS</a:t>
            </a:r>
          </a:p>
        </p:txBody>
      </p:sp>
      <p:sp>
        <p:nvSpPr>
          <p:cNvPr id="3" name="Content Placeholder 2">
            <a:extLst>
              <a:ext uri="{FF2B5EF4-FFF2-40B4-BE49-F238E27FC236}">
                <a16:creationId xmlns:a16="http://schemas.microsoft.com/office/drawing/2014/main" id="{F02FB2CD-1D37-4043-D295-421C80760B3E}"/>
              </a:ext>
            </a:extLst>
          </p:cNvPr>
          <p:cNvSpPr>
            <a:spLocks noGrp="1"/>
          </p:cNvSpPr>
          <p:nvPr>
            <p:ph idx="1"/>
          </p:nvPr>
        </p:nvSpPr>
        <p:spPr>
          <a:xfrm>
            <a:off x="677332" y="1388533"/>
            <a:ext cx="10676467" cy="4788430"/>
          </a:xfrm>
        </p:spPr>
        <p:txBody>
          <a:bodyP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 </a:t>
            </a:r>
            <a:r>
              <a:rPr lang="en-US" sz="1400" b="0" i="0" dirty="0">
                <a:solidFill>
                  <a:srgbClr val="242424"/>
                </a:solidFill>
                <a:effectLst/>
                <a:latin typeface="Times New Roman" panose="02020603050405020304" pitchFamily="18" charset="0"/>
                <a:cs typeface="Times New Roman" panose="02020603050405020304" pitchFamily="18" charset="0"/>
              </a:rPr>
              <a:t>NetBeans is a popular Integrated Development Environment (IDE), written in Java.</a:t>
            </a:r>
          </a:p>
          <a:p>
            <a:pPr algn="just">
              <a:lnSpc>
                <a:spcPct val="150000"/>
              </a:lnSpc>
            </a:pPr>
            <a:r>
              <a:rPr lang="en-US" sz="1400" b="0" i="0" dirty="0">
                <a:solidFill>
                  <a:srgbClr val="242424"/>
                </a:solidFill>
                <a:effectLst/>
                <a:latin typeface="Times New Roman" panose="02020603050405020304" pitchFamily="18" charset="0"/>
                <a:cs typeface="Times New Roman" panose="02020603050405020304" pitchFamily="18" charset="0"/>
              </a:rPr>
              <a:t> It is primarily used for developing applications in Java, but it supports other languages too, such as PHP, C++, and HTML5. </a:t>
            </a:r>
          </a:p>
          <a:p>
            <a:pPr algn="just">
              <a:lnSpc>
                <a:spcPct val="150000"/>
              </a:lnSpc>
            </a:pPr>
            <a:r>
              <a:rPr lang="en-US" sz="1400" b="0" i="0" dirty="0">
                <a:solidFill>
                  <a:srgbClr val="242424"/>
                </a:solidFill>
                <a:effectLst/>
                <a:latin typeface="Times New Roman" panose="02020603050405020304" pitchFamily="18" charset="0"/>
                <a:cs typeface="Times New Roman" panose="02020603050405020304" pitchFamily="18" charset="0"/>
              </a:rPr>
              <a:t>NetBeans is an open-source IDE that can be run on multiple platforms such as Windows, Linux, and Mac OS.</a:t>
            </a:r>
          </a:p>
          <a:p>
            <a:pPr algn="just">
              <a:lnSpc>
                <a:spcPct val="150000"/>
              </a:lnSpc>
            </a:pPr>
            <a:r>
              <a:rPr lang="en-US" sz="1400" b="0" i="0" dirty="0">
                <a:solidFill>
                  <a:srgbClr val="242424"/>
                </a:solidFill>
                <a:effectLst/>
                <a:latin typeface="Times New Roman" panose="02020603050405020304" pitchFamily="18" charset="0"/>
                <a:cs typeface="Times New Roman" panose="02020603050405020304" pitchFamily="18" charset="0"/>
              </a:rPr>
              <a:t>The NetBeans IDE consists of a source code editor, build automation tools, and a debugger to help the programmers at every stage of software development.</a:t>
            </a:r>
          </a:p>
          <a:p>
            <a:pPr algn="just">
              <a:lnSpc>
                <a:spcPct val="150000"/>
              </a:lnSpc>
            </a:pPr>
            <a:r>
              <a:rPr lang="en-US" sz="1400" dirty="0">
                <a:solidFill>
                  <a:srgbClr val="242424"/>
                </a:solidFill>
                <a:latin typeface="Times New Roman" panose="02020603050405020304" pitchFamily="18" charset="0"/>
                <a:cs typeface="Times New Roman" panose="02020603050405020304" pitchFamily="18" charset="0"/>
              </a:rPr>
              <a:t>In our project we use NetBeans as a Integrated Development Environment (IDE) to our project Skill and Job Recommendation using </a:t>
            </a:r>
            <a:r>
              <a:rPr lang="en-US" sz="1400" dirty="0" err="1">
                <a:solidFill>
                  <a:srgbClr val="242424"/>
                </a:solidFill>
                <a:latin typeface="Times New Roman" panose="02020603050405020304" pitchFamily="18" charset="0"/>
                <a:cs typeface="Times New Roman" panose="02020603050405020304" pitchFamily="18" charset="0"/>
              </a:rPr>
              <a:t>FoDRA</a:t>
            </a:r>
            <a:r>
              <a:rPr lang="en-US" sz="1400" dirty="0">
                <a:solidFill>
                  <a:srgbClr val="242424"/>
                </a:solidFill>
                <a:latin typeface="Times New Roman" panose="02020603050405020304" pitchFamily="18" charset="0"/>
                <a:cs typeface="Times New Roman" panose="02020603050405020304" pitchFamily="18" charset="0"/>
              </a:rPr>
              <a:t> Algorithm.</a:t>
            </a:r>
          </a:p>
          <a:p>
            <a:pPr algn="just">
              <a:lnSpc>
                <a:spcPct val="150000"/>
              </a:lnSpc>
            </a:pPr>
            <a:r>
              <a:rPr lang="en-US" sz="1400" dirty="0">
                <a:solidFill>
                  <a:srgbClr val="242424"/>
                </a:solidFill>
                <a:latin typeface="Times New Roman" panose="02020603050405020304" pitchFamily="18" charset="0"/>
                <a:cs typeface="Times New Roman" panose="02020603050405020304" pitchFamily="18" charset="0"/>
              </a:rPr>
              <a:t>In the NetBeans the java language, JSP and SQL are integrated to show the output to the user.</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775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3527-47D1-BB91-7E96-7CB115CE72D3}"/>
              </a:ext>
            </a:extLst>
          </p:cNvPr>
          <p:cNvSpPr>
            <a:spLocks noGrp="1"/>
          </p:cNvSpPr>
          <p:nvPr>
            <p:ph type="title"/>
          </p:nvPr>
        </p:nvSpPr>
        <p:spPr>
          <a:xfrm>
            <a:off x="838200" y="365127"/>
            <a:ext cx="10515600" cy="681795"/>
          </a:xfrm>
        </p:spPr>
        <p:txBody>
          <a:bodyPr>
            <a:normAutofit/>
          </a:bodyPr>
          <a:lstStyle/>
          <a:p>
            <a:r>
              <a:rPr lang="en-US" sz="20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TESTING</a:t>
            </a:r>
          </a:p>
        </p:txBody>
      </p:sp>
      <p:sp>
        <p:nvSpPr>
          <p:cNvPr id="3" name="Content Placeholder 2">
            <a:extLst>
              <a:ext uri="{FF2B5EF4-FFF2-40B4-BE49-F238E27FC236}">
                <a16:creationId xmlns:a16="http://schemas.microsoft.com/office/drawing/2014/main" id="{8E480820-4559-3A94-9612-A3D25AC026B6}"/>
              </a:ext>
            </a:extLst>
          </p:cNvPr>
          <p:cNvSpPr>
            <a:spLocks noGrp="1"/>
          </p:cNvSpPr>
          <p:nvPr>
            <p:ph idx="1"/>
          </p:nvPr>
        </p:nvSpPr>
        <p:spPr>
          <a:xfrm>
            <a:off x="463826" y="861392"/>
            <a:ext cx="11595652" cy="5315572"/>
          </a:xfrm>
        </p:spPr>
        <p:txBody>
          <a:bodyPr>
            <a:normAutofit/>
          </a:bodyPr>
          <a:lstStyle/>
          <a:p>
            <a:pPr marL="0" marR="0" indent="0" algn="just">
              <a:lnSpc>
                <a:spcPct val="150000"/>
              </a:lnSpc>
              <a:spcBef>
                <a:spcPts val="0"/>
              </a:spcBef>
              <a:spcAft>
                <a:spcPts val="1000"/>
              </a:spcAft>
              <a:buNone/>
            </a:pPr>
            <a:r>
              <a:rPr lang="en-US" sz="1600" b="1" dirty="0">
                <a:effectLst/>
                <a:latin typeface="Times New Roman" panose="02020603050405020304" pitchFamily="18" charset="0"/>
                <a:ea typeface="Times New Roman" panose="02020603050405020304" pitchFamily="18" charset="0"/>
              </a:rPr>
              <a:t>                                                                                              </a:t>
            </a:r>
            <a:r>
              <a:rPr lang="en-GB" sz="1600" b="1" dirty="0">
                <a:effectLst/>
                <a:latin typeface="Times New Roman" panose="02020603050405020304" pitchFamily="18" charset="0"/>
                <a:ea typeface="Times New Roman" panose="02020603050405020304" pitchFamily="18" charset="0"/>
              </a:rPr>
              <a:t>Black Box Testing</a:t>
            </a:r>
            <a:endParaRPr lang="en-US" sz="1600" dirty="0">
              <a:effectLst/>
              <a:latin typeface="Calibri" panose="020F0502020204030204" pitchFamily="34" charset="0"/>
              <a:ea typeface="Calibri" panose="020F0502020204030204" pitchFamily="34" charset="0"/>
            </a:endParaRPr>
          </a:p>
          <a:p>
            <a:pPr marL="0" marR="0" indent="457200" algn="just">
              <a:lnSpc>
                <a:spcPct val="150000"/>
              </a:lnSpc>
              <a:spcBef>
                <a:spcPts val="0"/>
              </a:spcBef>
              <a:spcAft>
                <a:spcPts val="1000"/>
              </a:spcAft>
            </a:pPr>
            <a:r>
              <a:rPr lang="en-GB" sz="1400" dirty="0">
                <a:solidFill>
                  <a:srgbClr val="000000"/>
                </a:solidFill>
                <a:effectLst/>
                <a:highlight>
                  <a:srgbClr val="FFFFFF"/>
                </a:highlight>
                <a:latin typeface="Times New Roman" panose="02020603050405020304" pitchFamily="18" charset="0"/>
                <a:ea typeface="Times New Roman" panose="02020603050405020304" pitchFamily="18" charset="0"/>
              </a:rPr>
              <a:t>Black-box testing is a method of </a:t>
            </a:r>
            <a:r>
              <a:rPr lang="en-GB" sz="1400" dirty="0">
                <a:effectLst/>
                <a:highlight>
                  <a:srgbClr val="FFFFFF"/>
                </a:highlight>
                <a:latin typeface="Times New Roman" panose="02020603050405020304" pitchFamily="18" charset="0"/>
                <a:ea typeface="Times New Roman" panose="02020603050405020304" pitchFamily="18" charset="0"/>
              </a:rPr>
              <a:t>software testing</a:t>
            </a:r>
            <a:r>
              <a:rPr lang="en-GB" sz="1400" dirty="0">
                <a:solidFill>
                  <a:srgbClr val="000000"/>
                </a:solidFill>
                <a:effectLst/>
                <a:highlight>
                  <a:srgbClr val="FFFFFF"/>
                </a:highlight>
                <a:latin typeface="Times New Roman" panose="02020603050405020304" pitchFamily="18" charset="0"/>
                <a:ea typeface="Times New Roman" panose="02020603050405020304" pitchFamily="18" charset="0"/>
              </a:rPr>
              <a:t> that examines the functionality of an application (e.g. what the software does) without peering into its internal structures or workings.</a:t>
            </a:r>
          </a:p>
          <a:p>
            <a:pPr marL="0" marR="0" indent="457200" algn="just">
              <a:lnSpc>
                <a:spcPct val="150000"/>
              </a:lnSpc>
              <a:spcBef>
                <a:spcPts val="0"/>
              </a:spcBef>
              <a:spcAft>
                <a:spcPts val="1000"/>
              </a:spcAft>
            </a:pPr>
            <a:r>
              <a:rPr lang="en-GB" sz="1400" dirty="0">
                <a:solidFill>
                  <a:srgbClr val="000000"/>
                </a:solidFill>
                <a:effectLst/>
                <a:highlight>
                  <a:srgbClr val="FFFFFF"/>
                </a:highlight>
                <a:latin typeface="Times New Roman" panose="02020603050405020304" pitchFamily="18" charset="0"/>
                <a:ea typeface="Times New Roman" panose="02020603050405020304" pitchFamily="18" charset="0"/>
              </a:rPr>
              <a:t>This method of test can be applied to virtually every level of software testing: </a:t>
            </a:r>
            <a:r>
              <a:rPr lang="en-GB" sz="1400" dirty="0">
                <a:effectLst/>
                <a:highlight>
                  <a:srgbClr val="FFFFFF"/>
                </a:highlight>
                <a:latin typeface="Times New Roman" panose="02020603050405020304" pitchFamily="18" charset="0"/>
                <a:ea typeface="Times New Roman" panose="02020603050405020304" pitchFamily="18" charset="0"/>
              </a:rPr>
              <a:t>unit</a:t>
            </a:r>
            <a:r>
              <a:rPr lang="en-GB" sz="14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GB" sz="1400" dirty="0">
                <a:effectLst/>
                <a:highlight>
                  <a:srgbClr val="FFFFFF"/>
                </a:highlight>
                <a:latin typeface="Times New Roman" panose="02020603050405020304" pitchFamily="18" charset="0"/>
                <a:ea typeface="Times New Roman" panose="02020603050405020304" pitchFamily="18" charset="0"/>
              </a:rPr>
              <a:t>integration</a:t>
            </a:r>
            <a:r>
              <a:rPr lang="en-GB" sz="14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GB" sz="1400" dirty="0">
                <a:effectLst/>
                <a:highlight>
                  <a:srgbClr val="FFFFFF"/>
                </a:highlight>
                <a:latin typeface="Times New Roman" panose="02020603050405020304" pitchFamily="18" charset="0"/>
                <a:ea typeface="Times New Roman" panose="02020603050405020304" pitchFamily="18" charset="0"/>
              </a:rPr>
              <a:t>system</a:t>
            </a:r>
            <a:r>
              <a:rPr lang="en-GB" sz="1400" dirty="0">
                <a:solidFill>
                  <a:srgbClr val="000000"/>
                </a:solidFill>
                <a:effectLst/>
                <a:highlight>
                  <a:srgbClr val="FFFFFF"/>
                </a:highlight>
                <a:latin typeface="Times New Roman" panose="02020603050405020304" pitchFamily="18" charset="0"/>
                <a:ea typeface="Times New Roman" panose="02020603050405020304" pitchFamily="18" charset="0"/>
              </a:rPr>
              <a:t> and </a:t>
            </a:r>
            <a:r>
              <a:rPr lang="en-GB" sz="1400" dirty="0">
                <a:effectLst/>
                <a:highlight>
                  <a:srgbClr val="FFFFFF"/>
                </a:highlight>
                <a:latin typeface="Times New Roman" panose="02020603050405020304" pitchFamily="18" charset="0"/>
                <a:ea typeface="Times New Roman" panose="02020603050405020304" pitchFamily="18" charset="0"/>
              </a:rPr>
              <a:t>acceptance</a:t>
            </a:r>
            <a:r>
              <a:rPr lang="en-GB" sz="1400" dirty="0">
                <a:solidFill>
                  <a:srgbClr val="000000"/>
                </a:solidFill>
                <a:effectLst/>
                <a:highlight>
                  <a:srgbClr val="FFFFFF"/>
                </a:highlight>
                <a:latin typeface="Times New Roman" panose="02020603050405020304" pitchFamily="18" charset="0"/>
                <a:ea typeface="Times New Roman" panose="02020603050405020304" pitchFamily="18" charset="0"/>
              </a:rPr>
              <a:t>. It typically comprises most if not all higher level testing, but can also dominate </a:t>
            </a:r>
            <a:r>
              <a:rPr lang="en-GB" sz="1400" dirty="0">
                <a:effectLst/>
                <a:highlight>
                  <a:srgbClr val="FFFFFF"/>
                </a:highlight>
                <a:latin typeface="Times New Roman" panose="02020603050405020304" pitchFamily="18" charset="0"/>
                <a:ea typeface="Times New Roman" panose="02020603050405020304" pitchFamily="18" charset="0"/>
              </a:rPr>
              <a:t>unit testing</a:t>
            </a:r>
            <a:r>
              <a:rPr lang="en-GB" sz="1400" dirty="0">
                <a:solidFill>
                  <a:srgbClr val="000000"/>
                </a:solidFill>
                <a:effectLst/>
                <a:highlight>
                  <a:srgbClr val="FFFFFF"/>
                </a:highlight>
                <a:latin typeface="Times New Roman" panose="02020603050405020304" pitchFamily="18" charset="0"/>
                <a:ea typeface="Times New Roman" panose="02020603050405020304" pitchFamily="18" charset="0"/>
              </a:rPr>
              <a:t> as well.</a:t>
            </a:r>
          </a:p>
          <a:p>
            <a:pPr marL="457200" marR="0" lvl="1" indent="0" algn="just">
              <a:lnSpc>
                <a:spcPct val="150000"/>
              </a:lnSpc>
              <a:spcBef>
                <a:spcPts val="0"/>
              </a:spcBef>
              <a:spcAft>
                <a:spcPts val="1000"/>
              </a:spcAft>
              <a:buNone/>
            </a:pPr>
            <a:r>
              <a:rPr lang="en-GB" sz="1600" b="1" dirty="0">
                <a:solidFill>
                  <a:srgbClr val="000000"/>
                </a:solidFill>
                <a:effectLst/>
                <a:latin typeface="Times New Roman" panose="02020603050405020304" pitchFamily="18" charset="0"/>
                <a:ea typeface="Times New Roman" panose="02020603050405020304" pitchFamily="18" charset="0"/>
              </a:rPr>
              <a:t>                                                                                     Performance testing</a:t>
            </a:r>
            <a:endParaRPr lang="en-US" sz="1600" dirty="0">
              <a:effectLst/>
              <a:latin typeface="Calibri" panose="020F0502020204030204" pitchFamily="34" charset="0"/>
              <a:ea typeface="Calibri" panose="020F0502020204030204" pitchFamily="34" charset="0"/>
            </a:endParaRPr>
          </a:p>
          <a:p>
            <a:pPr marL="0" marR="0" algn="just">
              <a:lnSpc>
                <a:spcPct val="150000"/>
              </a:lnSpc>
              <a:spcBef>
                <a:spcPts val="480"/>
              </a:spcBef>
              <a:spcAft>
                <a:spcPts val="600"/>
              </a:spcAft>
            </a:pPr>
            <a:r>
              <a:rPr lang="en-GB" sz="1400" dirty="0">
                <a:solidFill>
                  <a:srgbClr val="000000"/>
                </a:solidFill>
                <a:effectLst/>
                <a:latin typeface="Times New Roman" panose="02020603050405020304" pitchFamily="18" charset="0"/>
                <a:ea typeface="Times New Roman" panose="02020603050405020304" pitchFamily="18" charset="0"/>
              </a:rPr>
              <a:t>In software engineering, performance testing is in general testing performed to determine how a system performs in terms of responsiveness and stability under a particular workload.</a:t>
            </a:r>
          </a:p>
          <a:p>
            <a:pPr marL="0" marR="0" algn="just">
              <a:lnSpc>
                <a:spcPct val="150000"/>
              </a:lnSpc>
              <a:spcBef>
                <a:spcPts val="480"/>
              </a:spcBef>
              <a:spcAft>
                <a:spcPts val="600"/>
              </a:spcAft>
            </a:pPr>
            <a:r>
              <a:rPr lang="en-GB" sz="1400" dirty="0">
                <a:solidFill>
                  <a:srgbClr val="000000"/>
                </a:solidFill>
                <a:effectLst/>
                <a:latin typeface="Times New Roman" panose="02020603050405020304" pitchFamily="18" charset="0"/>
                <a:ea typeface="Times New Roman" panose="02020603050405020304" pitchFamily="18" charset="0"/>
              </a:rPr>
              <a:t> It can also serve to investigate, measure, validate or verify other quality attributes of the system, such as scalability, reliability and resource usage.</a:t>
            </a:r>
          </a:p>
          <a:p>
            <a:pPr marL="0" marR="0" algn="just">
              <a:lnSpc>
                <a:spcPct val="150000"/>
              </a:lnSpc>
              <a:spcBef>
                <a:spcPts val="480"/>
              </a:spcBef>
              <a:spcAft>
                <a:spcPts val="600"/>
              </a:spcAft>
            </a:pPr>
            <a:r>
              <a:rPr lang="en-GB" sz="1400" dirty="0">
                <a:solidFill>
                  <a:srgbClr val="000000"/>
                </a:solidFill>
                <a:effectLst/>
                <a:latin typeface="Times New Roman" panose="02020603050405020304" pitchFamily="18" charset="0"/>
                <a:ea typeface="Times New Roman" panose="02020603050405020304" pitchFamily="18" charset="0"/>
              </a:rPr>
              <a:t> Performance testing is a subset of performance engineering, an emerging computer science practice which strives to build performance into the implementation, design and architecture of a system.</a:t>
            </a:r>
          </a:p>
          <a:p>
            <a:pPr marL="0" algn="just">
              <a:lnSpc>
                <a:spcPct val="150000"/>
              </a:lnSpc>
              <a:spcBef>
                <a:spcPts val="480"/>
              </a:spcBef>
              <a:spcAft>
                <a:spcPts val="600"/>
              </a:spcAft>
            </a:pPr>
            <a:r>
              <a:rPr lang="en-GB" sz="1400" dirty="0">
                <a:solidFill>
                  <a:srgbClr val="000000"/>
                </a:solidFill>
                <a:effectLst/>
                <a:latin typeface="Times New Roman" panose="02020603050405020304" pitchFamily="18" charset="0"/>
                <a:ea typeface="Times New Roman" panose="02020603050405020304" pitchFamily="18" charset="0"/>
              </a:rPr>
              <a:t>Test cases are built around specifications and requirements, i.e., what the application is supposed to do. </a:t>
            </a:r>
          </a:p>
          <a:p>
            <a:pPr marL="0" marR="0" algn="just">
              <a:lnSpc>
                <a:spcPct val="150000"/>
              </a:lnSpc>
              <a:spcBef>
                <a:spcPts val="480"/>
              </a:spcBef>
              <a:spcAft>
                <a:spcPts val="600"/>
              </a:spcAft>
            </a:pPr>
            <a:endParaRPr lang="en-US" sz="1100" dirty="0">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1000"/>
              </a:spcAft>
              <a:buNone/>
            </a:pPr>
            <a:endParaRPr lang="en-GB" sz="14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1000"/>
              </a:spcAft>
            </a:pPr>
            <a:endParaRPr lang="en-US" sz="1400" dirty="0">
              <a:effectLst/>
              <a:latin typeface="Calibri" panose="020F0502020204030204" pitchFamily="34" charset="0"/>
              <a:ea typeface="Calibri" panose="020F0502020204030204" pitchFamily="34" charset="0"/>
            </a:endParaRPr>
          </a:p>
          <a:p>
            <a:pPr marL="0" indent="0" algn="just">
              <a:buNone/>
            </a:pPr>
            <a:endParaRPr lang="en-US" dirty="0"/>
          </a:p>
        </p:txBody>
      </p:sp>
    </p:spTree>
    <p:extLst>
      <p:ext uri="{BB962C8B-B14F-4D97-AF65-F5344CB8AC3E}">
        <p14:creationId xmlns:p14="http://schemas.microsoft.com/office/powerpoint/2010/main" val="286273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EB9E-9DC3-805D-038F-44615D89E085}"/>
              </a:ext>
            </a:extLst>
          </p:cNvPr>
          <p:cNvSpPr>
            <a:spLocks noGrp="1"/>
          </p:cNvSpPr>
          <p:nvPr>
            <p:ph type="title"/>
          </p:nvPr>
        </p:nvSpPr>
        <p:spPr>
          <a:xfrm>
            <a:off x="838200" y="365127"/>
            <a:ext cx="10515600" cy="425095"/>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74D25F4D-31B4-7EDD-00B2-7CD47118E611}"/>
              </a:ext>
            </a:extLst>
          </p:cNvPr>
          <p:cNvSpPr>
            <a:spLocks noGrp="1"/>
          </p:cNvSpPr>
          <p:nvPr>
            <p:ph idx="1"/>
          </p:nvPr>
        </p:nvSpPr>
        <p:spPr>
          <a:xfrm>
            <a:off x="838200" y="587022"/>
            <a:ext cx="10515600" cy="5589941"/>
          </a:xfrm>
        </p:spPr>
        <p:txBody>
          <a:bodyPr/>
          <a:lstStyle/>
          <a:p>
            <a:pPr marL="0" indent="0">
              <a:buNone/>
            </a:pPr>
            <a:r>
              <a:rPr lang="en-US" dirty="0"/>
              <a:t> </a:t>
            </a:r>
          </a:p>
        </p:txBody>
      </p:sp>
      <p:sp>
        <p:nvSpPr>
          <p:cNvPr id="5" name="TextBox 4">
            <a:extLst>
              <a:ext uri="{FF2B5EF4-FFF2-40B4-BE49-F238E27FC236}">
                <a16:creationId xmlns:a16="http://schemas.microsoft.com/office/drawing/2014/main" id="{BA5A1C2B-08A7-74E1-BC87-BD62B5475F28}"/>
              </a:ext>
            </a:extLst>
          </p:cNvPr>
          <p:cNvSpPr txBox="1"/>
          <p:nvPr/>
        </p:nvSpPr>
        <p:spPr>
          <a:xfrm>
            <a:off x="838199" y="790222"/>
            <a:ext cx="10879668" cy="5326458"/>
          </a:xfrm>
          <a:prstGeom prst="rect">
            <a:avLst/>
          </a:prstGeom>
          <a:noFill/>
        </p:spPr>
        <p:txBody>
          <a:bodyPr wrap="square">
            <a:spAutoFit/>
          </a:bodyPr>
          <a:lstStyle/>
          <a:p>
            <a:pPr marL="285750" indent="-285750" algn="just">
              <a:lnSpc>
                <a:spcPct val="150000"/>
              </a:lnSpc>
              <a:spcBef>
                <a:spcPts val="480"/>
              </a:spcBef>
              <a:spcAft>
                <a:spcPts val="6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Test cases are generally derived from external descriptions of the software, including specifications, requirements and design parameters.</a:t>
            </a:r>
          </a:p>
          <a:p>
            <a:pPr marL="285750" indent="-285750" algn="just">
              <a:lnSpc>
                <a:spcPct val="150000"/>
              </a:lnSpc>
              <a:spcBef>
                <a:spcPts val="480"/>
              </a:spcBef>
              <a:spcAft>
                <a:spcPts val="6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 Although the tests used are primarily functional in nature, non-function tests may also be used. </a:t>
            </a:r>
          </a:p>
          <a:p>
            <a:pPr marL="285750" indent="-285750" algn="just">
              <a:lnSpc>
                <a:spcPct val="150000"/>
              </a:lnSpc>
              <a:spcBef>
                <a:spcPts val="480"/>
              </a:spcBef>
              <a:spcAft>
                <a:spcPts val="6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The test designer selects both valid and invalid.</a:t>
            </a:r>
          </a:p>
          <a:p>
            <a:pPr marL="285750" indent="-285750" algn="just">
              <a:lnSpc>
                <a:spcPct val="150000"/>
              </a:lnSpc>
              <a:spcBef>
                <a:spcPts val="480"/>
              </a:spcBef>
              <a:spcAft>
                <a:spcPts val="6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Testing will not catch every error in the program, since it cannot evaluate every execution path in any but the most trivial programs. </a:t>
            </a:r>
          </a:p>
          <a:p>
            <a:pPr marL="285750" indent="-285750" algn="just">
              <a:lnSpc>
                <a:spcPct val="150000"/>
              </a:lnSpc>
              <a:spcBef>
                <a:spcPts val="480"/>
              </a:spcBef>
              <a:spcAft>
                <a:spcPts val="6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same is true for unit testing. Additionally, unit testing by definition only tests the functionality of the units themselves.</a:t>
            </a:r>
          </a:p>
          <a:p>
            <a:pPr algn="just">
              <a:lnSpc>
                <a:spcPct val="150000"/>
              </a:lnSpc>
              <a:spcBef>
                <a:spcPts val="480"/>
              </a:spcBef>
              <a:spcAft>
                <a:spcPts val="600"/>
              </a:spcAft>
            </a:pPr>
            <a:r>
              <a:rPr lang="en-US" sz="1600" b="1" dirty="0">
                <a:solidFill>
                  <a:srgbClr val="000000"/>
                </a:solidFill>
                <a:latin typeface="Times New Roman" panose="02020603050405020304" pitchFamily="18" charset="0"/>
                <a:ea typeface="Times New Roman" panose="02020603050405020304" pitchFamily="18" charset="0"/>
              </a:rPr>
              <a:t>                                                                                              RESULT</a:t>
            </a:r>
          </a:p>
          <a:p>
            <a:pPr algn="just">
              <a:lnSpc>
                <a:spcPct val="150000"/>
              </a:lnSpc>
              <a:spcBef>
                <a:spcPts val="480"/>
              </a:spcBef>
              <a:spcAft>
                <a:spcPts val="600"/>
              </a:spcAft>
            </a:pPr>
            <a:r>
              <a:rPr lang="en-US" sz="1600" dirty="0">
                <a:solidFill>
                  <a:srgbClr val="000000"/>
                </a:solidFill>
                <a:latin typeface="Times New Roman" panose="02020603050405020304" pitchFamily="18" charset="0"/>
                <a:ea typeface="Times New Roman" panose="02020603050405020304" pitchFamily="18" charset="0"/>
              </a:rPr>
              <a:t>Thus the required software testing were completed in the Skill and Job Recommendation System and the software is being deployed</a:t>
            </a:r>
            <a:r>
              <a:rPr lang="en-US" dirty="0">
                <a:solidFill>
                  <a:srgbClr val="000000"/>
                </a:solidFill>
                <a:latin typeface="Calibri" panose="020F0502020204030204" pitchFamily="34" charset="0"/>
                <a:ea typeface="Times New Roman" panose="02020603050405020304" pitchFamily="18" charset="0"/>
              </a:rPr>
              <a:t>.</a:t>
            </a:r>
            <a:endParaRPr lang="en-GB"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68899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DB1C-7F82-D788-4A58-95EF2B811FAA}"/>
              </a:ext>
            </a:extLst>
          </p:cNvPr>
          <p:cNvSpPr>
            <a:spLocks noGrp="1"/>
          </p:cNvSpPr>
          <p:nvPr>
            <p:ph type="title"/>
          </p:nvPr>
        </p:nvSpPr>
        <p:spPr>
          <a:xfrm>
            <a:off x="838200" y="365128"/>
            <a:ext cx="10515600" cy="127853"/>
          </a:xfrm>
        </p:spPr>
        <p:txBody>
          <a:bodyPr>
            <a:normAutofit fontScale="90000"/>
          </a:bodyPr>
          <a:lstStyle/>
          <a:p>
            <a:r>
              <a:rPr lang="en-US" sz="1600" b="1" dirty="0">
                <a:latin typeface="Times New Roman" panose="02020603050405020304" pitchFamily="18" charset="0"/>
                <a:cs typeface="Times New Roman" panose="02020603050405020304" pitchFamily="18" charset="0"/>
              </a:rPr>
              <a:t>                                                                                                            OUTPUT</a:t>
            </a:r>
          </a:p>
        </p:txBody>
      </p:sp>
      <p:sp>
        <p:nvSpPr>
          <p:cNvPr id="3" name="Content Placeholder 2">
            <a:extLst>
              <a:ext uri="{FF2B5EF4-FFF2-40B4-BE49-F238E27FC236}">
                <a16:creationId xmlns:a16="http://schemas.microsoft.com/office/drawing/2014/main" id="{28974CDD-552F-301E-986E-9119C74BFFD4}"/>
              </a:ext>
            </a:extLst>
          </p:cNvPr>
          <p:cNvSpPr>
            <a:spLocks noGrp="1"/>
          </p:cNvSpPr>
          <p:nvPr>
            <p:ph idx="1"/>
          </p:nvPr>
        </p:nvSpPr>
        <p:spPr/>
        <p:txBody>
          <a:bodyPr/>
          <a:lstStyle/>
          <a:p>
            <a:pPr marL="0" indent="0">
              <a:buNone/>
            </a:pPr>
            <a:r>
              <a:rPr lang="en-US" dirty="0"/>
              <a:t> </a:t>
            </a:r>
          </a:p>
        </p:txBody>
      </p:sp>
      <p:pic>
        <p:nvPicPr>
          <p:cNvPr id="5" name="Picture 4">
            <a:extLst>
              <a:ext uri="{FF2B5EF4-FFF2-40B4-BE49-F238E27FC236}">
                <a16:creationId xmlns:a16="http://schemas.microsoft.com/office/drawing/2014/main" id="{4E4C950B-31A5-142A-0118-430585439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1037"/>
            <a:ext cx="12192000" cy="2221189"/>
          </a:xfrm>
          <a:prstGeom prst="rect">
            <a:avLst/>
          </a:prstGeom>
        </p:spPr>
      </p:pic>
      <p:pic>
        <p:nvPicPr>
          <p:cNvPr id="7" name="Picture 6">
            <a:extLst>
              <a:ext uri="{FF2B5EF4-FFF2-40B4-BE49-F238E27FC236}">
                <a16:creationId xmlns:a16="http://schemas.microsoft.com/office/drawing/2014/main" id="{5386121A-9B53-2449-7D0E-363806BFA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63402"/>
            <a:ext cx="12192000" cy="3129470"/>
          </a:xfrm>
          <a:prstGeom prst="rect">
            <a:avLst/>
          </a:prstGeom>
        </p:spPr>
      </p:pic>
      <p:sp>
        <p:nvSpPr>
          <p:cNvPr id="8" name="TextBox 7">
            <a:extLst>
              <a:ext uri="{FF2B5EF4-FFF2-40B4-BE49-F238E27FC236}">
                <a16:creationId xmlns:a16="http://schemas.microsoft.com/office/drawing/2014/main" id="{2E83B132-2574-A9D4-CB6B-B6EA7783CAE1}"/>
              </a:ext>
            </a:extLst>
          </p:cNvPr>
          <p:cNvSpPr txBox="1"/>
          <p:nvPr/>
        </p:nvSpPr>
        <p:spPr>
          <a:xfrm flipH="1">
            <a:off x="5057029" y="2902226"/>
            <a:ext cx="1876507" cy="307777"/>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Welcome page</a:t>
            </a:r>
          </a:p>
        </p:txBody>
      </p:sp>
      <p:sp>
        <p:nvSpPr>
          <p:cNvPr id="9" name="TextBox 8">
            <a:extLst>
              <a:ext uri="{FF2B5EF4-FFF2-40B4-BE49-F238E27FC236}">
                <a16:creationId xmlns:a16="http://schemas.microsoft.com/office/drawing/2014/main" id="{2DA9BF3F-2938-21B2-6C24-BB65C62C0D74}"/>
              </a:ext>
            </a:extLst>
          </p:cNvPr>
          <p:cNvSpPr txBox="1"/>
          <p:nvPr/>
        </p:nvSpPr>
        <p:spPr>
          <a:xfrm>
            <a:off x="5579828" y="6538549"/>
            <a:ext cx="1512736"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Home Page</a:t>
            </a:r>
          </a:p>
        </p:txBody>
      </p:sp>
    </p:spTree>
    <p:extLst>
      <p:ext uri="{BB962C8B-B14F-4D97-AF65-F5344CB8AC3E}">
        <p14:creationId xmlns:p14="http://schemas.microsoft.com/office/powerpoint/2010/main" val="63513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1E52-3DC4-47BF-4BD2-AB324BF9E7A8}"/>
              </a:ext>
            </a:extLst>
          </p:cNvPr>
          <p:cNvSpPr>
            <a:spLocks noGrp="1"/>
          </p:cNvSpPr>
          <p:nvPr>
            <p:ph type="title"/>
          </p:nvPr>
        </p:nvSpPr>
        <p:spPr/>
        <p:txBody>
          <a:bodyPr>
            <a:normAutofit/>
          </a:bodyPr>
          <a:lstStyle/>
          <a:p>
            <a:r>
              <a:rPr lang="en-US" sz="1600" b="1" dirty="0">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id="{BD81A9C9-3914-569F-A7FC-826F1D7A32CB}"/>
              </a:ext>
            </a:extLst>
          </p:cNvPr>
          <p:cNvSpPr>
            <a:spLocks noGrp="1"/>
          </p:cNvSpPr>
          <p:nvPr>
            <p:ph idx="1"/>
          </p:nvPr>
        </p:nvSpPr>
        <p:spPr/>
        <p:txBody>
          <a:bodyPr>
            <a:normAutofit/>
          </a:bodyPr>
          <a:lstStyle/>
          <a:p>
            <a:pPr algn="just">
              <a:lnSpc>
                <a:spcPct val="150000"/>
              </a:lnSpc>
            </a:pPr>
            <a:r>
              <a:rPr lang="en-US" sz="1400" dirty="0">
                <a:solidFill>
                  <a:srgbClr val="333333"/>
                </a:solidFill>
                <a:effectLst/>
                <a:latin typeface="Times New Roman" panose="02020603050405020304" pitchFamily="18" charset="0"/>
                <a:ea typeface="Calibri" panose="020F0502020204030204" pitchFamily="34" charset="0"/>
              </a:rPr>
              <a:t>To develop an enhanced web application, using web services for both online job and candidate recommendation system. </a:t>
            </a:r>
          </a:p>
          <a:p>
            <a:pPr algn="just">
              <a:lnSpc>
                <a:spcPct val="150000"/>
              </a:lnSpc>
            </a:pPr>
            <a:r>
              <a:rPr lang="en-US" sz="1400" dirty="0">
                <a:solidFill>
                  <a:srgbClr val="333333"/>
                </a:solidFill>
                <a:effectLst/>
                <a:latin typeface="Times New Roman" panose="02020603050405020304" pitchFamily="18" charset="0"/>
                <a:ea typeface="Calibri" panose="020F0502020204030204" pitchFamily="34" charset="0"/>
              </a:rPr>
              <a:t>By using Four Dimensions Recommendation Algorithm (</a:t>
            </a:r>
            <a:r>
              <a:rPr lang="en-US" sz="1400" dirty="0" err="1">
                <a:solidFill>
                  <a:srgbClr val="333333"/>
                </a:solidFill>
                <a:effectLst/>
                <a:latin typeface="Times New Roman" panose="02020603050405020304" pitchFamily="18" charset="0"/>
                <a:ea typeface="Calibri" panose="020F0502020204030204" pitchFamily="34" charset="0"/>
              </a:rPr>
              <a:t>FoDRA</a:t>
            </a:r>
            <a:r>
              <a:rPr lang="en-US" sz="1400" dirty="0">
                <a:solidFill>
                  <a:srgbClr val="333333"/>
                </a:solidFill>
                <a:effectLst/>
                <a:latin typeface="Times New Roman" panose="02020603050405020304" pitchFamily="18" charset="0"/>
                <a:ea typeface="Calibri" panose="020F0502020204030204" pitchFamily="34" charset="0"/>
              </a:rPr>
              <a:t>) and Text field filtering the recommendation of jobs and candidates will be classified. Three tier architecture designs have been implemented for efficient data retrieval and data transfer. </a:t>
            </a:r>
          </a:p>
          <a:p>
            <a:pPr algn="just">
              <a:lnSpc>
                <a:spcPct val="150000"/>
              </a:lnSpc>
            </a:pPr>
            <a:r>
              <a:rPr lang="en-US" sz="1400" dirty="0">
                <a:solidFill>
                  <a:srgbClr val="333333"/>
                </a:solidFill>
                <a:effectLst/>
                <a:latin typeface="Times New Roman" panose="02020603050405020304" pitchFamily="18" charset="0"/>
                <a:ea typeface="Calibri" panose="020F0502020204030204" pitchFamily="34" charset="0"/>
              </a:rPr>
              <a:t>They are Job seeker interface, Candidate recruitment interface and Admin will be the architecture taken for developing this application.</a:t>
            </a:r>
          </a:p>
          <a:p>
            <a:pPr algn="just">
              <a:lnSpc>
                <a:spcPct val="150000"/>
              </a:lnSpc>
            </a:pPr>
            <a:r>
              <a:rPr lang="en-US" sz="1400" dirty="0">
                <a:solidFill>
                  <a:srgbClr val="333333"/>
                </a:solidFill>
                <a:effectLst/>
                <a:latin typeface="Times New Roman" panose="02020603050405020304" pitchFamily="18" charset="0"/>
                <a:ea typeface="Calibri" panose="020F0502020204030204" pitchFamily="34" charset="0"/>
              </a:rPr>
              <a:t> The primary architecture will be the job seeker interface, in followed with candidate recruitment interface and Admin will be interconnected.</a:t>
            </a:r>
          </a:p>
          <a:p>
            <a:pPr algn="just">
              <a:lnSpc>
                <a:spcPct val="150000"/>
              </a:lnSpc>
            </a:pPr>
            <a:r>
              <a:rPr lang="en-US" sz="1400" dirty="0">
                <a:solidFill>
                  <a:srgbClr val="333333"/>
                </a:solidFill>
                <a:effectLst/>
                <a:latin typeface="Times New Roman" panose="02020603050405020304" pitchFamily="18" charset="0"/>
                <a:ea typeface="Calibri" panose="020F0502020204030204" pitchFamily="34" charset="0"/>
              </a:rPr>
              <a:t> The professional social recommender will work as a third-party agent and the agent will retrieves all the recommended job and candidate profiles.</a:t>
            </a:r>
          </a:p>
          <a:p>
            <a:pPr algn="just">
              <a:lnSpc>
                <a:spcPct val="150000"/>
              </a:lnSpc>
            </a:pPr>
            <a:r>
              <a:rPr lang="en-US" sz="1400" dirty="0">
                <a:solidFill>
                  <a:srgbClr val="333333"/>
                </a:solidFill>
                <a:effectLst/>
                <a:latin typeface="Times New Roman" panose="02020603050405020304" pitchFamily="18" charset="0"/>
                <a:ea typeface="Calibri" panose="020F0502020204030204" pitchFamily="34" charset="0"/>
              </a:rPr>
              <a:t> A panel will be designed for displaying the recommended job and candidate details. </a:t>
            </a:r>
          </a:p>
          <a:p>
            <a:pPr algn="just">
              <a:lnSpc>
                <a:spcPct val="150000"/>
              </a:lnSpc>
            </a:pPr>
            <a:r>
              <a:rPr lang="en-US" sz="1400" dirty="0">
                <a:solidFill>
                  <a:srgbClr val="333333"/>
                </a:solidFill>
                <a:effectLst/>
                <a:latin typeface="Times New Roman" panose="02020603050405020304" pitchFamily="18" charset="0"/>
                <a:ea typeface="Calibri" panose="020F0502020204030204" pitchFamily="34" charset="0"/>
              </a:rPr>
              <a:t>All the displayed jobs will be more relevant to the user’s profile. </a:t>
            </a:r>
            <a:endParaRPr lang="en-US" sz="1400" dirty="0"/>
          </a:p>
        </p:txBody>
      </p:sp>
    </p:spTree>
    <p:extLst>
      <p:ext uri="{BB962C8B-B14F-4D97-AF65-F5344CB8AC3E}">
        <p14:creationId xmlns:p14="http://schemas.microsoft.com/office/powerpoint/2010/main" val="1792553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ECF6-9501-CF8B-3161-75652C1E537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BDFDC7B-EFAB-70EA-E613-122E4386F5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1517"/>
            <a:ext cx="12192000" cy="2711394"/>
          </a:xfrm>
        </p:spPr>
      </p:pic>
      <p:pic>
        <p:nvPicPr>
          <p:cNvPr id="7" name="Picture 6">
            <a:extLst>
              <a:ext uri="{FF2B5EF4-FFF2-40B4-BE49-F238E27FC236}">
                <a16:creationId xmlns:a16="http://schemas.microsoft.com/office/drawing/2014/main" id="{465E7FAF-7068-08CF-3534-FB678699C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6038"/>
            <a:ext cx="12192000" cy="2711394"/>
          </a:xfrm>
          <a:prstGeom prst="rect">
            <a:avLst/>
          </a:prstGeom>
        </p:spPr>
      </p:pic>
      <p:sp>
        <p:nvSpPr>
          <p:cNvPr id="8" name="TextBox 7">
            <a:extLst>
              <a:ext uri="{FF2B5EF4-FFF2-40B4-BE49-F238E27FC236}">
                <a16:creationId xmlns:a16="http://schemas.microsoft.com/office/drawing/2014/main" id="{1304EDB1-6F05-BDB2-73C8-219F6459F58D}"/>
              </a:ext>
            </a:extLst>
          </p:cNvPr>
          <p:cNvSpPr txBox="1"/>
          <p:nvPr/>
        </p:nvSpPr>
        <p:spPr>
          <a:xfrm>
            <a:off x="5777947" y="3028813"/>
            <a:ext cx="1664473"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Search Page</a:t>
            </a:r>
          </a:p>
        </p:txBody>
      </p:sp>
      <p:sp>
        <p:nvSpPr>
          <p:cNvPr id="9" name="TextBox 8">
            <a:extLst>
              <a:ext uri="{FF2B5EF4-FFF2-40B4-BE49-F238E27FC236}">
                <a16:creationId xmlns:a16="http://schemas.microsoft.com/office/drawing/2014/main" id="{6DC23E4A-A035-D467-04FC-C1581ADC67E6}"/>
              </a:ext>
            </a:extLst>
          </p:cNvPr>
          <p:cNvSpPr txBox="1"/>
          <p:nvPr/>
        </p:nvSpPr>
        <p:spPr>
          <a:xfrm>
            <a:off x="5865411" y="6392991"/>
            <a:ext cx="1229802"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Result Page</a:t>
            </a:r>
          </a:p>
        </p:txBody>
      </p:sp>
    </p:spTree>
    <p:extLst>
      <p:ext uri="{BB962C8B-B14F-4D97-AF65-F5344CB8AC3E}">
        <p14:creationId xmlns:p14="http://schemas.microsoft.com/office/powerpoint/2010/main" val="2659618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B5DF-2723-7AEF-FC2D-569E3EAE061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121D5C4-C068-DE14-EDB3-DA9D4A9F99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349225"/>
            <a:ext cx="12192000" cy="3006225"/>
          </a:xfrm>
        </p:spPr>
      </p:pic>
      <p:pic>
        <p:nvPicPr>
          <p:cNvPr id="7" name="Picture 6">
            <a:extLst>
              <a:ext uri="{FF2B5EF4-FFF2-40B4-BE49-F238E27FC236}">
                <a16:creationId xmlns:a16="http://schemas.microsoft.com/office/drawing/2014/main" id="{6FED949E-DA01-36AA-A41A-0027FD860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60968"/>
            <a:ext cx="12192000" cy="2731906"/>
          </a:xfrm>
          <a:prstGeom prst="rect">
            <a:avLst/>
          </a:prstGeom>
        </p:spPr>
      </p:pic>
      <p:sp>
        <p:nvSpPr>
          <p:cNvPr id="8" name="TextBox 7">
            <a:extLst>
              <a:ext uri="{FF2B5EF4-FFF2-40B4-BE49-F238E27FC236}">
                <a16:creationId xmlns:a16="http://schemas.microsoft.com/office/drawing/2014/main" id="{8A1E2F82-B0A0-557D-01CF-164E9D7F2F92}"/>
              </a:ext>
            </a:extLst>
          </p:cNvPr>
          <p:cNvSpPr txBox="1"/>
          <p:nvPr/>
        </p:nvSpPr>
        <p:spPr>
          <a:xfrm>
            <a:off x="4962939" y="3327622"/>
            <a:ext cx="2266122"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Recruiter Job Posting Page</a:t>
            </a:r>
          </a:p>
        </p:txBody>
      </p:sp>
      <p:sp>
        <p:nvSpPr>
          <p:cNvPr id="9" name="TextBox 8">
            <a:extLst>
              <a:ext uri="{FF2B5EF4-FFF2-40B4-BE49-F238E27FC236}">
                <a16:creationId xmlns:a16="http://schemas.microsoft.com/office/drawing/2014/main" id="{B555E6D9-4520-D0DC-A597-716A4CD40757}"/>
              </a:ext>
            </a:extLst>
          </p:cNvPr>
          <p:cNvSpPr txBox="1"/>
          <p:nvPr/>
        </p:nvSpPr>
        <p:spPr>
          <a:xfrm flipH="1">
            <a:off x="5249517" y="6492873"/>
            <a:ext cx="1692966"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Admin Login page</a:t>
            </a:r>
          </a:p>
        </p:txBody>
      </p:sp>
    </p:spTree>
    <p:extLst>
      <p:ext uri="{BB962C8B-B14F-4D97-AF65-F5344CB8AC3E}">
        <p14:creationId xmlns:p14="http://schemas.microsoft.com/office/powerpoint/2010/main" val="1234381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0138-DF87-5819-4617-C16AC5963E0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36F7505-4F44-9288-7BBA-650006AE76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77662"/>
            <a:ext cx="12192000" cy="2791541"/>
          </a:xfrm>
        </p:spPr>
      </p:pic>
      <p:pic>
        <p:nvPicPr>
          <p:cNvPr id="7" name="Picture 6">
            <a:extLst>
              <a:ext uri="{FF2B5EF4-FFF2-40B4-BE49-F238E27FC236}">
                <a16:creationId xmlns:a16="http://schemas.microsoft.com/office/drawing/2014/main" id="{8EB0B0F9-FF00-F5BE-2F37-64A9D815D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93989"/>
            <a:ext cx="12192000" cy="2898884"/>
          </a:xfrm>
          <a:prstGeom prst="rect">
            <a:avLst/>
          </a:prstGeom>
        </p:spPr>
      </p:pic>
      <p:sp>
        <p:nvSpPr>
          <p:cNvPr id="8" name="TextBox 7">
            <a:extLst>
              <a:ext uri="{FF2B5EF4-FFF2-40B4-BE49-F238E27FC236}">
                <a16:creationId xmlns:a16="http://schemas.microsoft.com/office/drawing/2014/main" id="{2AB1E0AE-32BC-E3D7-45E7-50BDBE38F50C}"/>
              </a:ext>
            </a:extLst>
          </p:cNvPr>
          <p:cNvSpPr txBox="1"/>
          <p:nvPr/>
        </p:nvSpPr>
        <p:spPr>
          <a:xfrm>
            <a:off x="5263764" y="3069203"/>
            <a:ext cx="3244132"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User Registration Viewing Page</a:t>
            </a:r>
          </a:p>
        </p:txBody>
      </p:sp>
      <p:sp>
        <p:nvSpPr>
          <p:cNvPr id="9" name="TextBox 8">
            <a:extLst>
              <a:ext uri="{FF2B5EF4-FFF2-40B4-BE49-F238E27FC236}">
                <a16:creationId xmlns:a16="http://schemas.microsoft.com/office/drawing/2014/main" id="{8D90EDA5-71C4-C995-2C95-FAA3260F03D3}"/>
              </a:ext>
            </a:extLst>
          </p:cNvPr>
          <p:cNvSpPr txBox="1"/>
          <p:nvPr/>
        </p:nvSpPr>
        <p:spPr>
          <a:xfrm>
            <a:off x="5068957" y="6492873"/>
            <a:ext cx="3633746"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Jobs applied by user viewing Page</a:t>
            </a:r>
          </a:p>
        </p:txBody>
      </p:sp>
    </p:spTree>
    <p:extLst>
      <p:ext uri="{BB962C8B-B14F-4D97-AF65-F5344CB8AC3E}">
        <p14:creationId xmlns:p14="http://schemas.microsoft.com/office/powerpoint/2010/main" val="3318267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22D4-3AEE-4BAE-898C-1CFDA325911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B61FED3-355F-C949-ED0E-51DB976311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57176"/>
            <a:ext cx="12191999" cy="2910810"/>
          </a:xfrm>
        </p:spPr>
      </p:pic>
      <p:pic>
        <p:nvPicPr>
          <p:cNvPr id="7" name="Picture 6">
            <a:extLst>
              <a:ext uri="{FF2B5EF4-FFF2-40B4-BE49-F238E27FC236}">
                <a16:creationId xmlns:a16="http://schemas.microsoft.com/office/drawing/2014/main" id="{496FEE37-BD3E-E1DC-78F2-717FEF5EE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57600"/>
            <a:ext cx="12192000" cy="2835273"/>
          </a:xfrm>
          <a:prstGeom prst="rect">
            <a:avLst/>
          </a:prstGeom>
        </p:spPr>
      </p:pic>
      <p:sp>
        <p:nvSpPr>
          <p:cNvPr id="8" name="TextBox 7">
            <a:extLst>
              <a:ext uri="{FF2B5EF4-FFF2-40B4-BE49-F238E27FC236}">
                <a16:creationId xmlns:a16="http://schemas.microsoft.com/office/drawing/2014/main" id="{AE9235D9-9E1E-6BEF-65B9-72EBB3292149}"/>
              </a:ext>
            </a:extLst>
          </p:cNvPr>
          <p:cNvSpPr txBox="1"/>
          <p:nvPr/>
        </p:nvSpPr>
        <p:spPr>
          <a:xfrm>
            <a:off x="5128591" y="3275937"/>
            <a:ext cx="2973788"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Recruiter Registration Viewing page</a:t>
            </a:r>
          </a:p>
        </p:txBody>
      </p:sp>
      <p:sp>
        <p:nvSpPr>
          <p:cNvPr id="9" name="TextBox 8">
            <a:extLst>
              <a:ext uri="{FF2B5EF4-FFF2-40B4-BE49-F238E27FC236}">
                <a16:creationId xmlns:a16="http://schemas.microsoft.com/office/drawing/2014/main" id="{1068BCCD-96A3-5275-F855-F173D1CB540F}"/>
              </a:ext>
            </a:extLst>
          </p:cNvPr>
          <p:cNvSpPr txBox="1"/>
          <p:nvPr/>
        </p:nvSpPr>
        <p:spPr>
          <a:xfrm>
            <a:off x="5128591" y="6492873"/>
            <a:ext cx="4055164"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Jobs Posted by Recruiters Viewing Page</a:t>
            </a:r>
          </a:p>
        </p:txBody>
      </p:sp>
    </p:spTree>
    <p:extLst>
      <p:ext uri="{BB962C8B-B14F-4D97-AF65-F5344CB8AC3E}">
        <p14:creationId xmlns:p14="http://schemas.microsoft.com/office/powerpoint/2010/main" val="351647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303B-0931-8BA1-D2F2-0D9418B5DC4B}"/>
              </a:ext>
            </a:extLst>
          </p:cNvPr>
          <p:cNvSpPr>
            <a:spLocks noGrp="1"/>
          </p:cNvSpPr>
          <p:nvPr>
            <p:ph type="title"/>
          </p:nvPr>
        </p:nvSpPr>
        <p:spPr>
          <a:xfrm>
            <a:off x="745066" y="365127"/>
            <a:ext cx="10608733" cy="1249183"/>
          </a:xfrm>
        </p:spPr>
        <p:txBody>
          <a:bodyPr>
            <a:normAutofit/>
          </a:bodyPr>
          <a:lstStyle/>
          <a:p>
            <a:r>
              <a:rPr lang="en-US" sz="20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7E81479-57AE-B850-6728-4DBDD9D70B6A}"/>
              </a:ext>
            </a:extLst>
          </p:cNvPr>
          <p:cNvSpPr>
            <a:spLocks noGrp="1"/>
          </p:cNvSpPr>
          <p:nvPr>
            <p:ph idx="1"/>
          </p:nvPr>
        </p:nvSpPr>
        <p:spPr>
          <a:xfrm>
            <a:off x="496711" y="1490133"/>
            <a:ext cx="11297723" cy="5002738"/>
          </a:xfrm>
        </p:spPr>
        <p:txBody>
          <a:bodyPr/>
          <a:lstStyle/>
          <a:p>
            <a:pPr>
              <a:lnSpc>
                <a:spcPct val="150000"/>
              </a:lnSpc>
            </a:pPr>
            <a:r>
              <a:rPr lang="en-IN"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FoDRA</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an excellent algorithm to develop a job recommendation algorithm. </a:t>
            </a:r>
          </a:p>
          <a:p>
            <a:pPr>
              <a:lnSpc>
                <a:spcPct val="150000"/>
              </a:lnSpc>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Whenever there are lot of criteria’s to be considered </a:t>
            </a:r>
            <a:r>
              <a:rPr lang="en-IN"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FoDRA</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algorithm is the perfect one to recommend the users a suitable job for them.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 this project, we managed to develop a prototype which recommends the perfect job for the users based on their skills, required location and job title which was the essential feature the user sees to get the job.</a:t>
            </a:r>
          </a:p>
          <a:p>
            <a:pPr>
              <a:lnSpc>
                <a:spcPct val="150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To further optimize the recommendation system, and integrate the system for better performance we keep in check the sparsity of user profile and use some methods for filling user’s preference matrix and how it can be utilized.</a:t>
            </a:r>
          </a:p>
          <a:p>
            <a:pPr>
              <a:lnSpc>
                <a:spcPct val="150000"/>
              </a:lnSpc>
            </a:pPr>
            <a:r>
              <a:rPr lang="en-IN" sz="1400" dirty="0">
                <a:latin typeface="Times New Roman" panose="02020603050405020304" pitchFamily="18" charset="0"/>
                <a:ea typeface="Calibri" panose="020F0502020204030204" pitchFamily="34" charset="0"/>
                <a:cs typeface="Times New Roman" panose="02020603050405020304" pitchFamily="18" charset="0"/>
              </a:rPr>
              <a:t>Thus the current drawbacks in the Job recommendation system are being overcome and the recommendation system is being enhances in our Skill and job recommendation system using </a:t>
            </a:r>
            <a:r>
              <a:rPr lang="en-IN" sz="1400" dirty="0" err="1">
                <a:latin typeface="Times New Roman" panose="02020603050405020304" pitchFamily="18" charset="0"/>
                <a:ea typeface="Calibri" panose="020F0502020204030204" pitchFamily="34" charset="0"/>
                <a:cs typeface="Times New Roman" panose="02020603050405020304" pitchFamily="18" charset="0"/>
              </a:rPr>
              <a:t>FoDRA</a:t>
            </a:r>
            <a:r>
              <a:rPr lang="en-IN" sz="1400" dirty="0">
                <a:latin typeface="Times New Roman" panose="02020603050405020304" pitchFamily="18" charset="0"/>
                <a:ea typeface="Calibri" panose="020F0502020204030204" pitchFamily="34" charset="0"/>
                <a:cs typeface="Times New Roman" panose="02020603050405020304" pitchFamily="18" charset="0"/>
              </a:rPr>
              <a:t> algorithm project which can be easily accessed by the users.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2526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E3CE-2D40-82CC-19DC-53E68A48748F}"/>
              </a:ext>
            </a:extLst>
          </p:cNvPr>
          <p:cNvSpPr>
            <a:spLocks noGrp="1"/>
          </p:cNvSpPr>
          <p:nvPr>
            <p:ph type="title"/>
          </p:nvPr>
        </p:nvSpPr>
        <p:spPr>
          <a:xfrm>
            <a:off x="838200" y="365128"/>
            <a:ext cx="10515600" cy="748056"/>
          </a:xfrm>
        </p:spPr>
        <p:txBody>
          <a:bodyPr>
            <a:normAutofit/>
          </a:bodyPr>
          <a:lstStyle/>
          <a:p>
            <a:r>
              <a:rPr lang="en-US" sz="20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B60543E-477D-7912-BDCE-78403A083198}"/>
              </a:ext>
            </a:extLst>
          </p:cNvPr>
          <p:cNvSpPr>
            <a:spLocks noGrp="1"/>
          </p:cNvSpPr>
          <p:nvPr>
            <p:ph idx="1"/>
          </p:nvPr>
        </p:nvSpPr>
        <p:spPr>
          <a:xfrm>
            <a:off x="291547" y="1020416"/>
            <a:ext cx="11701669" cy="5472455"/>
          </a:xfrm>
        </p:spPr>
        <p:txBody>
          <a:bodyPr/>
          <a:lstStyle/>
          <a:p>
            <a:pPr marL="0" indent="0">
              <a:buNone/>
            </a:pPr>
            <a:endParaRPr lang="en-US" sz="1600" dirty="0"/>
          </a:p>
          <a:p>
            <a:pPr>
              <a:lnSpc>
                <a:spcPct val="150000"/>
              </a:lnSpc>
            </a:pPr>
            <a:r>
              <a:rPr lang="en-US" sz="1600"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Efficient</a:t>
            </a:r>
            <a:r>
              <a:rPr lang="en-US" sz="1600" spc="5"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 </a:t>
            </a:r>
            <a:r>
              <a:rPr lang="en-US" sz="1600"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and</a:t>
            </a:r>
            <a:r>
              <a:rPr lang="en-US" sz="1600" spc="5"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 </a:t>
            </a:r>
            <a:r>
              <a:rPr lang="en-US" sz="1600"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Scalable</a:t>
            </a:r>
            <a:r>
              <a:rPr lang="en-US" sz="1600" spc="5"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 </a:t>
            </a:r>
            <a:r>
              <a:rPr lang="en-US" sz="1600"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Job</a:t>
            </a:r>
            <a:r>
              <a:rPr lang="en-US" sz="1600" spc="5"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 </a:t>
            </a:r>
            <a:r>
              <a:rPr lang="en-US" sz="1600"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Recommender</a:t>
            </a:r>
            <a:r>
              <a:rPr lang="en-US" sz="1600" spc="5"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 </a:t>
            </a:r>
            <a:r>
              <a:rPr lang="en-US" sz="1600"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System</a:t>
            </a:r>
            <a:r>
              <a:rPr lang="en-US" sz="1600" spc="5"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 </a:t>
            </a:r>
            <a:r>
              <a:rPr lang="en-US" sz="1600"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Using</a:t>
            </a:r>
            <a:r>
              <a:rPr lang="en-US" sz="1600" spc="5"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 </a:t>
            </a:r>
            <a:r>
              <a:rPr lang="en-US" sz="1600"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Collaborative</a:t>
            </a:r>
            <a:r>
              <a:rPr lang="en-US" sz="1600" spc="5"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 </a:t>
            </a:r>
            <a:r>
              <a:rPr lang="en-US" sz="1600"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Filtering </a:t>
            </a:r>
            <a:r>
              <a:rPr lang="en-US" sz="1600" spc="5"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 </a:t>
            </a:r>
            <a:r>
              <a:rPr lang="en-US" sz="1600"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published</a:t>
            </a:r>
            <a:r>
              <a:rPr lang="en-US" sz="1600" spc="25"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 by </a:t>
            </a:r>
            <a:r>
              <a:rPr lang="en-US" sz="1600" spc="25" dirty="0" err="1">
                <a:solidFill>
                  <a:srgbClr val="111111"/>
                </a:solidFill>
                <a:effectLst/>
                <a:latin typeface="Times New Roman" panose="02020603050405020304" pitchFamily="18" charset="0"/>
                <a:ea typeface="Roboto" panose="02000000000000000000" pitchFamily="2" charset="0"/>
                <a:cs typeface="Roboto" panose="02000000000000000000" pitchFamily="2" charset="0"/>
              </a:rPr>
              <a:t>Ravita</a:t>
            </a:r>
            <a:r>
              <a:rPr lang="en-US" sz="1600" spc="25"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 Mishra and Sheetal Vikram Rathi on </a:t>
            </a:r>
            <a:r>
              <a:rPr lang="en-US" sz="1600"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may</a:t>
            </a:r>
            <a:r>
              <a:rPr lang="en-US" sz="1600" spc="-25"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 </a:t>
            </a:r>
            <a:r>
              <a:rPr lang="en-US" sz="1600" dirty="0">
                <a:solidFill>
                  <a:srgbClr val="111111"/>
                </a:solidFill>
                <a:effectLst/>
                <a:latin typeface="Times New Roman" panose="02020603050405020304" pitchFamily="18" charset="0"/>
                <a:ea typeface="Roboto" panose="02000000000000000000" pitchFamily="2" charset="0"/>
                <a:cs typeface="Roboto" panose="02000000000000000000" pitchFamily="2" charset="0"/>
              </a:rPr>
              <a:t>2020.</a:t>
            </a:r>
          </a:p>
          <a:p>
            <a:pPr>
              <a:lnSpc>
                <a:spcPct val="150000"/>
              </a:lnSpc>
            </a:pPr>
            <a:r>
              <a:rPr lang="en-US" sz="1600" dirty="0" err="1">
                <a:solidFill>
                  <a:srgbClr val="111111"/>
                </a:solidFill>
                <a:latin typeface="Times New Roman" panose="02020603050405020304" pitchFamily="18" charset="0"/>
                <a:ea typeface="Roboto" panose="02000000000000000000" pitchFamily="2" charset="0"/>
                <a:cs typeface="Roboto" panose="02000000000000000000" pitchFamily="2" charset="0"/>
              </a:rPr>
              <a:t>FoDRA</a:t>
            </a:r>
            <a:r>
              <a:rPr lang="en-US" sz="1600" dirty="0">
                <a:solidFill>
                  <a:srgbClr val="111111"/>
                </a:solidFill>
                <a:latin typeface="Times New Roman" panose="02020603050405020304" pitchFamily="18" charset="0"/>
                <a:ea typeface="Roboto" panose="02000000000000000000" pitchFamily="2" charset="0"/>
                <a:cs typeface="Roboto" panose="02000000000000000000" pitchFamily="2" charset="0"/>
              </a:rPr>
              <a:t>  - A new content – based job recommendation algorithm for job seeking and recruiting published by Nikolaos D. </a:t>
            </a:r>
            <a:r>
              <a:rPr lang="en-US" sz="1600" dirty="0" err="1">
                <a:solidFill>
                  <a:srgbClr val="111111"/>
                </a:solidFill>
                <a:latin typeface="Times New Roman" panose="02020603050405020304" pitchFamily="18" charset="0"/>
                <a:ea typeface="Roboto" panose="02000000000000000000" pitchFamily="2" charset="0"/>
                <a:cs typeface="Roboto" panose="02000000000000000000" pitchFamily="2" charset="0"/>
              </a:rPr>
              <a:t>Almalis</a:t>
            </a:r>
            <a:r>
              <a:rPr lang="en-US" sz="1600" dirty="0">
                <a:solidFill>
                  <a:srgbClr val="111111"/>
                </a:solidFill>
                <a:latin typeface="Times New Roman" panose="02020603050405020304" pitchFamily="18" charset="0"/>
                <a:ea typeface="Roboto" panose="02000000000000000000" pitchFamily="2" charset="0"/>
                <a:cs typeface="Roboto" panose="02000000000000000000" pitchFamily="2" charset="0"/>
              </a:rPr>
              <a:t>, George A. </a:t>
            </a:r>
            <a:r>
              <a:rPr lang="en-US" sz="1600" dirty="0" err="1">
                <a:solidFill>
                  <a:srgbClr val="111111"/>
                </a:solidFill>
                <a:latin typeface="Times New Roman" panose="02020603050405020304" pitchFamily="18" charset="0"/>
                <a:ea typeface="Roboto" panose="02000000000000000000" pitchFamily="2" charset="0"/>
                <a:cs typeface="Roboto" panose="02000000000000000000" pitchFamily="2" charset="0"/>
              </a:rPr>
              <a:t>Tsihrintzis</a:t>
            </a:r>
            <a:r>
              <a:rPr lang="en-US" sz="1600" dirty="0">
                <a:solidFill>
                  <a:srgbClr val="111111"/>
                </a:solidFill>
                <a:latin typeface="Times New Roman" panose="02020603050405020304" pitchFamily="18" charset="0"/>
                <a:ea typeface="Roboto" panose="02000000000000000000" pitchFamily="2" charset="0"/>
                <a:cs typeface="Roboto" panose="02000000000000000000" pitchFamily="2" charset="0"/>
              </a:rPr>
              <a:t>, Nikolas </a:t>
            </a:r>
            <a:r>
              <a:rPr lang="en-US" sz="1600" dirty="0" err="1">
                <a:solidFill>
                  <a:srgbClr val="111111"/>
                </a:solidFill>
                <a:latin typeface="Times New Roman" panose="02020603050405020304" pitchFamily="18" charset="0"/>
                <a:ea typeface="Roboto" panose="02000000000000000000" pitchFamily="2" charset="0"/>
                <a:cs typeface="Roboto" panose="02000000000000000000" pitchFamily="2" charset="0"/>
              </a:rPr>
              <a:t>Karagiannis</a:t>
            </a:r>
            <a:r>
              <a:rPr lang="en-US" sz="1600" dirty="0">
                <a:solidFill>
                  <a:srgbClr val="111111"/>
                </a:solidFill>
                <a:latin typeface="Times New Roman" panose="02020603050405020304" pitchFamily="18" charset="0"/>
                <a:ea typeface="Roboto" panose="02000000000000000000" pitchFamily="2" charset="0"/>
                <a:cs typeface="Roboto" panose="02000000000000000000" pitchFamily="2" charset="0"/>
              </a:rPr>
              <a:t>, </a:t>
            </a:r>
            <a:r>
              <a:rPr lang="en-US" sz="1600" dirty="0" err="1">
                <a:solidFill>
                  <a:srgbClr val="111111"/>
                </a:solidFill>
                <a:latin typeface="Times New Roman" panose="02020603050405020304" pitchFamily="18" charset="0"/>
                <a:ea typeface="Roboto" panose="02000000000000000000" pitchFamily="2" charset="0"/>
                <a:cs typeface="Roboto" panose="02000000000000000000" pitchFamily="2" charset="0"/>
              </a:rPr>
              <a:t>Aggeliki</a:t>
            </a:r>
            <a:r>
              <a:rPr lang="en-US" sz="1600" dirty="0">
                <a:solidFill>
                  <a:srgbClr val="111111"/>
                </a:solidFill>
                <a:latin typeface="Times New Roman" panose="02020603050405020304" pitchFamily="18" charset="0"/>
                <a:ea typeface="Roboto" panose="02000000000000000000" pitchFamily="2" charset="0"/>
                <a:cs typeface="Roboto" panose="02000000000000000000" pitchFamily="2" charset="0"/>
              </a:rPr>
              <a:t> D. Strati on 2020.</a:t>
            </a:r>
          </a:p>
          <a:p>
            <a:pPr>
              <a:lnSpc>
                <a:spcPct val="150000"/>
              </a:lnSpc>
            </a:pPr>
            <a:r>
              <a:rPr lang="en-US" sz="1600" dirty="0">
                <a:solidFill>
                  <a:srgbClr val="111111"/>
                </a:solidFill>
                <a:latin typeface="Times New Roman" panose="02020603050405020304" pitchFamily="18" charset="0"/>
                <a:ea typeface="Roboto" panose="02000000000000000000" pitchFamily="2" charset="0"/>
                <a:cs typeface="Roboto" panose="02000000000000000000" pitchFamily="2" charset="0"/>
              </a:rPr>
              <a:t>Java Server pages (JSP) tutorial from the Great Learning Blog published by Great Learning Blog team on October 31</a:t>
            </a:r>
            <a:r>
              <a:rPr lang="en-US" sz="1600" baseline="30000" dirty="0">
                <a:solidFill>
                  <a:srgbClr val="111111"/>
                </a:solidFill>
                <a:latin typeface="Times New Roman" panose="02020603050405020304" pitchFamily="18" charset="0"/>
                <a:ea typeface="Roboto" panose="02000000000000000000" pitchFamily="2" charset="0"/>
                <a:cs typeface="Roboto" panose="02000000000000000000" pitchFamily="2" charset="0"/>
              </a:rPr>
              <a:t>st</a:t>
            </a:r>
            <a:r>
              <a:rPr lang="en-US" sz="1600" dirty="0">
                <a:solidFill>
                  <a:srgbClr val="111111"/>
                </a:solidFill>
                <a:latin typeface="Times New Roman" panose="02020603050405020304" pitchFamily="18" charset="0"/>
                <a:ea typeface="Roboto" panose="02000000000000000000" pitchFamily="2" charset="0"/>
                <a:cs typeface="Roboto" panose="02000000000000000000" pitchFamily="2" charset="0"/>
              </a:rPr>
              <a:t> 2022.</a:t>
            </a:r>
          </a:p>
          <a:p>
            <a:pPr>
              <a:lnSpc>
                <a:spcPct val="150000"/>
              </a:lnSpc>
            </a:pPr>
            <a:r>
              <a:rPr lang="en-US" sz="1600" dirty="0">
                <a:solidFill>
                  <a:srgbClr val="111111"/>
                </a:solidFill>
                <a:latin typeface="Times New Roman" panose="02020603050405020304" pitchFamily="18" charset="0"/>
                <a:ea typeface="Roboto" panose="02000000000000000000" pitchFamily="2" charset="0"/>
                <a:cs typeface="Roboto" panose="02000000000000000000" pitchFamily="2" charset="0"/>
              </a:rPr>
              <a:t>NetBeans Online Training and SQL tutorial published from tutorial point by </a:t>
            </a:r>
            <a:r>
              <a:rPr lang="en-US" sz="1600" dirty="0" err="1">
                <a:solidFill>
                  <a:srgbClr val="111111"/>
                </a:solidFill>
                <a:latin typeface="Times New Roman" panose="02020603050405020304" pitchFamily="18" charset="0"/>
                <a:ea typeface="Roboto" panose="02000000000000000000" pitchFamily="2" charset="0"/>
                <a:cs typeface="Roboto" panose="02000000000000000000" pitchFamily="2" charset="0"/>
              </a:rPr>
              <a:t>Malhar</a:t>
            </a:r>
            <a:r>
              <a:rPr lang="en-US" sz="1600" dirty="0">
                <a:solidFill>
                  <a:srgbClr val="111111"/>
                </a:solidFill>
                <a:latin typeface="Times New Roman" panose="02020603050405020304" pitchFamily="18" charset="0"/>
                <a:ea typeface="Roboto" panose="02000000000000000000" pitchFamily="2" charset="0"/>
                <a:cs typeface="Roboto" panose="02000000000000000000" pitchFamily="2" charset="0"/>
              </a:rPr>
              <a:t> </a:t>
            </a:r>
            <a:r>
              <a:rPr lang="en-US" sz="1600" dirty="0" err="1">
                <a:solidFill>
                  <a:srgbClr val="111111"/>
                </a:solidFill>
                <a:latin typeface="Times New Roman" panose="02020603050405020304" pitchFamily="18" charset="0"/>
                <a:ea typeface="Roboto" panose="02000000000000000000" pitchFamily="2" charset="0"/>
                <a:cs typeface="Roboto" panose="02000000000000000000" pitchFamily="2" charset="0"/>
              </a:rPr>
              <a:t>Lathkar</a:t>
            </a:r>
            <a:r>
              <a:rPr lang="en-US" sz="1600" dirty="0">
                <a:solidFill>
                  <a:srgbClr val="111111"/>
                </a:solidFill>
                <a:latin typeface="Times New Roman" panose="02020603050405020304" pitchFamily="18" charset="0"/>
                <a:ea typeface="Roboto" panose="02000000000000000000" pitchFamily="2" charset="0"/>
                <a:cs typeface="Roboto" panose="02000000000000000000" pitchFamily="2" charset="0"/>
              </a:rPr>
              <a:t> and her team on February 2020.</a:t>
            </a:r>
          </a:p>
          <a:p>
            <a:pPr>
              <a:lnSpc>
                <a:spcPct val="150000"/>
              </a:lnSpc>
            </a:pPr>
            <a:r>
              <a:rPr lang="en-US" sz="1600" i="0" dirty="0">
                <a:effectLst/>
                <a:latin typeface="Times New Roman" panose="02020603050405020304" pitchFamily="18" charset="0"/>
                <a:cs typeface="Times New Roman" panose="02020603050405020304" pitchFamily="18" charset="0"/>
              </a:rPr>
              <a:t>Common uses and defining features of HTML published in Code Academy by Code Academy and its team on 26</a:t>
            </a:r>
            <a:r>
              <a:rPr lang="en-US" sz="1600" i="0" baseline="30000" dirty="0">
                <a:effectLst/>
                <a:latin typeface="Times New Roman" panose="02020603050405020304" pitchFamily="18" charset="0"/>
                <a:cs typeface="Times New Roman" panose="02020603050405020304" pitchFamily="18" charset="0"/>
              </a:rPr>
              <a:t>th</a:t>
            </a:r>
            <a:r>
              <a:rPr lang="en-US" sz="1600" i="0" dirty="0">
                <a:effectLst/>
                <a:latin typeface="Times New Roman" panose="02020603050405020304" pitchFamily="18" charset="0"/>
                <a:cs typeface="Times New Roman" panose="02020603050405020304" pitchFamily="18" charset="0"/>
              </a:rPr>
              <a:t> April 2021.</a:t>
            </a:r>
          </a:p>
          <a:p>
            <a:pPr>
              <a:lnSpc>
                <a:spcPct val="150000"/>
              </a:lnSpc>
            </a:pPr>
            <a:r>
              <a:rPr lang="en-US" sz="1600" dirty="0">
                <a:latin typeface="Times New Roman" panose="02020603050405020304" pitchFamily="18" charset="0"/>
                <a:cs typeface="Times New Roman" panose="02020603050405020304" pitchFamily="18" charset="0"/>
              </a:rPr>
              <a:t>CSS: Cascading Style Sheets published in MDN web docs by the team of MDN web docs and its associations on February 2023.</a:t>
            </a:r>
            <a:endParaRPr lang="en-US" sz="1600" i="0" dirty="0">
              <a:effectLst/>
              <a:latin typeface="Times New Roman" panose="02020603050405020304" pitchFamily="18" charset="0"/>
              <a:cs typeface="Times New Roman" panose="02020603050405020304" pitchFamily="18" charset="0"/>
            </a:endParaRPr>
          </a:p>
          <a:p>
            <a:pPr>
              <a:lnSpc>
                <a:spcPct val="150000"/>
              </a:lnSpc>
            </a:pPr>
            <a:endParaRPr lang="en-US" sz="1600" i="0" dirty="0">
              <a:effectLst/>
              <a:latin typeface="Times New Roman" panose="02020603050405020304" pitchFamily="18" charset="0"/>
              <a:cs typeface="Times New Roman" panose="02020603050405020304" pitchFamily="18" charset="0"/>
            </a:endParaRPr>
          </a:p>
          <a:p>
            <a:pPr>
              <a:lnSpc>
                <a:spcPct val="150000"/>
              </a:lnSpc>
            </a:pPr>
            <a:endParaRPr lang="en-US" sz="1400" dirty="0">
              <a:solidFill>
                <a:srgbClr val="111111"/>
              </a:solidFill>
              <a:latin typeface="Times New Roman" panose="02020603050405020304" pitchFamily="18" charset="0"/>
              <a:ea typeface="Roboto" panose="02000000000000000000" pitchFamily="2" charset="0"/>
              <a:cs typeface="Roboto" panose="02000000000000000000" pitchFamily="2" charset="0"/>
            </a:endParaRPr>
          </a:p>
          <a:p>
            <a:pPr>
              <a:lnSpc>
                <a:spcPct val="150000"/>
              </a:lnSpc>
            </a:pPr>
            <a:endParaRPr lang="en-US" sz="1800" dirty="0">
              <a:solidFill>
                <a:srgbClr val="111111"/>
              </a:solidFill>
              <a:effectLst/>
              <a:latin typeface="Times New Roman" panose="02020603050405020304" pitchFamily="18" charset="0"/>
              <a:ea typeface="Roboto" panose="02000000000000000000" pitchFamily="2" charset="0"/>
              <a:cs typeface="Roboto" panose="02000000000000000000" pitchFamily="2" charset="0"/>
            </a:endParaRPr>
          </a:p>
          <a:p>
            <a:endParaRPr lang="en-US" sz="1800" dirty="0">
              <a:solidFill>
                <a:srgbClr val="111111"/>
              </a:solidFill>
              <a:effectLst/>
              <a:latin typeface="Times New Roman" panose="02020603050405020304" pitchFamily="18" charset="0"/>
              <a:ea typeface="Roboto" panose="02000000000000000000" pitchFamily="2" charset="0"/>
              <a:cs typeface="Roboto" panose="02000000000000000000" pitchFamily="2" charset="0"/>
            </a:endParaRPr>
          </a:p>
          <a:p>
            <a:endParaRPr lang="en-US" sz="1800" dirty="0">
              <a:effectLst/>
              <a:latin typeface="Roboto" panose="02000000000000000000" pitchFamily="2" charset="0"/>
              <a:ea typeface="Roboto" panose="02000000000000000000" pitchFamily="2" charset="0"/>
              <a:cs typeface="Roboto" panose="02000000000000000000" pitchFamily="2" charset="0"/>
            </a:endParaRPr>
          </a:p>
          <a:p>
            <a:pPr marL="0" indent="0">
              <a:buNone/>
            </a:pPr>
            <a:endParaRPr lang="en-US" dirty="0"/>
          </a:p>
        </p:txBody>
      </p:sp>
    </p:spTree>
    <p:extLst>
      <p:ext uri="{BB962C8B-B14F-4D97-AF65-F5344CB8AC3E}">
        <p14:creationId xmlns:p14="http://schemas.microsoft.com/office/powerpoint/2010/main" val="360932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AF87-A75F-4FE8-7A3A-FCB7C92F876D}"/>
              </a:ext>
            </a:extLst>
          </p:cNvPr>
          <p:cNvSpPr>
            <a:spLocks noGrp="1"/>
          </p:cNvSpPr>
          <p:nvPr>
            <p:ph type="title"/>
          </p:nvPr>
        </p:nvSpPr>
        <p:spPr>
          <a:xfrm>
            <a:off x="622852" y="365127"/>
            <a:ext cx="10730948" cy="797629"/>
          </a:xfrm>
        </p:spPr>
        <p:txBody>
          <a:bodyPr>
            <a:normAutofit/>
          </a:bodyPr>
          <a:lstStyle/>
          <a:p>
            <a:r>
              <a:rPr lang="en-US" sz="1600" b="1" dirty="0">
                <a:latin typeface="Times New Roman" panose="02020603050405020304" pitchFamily="18" charset="0"/>
                <a:cs typeface="Times New Roman" panose="02020603050405020304" pitchFamily="18" charset="0"/>
              </a:rPr>
              <a:t>                                                                                 LITERATURE SURVEY</a:t>
            </a:r>
          </a:p>
        </p:txBody>
      </p:sp>
      <p:sp>
        <p:nvSpPr>
          <p:cNvPr id="3" name="Content Placeholder 2">
            <a:extLst>
              <a:ext uri="{FF2B5EF4-FFF2-40B4-BE49-F238E27FC236}">
                <a16:creationId xmlns:a16="http://schemas.microsoft.com/office/drawing/2014/main" id="{446BAC1B-C241-42CB-7A25-62EF3B645277}"/>
              </a:ext>
            </a:extLst>
          </p:cNvPr>
          <p:cNvSpPr>
            <a:spLocks noGrp="1"/>
          </p:cNvSpPr>
          <p:nvPr>
            <p:ph idx="1"/>
          </p:nvPr>
        </p:nvSpPr>
        <p:spPr>
          <a:xfrm>
            <a:off x="622852" y="1258957"/>
            <a:ext cx="10730948" cy="4918006"/>
          </a:xfrm>
        </p:spPr>
        <p:txBody>
          <a:bodyPr/>
          <a:lstStyle/>
          <a:p>
            <a:pPr marL="0" indent="0">
              <a:buNone/>
            </a:pPr>
            <a:r>
              <a:rPr lang="en-US" dirty="0"/>
              <a:t> </a:t>
            </a:r>
          </a:p>
        </p:txBody>
      </p:sp>
      <p:graphicFrame>
        <p:nvGraphicFramePr>
          <p:cNvPr id="4" name="Table 4">
            <a:extLst>
              <a:ext uri="{FF2B5EF4-FFF2-40B4-BE49-F238E27FC236}">
                <a16:creationId xmlns:a16="http://schemas.microsoft.com/office/drawing/2014/main" id="{7EE2F5C1-7B32-18E6-B526-B348AF2EEB32}"/>
              </a:ext>
            </a:extLst>
          </p:cNvPr>
          <p:cNvGraphicFramePr>
            <a:graphicFrameLocks noGrp="1"/>
          </p:cNvGraphicFramePr>
          <p:nvPr>
            <p:extLst>
              <p:ext uri="{D42A27DB-BD31-4B8C-83A1-F6EECF244321}">
                <p14:modId xmlns:p14="http://schemas.microsoft.com/office/powerpoint/2010/main" val="2898885943"/>
              </p:ext>
            </p:extLst>
          </p:nvPr>
        </p:nvGraphicFramePr>
        <p:xfrm>
          <a:off x="1986844" y="1117600"/>
          <a:ext cx="8173156" cy="5004791"/>
        </p:xfrm>
        <a:graphic>
          <a:graphicData uri="http://schemas.openxmlformats.org/drawingml/2006/table">
            <a:tbl>
              <a:tblPr firstRow="1" bandRow="1">
                <a:tableStyleId>{2D5ABB26-0587-4C30-8999-92F81FD0307C}</a:tableStyleId>
              </a:tblPr>
              <a:tblGrid>
                <a:gridCol w="2043289">
                  <a:extLst>
                    <a:ext uri="{9D8B030D-6E8A-4147-A177-3AD203B41FA5}">
                      <a16:colId xmlns:a16="http://schemas.microsoft.com/office/drawing/2014/main" val="1645697005"/>
                    </a:ext>
                  </a:extLst>
                </a:gridCol>
                <a:gridCol w="2043289">
                  <a:extLst>
                    <a:ext uri="{9D8B030D-6E8A-4147-A177-3AD203B41FA5}">
                      <a16:colId xmlns:a16="http://schemas.microsoft.com/office/drawing/2014/main" val="1677572156"/>
                    </a:ext>
                  </a:extLst>
                </a:gridCol>
                <a:gridCol w="2043289">
                  <a:extLst>
                    <a:ext uri="{9D8B030D-6E8A-4147-A177-3AD203B41FA5}">
                      <a16:colId xmlns:a16="http://schemas.microsoft.com/office/drawing/2014/main" val="4083994393"/>
                    </a:ext>
                  </a:extLst>
                </a:gridCol>
                <a:gridCol w="2043289">
                  <a:extLst>
                    <a:ext uri="{9D8B030D-6E8A-4147-A177-3AD203B41FA5}">
                      <a16:colId xmlns:a16="http://schemas.microsoft.com/office/drawing/2014/main" val="1149412587"/>
                    </a:ext>
                  </a:extLst>
                </a:gridCol>
              </a:tblGrid>
              <a:tr h="1196622">
                <a:tc>
                  <a:txBody>
                    <a:bodyPr/>
                    <a:lstStyle/>
                    <a:p>
                      <a:pPr>
                        <a:lnSpc>
                          <a:spcPct val="150000"/>
                        </a:lnSpc>
                      </a:pPr>
                      <a:endParaRPr lang="en-US" sz="1400" dirty="0"/>
                    </a:p>
                    <a:p>
                      <a:pPr>
                        <a:lnSpc>
                          <a:spcPct val="150000"/>
                        </a:lnSpc>
                      </a:pPr>
                      <a:endParaRPr lang="en-US" sz="1400" dirty="0"/>
                    </a:p>
                    <a:p>
                      <a:pPr>
                        <a:lnSpc>
                          <a:spcPct val="150000"/>
                        </a:lnSpc>
                      </a:pPr>
                      <a:r>
                        <a:rPr lang="en-US" sz="1400" b="1" dirty="0"/>
                        <a:t>        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endParaRPr lang="en-US" sz="1400" dirty="0"/>
                    </a:p>
                    <a:p>
                      <a:pPr>
                        <a:lnSpc>
                          <a:spcPct val="150000"/>
                        </a:lnSpc>
                      </a:pPr>
                      <a:endParaRPr lang="en-US" sz="1400" dirty="0"/>
                    </a:p>
                    <a:p>
                      <a:pPr>
                        <a:lnSpc>
                          <a:spcPct val="150000"/>
                        </a:lnSpc>
                      </a:pPr>
                      <a:r>
                        <a:rPr lang="en-US" sz="1400" b="1" dirty="0"/>
                        <a:t>   PAPER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endParaRPr lang="en-US" sz="1400" dirty="0"/>
                    </a:p>
                    <a:p>
                      <a:pPr>
                        <a:lnSpc>
                          <a:spcPct val="150000"/>
                        </a:lnSpc>
                      </a:pPr>
                      <a:endParaRPr lang="en-US" sz="1400" dirty="0"/>
                    </a:p>
                    <a:p>
                      <a:pPr>
                        <a:lnSpc>
                          <a:spcPct val="150000"/>
                        </a:lnSpc>
                      </a:pPr>
                      <a:r>
                        <a:rPr lang="en-US" sz="1400" b="1" dirty="0"/>
                        <a:t>   AUTHOR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endParaRPr lang="en-US" sz="1400" dirty="0"/>
                    </a:p>
                    <a:p>
                      <a:pPr>
                        <a:lnSpc>
                          <a:spcPct val="150000"/>
                        </a:lnSpc>
                      </a:pPr>
                      <a:endParaRPr lang="en-US" sz="1400" dirty="0"/>
                    </a:p>
                    <a:p>
                      <a:pPr>
                        <a:lnSpc>
                          <a:spcPct val="150000"/>
                        </a:lnSpc>
                      </a:pPr>
                      <a:r>
                        <a:rPr lang="en-US" sz="1400" b="1" dirty="0"/>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8771936"/>
                  </a:ext>
                </a:extLst>
              </a:tr>
              <a:tr h="1829572">
                <a:tc>
                  <a:txBody>
                    <a:bodyPr/>
                    <a:lstStyle/>
                    <a:p>
                      <a:pPr>
                        <a:lnSpc>
                          <a:spcPct val="150000"/>
                        </a:lnSpc>
                      </a:pPr>
                      <a:endParaRPr lang="en-US" sz="1400" dirty="0"/>
                    </a:p>
                    <a:p>
                      <a:pPr>
                        <a:lnSpc>
                          <a:spcPct val="150000"/>
                        </a:lnSpc>
                      </a:pPr>
                      <a:endParaRPr lang="en-US" sz="1400" dirty="0"/>
                    </a:p>
                    <a:p>
                      <a:pPr>
                        <a:lnSpc>
                          <a:spcPct val="150000"/>
                        </a:lnSpc>
                      </a:pPr>
                      <a:r>
                        <a:rPr lang="en-US" sz="1400" dirty="0"/>
                        <a:t>            </a:t>
                      </a:r>
                      <a:r>
                        <a:rPr lang="en-US" sz="14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Efficient and Scalable Job Recommender System Using Collaborative Filtering.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en-US" sz="14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400" dirty="0" err="1">
                          <a:solidFill>
                            <a:schemeClr val="tx1"/>
                          </a:solidFill>
                          <a:latin typeface="Times New Roman" panose="02020603050405020304" pitchFamily="18" charset="0"/>
                          <a:cs typeface="Times New Roman" panose="02020603050405020304" pitchFamily="18" charset="0"/>
                        </a:rPr>
                        <a:t>Ravita</a:t>
                      </a:r>
                      <a:r>
                        <a:rPr lang="en-US" sz="1400" dirty="0">
                          <a:solidFill>
                            <a:schemeClr val="tx1"/>
                          </a:solidFill>
                          <a:latin typeface="Times New Roman" panose="02020603050405020304" pitchFamily="18" charset="0"/>
                          <a:cs typeface="Times New Roman" panose="02020603050405020304" pitchFamily="18" charset="0"/>
                        </a:rPr>
                        <a:t> Mishra and Sheetal Vikram Rathi</a:t>
                      </a:r>
                    </a:p>
                    <a:p>
                      <a:pPr>
                        <a:lnSpc>
                          <a:spcPct val="150000"/>
                        </a:lnSpc>
                      </a:pP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endParaRPr lang="en-US" sz="1400" dirty="0"/>
                    </a:p>
                    <a:p>
                      <a:pPr>
                        <a:lnSpc>
                          <a:spcPct val="150000"/>
                        </a:lnSpc>
                      </a:pPr>
                      <a:endParaRPr lang="en-US" sz="1400" dirty="0"/>
                    </a:p>
                    <a:p>
                      <a:pPr>
                        <a:lnSpc>
                          <a:spcPct val="150000"/>
                        </a:lnSpc>
                      </a:pPr>
                      <a:r>
                        <a:rPr lang="en-US" sz="1400" dirty="0"/>
                        <a:t>      </a:t>
                      </a:r>
                      <a:r>
                        <a:rPr lang="en-US" sz="1400" dirty="0">
                          <a:hlinkClick r:id="rId2"/>
                        </a:rPr>
                        <a:t>CLICK HERE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566641"/>
                  </a:ext>
                </a:extLst>
              </a:tr>
              <a:tr h="1777289">
                <a:tc>
                  <a:txBody>
                    <a:bodyPr/>
                    <a:lstStyle/>
                    <a:p>
                      <a:pPr>
                        <a:lnSpc>
                          <a:spcPct val="150000"/>
                        </a:lnSpc>
                      </a:pPr>
                      <a:endParaRPr lang="en-US" sz="1400" dirty="0"/>
                    </a:p>
                    <a:p>
                      <a:pPr>
                        <a:lnSpc>
                          <a:spcPct val="150000"/>
                        </a:lnSpc>
                      </a:pPr>
                      <a:endParaRPr lang="en-US" sz="1400" dirty="0"/>
                    </a:p>
                    <a:p>
                      <a:pPr>
                        <a:lnSpc>
                          <a:spcPct val="150000"/>
                        </a:lnSpc>
                      </a:pPr>
                      <a:r>
                        <a:rPr lang="en-US" sz="1400" b="1" dirty="0"/>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400" b="0" i="0" kern="1200" dirty="0" err="1">
                          <a:solidFill>
                            <a:schemeClr val="tx1"/>
                          </a:solidFill>
                          <a:effectLst/>
                          <a:latin typeface="Times New Roman" panose="02020603050405020304" pitchFamily="18" charset="0"/>
                          <a:ea typeface="+mn-ea"/>
                          <a:cs typeface="Times New Roman" panose="02020603050405020304" pitchFamily="18" charset="0"/>
                        </a:rPr>
                        <a:t>FoDRA</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 — A new content-based job recommendation algorithm for job seeking and recruiting</a:t>
                      </a:r>
                    </a:p>
                    <a:p>
                      <a:pPr>
                        <a:lnSpc>
                          <a:spcPct val="150000"/>
                        </a:lnSpc>
                      </a:pP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400" dirty="0"/>
                        <a:t>Nikolas D. </a:t>
                      </a:r>
                      <a:r>
                        <a:rPr lang="en-US" sz="1400" dirty="0" err="1"/>
                        <a:t>Almalis</a:t>
                      </a:r>
                      <a:r>
                        <a:rPr lang="en-US" sz="1400" dirty="0"/>
                        <a:t>, George A. </a:t>
                      </a:r>
                      <a:r>
                        <a:rPr lang="en-US" sz="1400" dirty="0" err="1"/>
                        <a:t>Tshrintzis</a:t>
                      </a:r>
                      <a:r>
                        <a:rPr lang="en-US" sz="1400" dirty="0"/>
                        <a:t>, Nikolaos </a:t>
                      </a:r>
                      <a:r>
                        <a:rPr lang="en-US" sz="1400" dirty="0" err="1"/>
                        <a:t>Karagiannis</a:t>
                      </a:r>
                      <a:r>
                        <a:rPr lang="en-US" sz="1400" dirty="0"/>
                        <a:t>, </a:t>
                      </a:r>
                      <a:r>
                        <a:rPr lang="en-US" sz="1400" dirty="0" err="1"/>
                        <a:t>Aggeliki</a:t>
                      </a:r>
                      <a:r>
                        <a:rPr lang="en-US" sz="1400" dirty="0"/>
                        <a:t> D. Strati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endParaRPr lang="en-US" sz="1400" dirty="0"/>
                    </a:p>
                    <a:p>
                      <a:pPr>
                        <a:lnSpc>
                          <a:spcPct val="150000"/>
                        </a:lnSpc>
                      </a:pPr>
                      <a:endParaRPr lang="en-US" sz="1400" dirty="0"/>
                    </a:p>
                    <a:p>
                      <a:pPr>
                        <a:lnSpc>
                          <a:spcPct val="150000"/>
                        </a:lnSpc>
                      </a:pPr>
                      <a:r>
                        <a:rPr lang="en-US" sz="1400" dirty="0"/>
                        <a:t>      </a:t>
                      </a:r>
                      <a:r>
                        <a:rPr lang="en-US" sz="1400" dirty="0">
                          <a:hlinkClick r:id="rId3"/>
                        </a:rPr>
                        <a:t>CLICK HERE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7120598"/>
                  </a:ext>
                </a:extLst>
              </a:tr>
            </a:tbl>
          </a:graphicData>
        </a:graphic>
      </p:graphicFrame>
    </p:spTree>
    <p:extLst>
      <p:ext uri="{BB962C8B-B14F-4D97-AF65-F5344CB8AC3E}">
        <p14:creationId xmlns:p14="http://schemas.microsoft.com/office/powerpoint/2010/main" val="190351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A1D7-283C-1CF5-0D94-9860B23D4D7E}"/>
              </a:ext>
            </a:extLst>
          </p:cNvPr>
          <p:cNvSpPr>
            <a:spLocks noGrp="1"/>
          </p:cNvSpPr>
          <p:nvPr>
            <p:ph type="title"/>
          </p:nvPr>
        </p:nvSpPr>
        <p:spPr/>
        <p:txBody>
          <a:bodyPr>
            <a:normAutofit/>
          </a:bodyPr>
          <a:lstStyle/>
          <a:p>
            <a:r>
              <a:rPr lang="en-US" sz="1600" b="1" dirty="0">
                <a:latin typeface="Times New Roman" panose="02020603050405020304" pitchFamily="18" charset="0"/>
                <a:cs typeface="Times New Roman" panose="02020603050405020304" pitchFamily="18" charset="0"/>
              </a:rPr>
              <a:t>                                                                          PROBLEM STATEMENT</a:t>
            </a:r>
          </a:p>
        </p:txBody>
      </p:sp>
      <p:sp>
        <p:nvSpPr>
          <p:cNvPr id="3" name="Content Placeholder 2">
            <a:extLst>
              <a:ext uri="{FF2B5EF4-FFF2-40B4-BE49-F238E27FC236}">
                <a16:creationId xmlns:a16="http://schemas.microsoft.com/office/drawing/2014/main" id="{FAD02C7C-7521-3866-92AC-7BBED3A5A3FB}"/>
              </a:ext>
            </a:extLst>
          </p:cNvPr>
          <p:cNvSpPr>
            <a:spLocks noGrp="1"/>
          </p:cNvSpPr>
          <p:nvPr>
            <p:ph idx="1"/>
          </p:nvPr>
        </p:nvSpPr>
        <p:spPr>
          <a:xfrm>
            <a:off x="677333" y="1399822"/>
            <a:ext cx="10676467" cy="4777141"/>
          </a:xfrm>
        </p:spPr>
        <p:txBody>
          <a:bodyPr>
            <a:normAutofit/>
          </a:bodyPr>
          <a:lstStyle/>
          <a:p>
            <a:pPr marL="0" marR="0" algn="just">
              <a:lnSpc>
                <a:spcPct val="160000"/>
              </a:lnSpc>
              <a:spcBef>
                <a:spcPts val="0"/>
              </a:spcBef>
              <a:spcAft>
                <a:spcPts val="800"/>
              </a:spcAft>
            </a:pPr>
            <a:r>
              <a:rPr lang="en-US" sz="1400" dirty="0">
                <a:latin typeface="Times New Roman" panose="02020603050405020304" pitchFamily="18" charset="0"/>
                <a:cs typeface="Times New Roman" panose="02020603050405020304" pitchFamily="18" charset="0"/>
              </a:rPr>
              <a:t> </a:t>
            </a:r>
            <a:r>
              <a:rPr lang="en-US" sz="1400" dirty="0">
                <a:effectLst/>
                <a:latin typeface="Times New Roman" pitchFamily="18" charset="0"/>
                <a:ea typeface="Calibri" panose="020F0502020204030204" pitchFamily="34" charset="0"/>
                <a:cs typeface="Times New Roman" pitchFamily="18" charset="0"/>
              </a:rPr>
              <a:t>An employment portal is an application that facilitates the search for employment and ranges from large, generalized sites to specialized working groups for work categories such as engineering, law, insurance, social work, teaching, and developing mobile applications. </a:t>
            </a:r>
          </a:p>
          <a:p>
            <a:pPr marL="0" marR="0" indent="0" algn="just">
              <a:lnSpc>
                <a:spcPct val="160000"/>
              </a:lnSpc>
              <a:spcBef>
                <a:spcPts val="0"/>
              </a:spcBef>
              <a:spcAft>
                <a:spcPts val="800"/>
              </a:spcAft>
              <a:buNone/>
            </a:pPr>
            <a:endParaRPr lang="en-US" sz="1400" dirty="0">
              <a:effectLst/>
              <a:latin typeface="Times New Roman" pitchFamily="18" charset="0"/>
              <a:ea typeface="Calibri" panose="020F0502020204030204" pitchFamily="34" charset="0"/>
              <a:cs typeface="Times New Roman" pitchFamily="18" charset="0"/>
            </a:endParaRPr>
          </a:p>
          <a:p>
            <a:pPr marL="0" marR="0" algn="just">
              <a:lnSpc>
                <a:spcPct val="160000"/>
              </a:lnSpc>
              <a:spcBef>
                <a:spcPts val="0"/>
              </a:spcBef>
              <a:spcAft>
                <a:spcPts val="800"/>
              </a:spcAft>
            </a:pPr>
            <a:r>
              <a:rPr lang="en-US" sz="1400" dirty="0">
                <a:effectLst/>
                <a:latin typeface="Times New Roman" pitchFamily="18" charset="0"/>
                <a:ea typeface="Calibri" panose="020F0502020204030204" pitchFamily="34" charset="0"/>
                <a:cs typeface="Times New Roman" pitchFamily="18" charset="0"/>
              </a:rPr>
              <a:t>Users can usually submit their resumes and send them to potential employers and recruiters for review, while employers and recruiters can post job postings and search for potential employees. </a:t>
            </a:r>
          </a:p>
          <a:p>
            <a:pPr marL="0" marR="0" indent="0" algn="just">
              <a:lnSpc>
                <a:spcPct val="160000"/>
              </a:lnSpc>
              <a:spcBef>
                <a:spcPts val="0"/>
              </a:spcBef>
              <a:spcAft>
                <a:spcPts val="800"/>
              </a:spcAft>
              <a:buNone/>
            </a:pPr>
            <a:endParaRPr lang="en-US" sz="1400" dirty="0">
              <a:effectLst/>
              <a:latin typeface="Times New Roman" pitchFamily="18" charset="0"/>
              <a:ea typeface="Calibri" panose="020F0502020204030204" pitchFamily="34" charset="0"/>
              <a:cs typeface="Times New Roman" pitchFamily="18" charset="0"/>
            </a:endParaRPr>
          </a:p>
          <a:p>
            <a:pPr marL="0" marR="0" algn="just">
              <a:lnSpc>
                <a:spcPct val="160000"/>
              </a:lnSpc>
              <a:spcBef>
                <a:spcPts val="0"/>
              </a:spcBef>
              <a:spcAft>
                <a:spcPts val="800"/>
              </a:spcAft>
            </a:pPr>
            <a:r>
              <a:rPr lang="en-US" sz="1400" dirty="0">
                <a:effectLst/>
                <a:latin typeface="Times New Roman" pitchFamily="18" charset="0"/>
                <a:ea typeface="Calibri" panose="020F0502020204030204" pitchFamily="34" charset="0"/>
                <a:cs typeface="Times New Roman" pitchFamily="18" charset="0"/>
              </a:rPr>
              <a:t>Our Job Portal System will provide a very specific way to eliminate and reduce the time for the most appropriate role. The determination is to allow communication between the interested parties and complete the task of recruitment quickly.</a:t>
            </a:r>
          </a:p>
          <a:p>
            <a:pPr marL="0" indent="0">
              <a:buNone/>
            </a:pPr>
            <a:endParaRPr lang="en-US" dirty="0"/>
          </a:p>
        </p:txBody>
      </p:sp>
    </p:spTree>
    <p:extLst>
      <p:ext uri="{BB962C8B-B14F-4D97-AF65-F5344CB8AC3E}">
        <p14:creationId xmlns:p14="http://schemas.microsoft.com/office/powerpoint/2010/main" val="344570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A365-065A-A6AF-8772-E08A48A7E6C2}"/>
              </a:ext>
            </a:extLst>
          </p:cNvPr>
          <p:cNvSpPr>
            <a:spLocks noGrp="1"/>
          </p:cNvSpPr>
          <p:nvPr>
            <p:ph type="title"/>
          </p:nvPr>
        </p:nvSpPr>
        <p:spPr>
          <a:xfrm>
            <a:off x="649357" y="365128"/>
            <a:ext cx="10704443" cy="1013098"/>
          </a:xfrm>
        </p:spPr>
        <p:txBody>
          <a:bodyPr>
            <a:normAutofit/>
          </a:bodyPr>
          <a:lstStyle/>
          <a:p>
            <a:r>
              <a:rPr lang="en-US" sz="1600" b="1" dirty="0">
                <a:latin typeface="Times New Roman" panose="02020603050405020304" pitchFamily="18" charset="0"/>
                <a:cs typeface="Times New Roman" panose="02020603050405020304" pitchFamily="18" charset="0"/>
              </a:rPr>
              <a:t>                                                                            TECHNOLOGY STACK</a:t>
            </a:r>
          </a:p>
        </p:txBody>
      </p:sp>
      <p:sp>
        <p:nvSpPr>
          <p:cNvPr id="3" name="Content Placeholder 2">
            <a:extLst>
              <a:ext uri="{FF2B5EF4-FFF2-40B4-BE49-F238E27FC236}">
                <a16:creationId xmlns:a16="http://schemas.microsoft.com/office/drawing/2014/main" id="{6075C8D4-4A60-E43E-6550-36BAB4BD24C9}"/>
              </a:ext>
            </a:extLst>
          </p:cNvPr>
          <p:cNvSpPr>
            <a:spLocks noGrp="1"/>
          </p:cNvSpPr>
          <p:nvPr>
            <p:ph idx="1"/>
          </p:nvPr>
        </p:nvSpPr>
        <p:spPr>
          <a:xfrm>
            <a:off x="437323" y="1192697"/>
            <a:ext cx="11436626" cy="5446642"/>
          </a:xfrm>
        </p:spPr>
        <p:txBody>
          <a:bodyPr>
            <a:normAutofit/>
          </a:bodyPr>
          <a:lstStyle/>
          <a:p>
            <a:pPr marL="0" marR="0" indent="0" algn="just">
              <a:lnSpc>
                <a:spcPct val="150000"/>
              </a:lnSpc>
              <a:spcBef>
                <a:spcPts val="0"/>
              </a:spcBef>
              <a:spcAft>
                <a:spcPts val="0"/>
              </a:spcAft>
              <a:buNone/>
              <a:tabLst>
                <a:tab pos="923925" algn="l"/>
                <a:tab pos="3200400" algn="l"/>
              </a:tabLst>
            </a:pPr>
            <a:r>
              <a:rPr lang="en-GB" sz="1400" b="1" dirty="0">
                <a:effectLst/>
                <a:latin typeface="Times New Roman" panose="02020603050405020304" pitchFamily="18" charset="0"/>
                <a:ea typeface="Times New Roman" panose="02020603050405020304" pitchFamily="18" charset="0"/>
              </a:rPr>
              <a:t>SOFTWARE SPECIFICATION	</a:t>
            </a:r>
            <a:endParaRPr lang="en-US" sz="1400"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1000"/>
              </a:spcAft>
              <a:buFont typeface="+mj-lt"/>
              <a:buAutoNum type="arabicPeriod"/>
              <a:tabLst>
                <a:tab pos="114300" algn="l"/>
              </a:tabLst>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LANGUAGE         :  JAVA</a:t>
            </a:r>
            <a:endParaRPr lang="en-US" sz="1400" dirty="0">
              <a:effectLst/>
              <a:latin typeface="Times New Roman" panose="02020603050405020304" pitchFamily="18" charset="0"/>
              <a:ea typeface="Noto Sans Symbols"/>
              <a:cs typeface="Times New Roman" panose="02020603050405020304" pitchFamily="18" charset="0"/>
            </a:endParaRPr>
          </a:p>
          <a:p>
            <a:pPr marL="342900" marR="0" lvl="0" indent="-342900" algn="just">
              <a:lnSpc>
                <a:spcPct val="150000"/>
              </a:lnSpc>
              <a:spcBef>
                <a:spcPts val="0"/>
              </a:spcBef>
              <a:spcAft>
                <a:spcPts val="1000"/>
              </a:spcAft>
              <a:buFont typeface="+mj-lt"/>
              <a:buAutoNum type="arabicPeriod"/>
              <a:tabLst>
                <a:tab pos="114300" algn="l"/>
              </a:tabLst>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IDE                        :  JAVA NETBEANS</a:t>
            </a:r>
            <a:endParaRPr lang="en-US" sz="1400" dirty="0">
              <a:effectLst/>
              <a:latin typeface="Times New Roman" panose="02020603050405020304" pitchFamily="18" charset="0"/>
              <a:ea typeface="Noto Sans Symbols"/>
              <a:cs typeface="Times New Roman" panose="02020603050405020304" pitchFamily="18" charset="0"/>
            </a:endParaRPr>
          </a:p>
          <a:p>
            <a:pPr marL="342900" marR="0" lvl="0" indent="-342900" algn="just">
              <a:lnSpc>
                <a:spcPct val="150000"/>
              </a:lnSpc>
              <a:spcBef>
                <a:spcPts val="0"/>
              </a:spcBef>
              <a:spcAft>
                <a:spcPts val="1000"/>
              </a:spcAft>
              <a:buFont typeface="+mj-lt"/>
              <a:buAutoNum type="arabicPeriod"/>
              <a:tabLst>
                <a:tab pos="114300" algn="l"/>
              </a:tabLst>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DATABASE          :  SQL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1000"/>
              </a:spcAft>
              <a:buNone/>
              <a:tabLst>
                <a:tab pos="114300" algn="l"/>
              </a:tabLst>
            </a:pPr>
            <a:r>
              <a:rPr lang="en-GB" sz="1400" b="1" dirty="0">
                <a:effectLst/>
                <a:latin typeface="Times New Roman" panose="02020603050405020304" pitchFamily="18" charset="0"/>
                <a:ea typeface="Times New Roman" panose="02020603050405020304" pitchFamily="18" charset="0"/>
              </a:rPr>
              <a:t>CODINGS SPECIFICATION</a:t>
            </a:r>
            <a:endParaRPr lang="en-US" sz="1400"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mj-lt"/>
              <a:buAutoNum type="arabicPeriod"/>
              <a:tabLst>
                <a:tab pos="114300" algn="l"/>
              </a:tabLst>
            </a:pPr>
            <a:r>
              <a:rPr lang="en-GB"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FRONT END          :  HTML, CSS</a:t>
            </a:r>
            <a:endParaRPr lang="en-US" sz="1400" dirty="0">
              <a:effectLst/>
              <a:latin typeface="Times New Roman" panose="02020603050405020304" pitchFamily="18" charset="0"/>
              <a:ea typeface="Noto Sans Symbols"/>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114300" algn="l"/>
              </a:tabLst>
            </a:pPr>
            <a:r>
              <a:rPr lang="en-GB"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CONNECTIVITY   : JSP, SQL</a:t>
            </a:r>
            <a:endParaRPr lang="en-US" sz="1400" dirty="0">
              <a:effectLst/>
              <a:latin typeface="Times New Roman" panose="02020603050405020304" pitchFamily="18" charset="0"/>
              <a:ea typeface="Noto Sans Symbols"/>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114300" algn="l"/>
              </a:tabLst>
            </a:pPr>
            <a:r>
              <a:rPr lang="en-GB"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BACKEND             : JAVA</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1000"/>
              </a:spcAft>
              <a:buNone/>
              <a:tabLst>
                <a:tab pos="114300" algn="l"/>
              </a:tabLst>
            </a:pPr>
            <a:r>
              <a:rPr lang="en-GB" sz="1400" b="1" dirty="0">
                <a:effectLst/>
                <a:latin typeface="Times New Roman" panose="02020603050405020304" pitchFamily="18" charset="0"/>
                <a:ea typeface="Times New Roman" panose="02020603050405020304" pitchFamily="18" charset="0"/>
              </a:rPr>
              <a:t>HARDWARE REQUIREMENTS</a:t>
            </a:r>
            <a:endParaRPr lang="en-US" sz="1400"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1000"/>
              </a:spcAft>
              <a:buFont typeface="+mj-lt"/>
              <a:buAutoNum type="arabicPeriod"/>
              <a:tabLst>
                <a:tab pos="114300" algn="l"/>
              </a:tabLst>
            </a:pPr>
            <a:r>
              <a:rPr lang="en-GB" sz="1400" dirty="0">
                <a:solidFill>
                  <a:srgbClr val="000000"/>
                </a:solidFill>
                <a:effectLst/>
                <a:latin typeface="Times New Roman" panose="02020603050405020304" pitchFamily="18" charset="0"/>
                <a:ea typeface="Times New Roman" panose="02020603050405020304" pitchFamily="18" charset="0"/>
                <a:cs typeface="Noto Sans Symbols"/>
              </a:rPr>
              <a:t>PROCESSOR       : INTEL I3</a:t>
            </a:r>
            <a:endParaRPr lang="en-US" sz="1400" dirty="0">
              <a:effectLst/>
              <a:latin typeface="Noto Sans Symbols"/>
              <a:ea typeface="Noto Sans Symbols"/>
              <a:cs typeface="Noto Sans Symbols"/>
            </a:endParaRPr>
          </a:p>
          <a:p>
            <a:pPr marL="342900" marR="0" lvl="0" indent="-342900" algn="just">
              <a:lnSpc>
                <a:spcPct val="150000"/>
              </a:lnSpc>
              <a:spcBef>
                <a:spcPts val="0"/>
              </a:spcBef>
              <a:spcAft>
                <a:spcPts val="1000"/>
              </a:spcAft>
              <a:buFont typeface="+mj-lt"/>
              <a:buAutoNum type="arabicPeriod"/>
              <a:tabLst>
                <a:tab pos="114300" algn="l"/>
              </a:tabLst>
            </a:pPr>
            <a:r>
              <a:rPr lang="en-GB" sz="1400" dirty="0">
                <a:solidFill>
                  <a:srgbClr val="000000"/>
                </a:solidFill>
                <a:effectLst/>
                <a:latin typeface="Times New Roman" panose="02020603050405020304" pitchFamily="18" charset="0"/>
                <a:ea typeface="Times New Roman" panose="02020603050405020304" pitchFamily="18" charset="0"/>
                <a:cs typeface="Noto Sans Symbols"/>
              </a:rPr>
              <a:t>HARD DISK        : MINIMUM 120 GB</a:t>
            </a:r>
            <a:endParaRPr lang="en-US" sz="1400" dirty="0">
              <a:effectLst/>
              <a:latin typeface="Noto Sans Symbols"/>
              <a:ea typeface="Noto Sans Symbols"/>
              <a:cs typeface="Noto Sans Symbols"/>
            </a:endParaRPr>
          </a:p>
          <a:p>
            <a:pPr marL="342900" marR="0" lvl="0" indent="-342900" algn="just">
              <a:lnSpc>
                <a:spcPct val="150000"/>
              </a:lnSpc>
              <a:spcBef>
                <a:spcPts val="0"/>
              </a:spcBef>
              <a:spcAft>
                <a:spcPts val="1000"/>
              </a:spcAft>
              <a:buFont typeface="+mj-lt"/>
              <a:buAutoNum type="arabicPeriod"/>
              <a:tabLst>
                <a:tab pos="114300" algn="l"/>
              </a:tabLst>
            </a:pPr>
            <a:r>
              <a:rPr lang="en-GB" sz="1400" dirty="0">
                <a:solidFill>
                  <a:srgbClr val="000000"/>
                </a:solidFill>
                <a:effectLst/>
                <a:latin typeface="Times New Roman" panose="02020603050405020304" pitchFamily="18" charset="0"/>
                <a:ea typeface="Times New Roman" panose="02020603050405020304" pitchFamily="18" charset="0"/>
                <a:cs typeface="Noto Sans Symbols"/>
              </a:rPr>
              <a:t>RAM                    : MINIMUM 4GB</a:t>
            </a:r>
          </a:p>
          <a:p>
            <a:pPr marL="342900" indent="-342900" algn="just">
              <a:lnSpc>
                <a:spcPct val="150000"/>
              </a:lnSpc>
              <a:spcBef>
                <a:spcPts val="0"/>
              </a:spcBef>
              <a:spcAft>
                <a:spcPts val="1000"/>
              </a:spcAft>
              <a:buFont typeface="+mj-lt"/>
              <a:buAutoNum type="arabicPeriod"/>
              <a:tabLst>
                <a:tab pos="114300" algn="l"/>
              </a:tabLst>
            </a:pPr>
            <a:r>
              <a:rPr lang="en-IN" sz="1400" dirty="0">
                <a:solidFill>
                  <a:srgbClr val="000000"/>
                </a:solidFill>
                <a:effectLst/>
                <a:latin typeface="Times New Roman" panose="02020603050405020304" pitchFamily="18" charset="0"/>
                <a:ea typeface="Times New Roman" panose="02020603050405020304" pitchFamily="18" charset="0"/>
              </a:rPr>
              <a:t>OS                        : WINDOWS 8 OR HIGHER</a:t>
            </a:r>
            <a:endParaRPr lang="en-US" sz="1400" dirty="0"/>
          </a:p>
        </p:txBody>
      </p:sp>
    </p:spTree>
    <p:extLst>
      <p:ext uri="{BB962C8B-B14F-4D97-AF65-F5344CB8AC3E}">
        <p14:creationId xmlns:p14="http://schemas.microsoft.com/office/powerpoint/2010/main" val="4187201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2B9FE-5E51-860D-0A80-FAD66EF2707D}"/>
              </a:ext>
            </a:extLst>
          </p:cNvPr>
          <p:cNvSpPr>
            <a:spLocks noGrp="1"/>
          </p:cNvSpPr>
          <p:nvPr>
            <p:ph type="title"/>
          </p:nvPr>
        </p:nvSpPr>
        <p:spPr>
          <a:xfrm>
            <a:off x="622852" y="365128"/>
            <a:ext cx="10730948" cy="814316"/>
          </a:xfrm>
        </p:spPr>
        <p:txBody>
          <a:bodyPr>
            <a:normAutofit/>
          </a:bodyPr>
          <a:lstStyle/>
          <a:p>
            <a:pPr algn="just"/>
            <a:r>
              <a:rPr lang="en-US" sz="1600" b="1" dirty="0">
                <a:latin typeface="Times New Roman" panose="02020603050405020304" pitchFamily="18" charset="0"/>
                <a:cs typeface="Times New Roman" panose="02020603050405020304" pitchFamily="18" charset="0"/>
              </a:rPr>
              <a:t>                                                                                   SYSTEM ARCHITECTURE</a:t>
            </a:r>
          </a:p>
        </p:txBody>
      </p:sp>
      <p:sp>
        <p:nvSpPr>
          <p:cNvPr id="3" name="Content Placeholder 2">
            <a:extLst>
              <a:ext uri="{FF2B5EF4-FFF2-40B4-BE49-F238E27FC236}">
                <a16:creationId xmlns:a16="http://schemas.microsoft.com/office/drawing/2014/main" id="{23D64346-27B2-F6FB-B956-837C7CCF0DA4}"/>
              </a:ext>
            </a:extLst>
          </p:cNvPr>
          <p:cNvSpPr>
            <a:spLocks noGrp="1"/>
          </p:cNvSpPr>
          <p:nvPr>
            <p:ph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FA00AE6B-43D3-92B0-B817-2723BED1F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78" y="1280812"/>
            <a:ext cx="9505243" cy="5212060"/>
          </a:xfrm>
          <a:prstGeom prst="rect">
            <a:avLst/>
          </a:prstGeom>
        </p:spPr>
      </p:pic>
    </p:spTree>
    <p:extLst>
      <p:ext uri="{BB962C8B-B14F-4D97-AF65-F5344CB8AC3E}">
        <p14:creationId xmlns:p14="http://schemas.microsoft.com/office/powerpoint/2010/main" val="87684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93B4-A35C-F356-C96D-19D877A8E1C7}"/>
              </a:ext>
            </a:extLst>
          </p:cNvPr>
          <p:cNvSpPr>
            <a:spLocks noGrp="1"/>
          </p:cNvSpPr>
          <p:nvPr>
            <p:ph type="title"/>
          </p:nvPr>
        </p:nvSpPr>
        <p:spPr>
          <a:xfrm>
            <a:off x="838200" y="365128"/>
            <a:ext cx="10515600" cy="589030"/>
          </a:xfrm>
        </p:spPr>
        <p:txBody>
          <a:bodyPr>
            <a:normAutofit/>
          </a:bodyPr>
          <a:lstStyle/>
          <a:p>
            <a:r>
              <a:rPr lang="en-US" sz="2000" b="1" dirty="0">
                <a:latin typeface="Times New Roman" panose="02020603050405020304" pitchFamily="18" charset="0"/>
                <a:cs typeface="Times New Roman" panose="02020603050405020304" pitchFamily="18" charset="0"/>
              </a:rPr>
              <a:t>                                                                 SYSTEM DESIGN</a:t>
            </a:r>
          </a:p>
        </p:txBody>
      </p:sp>
      <p:sp>
        <p:nvSpPr>
          <p:cNvPr id="3" name="Content Placeholder 2">
            <a:extLst>
              <a:ext uri="{FF2B5EF4-FFF2-40B4-BE49-F238E27FC236}">
                <a16:creationId xmlns:a16="http://schemas.microsoft.com/office/drawing/2014/main" id="{4C70E12A-09D3-D781-93CC-C08DC0491F0B}"/>
              </a:ext>
            </a:extLst>
          </p:cNvPr>
          <p:cNvSpPr>
            <a:spLocks noGrp="1"/>
          </p:cNvSpPr>
          <p:nvPr>
            <p:ph idx="1"/>
          </p:nvPr>
        </p:nvSpPr>
        <p:spPr>
          <a:xfrm>
            <a:off x="838200" y="954158"/>
            <a:ext cx="10515600" cy="5222805"/>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                                                                            E-R DIAGRAM</a:t>
            </a: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CB97E8A-A42B-9BA9-90E2-464E1FE82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4487"/>
            <a:ext cx="12192000" cy="5413512"/>
          </a:xfrm>
          <a:prstGeom prst="rect">
            <a:avLst/>
          </a:prstGeom>
        </p:spPr>
      </p:pic>
    </p:spTree>
    <p:extLst>
      <p:ext uri="{BB962C8B-B14F-4D97-AF65-F5344CB8AC3E}">
        <p14:creationId xmlns:p14="http://schemas.microsoft.com/office/powerpoint/2010/main" val="12146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2CBE-8C22-45CB-52E5-FECD8308B1FB}"/>
              </a:ext>
            </a:extLst>
          </p:cNvPr>
          <p:cNvSpPr>
            <a:spLocks noGrp="1"/>
          </p:cNvSpPr>
          <p:nvPr>
            <p:ph type="title"/>
          </p:nvPr>
        </p:nvSpPr>
        <p:spPr>
          <a:xfrm>
            <a:off x="0" y="365128"/>
            <a:ext cx="12192000" cy="814316"/>
          </a:xfrm>
        </p:spPr>
        <p:txBody>
          <a:bodyPr>
            <a:normAutofit/>
          </a:bodyPr>
          <a:lstStyle/>
          <a:p>
            <a:r>
              <a:rPr lang="en-US" sz="2000" b="1" dirty="0">
                <a:latin typeface="Times New Roman" panose="02020603050405020304" pitchFamily="18" charset="0"/>
                <a:cs typeface="Times New Roman" panose="02020603050405020304" pitchFamily="18" charset="0"/>
              </a:rPr>
              <a:t>                                                                             UML DIAGRAM</a:t>
            </a:r>
          </a:p>
        </p:txBody>
      </p:sp>
      <p:sp>
        <p:nvSpPr>
          <p:cNvPr id="3" name="Content Placeholder 2">
            <a:extLst>
              <a:ext uri="{FF2B5EF4-FFF2-40B4-BE49-F238E27FC236}">
                <a16:creationId xmlns:a16="http://schemas.microsoft.com/office/drawing/2014/main" id="{5B26A194-F47F-1529-CE63-0D11546D0307}"/>
              </a:ext>
            </a:extLst>
          </p:cNvPr>
          <p:cNvSpPr>
            <a:spLocks noGrp="1"/>
          </p:cNvSpPr>
          <p:nvPr>
            <p:ph idx="1"/>
          </p:nvPr>
        </p:nvSpPr>
        <p:spPr>
          <a:xfrm>
            <a:off x="344557" y="1179444"/>
            <a:ext cx="11009243" cy="4997519"/>
          </a:xfrm>
        </p:spPr>
        <p:txBody>
          <a:bodyPr/>
          <a:lstStyle/>
          <a:p>
            <a:pPr marL="0" indent="0">
              <a:buNone/>
            </a:pPr>
            <a:r>
              <a:rPr lang="en-US" dirty="0"/>
              <a:t> </a:t>
            </a:r>
          </a:p>
        </p:txBody>
      </p:sp>
      <p:pic>
        <p:nvPicPr>
          <p:cNvPr id="4" name="Content Placeholder 4">
            <a:extLst>
              <a:ext uri="{FF2B5EF4-FFF2-40B4-BE49-F238E27FC236}">
                <a16:creationId xmlns:a16="http://schemas.microsoft.com/office/drawing/2014/main" id="{9D34A80E-C128-E916-46E1-4296708D7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9444"/>
            <a:ext cx="12192000" cy="5678556"/>
          </a:xfrm>
          <a:prstGeom prst="rect">
            <a:avLst/>
          </a:prstGeom>
        </p:spPr>
      </p:pic>
    </p:spTree>
    <p:extLst>
      <p:ext uri="{BB962C8B-B14F-4D97-AF65-F5344CB8AC3E}">
        <p14:creationId xmlns:p14="http://schemas.microsoft.com/office/powerpoint/2010/main" val="84900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2063-B70B-5DAC-4AFC-FBBCB68A6CF3}"/>
              </a:ext>
            </a:extLst>
          </p:cNvPr>
          <p:cNvSpPr>
            <a:spLocks noGrp="1"/>
          </p:cNvSpPr>
          <p:nvPr>
            <p:ph type="title"/>
          </p:nvPr>
        </p:nvSpPr>
        <p:spPr>
          <a:xfrm>
            <a:off x="838200" y="365127"/>
            <a:ext cx="10515600" cy="668543"/>
          </a:xfrm>
        </p:spPr>
        <p:txBody>
          <a:bodyPr>
            <a:normAutofit/>
          </a:bodyPr>
          <a:lstStyle/>
          <a:p>
            <a:r>
              <a:rPr lang="en-US" sz="2000" b="1" dirty="0">
                <a:latin typeface="Times New Roman" panose="02020603050405020304" pitchFamily="18" charset="0"/>
                <a:cs typeface="Times New Roman" panose="02020603050405020304" pitchFamily="18" charset="0"/>
              </a:rPr>
              <a:t>                                                            SEQUENCE DIAGRAM</a:t>
            </a:r>
          </a:p>
        </p:txBody>
      </p:sp>
      <p:sp>
        <p:nvSpPr>
          <p:cNvPr id="3" name="Content Placeholder 2">
            <a:extLst>
              <a:ext uri="{FF2B5EF4-FFF2-40B4-BE49-F238E27FC236}">
                <a16:creationId xmlns:a16="http://schemas.microsoft.com/office/drawing/2014/main" id="{B460C357-557F-4E32-1100-71D4345F5468}"/>
              </a:ext>
            </a:extLst>
          </p:cNvPr>
          <p:cNvSpPr>
            <a:spLocks noGrp="1"/>
          </p:cNvSpPr>
          <p:nvPr>
            <p:ph idx="1"/>
          </p:nvPr>
        </p:nvSpPr>
        <p:spPr>
          <a:xfrm>
            <a:off x="838200" y="1192696"/>
            <a:ext cx="10515600" cy="4984267"/>
          </a:xfrm>
        </p:spPr>
        <p:txBody>
          <a:bodyPr/>
          <a:lstStyle/>
          <a:p>
            <a:pPr marL="0" indent="0">
              <a:buNone/>
            </a:pPr>
            <a:r>
              <a:rPr lang="en-US" dirty="0"/>
              <a:t> </a:t>
            </a:r>
          </a:p>
        </p:txBody>
      </p:sp>
      <p:pic>
        <p:nvPicPr>
          <p:cNvPr id="5" name="Picture 4">
            <a:extLst>
              <a:ext uri="{FF2B5EF4-FFF2-40B4-BE49-F238E27FC236}">
                <a16:creationId xmlns:a16="http://schemas.microsoft.com/office/drawing/2014/main" id="{7541CB55-90E8-44AD-2D72-4BEB7249A3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845184"/>
            <a:ext cx="12192000" cy="6012815"/>
          </a:xfrm>
          <a:prstGeom prst="rect">
            <a:avLst/>
          </a:prstGeom>
          <a:noFill/>
          <a:ln>
            <a:noFill/>
          </a:ln>
        </p:spPr>
      </p:pic>
    </p:spTree>
    <p:extLst>
      <p:ext uri="{BB962C8B-B14F-4D97-AF65-F5344CB8AC3E}">
        <p14:creationId xmlns:p14="http://schemas.microsoft.com/office/powerpoint/2010/main" val="1109926546"/>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2098</Words>
  <Application>Microsoft Office PowerPoint</Application>
  <PresentationFormat>Widescreen</PresentationFormat>
  <Paragraphs>174</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Noto Sans Symbols</vt:lpstr>
      <vt:lpstr>Roboto</vt:lpstr>
      <vt:lpstr>Times New Roman</vt:lpstr>
      <vt:lpstr>1_Office Theme</vt:lpstr>
      <vt:lpstr>PowerPoint Presentation</vt:lpstr>
      <vt:lpstr>                                                                                   INTRODUCTION</vt:lpstr>
      <vt:lpstr>                                                                                 LITERATURE SURVEY</vt:lpstr>
      <vt:lpstr>                                                                          PROBLEM STATEMENT</vt:lpstr>
      <vt:lpstr>                                                                            TECHNOLOGY STACK</vt:lpstr>
      <vt:lpstr>                                                                                   SYSTEM ARCHITECTURE</vt:lpstr>
      <vt:lpstr>                                                                 SYSTEM DESIGN</vt:lpstr>
      <vt:lpstr>                                                                             UML DIAGRAM</vt:lpstr>
      <vt:lpstr>                                                            SEQUENCE DIAGRAM</vt:lpstr>
      <vt:lpstr>                                     ACTIVITY DIAGRAM</vt:lpstr>
      <vt:lpstr>                                                                                MODULAR DESCRIPTION</vt:lpstr>
      <vt:lpstr>                                                                                 JSP</vt:lpstr>
      <vt:lpstr>                                                                           HTML</vt:lpstr>
      <vt:lpstr>                                                                             CSS</vt:lpstr>
      <vt:lpstr>                                                                             SQL</vt:lpstr>
      <vt:lpstr>                                                                      NETBEANS</vt:lpstr>
      <vt:lpstr>                                                                        TESTING</vt:lpstr>
      <vt:lpstr> </vt:lpstr>
      <vt:lpstr>                                                                                                            OUTPUT</vt:lpstr>
      <vt:lpstr>PowerPoint Presentation</vt:lpstr>
      <vt:lpstr>PowerPoint Presentation</vt:lpstr>
      <vt:lpstr>PowerPoint Presentation</vt:lpstr>
      <vt:lpstr>PowerPoint Presentation</vt:lpstr>
      <vt:lpstr>                                                                     CONCLUSION</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SARATH S</dc:creator>
  <cp:lastModifiedBy>Sanjeev</cp:lastModifiedBy>
  <cp:revision>23</cp:revision>
  <dcterms:created xsi:type="dcterms:W3CDTF">2023-03-27T09:17:51Z</dcterms:created>
  <dcterms:modified xsi:type="dcterms:W3CDTF">2023-03-29T09:52:09Z</dcterms:modified>
</cp:coreProperties>
</file>