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7" r:id="rId4"/>
    <p:sldId id="268" r:id="rId5"/>
    <p:sldId id="269" r:id="rId6"/>
    <p:sldId id="270" r:id="rId7"/>
    <p:sldId id="271" r:id="rId8"/>
    <p:sldId id="272" r:id="rId9"/>
    <p:sldId id="264" r:id="rId10"/>
  </p:sldIdLst>
  <p:sldSz cx="12192000" cy="6858000"/>
  <p:notesSz cx="6858000" cy="9144000"/>
  <p:embeddedFontLst>
    <p:embeddedFont>
      <p:font typeface="Garamond" panose="020204040303010108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YwycD5/oulGE+/i/oMRdYBH+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2" name="Google Shape;132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9" name="Google Shape;139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46" name="Google Shape;146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5" name="Google Shape;25;p1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" name="Google Shape;27;p1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4" name="Google Shape;34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7" name="Google Shape;77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295401" y="1655463"/>
            <a:ext cx="9601196" cy="277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Twtich 抽獎器 使用說明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5403273" y="4430684"/>
            <a:ext cx="9892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</a:t>
            </a:r>
            <a:r>
              <a:rPr lang="en-US" altLang="zh-TW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2_5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3DFB2-ED25-4BCA-858B-F4773896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934213"/>
          </a:xfrm>
        </p:spPr>
        <p:txBody>
          <a:bodyPr/>
          <a:lstStyle/>
          <a:p>
            <a:r>
              <a:rPr lang="zh-TW" altLang="en-US" sz="2800" dirty="0"/>
              <a:t>新增功能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D7C4E-755D-4C33-9453-C39A92A28972}"/>
              </a:ext>
            </a:extLst>
          </p:cNvPr>
          <p:cNvSpPr txBox="1">
            <a:spLocks/>
          </p:cNvSpPr>
          <p:nvPr/>
        </p:nvSpPr>
        <p:spPr>
          <a:xfrm>
            <a:off x="2692398" y="3568247"/>
            <a:ext cx="6815669" cy="106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修改訂閱時間區塊，可自定義時間區段</a:t>
            </a:r>
            <a:endParaRPr lang="zh-TW" altLang="en-US" sz="1000" b="0" dirty="0">
              <a:effectLst/>
            </a:endParaRPr>
          </a:p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新增分子全滾出來按鈕</a:t>
            </a:r>
            <a:endParaRPr lang="zh-TW" altLang="en-US" sz="1000" b="0" dirty="0">
              <a:effectLst/>
            </a:endParaRPr>
          </a:p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修改分子清單區塊</a:t>
            </a:r>
            <a:endParaRPr lang="zh-TW" altLang="en-US" sz="1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55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4FDB1-8C62-4CBB-8059-E47B09D1A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69DB4A-25CD-4D90-BD5B-4989985ED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6CDF17-34F7-44AD-9A6D-3BAD4B92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32" y="0"/>
            <a:ext cx="6990736" cy="6858000"/>
          </a:xfrm>
          <a:prstGeom prst="rect">
            <a:avLst/>
          </a:prstGeom>
        </p:spPr>
      </p:pic>
      <p:sp>
        <p:nvSpPr>
          <p:cNvPr id="10" name="Google Shape;158;p2">
            <a:extLst>
              <a:ext uri="{FF2B5EF4-FFF2-40B4-BE49-F238E27FC236}">
                <a16:creationId xmlns:a16="http://schemas.microsoft.com/office/drawing/2014/main" id="{244304EC-9209-4963-9E1D-218E335F8965}"/>
              </a:ext>
            </a:extLst>
          </p:cNvPr>
          <p:cNvSpPr/>
          <p:nvPr/>
        </p:nvSpPr>
        <p:spPr>
          <a:xfrm>
            <a:off x="4922425" y="231321"/>
            <a:ext cx="789709" cy="39901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59;p2">
            <a:extLst>
              <a:ext uri="{FF2B5EF4-FFF2-40B4-BE49-F238E27FC236}">
                <a16:creationId xmlns:a16="http://schemas.microsoft.com/office/drawing/2014/main" id="{33E68688-7D7C-4208-83F8-B9E4425F64FC}"/>
              </a:ext>
            </a:extLst>
          </p:cNvPr>
          <p:cNvSpPr txBox="1"/>
          <p:nvPr/>
        </p:nvSpPr>
        <p:spPr>
          <a:xfrm>
            <a:off x="3106934" y="861653"/>
            <a:ext cx="2605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FF0000"/>
                </a:solidFill>
                <a:latin typeface="Garamond"/>
                <a:ea typeface="Garamond"/>
                <a:cs typeface="Garamond"/>
              </a:defRPr>
            </a:lvl1pPr>
          </a:lstStyle>
          <a:p>
            <a:r>
              <a:rPr lang="zh-TW" altLang="en-US" dirty="0">
                <a:sym typeface="Garamond"/>
              </a:rPr>
              <a:t>匯入訂閱名單的</a:t>
            </a:r>
            <a:r>
              <a:rPr lang="en-US" altLang="zh-TW" dirty="0">
                <a:sym typeface="Garamond"/>
              </a:rPr>
              <a:t>CSV</a:t>
            </a:r>
            <a:r>
              <a:rPr lang="zh-TW" altLang="en-US" dirty="0">
                <a:sym typeface="Garamond"/>
              </a:rPr>
              <a:t>檔</a:t>
            </a:r>
            <a:endParaRPr dirty="0"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84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C76260BC-10A7-4327-A33D-539B32B1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7" y="1775506"/>
            <a:ext cx="3820058" cy="100979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63ADF4B-8095-4463-92AC-2A400099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37" y="1775506"/>
            <a:ext cx="3858163" cy="98121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467604-AE32-4AB9-9B18-45AA68E91F5D}"/>
              </a:ext>
            </a:extLst>
          </p:cNvPr>
          <p:cNvSpPr txBox="1"/>
          <p:nvPr/>
        </p:nvSpPr>
        <p:spPr>
          <a:xfrm>
            <a:off x="2831977" y="3764927"/>
            <a:ext cx="40046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FF0000"/>
                </a:solidFill>
                <a:latin typeface="Garamond"/>
                <a:ea typeface="Garamond"/>
                <a:cs typeface="Garamond"/>
              </a:defRPr>
            </a:lvl1pPr>
          </a:lstStyle>
          <a:p>
            <a:r>
              <a:rPr lang="zh-TW" altLang="en-US" dirty="0"/>
              <a:t>可切換總訂閱月數或連續訂閱月數 當作抽獎依據</a:t>
            </a:r>
          </a:p>
        </p:txBody>
      </p:sp>
    </p:spTree>
    <p:extLst>
      <p:ext uri="{BB962C8B-B14F-4D97-AF65-F5344CB8AC3E}">
        <p14:creationId xmlns:p14="http://schemas.microsoft.com/office/powerpoint/2010/main" val="25045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4FDB1-8C62-4CBB-8059-E47B09D1A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69DB4A-25CD-4D90-BD5B-4989985ED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6CDF17-34F7-44AD-9A6D-3BAD4B92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32" y="0"/>
            <a:ext cx="6990736" cy="6858000"/>
          </a:xfrm>
          <a:prstGeom prst="rect">
            <a:avLst/>
          </a:prstGeom>
        </p:spPr>
      </p:pic>
      <p:sp>
        <p:nvSpPr>
          <p:cNvPr id="8" name="Google Shape;165;p3">
            <a:extLst>
              <a:ext uri="{FF2B5EF4-FFF2-40B4-BE49-F238E27FC236}">
                <a16:creationId xmlns:a16="http://schemas.microsoft.com/office/drawing/2014/main" id="{7E3D7872-A102-4504-8FBA-212497A13D57}"/>
              </a:ext>
            </a:extLst>
          </p:cNvPr>
          <p:cNvSpPr/>
          <p:nvPr/>
        </p:nvSpPr>
        <p:spPr>
          <a:xfrm>
            <a:off x="5726097" y="346229"/>
            <a:ext cx="3533313" cy="34001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Google Shape;166;p3">
            <a:extLst>
              <a:ext uri="{FF2B5EF4-FFF2-40B4-BE49-F238E27FC236}">
                <a16:creationId xmlns:a16="http://schemas.microsoft.com/office/drawing/2014/main" id="{F7A448B2-0E57-4C41-9715-F56107B41689}"/>
              </a:ext>
            </a:extLst>
          </p:cNvPr>
          <p:cNvSpPr txBox="1"/>
          <p:nvPr/>
        </p:nvSpPr>
        <p:spPr>
          <a:xfrm>
            <a:off x="1692927" y="546282"/>
            <a:ext cx="3947100" cy="320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可以勾選想要那些月數或階級可以抽獎，以及該月數階級的中獎倍率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訂閱時間裡面可以自定義開始、結束月份以及剛區間倍率，也可以利用新增、刪除按鈕來將區間數量做調整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全選按鈕會將每個區間都勾選起來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右圖為預設倍率結果，若按下預設鈕也會得到此區間設定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442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AC0FA5-5FCE-4F77-8479-C6D08BC1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7" y="1780945"/>
            <a:ext cx="3996325" cy="29419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ED0D1E-5B32-4815-9108-F06D52D1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15" y="3523786"/>
            <a:ext cx="3996325" cy="29759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AC755B-F23C-4C9E-A20F-66836521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02" y="85737"/>
            <a:ext cx="3960238" cy="287940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B44F8D-9F8F-4826-90F3-12A66D0FFA64}"/>
              </a:ext>
            </a:extLst>
          </p:cNvPr>
          <p:cNvSpPr txBox="1"/>
          <p:nvPr/>
        </p:nvSpPr>
        <p:spPr>
          <a:xfrm>
            <a:off x="3503722" y="3926810"/>
            <a:ext cx="8522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FF0000"/>
                </a:solidFill>
                <a:latin typeface="Garamond"/>
                <a:ea typeface="Garamond"/>
                <a:cs typeface="Garamond"/>
              </a:defRPr>
            </a:lvl1pPr>
          </a:lstStyle>
          <a:p>
            <a:r>
              <a:rPr lang="zh-TW" altLang="en-US" dirty="0"/>
              <a:t>預設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C83C7D0-FFB0-4A19-8C8E-97A767549EA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480122" y="1525440"/>
            <a:ext cx="3180580" cy="1726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32D0D5-1F27-409D-ABFB-57C171ACBF1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80122" y="3251933"/>
            <a:ext cx="3144493" cy="1759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BF0967-42EA-427A-AFCE-2CF4828E2069}"/>
              </a:ext>
            </a:extLst>
          </p:cNvPr>
          <p:cNvSpPr txBox="1"/>
          <p:nvPr/>
        </p:nvSpPr>
        <p:spPr>
          <a:xfrm>
            <a:off x="4531299" y="517554"/>
            <a:ext cx="2629704" cy="12463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FF0000"/>
                </a:solidFill>
                <a:latin typeface="Garamond"/>
                <a:ea typeface="Garamond"/>
                <a:cs typeface="Garamond"/>
              </a:defRPr>
            </a:lvl1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會增加一個新區間，原本最後的區間變成三個月區間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84603A4-0285-45B4-8E1D-0E92AC465130}"/>
              </a:ext>
            </a:extLst>
          </p:cNvPr>
          <p:cNvSpPr txBox="1"/>
          <p:nvPr/>
        </p:nvSpPr>
        <p:spPr>
          <a:xfrm>
            <a:off x="4531299" y="4075153"/>
            <a:ext cx="2676793" cy="1257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FF0000"/>
                </a:solidFill>
                <a:latin typeface="Garamond"/>
                <a:ea typeface="Garamond"/>
                <a:cs typeface="Garamond"/>
              </a:defRPr>
            </a:lvl1pPr>
          </a:lstStyle>
          <a:p>
            <a:r>
              <a:rPr lang="zh-TW" altLang="en-US" dirty="0"/>
              <a:t>刪除</a:t>
            </a:r>
            <a:endParaRPr lang="en-US" altLang="zh-TW" dirty="0"/>
          </a:p>
          <a:p>
            <a:r>
              <a:rPr lang="zh-TW" altLang="en-US" dirty="0"/>
              <a:t>會將最後一個 區間刪除，並將倒數第二個區間結束月份改為</a:t>
            </a:r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1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1ACE3C5-E4EF-4E94-AEA1-72921422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70" y="0"/>
            <a:ext cx="6953659" cy="6858000"/>
          </a:xfrm>
          <a:prstGeom prst="rect">
            <a:avLst/>
          </a:prstGeom>
        </p:spPr>
      </p:pic>
      <p:sp>
        <p:nvSpPr>
          <p:cNvPr id="5" name="Google Shape;165;p3">
            <a:extLst>
              <a:ext uri="{FF2B5EF4-FFF2-40B4-BE49-F238E27FC236}">
                <a16:creationId xmlns:a16="http://schemas.microsoft.com/office/drawing/2014/main" id="{4E347029-A4D7-4D86-AA06-F0567B338E16}"/>
              </a:ext>
            </a:extLst>
          </p:cNvPr>
          <p:cNvSpPr/>
          <p:nvPr/>
        </p:nvSpPr>
        <p:spPr>
          <a:xfrm>
            <a:off x="2683933" y="3885212"/>
            <a:ext cx="2935632" cy="26398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166;p3">
            <a:extLst>
              <a:ext uri="{FF2B5EF4-FFF2-40B4-BE49-F238E27FC236}">
                <a16:creationId xmlns:a16="http://schemas.microsoft.com/office/drawing/2014/main" id="{EAB616E7-581D-4665-B405-31DC396E3169}"/>
              </a:ext>
            </a:extLst>
          </p:cNvPr>
          <p:cNvSpPr txBox="1"/>
          <p:nvPr/>
        </p:nvSpPr>
        <p:spPr>
          <a:xfrm>
            <a:off x="2692398" y="2201662"/>
            <a:ext cx="3947100" cy="1569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可以將獎品清單先打成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txt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檔案後，使用匯入獎品，即可一次輸入完成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①為獎品名稱，②為獎品數量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輸入完後點選新增即可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ABAACA-E9E2-4639-B713-3AAF7262F74F}"/>
              </a:ext>
            </a:extLst>
          </p:cNvPr>
          <p:cNvSpPr txBox="1"/>
          <p:nvPr/>
        </p:nvSpPr>
        <p:spPr>
          <a:xfrm>
            <a:off x="2232734" y="4008342"/>
            <a:ext cx="554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①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5F767-261B-43D3-BD29-1F766CECACD3}"/>
              </a:ext>
            </a:extLst>
          </p:cNvPr>
          <p:cNvSpPr txBox="1"/>
          <p:nvPr/>
        </p:nvSpPr>
        <p:spPr>
          <a:xfrm>
            <a:off x="4665948" y="3851681"/>
            <a:ext cx="554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②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67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2C26-8FF3-4ED9-9520-56609232D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228D09-FB4D-4DDF-833E-7BEA0476C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EF400F-EAF1-490A-A274-BB157531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52" y="0"/>
            <a:ext cx="7013695" cy="6858000"/>
          </a:xfrm>
          <a:prstGeom prst="rect">
            <a:avLst/>
          </a:prstGeom>
        </p:spPr>
      </p:pic>
      <p:sp>
        <p:nvSpPr>
          <p:cNvPr id="8" name="Google Shape;165;p3">
            <a:extLst>
              <a:ext uri="{FF2B5EF4-FFF2-40B4-BE49-F238E27FC236}">
                <a16:creationId xmlns:a16="http://schemas.microsoft.com/office/drawing/2014/main" id="{60355397-71B2-4F80-9F12-F9C257A7F515}"/>
              </a:ext>
            </a:extLst>
          </p:cNvPr>
          <p:cNvSpPr/>
          <p:nvPr/>
        </p:nvSpPr>
        <p:spPr>
          <a:xfrm>
            <a:off x="2597618" y="4394447"/>
            <a:ext cx="2935632" cy="443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Google Shape;166;p3">
            <a:extLst>
              <a:ext uri="{FF2B5EF4-FFF2-40B4-BE49-F238E27FC236}">
                <a16:creationId xmlns:a16="http://schemas.microsoft.com/office/drawing/2014/main" id="{83753B7A-9A2C-4A1F-AB6D-9E4AFF8B8B66}"/>
              </a:ext>
            </a:extLst>
          </p:cNvPr>
          <p:cNvSpPr txBox="1"/>
          <p:nvPr/>
        </p:nvSpPr>
        <p:spPr>
          <a:xfrm>
            <a:off x="2606083" y="976544"/>
            <a:ext cx="5801070" cy="2759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抽獎時須先點選獎品清單中你想要抽的獎項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按下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分子滾出來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可以抽選一個分子，</a:t>
            </a:r>
            <a:r>
              <a:rPr lang="zh-TW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抽出的獎項跟中獎者會出現在右側，同時左方獎品數量會-1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按下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分子全滾出來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可以將該獎品一次抽完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如果該獎項數量抽完獎項會自己消失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抽出的分子同時也會從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訂閱名單區塊中</a:t>
            </a:r>
            <a:r>
              <a:rPr lang="zh-TW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消失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65;p3">
            <a:extLst>
              <a:ext uri="{FF2B5EF4-FFF2-40B4-BE49-F238E27FC236}">
                <a16:creationId xmlns:a16="http://schemas.microsoft.com/office/drawing/2014/main" id="{317D7B81-01AE-4429-84CE-61319F40641E}"/>
              </a:ext>
            </a:extLst>
          </p:cNvPr>
          <p:cNvSpPr/>
          <p:nvPr/>
        </p:nvSpPr>
        <p:spPr>
          <a:xfrm>
            <a:off x="5697404" y="3808971"/>
            <a:ext cx="1555652" cy="44388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35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8A264D-DE7E-4690-85A7-094CB28E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91" y="0"/>
            <a:ext cx="7021818" cy="6858000"/>
          </a:xfrm>
          <a:prstGeom prst="rect">
            <a:avLst/>
          </a:prstGeom>
        </p:spPr>
      </p:pic>
      <p:sp>
        <p:nvSpPr>
          <p:cNvPr id="9" name="Google Shape;166;p3">
            <a:extLst>
              <a:ext uri="{FF2B5EF4-FFF2-40B4-BE49-F238E27FC236}">
                <a16:creationId xmlns:a16="http://schemas.microsoft.com/office/drawing/2014/main" id="{31F668B8-4FEE-410F-89F9-50FCEFFB6889}"/>
              </a:ext>
            </a:extLst>
          </p:cNvPr>
          <p:cNvSpPr txBox="1"/>
          <p:nvPr/>
        </p:nvSpPr>
        <p:spPr>
          <a:xfrm>
            <a:off x="2907924" y="2583401"/>
            <a:ext cx="5801070" cy="124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清除名單會將以抽出來的名單清空，並且將訂閱名單區塊重置為一開始輸入的訂閱名單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儲存名單可以將已經抽出來的分子清單輸出為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txt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或</a:t>
            </a:r>
            <a:r>
              <a:rPr lang="en-US" altLang="zh-TW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csv</a:t>
            </a:r>
            <a:r>
              <a:rPr lang="zh-TW" altLang="en-US" sz="1800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檔</a:t>
            </a:r>
            <a:endParaRPr lang="en-US" altLang="zh-TW" sz="1800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65;p3">
            <a:extLst>
              <a:ext uri="{FF2B5EF4-FFF2-40B4-BE49-F238E27FC236}">
                <a16:creationId xmlns:a16="http://schemas.microsoft.com/office/drawing/2014/main" id="{325AA5C7-57F8-4023-9A23-EE09DE436B41}"/>
              </a:ext>
            </a:extLst>
          </p:cNvPr>
          <p:cNvSpPr/>
          <p:nvPr/>
        </p:nvSpPr>
        <p:spPr>
          <a:xfrm>
            <a:off x="5715160" y="6214821"/>
            <a:ext cx="641252" cy="3013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65;p3">
            <a:extLst>
              <a:ext uri="{FF2B5EF4-FFF2-40B4-BE49-F238E27FC236}">
                <a16:creationId xmlns:a16="http://schemas.microsoft.com/office/drawing/2014/main" id="{145A2675-DD14-4F97-8A5F-D72A6C8B678B}"/>
              </a:ext>
            </a:extLst>
          </p:cNvPr>
          <p:cNvSpPr/>
          <p:nvPr/>
        </p:nvSpPr>
        <p:spPr>
          <a:xfrm>
            <a:off x="8548617" y="6214821"/>
            <a:ext cx="641252" cy="30139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326</Words>
  <Application>Microsoft Office PowerPoint</Application>
  <PresentationFormat>寬螢幕</PresentationFormat>
  <Paragraphs>37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Garamond</vt:lpstr>
      <vt:lpstr>有機</vt:lpstr>
      <vt:lpstr>Twtich 抽獎器 使用說明</vt:lpstr>
      <vt:lpstr>新增功能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Twtich 抽獎器 使用說明</dc:title>
  <dc:creator>Brian Chiu</dc:creator>
  <cp:lastModifiedBy>黑熊 Brian</cp:lastModifiedBy>
  <cp:revision>8</cp:revision>
  <dcterms:created xsi:type="dcterms:W3CDTF">2019-01-31T06:06:48Z</dcterms:created>
  <dcterms:modified xsi:type="dcterms:W3CDTF">2021-05-25T22:44:44Z</dcterms:modified>
</cp:coreProperties>
</file>