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drawings/drawing3.xml" ContentType="application/vnd.openxmlformats-officedocument.drawingml.chartshapes+xml"/>
  <Override PartName="/ppt/charts/chart5.xml" ContentType="application/vnd.openxmlformats-officedocument.drawingml.chart+xml"/>
  <Override PartName="/ppt/theme/themeOverride4.xml" ContentType="application/vnd.openxmlformats-officedocument.themeOverride+xml"/>
  <Override PartName="/ppt/drawings/drawing4.xml" ContentType="application/vnd.openxmlformats-officedocument.drawingml.chartshapes+xml"/>
  <Override PartName="/ppt/notesSlides/notesSlide18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19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1.xml" ContentType="application/vnd.openxmlformats-officedocument.drawingml.chart+xml"/>
  <Override PartName="/ppt/drawings/drawing5.xml" ContentType="application/vnd.openxmlformats-officedocument.drawingml.chartshapes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drawings/drawing6.xml" ContentType="application/vnd.openxmlformats-officedocument.drawingml.chartshapes+xml"/>
  <Override PartName="/ppt/notesSlides/notesSlide2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3.xml" ContentType="application/vnd.openxmlformats-officedocument.presentationml.notesSlide+xml"/>
  <Override PartName="/ppt/tags/tag3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notesSlides/notesSlide26.xml" ContentType="application/vnd.openxmlformats-officedocument.presentationml.notesSlide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notesSlides/notesSlide27.xml" ContentType="application/vnd.openxmlformats-officedocument.presentationml.notesSlide+xml"/>
  <Override PartName="/ppt/tags/tag4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notesSlides/notesSlide31.xml" ContentType="application/vnd.openxmlformats-officedocument.presentationml.notesSlide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drawings/drawing7.xml" ContentType="application/vnd.openxmlformats-officedocument.drawingml.chartshapes+xml"/>
  <Override PartName="/ppt/charts/chart28.xml" ContentType="application/vnd.openxmlformats-officedocument.drawingml.chart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31.xml" ContentType="application/vnd.openxmlformats-officedocument.drawingml.chart+xml"/>
  <Override PartName="/ppt/drawings/drawing8.xml" ContentType="application/vnd.openxmlformats-officedocument.drawingml.chartshapes+xml"/>
  <Override PartName="/ppt/charts/chart32.xml" ContentType="application/vnd.openxmlformats-officedocument.drawingml.chart+xml"/>
  <Override PartName="/ppt/drawings/drawing9.xml" ContentType="application/vnd.openxmlformats-officedocument.drawingml.chartshape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notesSlides/notesSlide45.xml" ContentType="application/vnd.openxmlformats-officedocument.presentationml.notesSlide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notesSlides/notesSlide50.xml" ContentType="application/vnd.openxmlformats-officedocument.presentationml.notesSlide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notesSlides/notesSlide51.xml" ContentType="application/vnd.openxmlformats-officedocument.presentationml.notesSlide+xml"/>
  <Override PartName="/ppt/charts/chart46.xml" ContentType="application/vnd.openxmlformats-officedocument.drawingml.chart+xml"/>
  <Override PartName="/ppt/theme/themeOverride5.xml" ContentType="application/vnd.openxmlformats-officedocument.themeOverride+xml"/>
  <Override PartName="/ppt/drawings/drawing10.xml" ContentType="application/vnd.openxmlformats-officedocument.drawingml.chartshapes+xml"/>
  <Override PartName="/ppt/charts/chart47.xml" ContentType="application/vnd.openxmlformats-officedocument.drawingml.chart+xml"/>
  <Override PartName="/ppt/theme/themeOverride6.xml" ContentType="application/vnd.openxmlformats-officedocument.themeOverride+xml"/>
  <Override PartName="/ppt/drawings/drawing11.xml" ContentType="application/vnd.openxmlformats-officedocument.drawingml.chartshapes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41" r:id="rId1"/>
  </p:sldMasterIdLst>
  <p:notesMasterIdLst>
    <p:notesMasterId r:id="rId72"/>
  </p:notesMasterIdLst>
  <p:handoutMasterIdLst>
    <p:handoutMasterId r:id="rId73"/>
  </p:handoutMasterIdLst>
  <p:sldIdLst>
    <p:sldId id="672" r:id="rId2"/>
    <p:sldId id="1836" r:id="rId3"/>
    <p:sldId id="1837" r:id="rId4"/>
    <p:sldId id="1838" r:id="rId5"/>
    <p:sldId id="1839" r:id="rId6"/>
    <p:sldId id="1893" r:id="rId7"/>
    <p:sldId id="1840" r:id="rId8"/>
    <p:sldId id="1841" r:id="rId9"/>
    <p:sldId id="1843" r:id="rId10"/>
    <p:sldId id="1844" r:id="rId11"/>
    <p:sldId id="1842" r:id="rId12"/>
    <p:sldId id="1845" r:id="rId13"/>
    <p:sldId id="1894" r:id="rId14"/>
    <p:sldId id="1846" r:id="rId15"/>
    <p:sldId id="1848" r:id="rId16"/>
    <p:sldId id="1891" r:id="rId17"/>
    <p:sldId id="1892" r:id="rId18"/>
    <p:sldId id="1851" r:id="rId19"/>
    <p:sldId id="1852" r:id="rId20"/>
    <p:sldId id="1854" r:id="rId21"/>
    <p:sldId id="1855" r:id="rId22"/>
    <p:sldId id="1856" r:id="rId23"/>
    <p:sldId id="1857" r:id="rId24"/>
    <p:sldId id="1858" r:id="rId25"/>
    <p:sldId id="1859" r:id="rId26"/>
    <p:sldId id="1860" r:id="rId27"/>
    <p:sldId id="1895" r:id="rId28"/>
    <p:sldId id="1896" r:id="rId29"/>
    <p:sldId id="1898" r:id="rId30"/>
    <p:sldId id="1899" r:id="rId31"/>
    <p:sldId id="1900" r:id="rId32"/>
    <p:sldId id="1901" r:id="rId33"/>
    <p:sldId id="1902" r:id="rId34"/>
    <p:sldId id="1903" r:id="rId35"/>
    <p:sldId id="1869" r:id="rId36"/>
    <p:sldId id="1870" r:id="rId37"/>
    <p:sldId id="1871" r:id="rId38"/>
    <p:sldId id="1872" r:id="rId39"/>
    <p:sldId id="1873" r:id="rId40"/>
    <p:sldId id="1876" r:id="rId41"/>
    <p:sldId id="1877" r:id="rId42"/>
    <p:sldId id="1878" r:id="rId43"/>
    <p:sldId id="1879" r:id="rId44"/>
    <p:sldId id="1880" r:id="rId45"/>
    <p:sldId id="1885" r:id="rId46"/>
    <p:sldId id="1886" r:id="rId47"/>
    <p:sldId id="1828" r:id="rId48"/>
    <p:sldId id="1507" r:id="rId49"/>
    <p:sldId id="1582" r:id="rId50"/>
    <p:sldId id="1761" r:id="rId51"/>
    <p:sldId id="1754" r:id="rId52"/>
    <p:sldId id="1756" r:id="rId53"/>
    <p:sldId id="1758" r:id="rId54"/>
    <p:sldId id="1826" r:id="rId55"/>
    <p:sldId id="1583" r:id="rId56"/>
    <p:sldId id="1642" r:id="rId57"/>
    <p:sldId id="1763" r:id="rId58"/>
    <p:sldId id="1764" r:id="rId59"/>
    <p:sldId id="1765" r:id="rId60"/>
    <p:sldId id="1792" r:id="rId61"/>
    <p:sldId id="1806" r:id="rId62"/>
    <p:sldId id="1807" r:id="rId63"/>
    <p:sldId id="1808" r:id="rId64"/>
    <p:sldId id="1887" r:id="rId65"/>
    <p:sldId id="1888" r:id="rId66"/>
    <p:sldId id="1889" r:id="rId67"/>
    <p:sldId id="1823" r:id="rId68"/>
    <p:sldId id="1834" r:id="rId69"/>
    <p:sldId id="1897" r:id="rId70"/>
    <p:sldId id="1890" r:id="rId71"/>
  </p:sldIdLst>
  <p:sldSz cx="9144000" cy="5143500" type="screen16x9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A39D"/>
    <a:srgbClr val="FF4842"/>
    <a:srgbClr val="FF6D65"/>
    <a:srgbClr val="FF1AEB"/>
    <a:srgbClr val="C07474"/>
    <a:srgbClr val="FFC0C4"/>
    <a:srgbClr val="C06668"/>
    <a:srgbClr val="E4DBFF"/>
    <a:srgbClr val="C5C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0" autoAdjust="0"/>
    <p:restoredTop sz="98833" autoAdjust="0"/>
  </p:normalViewPr>
  <p:slideViewPr>
    <p:cSldViewPr snapToGrid="0">
      <p:cViewPr>
        <p:scale>
          <a:sx n="70" d="100"/>
          <a:sy n="70" d="100"/>
        </p:scale>
        <p:origin x="-1152" y="-3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7" d="100"/>
        <a:sy n="67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-3936" y="-120"/>
      </p:cViewPr>
      <p:guideLst>
        <p:guide orient="horz" pos="2923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oleObject" Target="NULL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uchethana\Desktop\temp\gdr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uchethana\Desktop\temp\gdr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uchethana\Desktop\temp\gdr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uchethana\Desktop\temp\gdr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uchethana\Desktop\temp\gdr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1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reerampotluri:Desktop:intranode-MIC-Host.xls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reerampotluri:Downloads:MV2vsIMPI_PROXY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reerampotluri:Downloads:MV2vsIMPI_PROXY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reerampotluri:Downloads:MV2vsIMPI_PROXY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oleObject" Target="Book2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se:papers:isc13:data:excel:Graph500-MPI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2.xm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se:papers:ipdps14:data:Sort-Results.xlsx" TargetMode="External"/></Relationships>
</file>

<file path=ppt/charts/_rels/chart3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oleObject" Target="Macintosh%20HD:Users:jiezhang:Documents:Paper:ccgrid15:submitted_version:Data:CCGrid.xlsx" TargetMode="External"/></Relationships>
</file>

<file path=ppt/charts/_rels/chart3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9.xml"/><Relationship Id="rId1" Type="http://schemas.openxmlformats.org/officeDocument/2006/relationships/oleObject" Target="Macintosh%20HD:Users:jiezhang:Documents:Paper:ccgrid15:submitted_version:Data:CCGrid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nusrat:Documents:OSU:HDFS:CCGrid%20+%20io:Workbook1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nusrat:Documents:OSU:HDFS:CCGrid%20+%20io:Workbook1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nusrat:Documents:OSU:HDFS:Caching:SSD:Caching.xlsx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nusrat:Documents:OSU:HDFS:Caching:SSD:Caching.xlsx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nusrat:Documents:OSU:HDFS:Caching:SSD:Caching.xlsx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nusrat:Documents:OSU:Spark:BigData%20'15:Spark.xlsx" TargetMode="Externa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nusrat:Documents:OSU:Spark:BigData%20'15:Spark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3.xml"/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3.xm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bin\Desktop\MR_DataForStanfordTalk14xlsx.xlsx" TargetMode="Externa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bin\Desktop\MR_DataForStanfordTalk14xlsx.xlsx" TargetMode="External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bin\Desktop\MR_DataForStanfordTalk14xlsx.xlsx" TargetMode="Externa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bin\Desktop\mrlustre_ipdps15.xlsx" TargetMode="External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bin\Desktop\mrlustre_ipdps15.xlsx" TargetMode="Externa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0.xml"/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5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1.xml"/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6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4.xml"/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4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Percentage of Clusters</c:v>
                </c:pt>
              </c:strCache>
            </c:strRef>
          </c:tx>
          <c:spPr>
            <a:solidFill>
              <a:srgbClr val="000066">
                <a:lumMod val="60000"/>
                <a:lumOff val="40000"/>
              </a:srgbClr>
            </a:solidFill>
            <a:ln w="63500">
              <a:solidFill>
                <a:schemeClr val="bg1">
                  <a:lumMod val="60000"/>
                  <a:lumOff val="40000"/>
                </a:schemeClr>
              </a:solidFill>
            </a:ln>
          </c:spPr>
          <c:invertIfNegative val="0"/>
          <c:cat>
            <c:numRef>
              <c:f>Sheet1!$A$2:$A$40</c:f>
              <c:numCache>
                <c:formatCode>[$-409]mmm\-yy;@</c:formatCode>
                <c:ptCount val="39"/>
                <c:pt idx="0">
                  <c:v>35370</c:v>
                </c:pt>
                <c:pt idx="1">
                  <c:v>35582</c:v>
                </c:pt>
                <c:pt idx="2">
                  <c:v>35735</c:v>
                </c:pt>
                <c:pt idx="3">
                  <c:v>35947</c:v>
                </c:pt>
                <c:pt idx="4">
                  <c:v>36100</c:v>
                </c:pt>
                <c:pt idx="5">
                  <c:v>36312</c:v>
                </c:pt>
                <c:pt idx="6">
                  <c:v>36465</c:v>
                </c:pt>
                <c:pt idx="7">
                  <c:v>36678</c:v>
                </c:pt>
                <c:pt idx="8">
                  <c:v>36831</c:v>
                </c:pt>
                <c:pt idx="9">
                  <c:v>37043</c:v>
                </c:pt>
                <c:pt idx="10">
                  <c:v>37196</c:v>
                </c:pt>
                <c:pt idx="11">
                  <c:v>37408</c:v>
                </c:pt>
                <c:pt idx="12">
                  <c:v>37561</c:v>
                </c:pt>
                <c:pt idx="13">
                  <c:v>37773</c:v>
                </c:pt>
                <c:pt idx="14">
                  <c:v>37926</c:v>
                </c:pt>
                <c:pt idx="15">
                  <c:v>38139</c:v>
                </c:pt>
                <c:pt idx="16">
                  <c:v>38292</c:v>
                </c:pt>
                <c:pt idx="17">
                  <c:v>38504</c:v>
                </c:pt>
                <c:pt idx="18">
                  <c:v>38657</c:v>
                </c:pt>
                <c:pt idx="19">
                  <c:v>38869</c:v>
                </c:pt>
                <c:pt idx="20">
                  <c:v>39022</c:v>
                </c:pt>
                <c:pt idx="21">
                  <c:v>39234</c:v>
                </c:pt>
                <c:pt idx="22">
                  <c:v>39387</c:v>
                </c:pt>
                <c:pt idx="23">
                  <c:v>39600</c:v>
                </c:pt>
                <c:pt idx="24">
                  <c:v>39753</c:v>
                </c:pt>
                <c:pt idx="25">
                  <c:v>39965</c:v>
                </c:pt>
                <c:pt idx="26">
                  <c:v>40118</c:v>
                </c:pt>
                <c:pt idx="27">
                  <c:v>40330</c:v>
                </c:pt>
                <c:pt idx="28">
                  <c:v>40483</c:v>
                </c:pt>
                <c:pt idx="29">
                  <c:v>40695</c:v>
                </c:pt>
                <c:pt idx="30">
                  <c:v>40848</c:v>
                </c:pt>
                <c:pt idx="31">
                  <c:v>41061</c:v>
                </c:pt>
                <c:pt idx="32">
                  <c:v>41225</c:v>
                </c:pt>
                <c:pt idx="33">
                  <c:v>41438</c:v>
                </c:pt>
                <c:pt idx="34">
                  <c:v>41591</c:v>
                </c:pt>
                <c:pt idx="35">
                  <c:v>41804</c:v>
                </c:pt>
                <c:pt idx="36">
                  <c:v>41957</c:v>
                </c:pt>
                <c:pt idx="37">
                  <c:v>42170</c:v>
                </c:pt>
                <c:pt idx="38">
                  <c:v>42323</c:v>
                </c:pt>
              </c:numCache>
            </c:numRef>
          </c:cat>
          <c:val>
            <c:numRef>
              <c:f>Sheet1!$C$2:$C$40</c:f>
              <c:numCache>
                <c:formatCode>General</c:formatCode>
                <c:ptCount val="39"/>
                <c:pt idx="0">
                  <c:v>0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0.4</c:v>
                </c:pt>
                <c:pt idx="5">
                  <c:v>1.2</c:v>
                </c:pt>
                <c:pt idx="6">
                  <c:v>1.4</c:v>
                </c:pt>
                <c:pt idx="7">
                  <c:v>2.2000000000000002</c:v>
                </c:pt>
                <c:pt idx="8">
                  <c:v>5.6</c:v>
                </c:pt>
                <c:pt idx="9">
                  <c:v>6.6</c:v>
                </c:pt>
                <c:pt idx="10">
                  <c:v>8.6</c:v>
                </c:pt>
                <c:pt idx="11">
                  <c:v>16</c:v>
                </c:pt>
                <c:pt idx="12">
                  <c:v>18.600000000000001</c:v>
                </c:pt>
                <c:pt idx="13">
                  <c:v>29.8</c:v>
                </c:pt>
                <c:pt idx="14">
                  <c:v>41.6</c:v>
                </c:pt>
                <c:pt idx="15">
                  <c:v>58.2</c:v>
                </c:pt>
                <c:pt idx="16">
                  <c:v>58.8</c:v>
                </c:pt>
                <c:pt idx="17">
                  <c:v>60.8</c:v>
                </c:pt>
                <c:pt idx="18">
                  <c:v>72</c:v>
                </c:pt>
                <c:pt idx="19">
                  <c:v>72.8</c:v>
                </c:pt>
                <c:pt idx="20">
                  <c:v>72.2</c:v>
                </c:pt>
                <c:pt idx="21">
                  <c:v>74.599999999999994</c:v>
                </c:pt>
                <c:pt idx="22">
                  <c:v>81.2</c:v>
                </c:pt>
                <c:pt idx="23">
                  <c:v>80</c:v>
                </c:pt>
                <c:pt idx="24">
                  <c:v>82</c:v>
                </c:pt>
                <c:pt idx="25">
                  <c:v>82</c:v>
                </c:pt>
                <c:pt idx="26">
                  <c:v>83.4</c:v>
                </c:pt>
                <c:pt idx="27">
                  <c:v>84.8</c:v>
                </c:pt>
                <c:pt idx="28">
                  <c:v>83</c:v>
                </c:pt>
                <c:pt idx="29">
                  <c:v>82.2</c:v>
                </c:pt>
                <c:pt idx="30">
                  <c:v>82</c:v>
                </c:pt>
                <c:pt idx="31">
                  <c:v>81.400000000000006</c:v>
                </c:pt>
                <c:pt idx="32">
                  <c:v>82.2</c:v>
                </c:pt>
                <c:pt idx="33">
                  <c:v>83.4</c:v>
                </c:pt>
                <c:pt idx="34">
                  <c:v>84.6</c:v>
                </c:pt>
                <c:pt idx="35">
                  <c:v>85.6</c:v>
                </c:pt>
                <c:pt idx="36">
                  <c:v>85.8</c:v>
                </c:pt>
                <c:pt idx="37">
                  <c:v>86.8</c:v>
                </c:pt>
                <c:pt idx="38">
                  <c:v>85.2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608064"/>
        <c:axId val="123606144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Clusters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numRef>
              <c:f>Sheet1!$A$2:$A$40</c:f>
              <c:numCache>
                <c:formatCode>[$-409]mmm\-yy;@</c:formatCode>
                <c:ptCount val="39"/>
                <c:pt idx="0">
                  <c:v>35370</c:v>
                </c:pt>
                <c:pt idx="1">
                  <c:v>35582</c:v>
                </c:pt>
                <c:pt idx="2">
                  <c:v>35735</c:v>
                </c:pt>
                <c:pt idx="3">
                  <c:v>35947</c:v>
                </c:pt>
                <c:pt idx="4">
                  <c:v>36100</c:v>
                </c:pt>
                <c:pt idx="5">
                  <c:v>36312</c:v>
                </c:pt>
                <c:pt idx="6">
                  <c:v>36465</c:v>
                </c:pt>
                <c:pt idx="7">
                  <c:v>36678</c:v>
                </c:pt>
                <c:pt idx="8">
                  <c:v>36831</c:v>
                </c:pt>
                <c:pt idx="9">
                  <c:v>37043</c:v>
                </c:pt>
                <c:pt idx="10">
                  <c:v>37196</c:v>
                </c:pt>
                <c:pt idx="11">
                  <c:v>37408</c:v>
                </c:pt>
                <c:pt idx="12">
                  <c:v>37561</c:v>
                </c:pt>
                <c:pt idx="13">
                  <c:v>37773</c:v>
                </c:pt>
                <c:pt idx="14">
                  <c:v>37926</c:v>
                </c:pt>
                <c:pt idx="15">
                  <c:v>38139</c:v>
                </c:pt>
                <c:pt idx="16">
                  <c:v>38292</c:v>
                </c:pt>
                <c:pt idx="17">
                  <c:v>38504</c:v>
                </c:pt>
                <c:pt idx="18">
                  <c:v>38657</c:v>
                </c:pt>
                <c:pt idx="19">
                  <c:v>38869</c:v>
                </c:pt>
                <c:pt idx="20">
                  <c:v>39022</c:v>
                </c:pt>
                <c:pt idx="21">
                  <c:v>39234</c:v>
                </c:pt>
                <c:pt idx="22">
                  <c:v>39387</c:v>
                </c:pt>
                <c:pt idx="23">
                  <c:v>39600</c:v>
                </c:pt>
                <c:pt idx="24">
                  <c:v>39753</c:v>
                </c:pt>
                <c:pt idx="25">
                  <c:v>39965</c:v>
                </c:pt>
                <c:pt idx="26">
                  <c:v>40118</c:v>
                </c:pt>
                <c:pt idx="27">
                  <c:v>40330</c:v>
                </c:pt>
                <c:pt idx="28">
                  <c:v>40483</c:v>
                </c:pt>
                <c:pt idx="29">
                  <c:v>40695</c:v>
                </c:pt>
                <c:pt idx="30">
                  <c:v>40848</c:v>
                </c:pt>
                <c:pt idx="31">
                  <c:v>41061</c:v>
                </c:pt>
                <c:pt idx="32">
                  <c:v>41225</c:v>
                </c:pt>
                <c:pt idx="33">
                  <c:v>41438</c:v>
                </c:pt>
                <c:pt idx="34">
                  <c:v>41591</c:v>
                </c:pt>
                <c:pt idx="35">
                  <c:v>41804</c:v>
                </c:pt>
                <c:pt idx="36">
                  <c:v>41957</c:v>
                </c:pt>
                <c:pt idx="37">
                  <c:v>42170</c:v>
                </c:pt>
                <c:pt idx="38">
                  <c:v>42323</c:v>
                </c:pt>
              </c:numCache>
            </c:numRef>
          </c:cat>
          <c:val>
            <c:numRef>
              <c:f>Sheet1!$B$2:$B$40</c:f>
              <c:numCache>
                <c:formatCode>General</c:formatCode>
                <c:ptCount val="3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6</c:v>
                </c:pt>
                <c:pt idx="6">
                  <c:v>7</c:v>
                </c:pt>
                <c:pt idx="7">
                  <c:v>11</c:v>
                </c:pt>
                <c:pt idx="8">
                  <c:v>28</c:v>
                </c:pt>
                <c:pt idx="9">
                  <c:v>33</c:v>
                </c:pt>
                <c:pt idx="10">
                  <c:v>43</c:v>
                </c:pt>
                <c:pt idx="11">
                  <c:v>80</c:v>
                </c:pt>
                <c:pt idx="12">
                  <c:v>93</c:v>
                </c:pt>
                <c:pt idx="13">
                  <c:v>149</c:v>
                </c:pt>
                <c:pt idx="14">
                  <c:v>208</c:v>
                </c:pt>
                <c:pt idx="15">
                  <c:v>291</c:v>
                </c:pt>
                <c:pt idx="16">
                  <c:v>294</c:v>
                </c:pt>
                <c:pt idx="17">
                  <c:v>304</c:v>
                </c:pt>
                <c:pt idx="18">
                  <c:v>360</c:v>
                </c:pt>
                <c:pt idx="19">
                  <c:v>364</c:v>
                </c:pt>
                <c:pt idx="20">
                  <c:v>361</c:v>
                </c:pt>
                <c:pt idx="21">
                  <c:v>373</c:v>
                </c:pt>
                <c:pt idx="22">
                  <c:v>406</c:v>
                </c:pt>
                <c:pt idx="23">
                  <c:v>400</c:v>
                </c:pt>
                <c:pt idx="24">
                  <c:v>410</c:v>
                </c:pt>
                <c:pt idx="25">
                  <c:v>410</c:v>
                </c:pt>
                <c:pt idx="26">
                  <c:v>417</c:v>
                </c:pt>
                <c:pt idx="27">
                  <c:v>424</c:v>
                </c:pt>
                <c:pt idx="28">
                  <c:v>415</c:v>
                </c:pt>
                <c:pt idx="29">
                  <c:v>411</c:v>
                </c:pt>
                <c:pt idx="30">
                  <c:v>410</c:v>
                </c:pt>
                <c:pt idx="31">
                  <c:v>407</c:v>
                </c:pt>
                <c:pt idx="32">
                  <c:v>411</c:v>
                </c:pt>
                <c:pt idx="33">
                  <c:v>417</c:v>
                </c:pt>
                <c:pt idx="34">
                  <c:v>423</c:v>
                </c:pt>
                <c:pt idx="35">
                  <c:v>428</c:v>
                </c:pt>
                <c:pt idx="36">
                  <c:v>429</c:v>
                </c:pt>
                <c:pt idx="37">
                  <c:v>434</c:v>
                </c:pt>
                <c:pt idx="38">
                  <c:v>426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204352"/>
        <c:axId val="123206656"/>
      </c:lineChart>
      <c:dateAx>
        <c:axId val="1232043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Time</a:t>
                </a:r>
                <a:r>
                  <a:rPr lang="en-US" baseline="0" dirty="0" smtClean="0"/>
                  <a:t>line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446901649621469"/>
              <c:y val="0.86693193636045995"/>
            </c:manualLayout>
          </c:layout>
          <c:overlay val="0"/>
        </c:title>
        <c:numFmt formatCode="[$-409]mmm\-yy;@" sourceLinked="1"/>
        <c:majorTickMark val="out"/>
        <c:minorTickMark val="none"/>
        <c:tickLblPos val="nextTo"/>
        <c:spPr>
          <a:ln>
            <a:solidFill>
              <a:schemeClr val="bg2"/>
            </a:solidFill>
          </a:ln>
        </c:spPr>
        <c:txPr>
          <a:bodyPr rot="-2700000"/>
          <a:lstStyle/>
          <a:p>
            <a:pPr>
              <a:defRPr/>
            </a:pPr>
            <a:endParaRPr lang="en-US"/>
          </a:p>
        </c:txPr>
        <c:crossAx val="123206656"/>
        <c:crosses val="autoZero"/>
        <c:auto val="1"/>
        <c:lblOffset val="100"/>
        <c:baseTimeUnit val="months"/>
      </c:dateAx>
      <c:valAx>
        <c:axId val="123206656"/>
        <c:scaling>
          <c:orientation val="minMax"/>
          <c:max val="5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Number of Clusters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123204352"/>
        <c:crosses val="autoZero"/>
        <c:crossBetween val="between"/>
      </c:valAx>
      <c:valAx>
        <c:axId val="123606144"/>
        <c:scaling>
          <c:orientation val="minMax"/>
          <c:max val="10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Percentage of Clusters 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123608064"/>
        <c:crosses val="max"/>
        <c:crossBetween val="between"/>
      </c:valAx>
      <c:dateAx>
        <c:axId val="123608064"/>
        <c:scaling>
          <c:orientation val="minMax"/>
        </c:scaling>
        <c:delete val="1"/>
        <c:axPos val="b"/>
        <c:numFmt formatCode="[$-409]mmm\-yy;@" sourceLinked="1"/>
        <c:majorTickMark val="out"/>
        <c:minorTickMark val="none"/>
        <c:tickLblPos val="none"/>
        <c:crossAx val="123606144"/>
        <c:crosses val="autoZero"/>
        <c:auto val="1"/>
        <c:lblOffset val="100"/>
        <c:baseTimeUnit val="months"/>
      </c:dateAx>
      <c:spPr>
        <a:ln>
          <a:solidFill>
            <a:srgbClr val="000000"/>
          </a:solidFill>
        </a:ln>
      </c:spPr>
    </c:plotArea>
    <c:legend>
      <c:legendPos val="l"/>
      <c:layout>
        <c:manualLayout>
          <c:xMode val="edge"/>
          <c:yMode val="edge"/>
          <c:x val="0.12937198212147499"/>
          <c:y val="3.2745740944865702E-2"/>
          <c:w val="0.32895902027321899"/>
          <c:h val="0.15889062942393301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rgbClr val="C00000"/>
                </a:solidFill>
              </a:defRPr>
            </a:pPr>
            <a:r>
              <a:rPr lang="en-US" dirty="0">
                <a:solidFill>
                  <a:srgbClr val="C00000"/>
                </a:solidFill>
              </a:rPr>
              <a:t>Memory Footprint for Alltoall</a:t>
            </a:r>
          </a:p>
        </c:rich>
      </c:tx>
      <c:layout>
        <c:manualLayout>
          <c:xMode val="edge"/>
          <c:yMode val="edge"/>
          <c:x val="0.187905604719765"/>
          <c:y val="5.2117263843649599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248387568810536"/>
          <c:y val="0.17270341207349299"/>
          <c:w val="0.71916405360834401"/>
          <c:h val="0.546225174621902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RC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</c:spPr>
          <c:invertIfNegative val="0"/>
          <c:dLbls>
            <c:numFmt formatCode="#,##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Sheet1!$A$2:$A$5</c:f>
              <c:numCache>
                <c:formatCode>General</c:formatCode>
                <c:ptCount val="4"/>
                <c:pt idx="0">
                  <c:v>80</c:v>
                </c:pt>
                <c:pt idx="1">
                  <c:v>160</c:v>
                </c:pt>
                <c:pt idx="2">
                  <c:v>320</c:v>
                </c:pt>
                <c:pt idx="3">
                  <c:v>640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22</c:v>
                </c:pt>
                <c:pt idx="2">
                  <c:v>47</c:v>
                </c:pt>
                <c:pt idx="3">
                  <c:v>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DC-Pool</c:v>
                </c:pt>
              </c:strCache>
            </c:strRef>
          </c:tx>
          <c:spPr>
            <a:solidFill>
              <a:srgbClr val="009900"/>
            </a:solidFill>
            <a:ln>
              <a:solidFill>
                <a:srgbClr val="009900"/>
              </a:solidFill>
            </a:ln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80</c:v>
                </c:pt>
                <c:pt idx="1">
                  <c:v>160</c:v>
                </c:pt>
                <c:pt idx="2">
                  <c:v>320</c:v>
                </c:pt>
                <c:pt idx="3">
                  <c:v>640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UD</c:v>
                </c:pt>
              </c:strCache>
            </c:strRef>
          </c:tx>
          <c:spPr>
            <a:solidFill>
              <a:srgbClr val="0004B0"/>
            </a:solidFill>
            <a:ln>
              <a:solidFill>
                <a:srgbClr val="0004B0"/>
              </a:solidFill>
            </a:ln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80</c:v>
                </c:pt>
                <c:pt idx="1">
                  <c:v>160</c:v>
                </c:pt>
                <c:pt idx="2">
                  <c:v>320</c:v>
                </c:pt>
                <c:pt idx="3">
                  <c:v>640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XRC</c:v>
                </c:pt>
              </c:strCache>
            </c:strRef>
          </c:tx>
          <c:spPr>
            <a:solidFill>
              <a:srgbClr val="FF0066"/>
            </a:solidFill>
            <a:ln>
              <a:solidFill>
                <a:srgbClr val="FF0066"/>
              </a:solidFill>
            </a:ln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80</c:v>
                </c:pt>
                <c:pt idx="1">
                  <c:v>160</c:v>
                </c:pt>
                <c:pt idx="2">
                  <c:v>320</c:v>
                </c:pt>
                <c:pt idx="3">
                  <c:v>640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94290304"/>
        <c:axId val="94292608"/>
      </c:barChart>
      <c:catAx>
        <c:axId val="942903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Number of Processes</a:t>
                </a:r>
              </a:p>
            </c:rich>
          </c:tx>
          <c:layout>
            <c:manualLayout>
              <c:xMode val="edge"/>
              <c:yMode val="edge"/>
              <c:x val="0.37797691217801899"/>
              <c:y val="0.823973941368084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4292608"/>
        <c:crosses val="autoZero"/>
        <c:auto val="1"/>
        <c:lblAlgn val="ctr"/>
        <c:lblOffset val="100"/>
        <c:noMultiLvlLbl val="0"/>
      </c:catAx>
      <c:valAx>
        <c:axId val="94292608"/>
        <c:scaling>
          <c:logBase val="10"/>
          <c:orientation val="minMax"/>
          <c:max val="5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Connection Memory (KB)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94290304"/>
        <c:crosses val="autoZero"/>
        <c:crossBetween val="between"/>
      </c:valAx>
      <c:spPr>
        <a:ln>
          <a:solidFill>
            <a:srgbClr val="000000"/>
          </a:solidFill>
        </a:ln>
      </c:spPr>
    </c:plotArea>
    <c:legend>
      <c:legendPos val="l"/>
      <c:layout>
        <c:manualLayout>
          <c:xMode val="edge"/>
          <c:yMode val="edge"/>
          <c:x val="0.26123940259679901"/>
          <c:y val="0.16267883678631101"/>
          <c:w val="0.45162288342276202"/>
          <c:h val="0.14131941958779501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6848492304940103"/>
          <c:y val="6.9276595744680897E-2"/>
          <c:w val="0.72299234967788495"/>
          <c:h val="0.669889859391416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Blocking</c:v>
                </c:pt>
              </c:strCache>
            </c:strRef>
          </c:tx>
          <c:spPr>
            <a:solidFill>
              <a:schemeClr val="bg1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512</c:v>
                </c:pt>
                <c:pt idx="1">
                  <c:v>600</c:v>
                </c:pt>
                <c:pt idx="2">
                  <c:v>720</c:v>
                </c:pt>
                <c:pt idx="3">
                  <c:v>800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1.149999999999973</c:v>
                </c:pt>
                <c:pt idx="1">
                  <c:v>1.9200000000000019</c:v>
                </c:pt>
                <c:pt idx="2">
                  <c:v>3.32</c:v>
                </c:pt>
                <c:pt idx="3">
                  <c:v>4.4800000000000004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Host-Test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512</c:v>
                </c:pt>
                <c:pt idx="1">
                  <c:v>600</c:v>
                </c:pt>
                <c:pt idx="2">
                  <c:v>720</c:v>
                </c:pt>
                <c:pt idx="3">
                  <c:v>800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1.05</c:v>
                </c:pt>
                <c:pt idx="1">
                  <c:v>1.91</c:v>
                </c:pt>
                <c:pt idx="2">
                  <c:v>3.27</c:v>
                </c:pt>
                <c:pt idx="3">
                  <c:v>4.4300000000000024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Offload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512</c:v>
                </c:pt>
                <c:pt idx="1">
                  <c:v>600</c:v>
                </c:pt>
                <c:pt idx="2">
                  <c:v>720</c:v>
                </c:pt>
                <c:pt idx="3">
                  <c:v>800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0.89000000000000401</c:v>
                </c:pt>
                <c:pt idx="1">
                  <c:v>1.57</c:v>
                </c:pt>
                <c:pt idx="2">
                  <c:v>2.93</c:v>
                </c:pt>
                <c:pt idx="3">
                  <c:v>3.9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7186432"/>
        <c:axId val="93160192"/>
      </c:barChart>
      <c:catAx>
        <c:axId val="87186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93160192"/>
        <c:crosses val="autoZero"/>
        <c:auto val="1"/>
        <c:lblAlgn val="ctr"/>
        <c:lblOffset val="100"/>
        <c:noMultiLvlLbl val="0"/>
      </c:catAx>
      <c:valAx>
        <c:axId val="93160192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100" dirty="0"/>
                  <a:t>Application Run-Time (s)</a:t>
                </a:r>
              </a:p>
            </c:rich>
          </c:tx>
          <c:layout>
            <c:manualLayout>
              <c:xMode val="edge"/>
              <c:yMode val="edge"/>
              <c:x val="9.7145860855359298E-2"/>
              <c:y val="4.7775791471493197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87186432"/>
        <c:crosses val="autoZero"/>
        <c:crossBetween val="between"/>
      </c:valAx>
      <c:spPr>
        <a:ln>
          <a:solidFill>
            <a:schemeClr val="bg2"/>
          </a:solidFill>
        </a:ln>
      </c:spPr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  <c:userShapes r:id="rId2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584062535604399"/>
          <c:y val="0.20812126514464899"/>
          <c:w val="0.72374248365438998"/>
          <c:h val="0.447787931061627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PCG-Default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6.8</c:v>
                </c:pt>
                <c:pt idx="1">
                  <c:v>9.6300000000000008</c:v>
                </c:pt>
                <c:pt idx="2">
                  <c:v>13.5</c:v>
                </c:pt>
                <c:pt idx="3">
                  <c:v>14.2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Modified-PCG-Offload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5.4</c:v>
                </c:pt>
                <c:pt idx="1">
                  <c:v>8.3000000000000007</c:v>
                </c:pt>
                <c:pt idx="2">
                  <c:v>11.6</c:v>
                </c:pt>
                <c:pt idx="3">
                  <c:v>11.2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866048"/>
        <c:axId val="92867968"/>
      </c:lineChart>
      <c:catAx>
        <c:axId val="928660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000" dirty="0"/>
                  <a:t>Number of Processes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92867968"/>
        <c:crosses val="autoZero"/>
        <c:auto val="1"/>
        <c:lblAlgn val="ctr"/>
        <c:lblOffset val="100"/>
        <c:noMultiLvlLbl val="0"/>
      </c:catAx>
      <c:valAx>
        <c:axId val="92867968"/>
        <c:scaling>
          <c:orientation val="minMax"/>
        </c:scaling>
        <c:delete val="0"/>
        <c:axPos val="l"/>
        <c:majorGridlines>
          <c:spPr>
            <a:ln>
              <a:prstDash val="sysDot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100" dirty="0"/>
                  <a:t>Run-Time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prstDash val="sysDash"/>
          </a:ln>
        </c:spPr>
        <c:txPr>
          <a:bodyPr/>
          <a:lstStyle/>
          <a:p>
            <a:pPr>
              <a:defRPr sz="1100"/>
            </a:pPr>
            <a:endParaRPr lang="en-US"/>
          </a:p>
        </c:txPr>
        <c:crossAx val="92866048"/>
        <c:crosses val="autoZero"/>
        <c:crossBetween val="between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6.0952029433821803E-2"/>
          <c:y val="1.0432127404912299E-2"/>
          <c:w val="0.91821463723284602"/>
          <c:h val="0.16339940944881901"/>
        </c:manualLayout>
      </c:layout>
      <c:overlay val="0"/>
      <c:txPr>
        <a:bodyPr/>
        <a:lstStyle/>
        <a:p>
          <a:pPr>
            <a:defRPr sz="105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8843074792329099"/>
          <c:y val="0.20580942501751601"/>
          <c:w val="0.55224597419139898"/>
          <c:h val="0.476281403834430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Sheet1!$J$52</c:f>
              <c:strCache>
                <c:ptCount val="1"/>
                <c:pt idx="0">
                  <c:v>HPL-Offload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numRef>
              <c:f>Sheet1!$I$53:$I$59</c:f>
              <c:numCache>
                <c:formatCode>General</c:formatCode>
                <c:ptCount val="7"/>
                <c:pt idx="0">
                  <c:v>9.9944979107628278</c:v>
                </c:pt>
                <c:pt idx="1">
                  <c:v>19.977111757422531</c:v>
                </c:pt>
                <c:pt idx="2">
                  <c:v>29.982416890560248</c:v>
                </c:pt>
                <c:pt idx="3">
                  <c:v>39.977991643051297</c:v>
                </c:pt>
                <c:pt idx="4">
                  <c:v>49.989709320167712</c:v>
                </c:pt>
                <c:pt idx="5">
                  <c:v>60.004036640748353</c:v>
                </c:pt>
                <c:pt idx="6">
                  <c:v>69.678450624148041</c:v>
                </c:pt>
              </c:numCache>
            </c:numRef>
          </c:cat>
          <c:val>
            <c:numRef>
              <c:f>Sheet1!$J$53:$J$59</c:f>
              <c:numCache>
                <c:formatCode>General</c:formatCode>
                <c:ptCount val="7"/>
                <c:pt idx="0">
                  <c:v>1.0687775759148721</c:v>
                </c:pt>
                <c:pt idx="1">
                  <c:v>1.057692307692282</c:v>
                </c:pt>
                <c:pt idx="2">
                  <c:v>1.0490654205607479</c:v>
                </c:pt>
                <c:pt idx="3">
                  <c:v>1.046511627906977</c:v>
                </c:pt>
                <c:pt idx="4">
                  <c:v>1.04109589041094</c:v>
                </c:pt>
                <c:pt idx="5">
                  <c:v>1.043181818181818</c:v>
                </c:pt>
                <c:pt idx="6">
                  <c:v>1.0422535211268149</c:v>
                </c:pt>
              </c:numCache>
            </c:numRef>
          </c:val>
        </c:ser>
        <c:ser>
          <c:idx val="1"/>
          <c:order val="1"/>
          <c:tx>
            <c:strRef>
              <c:f>Sheet1!$K$52</c:f>
              <c:strCache>
                <c:ptCount val="1"/>
                <c:pt idx="0">
                  <c:v>HPL-1ring</c:v>
                </c:pt>
              </c:strCache>
            </c:strRef>
          </c:tx>
          <c:invertIfNegative val="0"/>
          <c:cat>
            <c:numRef>
              <c:f>Sheet1!$I$53:$I$59</c:f>
              <c:numCache>
                <c:formatCode>General</c:formatCode>
                <c:ptCount val="7"/>
                <c:pt idx="0">
                  <c:v>9.9944979107628278</c:v>
                </c:pt>
                <c:pt idx="1">
                  <c:v>19.977111757422531</c:v>
                </c:pt>
                <c:pt idx="2">
                  <c:v>29.982416890560248</c:v>
                </c:pt>
                <c:pt idx="3">
                  <c:v>39.977991643051297</c:v>
                </c:pt>
                <c:pt idx="4">
                  <c:v>49.989709320167712</c:v>
                </c:pt>
                <c:pt idx="5">
                  <c:v>60.004036640748353</c:v>
                </c:pt>
                <c:pt idx="6">
                  <c:v>69.678450624148041</c:v>
                </c:pt>
              </c:numCache>
            </c:numRef>
          </c:cat>
          <c:val>
            <c:numRef>
              <c:f>Sheet1!$K$53:$K$59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Sheet1!$L$52</c:f>
              <c:strCache>
                <c:ptCount val="1"/>
                <c:pt idx="0">
                  <c:v>HPL-Host</c:v>
                </c:pt>
              </c:strCache>
            </c:strRef>
          </c:tx>
          <c:spPr>
            <a:solidFill>
              <a:srgbClr val="009900"/>
            </a:solidFill>
          </c:spPr>
          <c:invertIfNegative val="0"/>
          <c:cat>
            <c:numRef>
              <c:f>Sheet1!$I$53:$I$59</c:f>
              <c:numCache>
                <c:formatCode>General</c:formatCode>
                <c:ptCount val="7"/>
                <c:pt idx="0">
                  <c:v>9.9944979107628278</c:v>
                </c:pt>
                <c:pt idx="1">
                  <c:v>19.977111757422531</c:v>
                </c:pt>
                <c:pt idx="2">
                  <c:v>29.982416890560248</c:v>
                </c:pt>
                <c:pt idx="3">
                  <c:v>39.977991643051297</c:v>
                </c:pt>
                <c:pt idx="4">
                  <c:v>49.989709320167712</c:v>
                </c:pt>
                <c:pt idx="5">
                  <c:v>60.004036640748353</c:v>
                </c:pt>
                <c:pt idx="6">
                  <c:v>69.678450624148041</c:v>
                </c:pt>
              </c:numCache>
            </c:numRef>
          </c:cat>
          <c:val>
            <c:numRef>
              <c:f>Sheet1!$L$53:$L$59</c:f>
              <c:numCache>
                <c:formatCode>General</c:formatCode>
                <c:ptCount val="7"/>
                <c:pt idx="0">
                  <c:v>0.74072151570205103</c:v>
                </c:pt>
                <c:pt idx="1">
                  <c:v>0.80048076923075295</c:v>
                </c:pt>
                <c:pt idx="2">
                  <c:v>0.83411214953269497</c:v>
                </c:pt>
                <c:pt idx="3">
                  <c:v>0.85813953488372496</c:v>
                </c:pt>
                <c:pt idx="4">
                  <c:v>0.87442922374430399</c:v>
                </c:pt>
                <c:pt idx="5">
                  <c:v>0.9</c:v>
                </c:pt>
                <c:pt idx="6">
                  <c:v>0.91253975465697401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2956160"/>
        <c:axId val="92957696"/>
      </c:barChart>
      <c:catAx>
        <c:axId val="92956160"/>
        <c:scaling>
          <c:orientation val="minMax"/>
        </c:scaling>
        <c:delete val="0"/>
        <c:axPos val="b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100" b="0"/>
            </a:pPr>
            <a:endParaRPr lang="en-US"/>
          </a:p>
        </c:txPr>
        <c:crossAx val="92957696"/>
        <c:crosses val="autoZero"/>
        <c:auto val="1"/>
        <c:lblAlgn val="ctr"/>
        <c:lblOffset val="100"/>
        <c:noMultiLvlLbl val="0"/>
      </c:catAx>
      <c:valAx>
        <c:axId val="92957696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600" b="0">
                    <a:latin typeface="+mj-lt"/>
                  </a:defRPr>
                </a:pPr>
                <a:r>
                  <a:rPr lang="en-US" sz="1200" b="1" dirty="0" smtClean="0">
                    <a:latin typeface="+mj-lt"/>
                  </a:rPr>
                  <a:t>Normalized</a:t>
                </a:r>
                <a:r>
                  <a:rPr lang="en-US" sz="1200" b="1" baseline="0" dirty="0" smtClean="0">
                    <a:latin typeface="+mj-lt"/>
                  </a:rPr>
                  <a:t> </a:t>
                </a:r>
              </a:p>
              <a:p>
                <a:pPr>
                  <a:defRPr sz="1600" b="0">
                    <a:latin typeface="+mj-lt"/>
                  </a:defRPr>
                </a:pPr>
                <a:r>
                  <a:rPr lang="en-US" sz="1200" b="1" baseline="0" dirty="0" smtClean="0">
                    <a:latin typeface="+mj-lt"/>
                  </a:rPr>
                  <a:t>Performance </a:t>
                </a:r>
                <a:endParaRPr lang="en-US" sz="1200" b="1" dirty="0">
                  <a:latin typeface="+mj-lt"/>
                </a:endParaRPr>
              </a:p>
            </c:rich>
          </c:tx>
          <c:layout>
            <c:manualLayout>
              <c:xMode val="edge"/>
              <c:yMode val="edge"/>
              <c:x val="0.12344376346785101"/>
              <c:y val="0.2387614991947150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 b="0"/>
            </a:pPr>
            <a:endParaRPr lang="en-US"/>
          </a:p>
        </c:txPr>
        <c:crossAx val="92956160"/>
        <c:crosses val="autoZero"/>
        <c:crossBetween val="between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5.2131961181802796E-3"/>
          <c:y val="6.7005614245807504E-2"/>
          <c:w val="0.99061616170074196"/>
          <c:h val="0.162069377337375"/>
        </c:manualLayout>
      </c:layout>
      <c:overlay val="0"/>
      <c:txPr>
        <a:bodyPr/>
        <a:lstStyle/>
        <a:p>
          <a:pPr>
            <a:defRPr sz="1200" b="0">
              <a:latin typeface="+mj-lt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rgbClr val="FF0000"/>
                </a:solidFill>
              </a:rPr>
              <a:t>GPU-GPU Internode Uni-Bandwidth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MV2-GDR-2.2a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val>
            <c:numRef>
              <c:f>Sheet3!$B$4:$B$16</c:f>
              <c:numCache>
                <c:formatCode>General</c:formatCode>
                <c:ptCount val="13"/>
                <c:pt idx="0">
                  <c:v>0.95</c:v>
                </c:pt>
                <c:pt idx="1">
                  <c:v>2.0099999999999998</c:v>
                </c:pt>
                <c:pt idx="2">
                  <c:v>3.87</c:v>
                </c:pt>
                <c:pt idx="3">
                  <c:v>8.0500000000000007</c:v>
                </c:pt>
                <c:pt idx="4">
                  <c:v>9.16</c:v>
                </c:pt>
                <c:pt idx="5">
                  <c:v>51.95</c:v>
                </c:pt>
                <c:pt idx="6">
                  <c:v>109.31</c:v>
                </c:pt>
                <c:pt idx="7">
                  <c:v>219.51</c:v>
                </c:pt>
                <c:pt idx="8">
                  <c:v>436.23</c:v>
                </c:pt>
                <c:pt idx="9">
                  <c:v>890.44</c:v>
                </c:pt>
                <c:pt idx="10">
                  <c:v>1574.24</c:v>
                </c:pt>
                <c:pt idx="11">
                  <c:v>2457.34</c:v>
                </c:pt>
                <c:pt idx="12">
                  <c:v>2958.7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Sheet3!$C$3</c:f>
              <c:strCache>
                <c:ptCount val="1"/>
                <c:pt idx="0">
                  <c:v>MV2-GDR-2.0b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val>
            <c:numRef>
              <c:f>Sheet3!$C$4:$C$16</c:f>
              <c:numCache>
                <c:formatCode>General</c:formatCode>
                <c:ptCount val="13"/>
                <c:pt idx="0">
                  <c:v>0.65</c:v>
                </c:pt>
                <c:pt idx="1">
                  <c:v>1.34</c:v>
                </c:pt>
                <c:pt idx="2">
                  <c:v>2.56</c:v>
                </c:pt>
                <c:pt idx="3">
                  <c:v>7.23</c:v>
                </c:pt>
                <c:pt idx="4">
                  <c:v>8.76</c:v>
                </c:pt>
                <c:pt idx="5">
                  <c:v>45.53</c:v>
                </c:pt>
                <c:pt idx="6">
                  <c:v>65.540000000000006</c:v>
                </c:pt>
                <c:pt idx="7">
                  <c:v>156.65</c:v>
                </c:pt>
                <c:pt idx="8">
                  <c:v>218.11500000000001</c:v>
                </c:pt>
                <c:pt idx="9">
                  <c:v>445.22</c:v>
                </c:pt>
                <c:pt idx="10">
                  <c:v>787.12</c:v>
                </c:pt>
                <c:pt idx="11">
                  <c:v>1228.67</c:v>
                </c:pt>
                <c:pt idx="12">
                  <c:v>1479.35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Sheet3!$D$3</c:f>
              <c:strCache>
                <c:ptCount val="1"/>
                <c:pt idx="0">
                  <c:v>MV2 W/O GDR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Sheet3!$D$4:$D$16</c:f>
              <c:numCache>
                <c:formatCode>General</c:formatCode>
                <c:ptCount val="13"/>
                <c:pt idx="0">
                  <c:v>0.33</c:v>
                </c:pt>
                <c:pt idx="1">
                  <c:v>1.23</c:v>
                </c:pt>
                <c:pt idx="2">
                  <c:v>1.1200000000000001</c:v>
                </c:pt>
                <c:pt idx="3">
                  <c:v>4.45</c:v>
                </c:pt>
                <c:pt idx="4">
                  <c:v>5.56</c:v>
                </c:pt>
                <c:pt idx="5">
                  <c:v>23.34</c:v>
                </c:pt>
                <c:pt idx="6">
                  <c:v>25.54</c:v>
                </c:pt>
                <c:pt idx="7">
                  <c:v>31.76</c:v>
                </c:pt>
                <c:pt idx="8">
                  <c:v>39.657272727272726</c:v>
                </c:pt>
                <c:pt idx="9">
                  <c:v>80.949090909090913</c:v>
                </c:pt>
                <c:pt idx="10">
                  <c:v>143.11272727272728</c:v>
                </c:pt>
                <c:pt idx="11">
                  <c:v>223.39454545454547</c:v>
                </c:pt>
                <c:pt idx="12">
                  <c:v>268.97272727272724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038080"/>
        <c:axId val="93040640"/>
      </c:lineChart>
      <c:catAx>
        <c:axId val="93038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Message Size</a:t>
                </a:r>
                <a:r>
                  <a:rPr lang="en-US" b="1" baseline="0" dirty="0"/>
                  <a:t> (bytes)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40640"/>
        <c:crosses val="autoZero"/>
        <c:auto val="1"/>
        <c:lblAlgn val="ctr"/>
        <c:lblOffset val="100"/>
        <c:noMultiLvlLbl val="0"/>
      </c:catAx>
      <c:valAx>
        <c:axId val="93040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Bandwidth</a:t>
                </a:r>
                <a:r>
                  <a:rPr lang="en-US" b="1" baseline="0" dirty="0"/>
                  <a:t> (MB/s)</a:t>
                </a:r>
                <a:endParaRPr lang="en-US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38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8611111111111112"/>
          <c:y val="0.26430555555555557"/>
          <c:w val="0.31688035870516179"/>
          <c:h val="0.263310731991834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rgbClr val="FF0000"/>
                </a:solidFill>
              </a:rPr>
              <a:t>GPU-GPU Internode Bi-directional Bandwidth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MV2-GDR-2.2a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numRef>
              <c:f>Sheet2!$A$4:$A$16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</c:numCache>
            </c:numRef>
          </c:cat>
          <c:val>
            <c:numRef>
              <c:f>Sheet2!$B$4:$B$16</c:f>
              <c:numCache>
                <c:formatCode>General</c:formatCode>
                <c:ptCount val="13"/>
                <c:pt idx="0">
                  <c:v>0.4</c:v>
                </c:pt>
                <c:pt idx="1">
                  <c:v>2.2599999999999998</c:v>
                </c:pt>
                <c:pt idx="2">
                  <c:v>4.54</c:v>
                </c:pt>
                <c:pt idx="3">
                  <c:v>9.25</c:v>
                </c:pt>
                <c:pt idx="4">
                  <c:v>12.23</c:v>
                </c:pt>
                <c:pt idx="5">
                  <c:v>56.71</c:v>
                </c:pt>
                <c:pt idx="6">
                  <c:v>118.98</c:v>
                </c:pt>
                <c:pt idx="7">
                  <c:v>234.66</c:v>
                </c:pt>
                <c:pt idx="8">
                  <c:v>467.64</c:v>
                </c:pt>
                <c:pt idx="9">
                  <c:v>906.59</c:v>
                </c:pt>
                <c:pt idx="10">
                  <c:v>1650.37</c:v>
                </c:pt>
                <c:pt idx="11">
                  <c:v>2799.16</c:v>
                </c:pt>
                <c:pt idx="12">
                  <c:v>4201.66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Sheet2!$C$3</c:f>
              <c:strCache>
                <c:ptCount val="1"/>
                <c:pt idx="0">
                  <c:v>MV2-GDR-2.0b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70C0"/>
                </a:solidFill>
              </a:ln>
              <a:effectLst/>
            </c:spPr>
          </c:marker>
          <c:cat>
            <c:numRef>
              <c:f>Sheet2!$A$4:$A$16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</c:numCache>
            </c:numRef>
          </c:cat>
          <c:val>
            <c:numRef>
              <c:f>Sheet2!$C$4:$C$16</c:f>
              <c:numCache>
                <c:formatCode>General</c:formatCode>
                <c:ptCount val="13"/>
                <c:pt idx="0">
                  <c:v>0.5</c:v>
                </c:pt>
                <c:pt idx="1">
                  <c:v>2.31</c:v>
                </c:pt>
                <c:pt idx="2">
                  <c:v>4.01</c:v>
                </c:pt>
                <c:pt idx="3">
                  <c:v>8.23</c:v>
                </c:pt>
                <c:pt idx="4">
                  <c:v>11.12</c:v>
                </c:pt>
                <c:pt idx="5">
                  <c:v>52.12</c:v>
                </c:pt>
                <c:pt idx="6">
                  <c:v>110.12</c:v>
                </c:pt>
                <c:pt idx="7">
                  <c:v>165.43</c:v>
                </c:pt>
                <c:pt idx="8">
                  <c:v>233.82</c:v>
                </c:pt>
                <c:pt idx="9">
                  <c:v>453.29500000000002</c:v>
                </c:pt>
                <c:pt idx="10">
                  <c:v>825.18499999999995</c:v>
                </c:pt>
                <c:pt idx="11">
                  <c:v>1399.58</c:v>
                </c:pt>
                <c:pt idx="12">
                  <c:v>2100.83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Sheet2!$D$3</c:f>
              <c:strCache>
                <c:ptCount val="1"/>
                <c:pt idx="0">
                  <c:v>MV2 W/O GDR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Sheet2!$A$4:$A$16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</c:numCache>
            </c:numRef>
          </c:cat>
          <c:val>
            <c:numRef>
              <c:f>Sheet2!$D$4:$D$16</c:f>
              <c:numCache>
                <c:formatCode>General</c:formatCode>
                <c:ptCount val="13"/>
                <c:pt idx="0">
                  <c:v>0.3</c:v>
                </c:pt>
                <c:pt idx="1">
                  <c:v>1.1399999999999999</c:v>
                </c:pt>
                <c:pt idx="2">
                  <c:v>3.21</c:v>
                </c:pt>
                <c:pt idx="3">
                  <c:v>7.12</c:v>
                </c:pt>
                <c:pt idx="4">
                  <c:v>10.23</c:v>
                </c:pt>
                <c:pt idx="5">
                  <c:v>15.56</c:v>
                </c:pt>
                <c:pt idx="6">
                  <c:v>25.55</c:v>
                </c:pt>
                <c:pt idx="7">
                  <c:v>31.34</c:v>
                </c:pt>
                <c:pt idx="8">
                  <c:v>42.512727272727268</c:v>
                </c:pt>
                <c:pt idx="9">
                  <c:v>82.417272727272731</c:v>
                </c:pt>
                <c:pt idx="10">
                  <c:v>150.03363636363636</c:v>
                </c:pt>
                <c:pt idx="11">
                  <c:v>254.46909090909091</c:v>
                </c:pt>
                <c:pt idx="12">
                  <c:v>381.96909090909088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074944"/>
        <c:axId val="93085696"/>
      </c:lineChart>
      <c:catAx>
        <c:axId val="93074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Message Size (bytes)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22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85696"/>
        <c:crosses val="autoZero"/>
        <c:auto val="1"/>
        <c:lblAlgn val="ctr"/>
        <c:lblOffset val="100"/>
        <c:noMultiLvlLbl val="0"/>
      </c:catAx>
      <c:valAx>
        <c:axId val="9308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Bi-Bandwidth</a:t>
                </a:r>
                <a:r>
                  <a:rPr lang="en-US" b="1" baseline="0" dirty="0"/>
                  <a:t> (MB/s)</a:t>
                </a:r>
                <a:endParaRPr lang="en-US" b="1" dirty="0"/>
              </a:p>
            </c:rich>
          </c:tx>
          <c:layout>
            <c:manualLayout>
              <c:xMode val="edge"/>
              <c:yMode val="edge"/>
              <c:x val="3.0555555555555555E-2"/>
              <c:y val="0.2442883544888382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74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5267082239720034"/>
          <c:y val="0.31060185185185185"/>
          <c:w val="0.4057692475940507"/>
          <c:h val="0.175347769028871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rgbClr val="FF0000"/>
                </a:solidFill>
              </a:rPr>
              <a:t>GPU-GPU</a:t>
            </a:r>
            <a:r>
              <a:rPr lang="en-US" b="1" baseline="0" dirty="0">
                <a:solidFill>
                  <a:srgbClr val="FF0000"/>
                </a:solidFill>
              </a:rPr>
              <a:t> Internode MPI Latency</a:t>
            </a:r>
            <a:endParaRPr lang="en-US" b="1" dirty="0">
              <a:solidFill>
                <a:srgbClr val="FF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Sheet1!$B$2</c:f>
              <c:strCache>
                <c:ptCount val="1"/>
                <c:pt idx="0">
                  <c:v>MV2-GDR-2.2a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numRef>
              <c:f>Sheet1!$A$3:$A$16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1024</c:v>
                </c:pt>
                <c:pt idx="12">
                  <c:v>2048</c:v>
                </c:pt>
                <c:pt idx="13">
                  <c:v>4096</c:v>
                </c:pt>
              </c:numCache>
            </c:numRef>
          </c:cat>
          <c:val>
            <c:numRef>
              <c:f>Sheet1!$B$3:$B$16</c:f>
              <c:numCache>
                <c:formatCode>General</c:formatCode>
                <c:ptCount val="14"/>
                <c:pt idx="0">
                  <c:v>1.1499999999999999</c:v>
                </c:pt>
                <c:pt idx="1">
                  <c:v>2.2200000000000002</c:v>
                </c:pt>
                <c:pt idx="2">
                  <c:v>2.21</c:v>
                </c:pt>
                <c:pt idx="3">
                  <c:v>2.19</c:v>
                </c:pt>
                <c:pt idx="4">
                  <c:v>2.19</c:v>
                </c:pt>
                <c:pt idx="5">
                  <c:v>2.91</c:v>
                </c:pt>
                <c:pt idx="6">
                  <c:v>3.48</c:v>
                </c:pt>
                <c:pt idx="7">
                  <c:v>3.38</c:v>
                </c:pt>
                <c:pt idx="8">
                  <c:v>3.4</c:v>
                </c:pt>
                <c:pt idx="9">
                  <c:v>3.46</c:v>
                </c:pt>
                <c:pt idx="10">
                  <c:v>3.55</c:v>
                </c:pt>
                <c:pt idx="11">
                  <c:v>3.89</c:v>
                </c:pt>
                <c:pt idx="12">
                  <c:v>4.34</c:v>
                </c:pt>
                <c:pt idx="13">
                  <c:v>5.36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Sheet1!$C$2</c:f>
              <c:strCache>
                <c:ptCount val="1"/>
                <c:pt idx="0">
                  <c:v>MV2-GDR-2.0b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cat>
            <c:numRef>
              <c:f>Sheet1!$A$3:$A$16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1024</c:v>
                </c:pt>
                <c:pt idx="12">
                  <c:v>2048</c:v>
                </c:pt>
                <c:pt idx="13">
                  <c:v>4096</c:v>
                </c:pt>
              </c:numCache>
            </c:numRef>
          </c:cat>
          <c:val>
            <c:numRef>
              <c:f>Sheet1!$C$3:$C$16</c:f>
              <c:numCache>
                <c:formatCode>General</c:formatCode>
                <c:ptCount val="14"/>
                <c:pt idx="0">
                  <c:v>1.1499999999999999</c:v>
                </c:pt>
                <c:pt idx="1">
                  <c:v>8.2140000000000004</c:v>
                </c:pt>
                <c:pt idx="2">
                  <c:v>8.1769999999999996</c:v>
                </c:pt>
                <c:pt idx="3">
                  <c:v>8.1029999999999998</c:v>
                </c:pt>
                <c:pt idx="4">
                  <c:v>8.1029999999999998</c:v>
                </c:pt>
                <c:pt idx="5">
                  <c:v>10.767000000000001</c:v>
                </c:pt>
                <c:pt idx="6">
                  <c:v>12.876000000000001</c:v>
                </c:pt>
                <c:pt idx="7">
                  <c:v>12.506</c:v>
                </c:pt>
                <c:pt idx="8">
                  <c:v>12.58</c:v>
                </c:pt>
                <c:pt idx="9">
                  <c:v>12.802</c:v>
                </c:pt>
                <c:pt idx="10">
                  <c:v>13.135</c:v>
                </c:pt>
                <c:pt idx="11">
                  <c:v>14.393000000000001</c:v>
                </c:pt>
                <c:pt idx="12">
                  <c:v>16.058</c:v>
                </c:pt>
                <c:pt idx="13">
                  <c:v>19.832000000000001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Sheet1!$D$2</c:f>
              <c:strCache>
                <c:ptCount val="1"/>
                <c:pt idx="0">
                  <c:v>MV2 W/O GDR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Sheet1!$A$3:$A$16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1024</c:v>
                </c:pt>
                <c:pt idx="12">
                  <c:v>2048</c:v>
                </c:pt>
                <c:pt idx="13">
                  <c:v>4096</c:v>
                </c:pt>
              </c:numCache>
            </c:numRef>
          </c:cat>
          <c:val>
            <c:numRef>
              <c:f>Sheet1!$D$3:$D$16</c:f>
              <c:numCache>
                <c:formatCode>General</c:formatCode>
                <c:ptCount val="14"/>
                <c:pt idx="0">
                  <c:v>1.1499999999999999</c:v>
                </c:pt>
                <c:pt idx="1">
                  <c:v>22.644000000000002</c:v>
                </c:pt>
                <c:pt idx="2">
                  <c:v>22.541999999999998</c:v>
                </c:pt>
                <c:pt idx="3">
                  <c:v>22.337999999999997</c:v>
                </c:pt>
                <c:pt idx="4">
                  <c:v>22.337999999999997</c:v>
                </c:pt>
                <c:pt idx="5">
                  <c:v>29.681999999999999</c:v>
                </c:pt>
                <c:pt idx="6">
                  <c:v>35.495999999999995</c:v>
                </c:pt>
                <c:pt idx="7">
                  <c:v>34.475999999999999</c:v>
                </c:pt>
                <c:pt idx="8">
                  <c:v>34.68</c:v>
                </c:pt>
                <c:pt idx="9">
                  <c:v>35.291999999999994</c:v>
                </c:pt>
                <c:pt idx="10">
                  <c:v>36.209999999999994</c:v>
                </c:pt>
                <c:pt idx="11">
                  <c:v>37.78</c:v>
                </c:pt>
                <c:pt idx="12">
                  <c:v>39.450000000000003</c:v>
                </c:pt>
                <c:pt idx="13">
                  <c:v>40.119999999999997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722112"/>
        <c:axId val="93728768"/>
      </c:lineChart>
      <c:catAx>
        <c:axId val="93722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Message Size (bytes</a:t>
                </a:r>
                <a:r>
                  <a:rPr lang="en-US" b="1" baseline="0" dirty="0"/>
                  <a:t>)</a:t>
                </a:r>
                <a:endParaRPr lang="en-US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1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728768"/>
        <c:crosses val="autoZero"/>
        <c:auto val="1"/>
        <c:lblAlgn val="ctr"/>
        <c:lblOffset val="100"/>
        <c:tickMarkSkip val="1"/>
        <c:noMultiLvlLbl val="0"/>
      </c:catAx>
      <c:valAx>
        <c:axId val="93728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Latency (us)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722112"/>
        <c:crossesAt val="1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055291331051335E-2"/>
          <c:y val="0.14100687082356228"/>
          <c:w val="0.26222272431154142"/>
          <c:h val="0.168345751491417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rgbClr val="FF0000"/>
                </a:solidFill>
              </a:rPr>
              <a:t>Strong</a:t>
            </a:r>
            <a:r>
              <a:rPr lang="en-US" b="1" baseline="0" dirty="0">
                <a:solidFill>
                  <a:srgbClr val="FF0000"/>
                </a:solidFill>
              </a:rPr>
              <a:t> Scalability of HoomD-Blue with 64K Particles</a:t>
            </a:r>
            <a:endParaRPr lang="en-US" b="1" dirty="0">
              <a:solidFill>
                <a:srgbClr val="FF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Sheet7!$B$3</c:f>
              <c:strCache>
                <c:ptCount val="1"/>
                <c:pt idx="0">
                  <c:v>MV2 GDR 2.2a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C00000"/>
              </a:solidFill>
            </a:ln>
            <a:effectLst/>
          </c:spPr>
          <c:invertIfNegative val="0"/>
          <c:cat>
            <c:numRef>
              <c:f>Sheet7!$A$4:$A$7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cat>
          <c:val>
            <c:numRef>
              <c:f>Sheet7!$B$4:$B$7</c:f>
              <c:numCache>
                <c:formatCode>General</c:formatCode>
                <c:ptCount val="4"/>
                <c:pt idx="0">
                  <c:v>1817.91</c:v>
                </c:pt>
                <c:pt idx="1">
                  <c:v>2314.14</c:v>
                </c:pt>
                <c:pt idx="2">
                  <c:v>2773.06</c:v>
                </c:pt>
                <c:pt idx="3">
                  <c:v>2783.32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631360"/>
        <c:axId val="87633280"/>
      </c:barChart>
      <c:catAx>
        <c:axId val="87631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GPU Nodes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633280"/>
        <c:crosses val="autoZero"/>
        <c:auto val="1"/>
        <c:lblAlgn val="ctr"/>
        <c:lblOffset val="100"/>
        <c:noMultiLvlLbl val="0"/>
      </c:catAx>
      <c:valAx>
        <c:axId val="87633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Average Time Steps per Second (TPS)</a:t>
                </a:r>
              </a:p>
            </c:rich>
          </c:tx>
          <c:layout>
            <c:manualLayout>
              <c:xMode val="edge"/>
              <c:yMode val="edge"/>
              <c:x val="7.7251814353143794E-3"/>
              <c:y val="0.1499235385135212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631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baseline="0" dirty="0">
                <a:solidFill>
                  <a:srgbClr val="FF0000"/>
                </a:solidFill>
                <a:effectLst/>
              </a:rPr>
              <a:t>Strong Scalability of HoomD-Blue with 128K Particles</a:t>
            </a:r>
            <a:endParaRPr lang="en-US" sz="1400" dirty="0">
              <a:solidFill>
                <a:srgbClr val="FF0000"/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solidFill>
                <a:srgbClr val="FF0000"/>
              </a:solidFill>
            </a:ln>
            <a:effectLst/>
          </c:spPr>
          <c:invertIfNegative val="0"/>
          <c:cat>
            <c:numRef>
              <c:f>Sheet7!$A$4:$A$7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cat>
          <c:val>
            <c:numRef>
              <c:f>Sheet7!$E$4:$E$7</c:f>
              <c:numCache>
                <c:formatCode>General</c:formatCode>
                <c:ptCount val="4"/>
                <c:pt idx="0">
                  <c:v>1143.83</c:v>
                </c:pt>
                <c:pt idx="1">
                  <c:v>1672.96</c:v>
                </c:pt>
                <c:pt idx="2">
                  <c:v>2208.58</c:v>
                </c:pt>
                <c:pt idx="3">
                  <c:v>2536.9299999999998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558208"/>
        <c:axId val="87684608"/>
      </c:barChart>
      <c:catAx>
        <c:axId val="68558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Number of GPU nodes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684608"/>
        <c:crosses val="autoZero"/>
        <c:auto val="1"/>
        <c:lblAlgn val="ctr"/>
        <c:lblOffset val="100"/>
        <c:noMultiLvlLbl val="0"/>
      </c:catAx>
      <c:valAx>
        <c:axId val="8768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baseline="0" dirty="0">
                    <a:effectLst/>
                  </a:rPr>
                  <a:t>Average Time Steps per Second (TPS)</a:t>
                </a:r>
                <a:endParaRPr lang="en-US" sz="1000" b="1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3.0555555555555555E-2"/>
              <c:y val="0.1698346978838605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58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>
              <a:defRPr/>
            </a:pPr>
            <a:r>
              <a:rPr lang="en-US" dirty="0" smtClean="0"/>
              <a:t>Medium/Large</a:t>
            </a:r>
            <a:r>
              <a:rPr lang="en-US" baseline="0" dirty="0" smtClean="0"/>
              <a:t> </a:t>
            </a:r>
            <a:r>
              <a:rPr lang="en-US" dirty="0" smtClean="0"/>
              <a:t>Message</a:t>
            </a:r>
            <a:r>
              <a:rPr lang="en-US" baseline="0" dirty="0" smtClean="0"/>
              <a:t> Overlap </a:t>
            </a:r>
          </a:p>
          <a:p>
            <a:pPr algn="ctr">
              <a:defRPr/>
            </a:pPr>
            <a:r>
              <a:rPr lang="en-US" baseline="0" dirty="0" smtClean="0"/>
              <a:t>(64 GPU nodes)</a:t>
            </a:r>
            <a:endParaRPr lang="en-US" dirty="0"/>
          </a:p>
        </c:rich>
      </c:tx>
      <c:layout>
        <c:manualLayout>
          <c:xMode val="edge"/>
          <c:yMode val="edge"/>
          <c:x val="0.18532907204164101"/>
          <c:y val="6.3537988193330701E-3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5650046860918401"/>
          <c:y val="0.157919733407789"/>
          <c:w val="0.81356596804543901"/>
          <c:h val="0.5723289317972739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Ialltoall (1process/node)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ymbol val="diamond"/>
            <c:size val="7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strRef>
              <c:f>Sheet1!$A$2:$A$11</c:f>
              <c:strCache>
                <c:ptCount val="9"/>
                <c:pt idx="0">
                  <c:v>4K</c:v>
                </c:pt>
                <c:pt idx="1">
                  <c:v>8K</c:v>
                </c:pt>
                <c:pt idx="2">
                  <c:v>16K</c:v>
                </c:pt>
                <c:pt idx="3">
                  <c:v>32K</c:v>
                </c:pt>
                <c:pt idx="4">
                  <c:v>64K</c:v>
                </c:pt>
                <c:pt idx="5">
                  <c:v>128K</c:v>
                </c:pt>
                <c:pt idx="6">
                  <c:v>256K</c:v>
                </c:pt>
                <c:pt idx="7">
                  <c:v>512K</c:v>
                </c:pt>
                <c:pt idx="8">
                  <c:v>1M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91.69</c:v>
                </c:pt>
                <c:pt idx="1">
                  <c:v>89.75</c:v>
                </c:pt>
                <c:pt idx="2">
                  <c:v>90.58</c:v>
                </c:pt>
                <c:pt idx="3">
                  <c:v>93.93</c:v>
                </c:pt>
                <c:pt idx="4">
                  <c:v>94.4</c:v>
                </c:pt>
                <c:pt idx="5">
                  <c:v>96.25</c:v>
                </c:pt>
                <c:pt idx="6">
                  <c:v>96.74</c:v>
                </c:pt>
                <c:pt idx="7">
                  <c:v>98.08</c:v>
                </c:pt>
                <c:pt idx="8">
                  <c:v>98.78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Ialltoall (2process/node; 1process/GPU)</c:v>
                </c:pt>
              </c:strCache>
            </c:strRef>
          </c:tx>
          <c:spPr>
            <a:ln w="38100">
              <a:solidFill>
                <a:srgbClr val="0000FF"/>
              </a:solidFill>
            </a:ln>
          </c:spPr>
          <c:marker>
            <c:symbol val="square"/>
            <c:size val="5"/>
            <c:spPr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rgbClr val="0000FF"/>
                </a:solidFill>
              </a:ln>
            </c:spPr>
          </c:marker>
          <c:cat>
            <c:strRef>
              <c:f>Sheet1!$A$2:$A$11</c:f>
              <c:strCache>
                <c:ptCount val="9"/>
                <c:pt idx="0">
                  <c:v>4K</c:v>
                </c:pt>
                <c:pt idx="1">
                  <c:v>8K</c:v>
                </c:pt>
                <c:pt idx="2">
                  <c:v>16K</c:v>
                </c:pt>
                <c:pt idx="3">
                  <c:v>32K</c:v>
                </c:pt>
                <c:pt idx="4">
                  <c:v>64K</c:v>
                </c:pt>
                <c:pt idx="5">
                  <c:v>128K</c:v>
                </c:pt>
                <c:pt idx="6">
                  <c:v>256K</c:v>
                </c:pt>
                <c:pt idx="7">
                  <c:v>512K</c:v>
                </c:pt>
                <c:pt idx="8">
                  <c:v>1M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78.400000000000006</c:v>
                </c:pt>
                <c:pt idx="1">
                  <c:v>88.57</c:v>
                </c:pt>
                <c:pt idx="2">
                  <c:v>88.38</c:v>
                </c:pt>
                <c:pt idx="3">
                  <c:v>92.3</c:v>
                </c:pt>
                <c:pt idx="4">
                  <c:v>92.44</c:v>
                </c:pt>
                <c:pt idx="5">
                  <c:v>96.41</c:v>
                </c:pt>
                <c:pt idx="6">
                  <c:v>97.58</c:v>
                </c:pt>
                <c:pt idx="7">
                  <c:v>95.89</c:v>
                </c:pt>
                <c:pt idx="8">
                  <c:v>94.4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427520"/>
        <c:axId val="40429824"/>
      </c:lineChart>
      <c:catAx>
        <c:axId val="404275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Message Size (Bytes)</a:t>
                </a:r>
              </a:p>
            </c:rich>
          </c:tx>
          <c:layout>
            <c:manualLayout>
              <c:xMode val="edge"/>
              <c:yMode val="edge"/>
              <c:x val="0.37232259032840198"/>
              <c:y val="0.8220865990555189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40429824"/>
        <c:crosses val="autoZero"/>
        <c:auto val="1"/>
        <c:lblAlgn val="ctr"/>
        <c:lblOffset val="100"/>
        <c:tickLblSkip val="2"/>
        <c:noMultiLvlLbl val="0"/>
      </c:catAx>
      <c:valAx>
        <c:axId val="40429824"/>
        <c:scaling>
          <c:orientation val="minMax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Overlap</a:t>
                </a:r>
                <a:r>
                  <a:rPr lang="en-US" baseline="0" dirty="0" smtClean="0"/>
                  <a:t> (%)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40427520"/>
        <c:crosses val="autoZero"/>
        <c:crossBetween val="between"/>
      </c:valAx>
      <c:spPr>
        <a:ln>
          <a:solidFill>
            <a:schemeClr val="bg1"/>
          </a:solidFill>
        </a:ln>
      </c:spPr>
    </c:plotArea>
    <c:legend>
      <c:legendPos val="r"/>
      <c:layout>
        <c:manualLayout>
          <c:xMode val="edge"/>
          <c:yMode val="edge"/>
          <c:x val="0.169515788809493"/>
          <c:y val="0.45791953484414999"/>
          <c:w val="0.80396906055406203"/>
          <c:h val="0.25536747591492798"/>
        </c:manualLayout>
      </c:layout>
      <c:overlay val="0"/>
      <c:txPr>
        <a:bodyPr/>
        <a:lstStyle/>
        <a:p>
          <a:pPr>
            <a:defRPr b="1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>
          <a:latin typeface="+mn-lt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8041556808758141"/>
          <c:y val="7.1268297154964494E-2"/>
          <c:w val="0.77803463909312043"/>
          <c:h val="0.709427903989295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TrueScale-QDR</c:v>
                </c:pt>
              </c:strCache>
            </c:strRef>
          </c:tx>
          <c:spPr>
            <a:ln>
              <a:solidFill>
                <a:schemeClr val="accent6">
                  <a:lumMod val="75000"/>
                </a:schemeClr>
              </a:solidFill>
              <a:prstDash val="lgDash"/>
            </a:ln>
          </c:spPr>
          <c:marker>
            <c:symbol val="plus"/>
            <c:size val="7"/>
            <c:spPr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c:spPr>
          </c:marker>
          <c:cat>
            <c:strRef>
              <c:f>Sheet1!$A$2:$A$11</c:f>
              <c:strCache>
                <c:ptCount val="10"/>
                <c:pt idx="0">
                  <c:v>0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1K</c:v>
                </c:pt>
              </c:strCache>
            </c:strRef>
          </c:cat>
          <c:val>
            <c:numRef>
              <c:f>Sheet1!$B$2:$B$11</c:f>
              <c:numCache>
                <c:formatCode>0.00</c:formatCode>
                <c:ptCount val="10"/>
                <c:pt idx="0">
                  <c:v>1.1900000000000002</c:v>
                </c:pt>
                <c:pt idx="1">
                  <c:v>1.1900000000000002</c:v>
                </c:pt>
                <c:pt idx="2">
                  <c:v>1.1900000000000002</c:v>
                </c:pt>
                <c:pt idx="3">
                  <c:v>1.1900000000000002</c:v>
                </c:pt>
                <c:pt idx="4">
                  <c:v>1.1900000000000002</c:v>
                </c:pt>
                <c:pt idx="5">
                  <c:v>1.3800000000000001</c:v>
                </c:pt>
                <c:pt idx="6">
                  <c:v>1.3800000000000001</c:v>
                </c:pt>
                <c:pt idx="7">
                  <c:v>1.3800000000000001</c:v>
                </c:pt>
                <c:pt idx="8">
                  <c:v>1.43</c:v>
                </c:pt>
                <c:pt idx="9">
                  <c:v>1.53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ConnectX-3-FDR</c:v>
                </c:pt>
              </c:strCache>
            </c:strRef>
          </c:tx>
          <c:spPr>
            <a:ln>
              <a:solidFill>
                <a:srgbClr val="7030A0"/>
              </a:solidFill>
              <a:prstDash val="dash"/>
            </a:ln>
          </c:spPr>
          <c:marker>
            <c:symbol val="circle"/>
            <c:size val="7"/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</c:spPr>
          </c:marker>
          <c:cat>
            <c:strRef>
              <c:f>Sheet1!$A$2:$A$11</c:f>
              <c:strCache>
                <c:ptCount val="10"/>
                <c:pt idx="0">
                  <c:v>0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1K</c:v>
                </c:pt>
              </c:strCache>
            </c:strRef>
          </c:cat>
          <c:val>
            <c:numRef>
              <c:f>Sheet1!$C$2:$C$11</c:f>
              <c:numCache>
                <c:formatCode>0.00</c:formatCode>
                <c:ptCount val="10"/>
                <c:pt idx="0">
                  <c:v>1.08</c:v>
                </c:pt>
                <c:pt idx="1">
                  <c:v>1.1499999999999997</c:v>
                </c:pt>
                <c:pt idx="2">
                  <c:v>1.1499999999999997</c:v>
                </c:pt>
                <c:pt idx="3">
                  <c:v>1.1499999999999997</c:v>
                </c:pt>
                <c:pt idx="4">
                  <c:v>1.1599999999999997</c:v>
                </c:pt>
                <c:pt idx="5">
                  <c:v>1.1800000000000002</c:v>
                </c:pt>
                <c:pt idx="6">
                  <c:v>1.2</c:v>
                </c:pt>
                <c:pt idx="7">
                  <c:v>1.23</c:v>
                </c:pt>
                <c:pt idx="8">
                  <c:v>1.34</c:v>
                </c:pt>
                <c:pt idx="9">
                  <c:v>1.6600000000000001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ConnectIB-DualFDR</c:v>
                </c:pt>
              </c:strCache>
            </c:strRef>
          </c:tx>
          <c:spPr>
            <a:ln>
              <a:solidFill>
                <a:srgbClr val="0070C0"/>
              </a:solidFill>
              <a:prstDash val="sysDash"/>
            </a:ln>
          </c:spPr>
          <c:marker>
            <c:symbol val="triangle"/>
            <c:size val="7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cat>
            <c:strRef>
              <c:f>Sheet1!$A$2:$A$11</c:f>
              <c:strCache>
                <c:ptCount val="10"/>
                <c:pt idx="0">
                  <c:v>0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1K</c:v>
                </c:pt>
              </c:strCache>
            </c:strRef>
          </c:cat>
          <c:val>
            <c:numRef>
              <c:f>Sheet1!$D$2:$D$11</c:f>
              <c:numCache>
                <c:formatCode>0.00</c:formatCode>
                <c:ptCount val="10"/>
                <c:pt idx="0">
                  <c:v>1.1499999999999997</c:v>
                </c:pt>
                <c:pt idx="1">
                  <c:v>1.26</c:v>
                </c:pt>
                <c:pt idx="2">
                  <c:v>1.25</c:v>
                </c:pt>
                <c:pt idx="3">
                  <c:v>1.26</c:v>
                </c:pt>
                <c:pt idx="4">
                  <c:v>1.25</c:v>
                </c:pt>
                <c:pt idx="5">
                  <c:v>1.29</c:v>
                </c:pt>
                <c:pt idx="6">
                  <c:v>1.3</c:v>
                </c:pt>
                <c:pt idx="7">
                  <c:v>1.31</c:v>
                </c:pt>
                <c:pt idx="8">
                  <c:v>1.36</c:v>
                </c:pt>
                <c:pt idx="9">
                  <c:v>1.74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ConnectX-4-EDR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diamond"/>
            <c:size val="7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strRef>
              <c:f>Sheet1!$A$2:$A$11</c:f>
              <c:strCache>
                <c:ptCount val="10"/>
                <c:pt idx="0">
                  <c:v>0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1K</c:v>
                </c:pt>
              </c:strCache>
            </c:strRef>
          </c:cat>
          <c:val>
            <c:numRef>
              <c:f>Sheet1!$E$2:$E$11</c:f>
              <c:numCache>
                <c:formatCode>0.00</c:formatCode>
                <c:ptCount val="10"/>
                <c:pt idx="0">
                  <c:v>0.96000000000000008</c:v>
                </c:pt>
                <c:pt idx="1">
                  <c:v>0.99</c:v>
                </c:pt>
                <c:pt idx="2">
                  <c:v>0.97000000000000008</c:v>
                </c:pt>
                <c:pt idx="3">
                  <c:v>0.95000000000000007</c:v>
                </c:pt>
                <c:pt idx="4">
                  <c:v>0.94000000000000006</c:v>
                </c:pt>
                <c:pt idx="5">
                  <c:v>0.97000000000000008</c:v>
                </c:pt>
                <c:pt idx="6">
                  <c:v>0.97000000000000008</c:v>
                </c:pt>
                <c:pt idx="7">
                  <c:v>0.97000000000000008</c:v>
                </c:pt>
                <c:pt idx="8">
                  <c:v>1</c:v>
                </c:pt>
                <c:pt idx="9">
                  <c:v>1.4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472896"/>
        <c:axId val="33474816"/>
      </c:lineChart>
      <c:catAx>
        <c:axId val="33472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3600000"/>
          <a:lstStyle/>
          <a:p>
            <a:pPr>
              <a:defRPr/>
            </a:pPr>
            <a:endParaRPr lang="en-US"/>
          </a:p>
        </c:txPr>
        <c:crossAx val="33474816"/>
        <c:crosses val="autoZero"/>
        <c:auto val="1"/>
        <c:lblAlgn val="ctr"/>
        <c:lblOffset val="100"/>
        <c:noMultiLvlLbl val="0"/>
      </c:catAx>
      <c:valAx>
        <c:axId val="33474816"/>
        <c:scaling>
          <c:orientation val="minMax"/>
        </c:scaling>
        <c:delete val="0"/>
        <c:axPos val="l"/>
        <c:majorGridlines>
          <c:spPr>
            <a:ln>
              <a:solidFill>
                <a:srgbClr val="000000">
                  <a:alpha val="50000"/>
                </a:srgbClr>
              </a:solidFill>
              <a:prstDash val="sysDot"/>
            </a:ln>
          </c:spPr>
        </c:majorGridlines>
        <c:numFmt formatCode="0.00" sourceLinked="1"/>
        <c:majorTickMark val="out"/>
        <c:minorTickMark val="none"/>
        <c:tickLblPos val="nextTo"/>
        <c:spPr>
          <a:ln>
            <a:solidFill>
              <a:srgbClr val="000000">
                <a:alpha val="25000"/>
              </a:srgbClr>
            </a:solidFill>
          </a:ln>
        </c:spPr>
        <c:crossAx val="33472896"/>
        <c:crosses val="autoZero"/>
        <c:crossBetween val="between"/>
      </c:valAx>
      <c:spPr>
        <a:ln>
          <a:solidFill>
            <a:srgbClr val="000000">
              <a:alpha val="25000"/>
            </a:srgbClr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>
          <a:latin typeface="+mj-lt"/>
          <a:cs typeface="Arial" pitchFamily="34" charset="0"/>
        </a:defRPr>
      </a:pPr>
      <a:endParaRPr lang="en-US"/>
    </a:p>
  </c:txPr>
  <c:externalData r:id="rId2">
    <c:autoUpdate val="0"/>
  </c:externalData>
  <c:userShapes r:id="rId3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Medium/Large Message</a:t>
            </a:r>
            <a:r>
              <a:rPr lang="en-US" baseline="0" dirty="0" smtClean="0"/>
              <a:t> Overlap</a:t>
            </a:r>
          </a:p>
          <a:p>
            <a:pPr>
              <a:defRPr/>
            </a:pPr>
            <a:r>
              <a:rPr lang="en-US" baseline="0" dirty="0" smtClean="0"/>
              <a:t>(64 GPU nodes)</a:t>
            </a:r>
            <a:endParaRPr lang="en-US" dirty="0"/>
          </a:p>
        </c:rich>
      </c:tx>
      <c:layout>
        <c:manualLayout>
          <c:xMode val="edge"/>
          <c:yMode val="edge"/>
          <c:x val="0.18455549230740001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87599245607737"/>
          <c:y val="0.16264183674729299"/>
          <c:w val="0.72812061565528696"/>
          <c:h val="0.542927300564259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Igather (1process/node)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strRef>
              <c:f>Sheet1!$A$2:$A$10</c:f>
              <c:strCache>
                <c:ptCount val="9"/>
                <c:pt idx="0">
                  <c:v>4K</c:v>
                </c:pt>
                <c:pt idx="1">
                  <c:v>8K</c:v>
                </c:pt>
                <c:pt idx="2">
                  <c:v>16K</c:v>
                </c:pt>
                <c:pt idx="3">
                  <c:v>32K</c:v>
                </c:pt>
                <c:pt idx="4">
                  <c:v>64K</c:v>
                </c:pt>
                <c:pt idx="5">
                  <c:v>128K</c:v>
                </c:pt>
                <c:pt idx="6">
                  <c:v>256K</c:v>
                </c:pt>
                <c:pt idx="7">
                  <c:v>512K</c:v>
                </c:pt>
                <c:pt idx="8">
                  <c:v>1M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76.12</c:v>
                </c:pt>
                <c:pt idx="1">
                  <c:v>70.150000000000006</c:v>
                </c:pt>
                <c:pt idx="2">
                  <c:v>59.3</c:v>
                </c:pt>
                <c:pt idx="3">
                  <c:v>83.83</c:v>
                </c:pt>
                <c:pt idx="4">
                  <c:v>84.32</c:v>
                </c:pt>
                <c:pt idx="5">
                  <c:v>88.94</c:v>
                </c:pt>
                <c:pt idx="6">
                  <c:v>94.49</c:v>
                </c:pt>
                <c:pt idx="7">
                  <c:v>96.44</c:v>
                </c:pt>
                <c:pt idx="8">
                  <c:v>97.04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Igather (2processes/node; 1process/GPU)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square"/>
            <c:size val="5"/>
            <c:spPr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rgbClr val="0000FF"/>
                </a:solidFill>
              </a:ln>
            </c:spPr>
          </c:marker>
          <c:cat>
            <c:strRef>
              <c:f>Sheet1!$A$2:$A$10</c:f>
              <c:strCache>
                <c:ptCount val="9"/>
                <c:pt idx="0">
                  <c:v>4K</c:v>
                </c:pt>
                <c:pt idx="1">
                  <c:v>8K</c:v>
                </c:pt>
                <c:pt idx="2">
                  <c:v>16K</c:v>
                </c:pt>
                <c:pt idx="3">
                  <c:v>32K</c:v>
                </c:pt>
                <c:pt idx="4">
                  <c:v>64K</c:v>
                </c:pt>
                <c:pt idx="5">
                  <c:v>128K</c:v>
                </c:pt>
                <c:pt idx="6">
                  <c:v>256K</c:v>
                </c:pt>
                <c:pt idx="7">
                  <c:v>512K</c:v>
                </c:pt>
                <c:pt idx="8">
                  <c:v>1M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53.91</c:v>
                </c:pt>
                <c:pt idx="1">
                  <c:v>75.430000000000007</c:v>
                </c:pt>
                <c:pt idx="2">
                  <c:v>83.12</c:v>
                </c:pt>
                <c:pt idx="3">
                  <c:v>83.53</c:v>
                </c:pt>
                <c:pt idx="4">
                  <c:v>85.3</c:v>
                </c:pt>
                <c:pt idx="5">
                  <c:v>97.23</c:v>
                </c:pt>
                <c:pt idx="6">
                  <c:v>98.09</c:v>
                </c:pt>
                <c:pt idx="7">
                  <c:v>98.02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508800"/>
        <c:axId val="40531840"/>
      </c:lineChart>
      <c:catAx>
        <c:axId val="405088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Message Size</a:t>
                </a:r>
                <a:r>
                  <a:rPr lang="en-US" baseline="0" dirty="0" smtClean="0"/>
                  <a:t> (Bytes)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41299141645495202"/>
              <c:y val="0.790066219237771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/>
          <a:lstStyle/>
          <a:p>
            <a:pPr>
              <a:defRPr b="0" i="0">
                <a:solidFill>
                  <a:schemeClr val="tx1"/>
                </a:solidFill>
              </a:defRPr>
            </a:pPr>
            <a:endParaRPr lang="en-US"/>
          </a:p>
        </c:txPr>
        <c:crossAx val="40531840"/>
        <c:crosses val="autoZero"/>
        <c:auto val="1"/>
        <c:lblAlgn val="ctr"/>
        <c:lblOffset val="100"/>
        <c:tickLblSkip val="2"/>
        <c:noMultiLvlLbl val="0"/>
      </c:catAx>
      <c:valAx>
        <c:axId val="405318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Overlap (%)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"/>
              <c:y val="0.2671018029033350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b="0"/>
            </a:pPr>
            <a:endParaRPr lang="en-US"/>
          </a:p>
        </c:txPr>
        <c:crossAx val="40508800"/>
        <c:crosses val="autoZero"/>
        <c:crossBetween val="between"/>
      </c:valAx>
      <c:spPr>
        <a:noFill/>
        <a:ln w="9525">
          <a:solidFill>
            <a:schemeClr val="bg1"/>
          </a:solidFill>
        </a:ln>
      </c:spPr>
    </c:plotArea>
    <c:legend>
      <c:legendPos val="l"/>
      <c:layout>
        <c:manualLayout>
          <c:xMode val="edge"/>
          <c:yMode val="edge"/>
          <c:x val="0.15065784215056299"/>
          <c:y val="0.44698701090244602"/>
          <c:w val="0.745281523231479"/>
          <c:h val="0.24244329616870999"/>
        </c:manualLayout>
      </c:layout>
      <c:overlay val="1"/>
    </c:legend>
    <c:plotVisOnly val="1"/>
    <c:dispBlanksAs val="gap"/>
    <c:showDLblsOverMax val="0"/>
  </c:chart>
  <c:spPr>
    <a:ln>
      <a:solidFill>
        <a:srgbClr val="000000"/>
      </a:solidFill>
    </a:ln>
  </c:spPr>
  <c:txPr>
    <a:bodyPr/>
    <a:lstStyle/>
    <a:p>
      <a:pPr>
        <a:defRPr sz="1400" b="1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701878678040401"/>
          <c:y val="4.5408289699828103E-2"/>
          <c:w val="0.72277915252150604"/>
          <c:h val="0.61089484908136504"/>
        </c:manualLayout>
      </c:layout>
      <c:lineChart>
        <c:grouping val="standard"/>
        <c:varyColors val="0"/>
        <c:ser>
          <c:idx val="0"/>
          <c:order val="0"/>
          <c:spPr>
            <a:ln w="2540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solidFill>
                <a:srgbClr val="FF0000"/>
              </a:solidFill>
              <a:ln w="25400" cap="rnd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cat>
            <c:strRef>
              <c:f>Sheet2!$G$20:$G$29</c:f>
              <c:strCache>
                <c:ptCount val="10"/>
                <c:pt idx="0">
                  <c:v>8K</c:v>
                </c:pt>
                <c:pt idx="1">
                  <c:v>16K</c:v>
                </c:pt>
                <c:pt idx="2">
                  <c:v>32K</c:v>
                </c:pt>
                <c:pt idx="3">
                  <c:v>64K</c:v>
                </c:pt>
                <c:pt idx="4">
                  <c:v>128K</c:v>
                </c:pt>
                <c:pt idx="5">
                  <c:v>256K</c:v>
                </c:pt>
                <c:pt idx="6">
                  <c:v>512K</c:v>
                </c:pt>
                <c:pt idx="7">
                  <c:v>1M</c:v>
                </c:pt>
                <c:pt idx="8">
                  <c:v>2M</c:v>
                </c:pt>
                <c:pt idx="9">
                  <c:v>4M</c:v>
                </c:pt>
              </c:strCache>
            </c:strRef>
          </c:cat>
          <c:val>
            <c:numRef>
              <c:f>Sheet2!$H$20:$H$29</c:f>
              <c:numCache>
                <c:formatCode>General</c:formatCode>
                <c:ptCount val="10"/>
                <c:pt idx="0">
                  <c:v>40.03</c:v>
                </c:pt>
                <c:pt idx="1">
                  <c:v>46.27</c:v>
                </c:pt>
                <c:pt idx="2">
                  <c:v>60.37</c:v>
                </c:pt>
                <c:pt idx="3">
                  <c:v>87.6</c:v>
                </c:pt>
                <c:pt idx="4">
                  <c:v>148.25</c:v>
                </c:pt>
                <c:pt idx="5">
                  <c:v>278.74</c:v>
                </c:pt>
                <c:pt idx="6">
                  <c:v>537.32999999999936</c:v>
                </c:pt>
                <c:pt idx="7">
                  <c:v>1047.32</c:v>
                </c:pt>
                <c:pt idx="8">
                  <c:v>2063.4100000000012</c:v>
                </c:pt>
                <c:pt idx="9">
                  <c:v>4095.9700000000012</c:v>
                </c:pt>
              </c:numCache>
            </c:numRef>
          </c:val>
          <c:smooth val="0"/>
        </c:ser>
        <c:ser>
          <c:idx val="1"/>
          <c:order val="1"/>
          <c:spPr>
            <a:ln>
              <a:solidFill>
                <a:srgbClr val="008000"/>
              </a:solidFill>
            </a:ln>
          </c:spPr>
          <c:marker>
            <c:spPr>
              <a:solidFill>
                <a:srgbClr val="008000"/>
              </a:solidFill>
              <a:ln>
                <a:solidFill>
                  <a:srgbClr val="008000"/>
                </a:solidFill>
              </a:ln>
            </c:spPr>
          </c:marker>
          <c:cat>
            <c:strRef>
              <c:f>Sheet2!$G$20:$G$29</c:f>
              <c:strCache>
                <c:ptCount val="10"/>
                <c:pt idx="0">
                  <c:v>8K</c:v>
                </c:pt>
                <c:pt idx="1">
                  <c:v>16K</c:v>
                </c:pt>
                <c:pt idx="2">
                  <c:v>32K</c:v>
                </c:pt>
                <c:pt idx="3">
                  <c:v>64K</c:v>
                </c:pt>
                <c:pt idx="4">
                  <c:v>128K</c:v>
                </c:pt>
                <c:pt idx="5">
                  <c:v>256K</c:v>
                </c:pt>
                <c:pt idx="6">
                  <c:v>512K</c:v>
                </c:pt>
                <c:pt idx="7">
                  <c:v>1M</c:v>
                </c:pt>
                <c:pt idx="8">
                  <c:v>2M</c:v>
                </c:pt>
                <c:pt idx="9">
                  <c:v>4M</c:v>
                </c:pt>
              </c:strCache>
            </c:strRef>
          </c:cat>
          <c:val>
            <c:numRef>
              <c:f>Sheet2!$I$20:$I$29</c:f>
              <c:numCache>
                <c:formatCode>General</c:formatCode>
                <c:ptCount val="10"/>
                <c:pt idx="0">
                  <c:v>38.14</c:v>
                </c:pt>
                <c:pt idx="1">
                  <c:v>34.31</c:v>
                </c:pt>
                <c:pt idx="2">
                  <c:v>37.049999999999997</c:v>
                </c:pt>
                <c:pt idx="3">
                  <c:v>42.93</c:v>
                </c:pt>
                <c:pt idx="4">
                  <c:v>63.96</c:v>
                </c:pt>
                <c:pt idx="5">
                  <c:v>107.74</c:v>
                </c:pt>
                <c:pt idx="6">
                  <c:v>194.76</c:v>
                </c:pt>
                <c:pt idx="7">
                  <c:v>370.75</c:v>
                </c:pt>
                <c:pt idx="8">
                  <c:v>719.65</c:v>
                </c:pt>
                <c:pt idx="9">
                  <c:v>1416.64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556736"/>
        <c:axId val="93559040"/>
      </c:lineChart>
      <c:catAx>
        <c:axId val="935567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/>
                  <a:t>Message </a:t>
                </a:r>
                <a:r>
                  <a:rPr lang="en-US" sz="1400" dirty="0" smtClean="0"/>
                  <a:t>Size (Bytes)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.31035420729148899"/>
              <c:y val="0.8354166666666670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3559040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9355904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/>
                  <a:t>Latency (usec)</a:t>
                </a:r>
              </a:p>
            </c:rich>
          </c:tx>
          <c:layout>
            <c:manualLayout>
              <c:xMode val="edge"/>
              <c:yMode val="edge"/>
              <c:x val="0"/>
              <c:y val="0.136574203605259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3556736"/>
        <c:crosses val="autoZero"/>
        <c:crossBetween val="between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>
          <a:latin typeface="Times New Roman Bold"/>
          <a:cs typeface="Times New Roman Bold"/>
        </a:defRPr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2808147220637"/>
          <c:y val="6.9791256561679907E-2"/>
          <c:w val="0.76270907720647996"/>
          <c:h val="0.61610318241469997"/>
        </c:manualLayout>
      </c:layout>
      <c:lineChart>
        <c:grouping val="standard"/>
        <c:varyColors val="0"/>
        <c:ser>
          <c:idx val="1"/>
          <c:order val="0"/>
          <c:tx>
            <c:strRef>
              <c:f>Sheet2!$H$38</c:f>
              <c:strCache>
                <c:ptCount val="1"/>
                <c:pt idx="0">
                  <c:v>MV2</c:v>
                </c:pt>
              </c:strCache>
            </c:strRef>
          </c:tx>
          <c:spPr>
            <a:ln w="2540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ymbol val="diamond"/>
            <c:size val="7"/>
            <c:spPr>
              <a:solidFill>
                <a:srgbClr val="FF0000"/>
              </a:solidFill>
              <a:ln w="25400" cap="rnd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cat>
            <c:strRef>
              <c:f>Sheet2!$G$39:$G$61</c:f>
              <c:strCache>
                <c:ptCount val="2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  <c:pt idx="21">
                  <c:v>2M</c:v>
                </c:pt>
                <c:pt idx="22">
                  <c:v>4M</c:v>
                </c:pt>
              </c:strCache>
            </c:strRef>
          </c:cat>
          <c:val>
            <c:numRef>
              <c:f>Sheet2!$H$39:$H$61</c:f>
              <c:numCache>
                <c:formatCode>General</c:formatCode>
                <c:ptCount val="23"/>
                <c:pt idx="0">
                  <c:v>0.14000000000000001</c:v>
                </c:pt>
                <c:pt idx="1">
                  <c:v>0.28000000000000003</c:v>
                </c:pt>
                <c:pt idx="2">
                  <c:v>0.56999999999999995</c:v>
                </c:pt>
                <c:pt idx="3">
                  <c:v>1.01</c:v>
                </c:pt>
                <c:pt idx="4">
                  <c:v>1.990000000000004</c:v>
                </c:pt>
                <c:pt idx="5">
                  <c:v>3.8099999999999992</c:v>
                </c:pt>
                <c:pt idx="6">
                  <c:v>7.55</c:v>
                </c:pt>
                <c:pt idx="7">
                  <c:v>11.79</c:v>
                </c:pt>
                <c:pt idx="8">
                  <c:v>37.590000000000003</c:v>
                </c:pt>
                <c:pt idx="9">
                  <c:v>67.89</c:v>
                </c:pt>
                <c:pt idx="10">
                  <c:v>113.96</c:v>
                </c:pt>
                <c:pt idx="11">
                  <c:v>183.41</c:v>
                </c:pt>
                <c:pt idx="12">
                  <c:v>259.35000000000002</c:v>
                </c:pt>
                <c:pt idx="13">
                  <c:v>277.39999999999901</c:v>
                </c:pt>
                <c:pt idx="14">
                  <c:v>673.80999999999938</c:v>
                </c:pt>
                <c:pt idx="15">
                  <c:v>980.64</c:v>
                </c:pt>
                <c:pt idx="16">
                  <c:v>1021.53</c:v>
                </c:pt>
                <c:pt idx="17">
                  <c:v>1030.31</c:v>
                </c:pt>
                <c:pt idx="18">
                  <c:v>1036.1199999999999</c:v>
                </c:pt>
                <c:pt idx="19">
                  <c:v>1040.06</c:v>
                </c:pt>
                <c:pt idx="20">
                  <c:v>1038.04</c:v>
                </c:pt>
                <c:pt idx="21">
                  <c:v>1039.45</c:v>
                </c:pt>
                <c:pt idx="22">
                  <c:v>1037.25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Sheet2!$I$38</c:f>
              <c:strCache>
                <c:ptCount val="1"/>
                <c:pt idx="0">
                  <c:v>MV2-MIC</c:v>
                </c:pt>
              </c:strCache>
            </c:strRef>
          </c:tx>
          <c:spPr>
            <a:ln>
              <a:solidFill>
                <a:srgbClr val="148904"/>
              </a:solidFill>
            </a:ln>
          </c:spPr>
          <c:marker>
            <c:spPr>
              <a:solidFill>
                <a:srgbClr val="148904"/>
              </a:solidFill>
              <a:ln>
                <a:solidFill>
                  <a:srgbClr val="148904"/>
                </a:solidFill>
              </a:ln>
            </c:spPr>
          </c:marker>
          <c:cat>
            <c:strRef>
              <c:f>Sheet2!$G$39:$G$61</c:f>
              <c:strCache>
                <c:ptCount val="2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  <c:pt idx="21">
                  <c:v>2M</c:v>
                </c:pt>
                <c:pt idx="22">
                  <c:v>4M</c:v>
                </c:pt>
              </c:strCache>
            </c:strRef>
          </c:cat>
          <c:val>
            <c:numRef>
              <c:f>Sheet2!$I$39:$I$61</c:f>
              <c:numCache>
                <c:formatCode>General</c:formatCode>
                <c:ptCount val="23"/>
                <c:pt idx="0">
                  <c:v>0.14000000000000001</c:v>
                </c:pt>
                <c:pt idx="1">
                  <c:v>0.28999999999999998</c:v>
                </c:pt>
                <c:pt idx="2">
                  <c:v>0.56000000000000005</c:v>
                </c:pt>
                <c:pt idx="3">
                  <c:v>1.01</c:v>
                </c:pt>
                <c:pt idx="4">
                  <c:v>2.02</c:v>
                </c:pt>
                <c:pt idx="5">
                  <c:v>5.23</c:v>
                </c:pt>
                <c:pt idx="6">
                  <c:v>11.5</c:v>
                </c:pt>
                <c:pt idx="7">
                  <c:v>21.97</c:v>
                </c:pt>
                <c:pt idx="8">
                  <c:v>41.220000000000013</c:v>
                </c:pt>
                <c:pt idx="9">
                  <c:v>76.23</c:v>
                </c:pt>
                <c:pt idx="10">
                  <c:v>126.5</c:v>
                </c:pt>
                <c:pt idx="11">
                  <c:v>185.71</c:v>
                </c:pt>
                <c:pt idx="12">
                  <c:v>245.78</c:v>
                </c:pt>
                <c:pt idx="13">
                  <c:v>335.95</c:v>
                </c:pt>
                <c:pt idx="14">
                  <c:v>924.72</c:v>
                </c:pt>
                <c:pt idx="15">
                  <c:v>1824.56</c:v>
                </c:pt>
                <c:pt idx="16">
                  <c:v>3688.13</c:v>
                </c:pt>
                <c:pt idx="17">
                  <c:v>4789.79</c:v>
                </c:pt>
                <c:pt idx="18">
                  <c:v>5035.24</c:v>
                </c:pt>
                <c:pt idx="19">
                  <c:v>5143.9399999999996</c:v>
                </c:pt>
                <c:pt idx="20">
                  <c:v>5196.76</c:v>
                </c:pt>
                <c:pt idx="21">
                  <c:v>5221.08</c:v>
                </c:pt>
                <c:pt idx="22">
                  <c:v>5236.1600000000044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576192"/>
        <c:axId val="93582848"/>
      </c:lineChart>
      <c:catAx>
        <c:axId val="935761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/>
                  <a:t>Message </a:t>
                </a:r>
                <a:r>
                  <a:rPr lang="en-US" sz="1400" dirty="0" smtClean="0"/>
                  <a:t>Size (Bytes)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.35493287750901398"/>
              <c:y val="0.8453388702337050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3582848"/>
        <c:crosses val="autoZero"/>
        <c:auto val="1"/>
        <c:lblAlgn val="ctr"/>
        <c:lblOffset val="100"/>
        <c:tickLblSkip val="4"/>
        <c:tickMarkSkip val="1"/>
        <c:noMultiLvlLbl val="0"/>
      </c:catAx>
      <c:valAx>
        <c:axId val="9358284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/>
                  <a:t>Bandwidth (MB/sec)</a:t>
                </a:r>
              </a:p>
            </c:rich>
          </c:tx>
          <c:layout>
            <c:manualLayout>
              <c:xMode val="edge"/>
              <c:yMode val="edge"/>
              <c:x val="6.2434953348308097E-3"/>
              <c:y val="7.3516605696435894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3576192"/>
        <c:crosses val="autoZero"/>
        <c:crossBetween val="between"/>
        <c:majorUnit val="2000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>
          <a:latin typeface="Times New Roman Bold"/>
          <a:cs typeface="Times New Roman Bold"/>
        </a:defRPr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1358019562793"/>
          <c:y val="7.5865142491706297E-2"/>
          <c:w val="0.72277915252150604"/>
          <c:h val="0.61089484908136504"/>
        </c:manualLayout>
      </c:layout>
      <c:lineChart>
        <c:grouping val="standard"/>
        <c:varyColors val="0"/>
        <c:ser>
          <c:idx val="0"/>
          <c:order val="0"/>
          <c:spPr>
            <a:ln w="2540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solidFill>
                <a:srgbClr val="FF0000"/>
              </a:solidFill>
              <a:ln w="25400" cap="rnd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cat>
            <c:strRef>
              <c:f>Sheet7!$H$30:$H$39</c:f>
              <c:strCache>
                <c:ptCount val="10"/>
                <c:pt idx="0">
                  <c:v>8K</c:v>
                </c:pt>
                <c:pt idx="1">
                  <c:v>16K</c:v>
                </c:pt>
                <c:pt idx="2">
                  <c:v>32K</c:v>
                </c:pt>
                <c:pt idx="3">
                  <c:v>64K</c:v>
                </c:pt>
                <c:pt idx="4">
                  <c:v>128K</c:v>
                </c:pt>
                <c:pt idx="5">
                  <c:v>256K</c:v>
                </c:pt>
                <c:pt idx="6">
                  <c:v>512K</c:v>
                </c:pt>
                <c:pt idx="7">
                  <c:v>1M</c:v>
                </c:pt>
                <c:pt idx="8">
                  <c:v>2M</c:v>
                </c:pt>
                <c:pt idx="9">
                  <c:v>4M</c:v>
                </c:pt>
              </c:strCache>
            </c:strRef>
          </c:cat>
          <c:val>
            <c:numRef>
              <c:f>Sheet7!$I$30:$I$39</c:f>
              <c:numCache>
                <c:formatCode>General</c:formatCode>
                <c:ptCount val="10"/>
                <c:pt idx="0">
                  <c:v>63.760000000000012</c:v>
                </c:pt>
                <c:pt idx="1">
                  <c:v>95.75</c:v>
                </c:pt>
                <c:pt idx="2">
                  <c:v>148.66</c:v>
                </c:pt>
                <c:pt idx="3">
                  <c:v>254.93</c:v>
                </c:pt>
                <c:pt idx="4">
                  <c:v>467.16</c:v>
                </c:pt>
                <c:pt idx="5">
                  <c:v>892.78000000000054</c:v>
                </c:pt>
                <c:pt idx="6">
                  <c:v>1742.16</c:v>
                </c:pt>
                <c:pt idx="7">
                  <c:v>3441.18</c:v>
                </c:pt>
                <c:pt idx="8">
                  <c:v>6839.56</c:v>
                </c:pt>
                <c:pt idx="9">
                  <c:v>13633.46</c:v>
                </c:pt>
              </c:numCache>
            </c:numRef>
          </c:val>
          <c:smooth val="0"/>
        </c:ser>
        <c:ser>
          <c:idx val="1"/>
          <c:order val="1"/>
          <c:spPr>
            <a:ln>
              <a:solidFill>
                <a:srgbClr val="008000"/>
              </a:solidFill>
            </a:ln>
          </c:spPr>
          <c:marker>
            <c:spPr>
              <a:solidFill>
                <a:srgbClr val="008000"/>
              </a:solidFill>
              <a:ln>
                <a:solidFill>
                  <a:srgbClr val="008000"/>
                </a:solidFill>
              </a:ln>
            </c:spPr>
          </c:marker>
          <c:cat>
            <c:strRef>
              <c:f>Sheet7!$H$30:$H$39</c:f>
              <c:strCache>
                <c:ptCount val="10"/>
                <c:pt idx="0">
                  <c:v>8K</c:v>
                </c:pt>
                <c:pt idx="1">
                  <c:v>16K</c:v>
                </c:pt>
                <c:pt idx="2">
                  <c:v>32K</c:v>
                </c:pt>
                <c:pt idx="3">
                  <c:v>64K</c:v>
                </c:pt>
                <c:pt idx="4">
                  <c:v>128K</c:v>
                </c:pt>
                <c:pt idx="5">
                  <c:v>256K</c:v>
                </c:pt>
                <c:pt idx="6">
                  <c:v>512K</c:v>
                </c:pt>
                <c:pt idx="7">
                  <c:v>1M</c:v>
                </c:pt>
                <c:pt idx="8">
                  <c:v>2M</c:v>
                </c:pt>
                <c:pt idx="9">
                  <c:v>4M</c:v>
                </c:pt>
              </c:strCache>
            </c:strRef>
          </c:cat>
          <c:val>
            <c:numRef>
              <c:f>Sheet7!$J$30:$J$39</c:f>
              <c:numCache>
                <c:formatCode>General</c:formatCode>
                <c:ptCount val="10"/>
                <c:pt idx="0">
                  <c:v>62.28</c:v>
                </c:pt>
                <c:pt idx="1">
                  <c:v>30.97999999999999</c:v>
                </c:pt>
                <c:pt idx="2">
                  <c:v>34.33</c:v>
                </c:pt>
                <c:pt idx="3">
                  <c:v>47.81</c:v>
                </c:pt>
                <c:pt idx="4">
                  <c:v>77.260000000000005</c:v>
                </c:pt>
                <c:pt idx="5">
                  <c:v>137.24</c:v>
                </c:pt>
                <c:pt idx="6">
                  <c:v>258.85000000000002</c:v>
                </c:pt>
                <c:pt idx="7">
                  <c:v>498.7</c:v>
                </c:pt>
                <c:pt idx="8">
                  <c:v>973.01</c:v>
                </c:pt>
                <c:pt idx="9">
                  <c:v>1614.15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623040"/>
        <c:axId val="93625344"/>
      </c:lineChart>
      <c:catAx>
        <c:axId val="936230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/>
                  <a:t>Message </a:t>
                </a:r>
                <a:r>
                  <a:rPr lang="en-US" sz="1400" dirty="0" smtClean="0"/>
                  <a:t>Size (Bytes)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.31035420729148899"/>
              <c:y val="0.8354166666666670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3625344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9362534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/>
                  <a:t>Latency (usec)</a:t>
                </a:r>
              </a:p>
            </c:rich>
          </c:tx>
          <c:layout>
            <c:manualLayout>
              <c:xMode val="edge"/>
              <c:yMode val="edge"/>
              <c:x val="0"/>
              <c:y val="0.136574203605259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3623040"/>
        <c:crosses val="autoZero"/>
        <c:crossBetween val="between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>
          <a:latin typeface="Times New Roman Bold"/>
          <a:cs typeface="Times New Roman Bold"/>
        </a:defRPr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2808147220637"/>
          <c:y val="6.9791256561679907E-2"/>
          <c:w val="0.76270907720647996"/>
          <c:h val="0.61610318241469997"/>
        </c:manualLayout>
      </c:layout>
      <c:lineChart>
        <c:grouping val="standard"/>
        <c:varyColors val="0"/>
        <c:ser>
          <c:idx val="1"/>
          <c:order val="0"/>
          <c:tx>
            <c:strRef>
              <c:f>Sheet7!$I$45</c:f>
              <c:strCache>
                <c:ptCount val="1"/>
                <c:pt idx="0">
                  <c:v>MV2</c:v>
                </c:pt>
              </c:strCache>
            </c:strRef>
          </c:tx>
          <c:spPr>
            <a:ln w="2540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ymbol val="diamond"/>
            <c:size val="7"/>
            <c:spPr>
              <a:solidFill>
                <a:srgbClr val="FF0000"/>
              </a:solidFill>
              <a:ln w="25400" cap="rnd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cat>
            <c:strRef>
              <c:f>Sheet7!$H$46:$H$68</c:f>
              <c:strCache>
                <c:ptCount val="2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  <c:pt idx="21">
                  <c:v>2M</c:v>
                </c:pt>
                <c:pt idx="22">
                  <c:v>4M</c:v>
                </c:pt>
              </c:strCache>
            </c:strRef>
          </c:cat>
          <c:val>
            <c:numRef>
              <c:f>Sheet7!$I$46:$I$68</c:f>
              <c:numCache>
                <c:formatCode>General</c:formatCode>
                <c:ptCount val="23"/>
                <c:pt idx="0">
                  <c:v>0.14000000000000001</c:v>
                </c:pt>
                <c:pt idx="1">
                  <c:v>0.28000000000000003</c:v>
                </c:pt>
                <c:pt idx="2">
                  <c:v>0.56999999999999995</c:v>
                </c:pt>
                <c:pt idx="3">
                  <c:v>1.02</c:v>
                </c:pt>
                <c:pt idx="4">
                  <c:v>2.02</c:v>
                </c:pt>
                <c:pt idx="5">
                  <c:v>3.87</c:v>
                </c:pt>
                <c:pt idx="6">
                  <c:v>7.67</c:v>
                </c:pt>
                <c:pt idx="7">
                  <c:v>12.18</c:v>
                </c:pt>
                <c:pt idx="8">
                  <c:v>38.340000000000003</c:v>
                </c:pt>
                <c:pt idx="9">
                  <c:v>70.010000000000005</c:v>
                </c:pt>
                <c:pt idx="10">
                  <c:v>120.79</c:v>
                </c:pt>
                <c:pt idx="11">
                  <c:v>192.85000000000059</c:v>
                </c:pt>
                <c:pt idx="12">
                  <c:v>252.38000000000059</c:v>
                </c:pt>
                <c:pt idx="13">
                  <c:v>283.84000000000032</c:v>
                </c:pt>
                <c:pt idx="14">
                  <c:v>294.7</c:v>
                </c:pt>
                <c:pt idx="15">
                  <c:v>301.17</c:v>
                </c:pt>
                <c:pt idx="16">
                  <c:v>304.90999999999963</c:v>
                </c:pt>
                <c:pt idx="17">
                  <c:v>306.58</c:v>
                </c:pt>
                <c:pt idx="18">
                  <c:v>307.67</c:v>
                </c:pt>
                <c:pt idx="19">
                  <c:v>308.20999999999913</c:v>
                </c:pt>
                <c:pt idx="20">
                  <c:v>308.45999999999913</c:v>
                </c:pt>
                <c:pt idx="21">
                  <c:v>308.62</c:v>
                </c:pt>
                <c:pt idx="22">
                  <c:v>308.70999999999913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Sheet7!$J$45</c:f>
              <c:strCache>
                <c:ptCount val="1"/>
                <c:pt idx="0">
                  <c:v>MV2-MIC</c:v>
                </c:pt>
              </c:strCache>
            </c:strRef>
          </c:tx>
          <c:spPr>
            <a:ln>
              <a:solidFill>
                <a:srgbClr val="148904"/>
              </a:solidFill>
            </a:ln>
          </c:spPr>
          <c:marker>
            <c:spPr>
              <a:solidFill>
                <a:srgbClr val="148904"/>
              </a:solidFill>
              <a:ln>
                <a:solidFill>
                  <a:srgbClr val="148904"/>
                </a:solidFill>
              </a:ln>
            </c:spPr>
          </c:marker>
          <c:cat>
            <c:strRef>
              <c:f>Sheet7!$H$46:$H$68</c:f>
              <c:strCache>
                <c:ptCount val="2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  <c:pt idx="21">
                  <c:v>2M</c:v>
                </c:pt>
                <c:pt idx="22">
                  <c:v>4M</c:v>
                </c:pt>
              </c:strCache>
            </c:strRef>
          </c:cat>
          <c:val>
            <c:numRef>
              <c:f>Sheet7!$J$46:$J$68</c:f>
              <c:numCache>
                <c:formatCode>General</c:formatCode>
                <c:ptCount val="23"/>
                <c:pt idx="0">
                  <c:v>0.14000000000000001</c:v>
                </c:pt>
                <c:pt idx="1">
                  <c:v>0.28000000000000003</c:v>
                </c:pt>
                <c:pt idx="2">
                  <c:v>0.55000000000000004</c:v>
                </c:pt>
                <c:pt idx="3">
                  <c:v>0.99</c:v>
                </c:pt>
                <c:pt idx="4">
                  <c:v>1.980000000000004</c:v>
                </c:pt>
                <c:pt idx="5">
                  <c:v>5.09</c:v>
                </c:pt>
                <c:pt idx="6">
                  <c:v>11.26</c:v>
                </c:pt>
                <c:pt idx="7">
                  <c:v>20.95999999999999</c:v>
                </c:pt>
                <c:pt idx="8">
                  <c:v>38.11</c:v>
                </c:pt>
                <c:pt idx="9">
                  <c:v>67.790000000000006</c:v>
                </c:pt>
                <c:pt idx="10">
                  <c:v>121.81</c:v>
                </c:pt>
                <c:pt idx="11">
                  <c:v>185.98000000000039</c:v>
                </c:pt>
                <c:pt idx="12">
                  <c:v>244.24</c:v>
                </c:pt>
                <c:pt idx="13">
                  <c:v>303.97999999999871</c:v>
                </c:pt>
                <c:pt idx="14">
                  <c:v>1257.1400000000001</c:v>
                </c:pt>
                <c:pt idx="15">
                  <c:v>2479.1999999999998</c:v>
                </c:pt>
                <c:pt idx="16">
                  <c:v>4156.0600000000004</c:v>
                </c:pt>
                <c:pt idx="17">
                  <c:v>4775.2</c:v>
                </c:pt>
                <c:pt idx="18">
                  <c:v>5199.1000000000004</c:v>
                </c:pt>
                <c:pt idx="19">
                  <c:v>5427.98</c:v>
                </c:pt>
                <c:pt idx="20">
                  <c:v>5434.3600000000024</c:v>
                </c:pt>
                <c:pt idx="21">
                  <c:v>5430.95</c:v>
                </c:pt>
                <c:pt idx="22">
                  <c:v>5594.38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655040"/>
        <c:axId val="93657344"/>
      </c:lineChart>
      <c:catAx>
        <c:axId val="936550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/>
                  <a:t>Message </a:t>
                </a:r>
                <a:r>
                  <a:rPr lang="en-US" sz="1400" dirty="0" smtClean="0"/>
                  <a:t>Size (Bytes)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.35493287750901398"/>
              <c:y val="0.8453388702337050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3657344"/>
        <c:crosses val="autoZero"/>
        <c:auto val="1"/>
        <c:lblAlgn val="ctr"/>
        <c:lblOffset val="100"/>
        <c:tickLblSkip val="4"/>
        <c:tickMarkSkip val="1"/>
        <c:noMultiLvlLbl val="0"/>
      </c:catAx>
      <c:valAx>
        <c:axId val="9365734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/>
                  <a:t>Bandwidth (MB/sec)</a:t>
                </a:r>
              </a:p>
            </c:rich>
          </c:tx>
          <c:layout>
            <c:manualLayout>
              <c:xMode val="edge"/>
              <c:yMode val="edge"/>
              <c:x val="0"/>
              <c:y val="9.8940331116998306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3655040"/>
        <c:crosses val="autoZero"/>
        <c:crossBetween val="between"/>
        <c:majorUnit val="2000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>
          <a:latin typeface="Times New Roman Bold"/>
          <a:cs typeface="Times New Roman Bold"/>
        </a:defRPr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rgbClr val="CC0000"/>
                </a:solidFill>
              </a:defRPr>
            </a:pPr>
            <a:r>
              <a:rPr lang="en-US" dirty="0">
                <a:solidFill>
                  <a:srgbClr val="CC0000"/>
                </a:solidFill>
              </a:rPr>
              <a:t>32-Node-Allgather (16H + 16 M)</a:t>
            </a:r>
          </a:p>
          <a:p>
            <a:pPr>
              <a:defRPr>
                <a:solidFill>
                  <a:srgbClr val="CC0000"/>
                </a:solidFill>
              </a:defRPr>
            </a:pPr>
            <a:r>
              <a:rPr lang="en-US" dirty="0">
                <a:solidFill>
                  <a:srgbClr val="CC0000"/>
                </a:solidFill>
              </a:rPr>
              <a:t>Small Message Latency</a:t>
            </a:r>
          </a:p>
        </c:rich>
      </c:tx>
      <c:layout>
        <c:manualLayout>
          <c:xMode val="edge"/>
          <c:yMode val="edge"/>
          <c:x val="0.25357856647601301"/>
          <c:y val="2.593193309969640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2434281952882501"/>
          <c:y val="5.1400554097404502E-2"/>
          <c:w val="0.75672536413011304"/>
          <c:h val="0.71055164232173296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MV2-MIC</c:v>
                </c:pt>
              </c:strCache>
            </c:strRef>
          </c:tx>
          <c:spPr>
            <a:ln w="25400">
              <a:solidFill>
                <a:srgbClr val="FF0000"/>
              </a:solidFill>
            </a:ln>
          </c:spPr>
          <c:marker>
            <c:symbol val="diamond"/>
            <c:size val="7"/>
            <c:spPr>
              <a:solidFill>
                <a:srgbClr val="FF0000"/>
              </a:solidFill>
              <a:ln w="25400">
                <a:solidFill>
                  <a:srgbClr val="FF0000"/>
                </a:solidFill>
              </a:ln>
            </c:spPr>
          </c:marker>
          <c:cat>
            <c:strRef>
              <c:f>Sheet1!$A$3:$A$13</c:f>
              <c:strCach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</c:strCache>
            </c:strRef>
          </c:cat>
          <c:val>
            <c:numRef>
              <c:f>Sheet1!$B$3:$B$13</c:f>
              <c:numCache>
                <c:formatCode>General</c:formatCode>
                <c:ptCount val="11"/>
                <c:pt idx="0">
                  <c:v>305.01</c:v>
                </c:pt>
                <c:pt idx="1">
                  <c:v>283.62</c:v>
                </c:pt>
                <c:pt idx="2">
                  <c:v>304.44</c:v>
                </c:pt>
                <c:pt idx="3">
                  <c:v>360.97999999999911</c:v>
                </c:pt>
                <c:pt idx="4">
                  <c:v>627.13</c:v>
                </c:pt>
                <c:pt idx="5">
                  <c:v>939.41</c:v>
                </c:pt>
                <c:pt idx="6">
                  <c:v>1428.53</c:v>
                </c:pt>
                <c:pt idx="7">
                  <c:v>2712.99</c:v>
                </c:pt>
                <c:pt idx="8">
                  <c:v>5242.04</c:v>
                </c:pt>
                <c:pt idx="9">
                  <c:v>9766.68</c:v>
                </c:pt>
                <c:pt idx="10">
                  <c:v>19237.39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MV2-MIC-Opt</c:v>
                </c:pt>
              </c:strCache>
            </c:strRef>
          </c:tx>
          <c:spPr>
            <a:ln w="25400">
              <a:solidFill>
                <a:srgbClr val="00B050"/>
              </a:solidFill>
            </a:ln>
          </c:spPr>
          <c:marker>
            <c:symbol val="square"/>
            <c:size val="7"/>
            <c:spPr>
              <a:solidFill>
                <a:srgbClr val="00B050"/>
              </a:solidFill>
              <a:ln w="25400">
                <a:solidFill>
                  <a:srgbClr val="00B050"/>
                </a:solidFill>
              </a:ln>
            </c:spPr>
          </c:marker>
          <c:cat>
            <c:strRef>
              <c:f>Sheet1!$A$3:$A$13</c:f>
              <c:strCach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</c:strCache>
            </c:strRef>
          </c:cat>
          <c:val>
            <c:numRef>
              <c:f>Sheet1!$C$3:$C$13</c:f>
              <c:numCache>
                <c:formatCode>General</c:formatCode>
                <c:ptCount val="11"/>
                <c:pt idx="0">
                  <c:v>352.87</c:v>
                </c:pt>
                <c:pt idx="1">
                  <c:v>281.20999999999958</c:v>
                </c:pt>
                <c:pt idx="2">
                  <c:v>298.56</c:v>
                </c:pt>
                <c:pt idx="3">
                  <c:v>310.58999999999918</c:v>
                </c:pt>
                <c:pt idx="4">
                  <c:v>347.07</c:v>
                </c:pt>
                <c:pt idx="5">
                  <c:v>382.45</c:v>
                </c:pt>
                <c:pt idx="6">
                  <c:v>487.35</c:v>
                </c:pt>
                <c:pt idx="7">
                  <c:v>805.92999999999938</c:v>
                </c:pt>
                <c:pt idx="8">
                  <c:v>1321.75</c:v>
                </c:pt>
                <c:pt idx="9">
                  <c:v>2267.88</c:v>
                </c:pt>
                <c:pt idx="10">
                  <c:v>4566.7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862144"/>
        <c:axId val="93868800"/>
      </c:lineChart>
      <c:catAx>
        <c:axId val="938621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Message Size (Bytes)</a:t>
                </a:r>
              </a:p>
            </c:rich>
          </c:tx>
          <c:layout>
            <c:manualLayout>
              <c:xMode val="edge"/>
              <c:yMode val="edge"/>
              <c:x val="0.42418448478708498"/>
              <c:y val="0.88291732205487095"/>
            </c:manualLayout>
          </c:layout>
          <c:overlay val="0"/>
        </c:title>
        <c:majorTickMark val="out"/>
        <c:minorTickMark val="none"/>
        <c:tickLblPos val="nextTo"/>
        <c:crossAx val="93868800"/>
        <c:crosses val="autoZero"/>
        <c:auto val="1"/>
        <c:lblAlgn val="ctr"/>
        <c:lblOffset val="100"/>
        <c:noMultiLvlLbl val="0"/>
      </c:catAx>
      <c:valAx>
        <c:axId val="938688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Latency (usecs)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38621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6051683043997098"/>
          <c:y val="0.24593954252258499"/>
          <c:w val="0.38447556415530099"/>
          <c:h val="0.2711622610739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rgbClr val="CC0000"/>
                </a:solidFill>
              </a:defRPr>
            </a:pPr>
            <a:r>
              <a:rPr lang="en-US" dirty="0">
                <a:solidFill>
                  <a:srgbClr val="CC0000"/>
                </a:solidFill>
              </a:rPr>
              <a:t>32-Node-Allgather (8H + 8 M)
Large Message Latency</a:t>
            </a:r>
          </a:p>
        </c:rich>
      </c:tx>
      <c:layout>
        <c:manualLayout>
          <c:xMode val="edge"/>
          <c:yMode val="edge"/>
          <c:x val="0.275842071467644"/>
          <c:y val="3.993345123542149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37408343785279"/>
          <c:y val="5.1400554097404502E-2"/>
          <c:w val="0.76259165621472602"/>
          <c:h val="0.717525509544550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Sheet1!$B$18</c:f>
              <c:strCache>
                <c:ptCount val="1"/>
                <c:pt idx="0">
                  <c:v>MV2-MIC</c:v>
                </c:pt>
              </c:strCache>
            </c:strRef>
          </c:tx>
          <c:spPr>
            <a:ln w="25400">
              <a:solidFill>
                <a:srgbClr val="FF0000"/>
              </a:solidFill>
            </a:ln>
          </c:spPr>
          <c:marker>
            <c:symbol val="diamond"/>
            <c:size val="7"/>
            <c:spPr>
              <a:solidFill>
                <a:srgbClr val="FF0000"/>
              </a:solidFill>
              <a:ln w="25400">
                <a:solidFill>
                  <a:srgbClr val="FF0000"/>
                </a:solidFill>
              </a:ln>
            </c:spPr>
          </c:marker>
          <c:cat>
            <c:strRef>
              <c:f>Sheet1!$A$19:$A$26</c:f>
              <c:strCache>
                <c:ptCount val="8"/>
                <c:pt idx="0">
                  <c:v>8K</c:v>
                </c:pt>
                <c:pt idx="1">
                  <c:v>16K</c:v>
                </c:pt>
                <c:pt idx="2">
                  <c:v>32K</c:v>
                </c:pt>
                <c:pt idx="3">
                  <c:v>64K</c:v>
                </c:pt>
                <c:pt idx="4">
                  <c:v>128K</c:v>
                </c:pt>
                <c:pt idx="5">
                  <c:v>256K</c:v>
                </c:pt>
                <c:pt idx="6">
                  <c:v>512K</c:v>
                </c:pt>
                <c:pt idx="7">
                  <c:v>1M</c:v>
                </c:pt>
              </c:strCache>
            </c:strRef>
          </c:cat>
          <c:val>
            <c:numRef>
              <c:f>Sheet1!$B$19:$B$26</c:f>
              <c:numCache>
                <c:formatCode>General</c:formatCode>
                <c:ptCount val="8"/>
                <c:pt idx="0">
                  <c:v>46353.63</c:v>
                </c:pt>
                <c:pt idx="1">
                  <c:v>53035.61</c:v>
                </c:pt>
                <c:pt idx="2">
                  <c:v>82885.820000000007</c:v>
                </c:pt>
                <c:pt idx="3">
                  <c:v>146457.71000000011</c:v>
                </c:pt>
                <c:pt idx="4">
                  <c:v>320880.87</c:v>
                </c:pt>
                <c:pt idx="5">
                  <c:v>525133.1</c:v>
                </c:pt>
                <c:pt idx="6">
                  <c:v>795520.51</c:v>
                </c:pt>
                <c:pt idx="7">
                  <c:v>1288505.24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Sheet1!$C$18</c:f>
              <c:strCache>
                <c:ptCount val="1"/>
                <c:pt idx="0">
                  <c:v>MV2-MIC-Opt</c:v>
                </c:pt>
              </c:strCache>
            </c:strRef>
          </c:tx>
          <c:spPr>
            <a:ln w="25400">
              <a:solidFill>
                <a:srgbClr val="00B050"/>
              </a:solidFill>
            </a:ln>
          </c:spPr>
          <c:marker>
            <c:symbol val="square"/>
            <c:size val="7"/>
            <c:spPr>
              <a:solidFill>
                <a:srgbClr val="00B050"/>
              </a:solidFill>
              <a:ln w="25400">
                <a:solidFill>
                  <a:srgbClr val="00B050"/>
                </a:solidFill>
              </a:ln>
            </c:spPr>
          </c:marker>
          <c:cat>
            <c:strRef>
              <c:f>Sheet1!$A$19:$A$26</c:f>
              <c:strCache>
                <c:ptCount val="8"/>
                <c:pt idx="0">
                  <c:v>8K</c:v>
                </c:pt>
                <c:pt idx="1">
                  <c:v>16K</c:v>
                </c:pt>
                <c:pt idx="2">
                  <c:v>32K</c:v>
                </c:pt>
                <c:pt idx="3">
                  <c:v>64K</c:v>
                </c:pt>
                <c:pt idx="4">
                  <c:v>128K</c:v>
                </c:pt>
                <c:pt idx="5">
                  <c:v>256K</c:v>
                </c:pt>
                <c:pt idx="6">
                  <c:v>512K</c:v>
                </c:pt>
                <c:pt idx="7">
                  <c:v>1M</c:v>
                </c:pt>
              </c:strCache>
            </c:strRef>
          </c:cat>
          <c:val>
            <c:numRef>
              <c:f>Sheet1!$C$19:$C$26</c:f>
              <c:numCache>
                <c:formatCode>General</c:formatCode>
                <c:ptCount val="8"/>
                <c:pt idx="0">
                  <c:v>20654.7</c:v>
                </c:pt>
                <c:pt idx="1">
                  <c:v>17116.73</c:v>
                </c:pt>
                <c:pt idx="2">
                  <c:v>23157.649999999951</c:v>
                </c:pt>
                <c:pt idx="3">
                  <c:v>49577.880000000012</c:v>
                </c:pt>
                <c:pt idx="4">
                  <c:v>95318.620000000024</c:v>
                </c:pt>
                <c:pt idx="5">
                  <c:v>190802.93</c:v>
                </c:pt>
                <c:pt idx="6">
                  <c:v>309567.57</c:v>
                </c:pt>
                <c:pt idx="7">
                  <c:v>531935.24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881856"/>
        <c:axId val="93888512"/>
      </c:lineChart>
      <c:catAx>
        <c:axId val="938818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Message Size (Bytes)</a:t>
                </a:r>
              </a:p>
            </c:rich>
          </c:tx>
          <c:layout>
            <c:manualLayout>
              <c:xMode val="edge"/>
              <c:yMode val="edge"/>
              <c:x val="0.42033009040576103"/>
              <c:y val="0.88867441205592101"/>
            </c:manualLayout>
          </c:layout>
          <c:overlay val="0"/>
        </c:title>
        <c:majorTickMark val="out"/>
        <c:minorTickMark val="none"/>
        <c:tickLblPos val="nextTo"/>
        <c:crossAx val="93888512"/>
        <c:crosses val="autoZero"/>
        <c:auto val="1"/>
        <c:lblAlgn val="ctr"/>
        <c:lblOffset val="100"/>
        <c:noMultiLvlLbl val="0"/>
      </c:catAx>
      <c:valAx>
        <c:axId val="938885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Latency (usecs)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3881856"/>
        <c:crosses val="autoZero"/>
        <c:crossBetween val="between"/>
        <c:dispUnits>
          <c:custUnit val="1000"/>
          <c:dispUnitsLbl>
            <c:layout/>
          </c:dispUnitsLbl>
        </c:dispUnits>
      </c:valAx>
    </c:plotArea>
    <c:legend>
      <c:legendPos val="r"/>
      <c:layout>
        <c:manualLayout>
          <c:xMode val="edge"/>
          <c:yMode val="edge"/>
          <c:x val="0.22316597947622699"/>
          <c:y val="0.247305103446156"/>
          <c:w val="0.42760820414421502"/>
          <c:h val="0.3049829121163630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rgbClr val="CC0000"/>
                </a:solidFill>
              </a:defRPr>
            </a:pPr>
            <a:r>
              <a:rPr lang="en-US" dirty="0">
                <a:solidFill>
                  <a:srgbClr val="CC0000"/>
                </a:solidFill>
              </a:rPr>
              <a:t>32-Node-Alltoall (8H + 8 M)</a:t>
            </a:r>
          </a:p>
          <a:p>
            <a:pPr>
              <a:defRPr>
                <a:solidFill>
                  <a:srgbClr val="CC0000"/>
                </a:solidFill>
              </a:defRPr>
            </a:pPr>
            <a:r>
              <a:rPr lang="en-US" dirty="0" smtClean="0">
                <a:solidFill>
                  <a:srgbClr val="CC0000"/>
                </a:solidFill>
              </a:rPr>
              <a:t>Large Message </a:t>
            </a:r>
            <a:r>
              <a:rPr lang="en-US" dirty="0">
                <a:solidFill>
                  <a:srgbClr val="CC0000"/>
                </a:solidFill>
              </a:rPr>
              <a:t>Latency</a:t>
            </a:r>
          </a:p>
        </c:rich>
      </c:tx>
      <c:layout>
        <c:manualLayout>
          <c:xMode val="edge"/>
          <c:yMode val="edge"/>
          <c:x val="0.287638888888889"/>
          <c:y val="2.777777777777790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2932852143482099"/>
          <c:y val="5.1400554097404502E-2"/>
          <c:w val="0.717400481189851"/>
          <c:h val="0.68897783610382402"/>
        </c:manualLayout>
      </c:layout>
      <c:lineChart>
        <c:grouping val="standard"/>
        <c:varyColors val="0"/>
        <c:ser>
          <c:idx val="0"/>
          <c:order val="0"/>
          <c:tx>
            <c:strRef>
              <c:f>Sheet1!$G$18</c:f>
              <c:strCache>
                <c:ptCount val="1"/>
                <c:pt idx="0">
                  <c:v>MV2-MIC</c:v>
                </c:pt>
              </c:strCache>
            </c:strRef>
          </c:tx>
          <c:spPr>
            <a:ln w="25400">
              <a:solidFill>
                <a:srgbClr val="FF0000"/>
              </a:solidFill>
            </a:ln>
          </c:spPr>
          <c:marker>
            <c:symbol val="diamond"/>
            <c:size val="7"/>
            <c:spPr>
              <a:solidFill>
                <a:srgbClr val="FF0000"/>
              </a:solidFill>
              <a:ln w="25400">
                <a:solidFill>
                  <a:srgbClr val="FF0000"/>
                </a:solidFill>
              </a:ln>
            </c:spPr>
          </c:marker>
          <c:cat>
            <c:strRef>
              <c:f>Sheet1!$F$19:$F$26</c:f>
              <c:strCache>
                <c:ptCount val="8"/>
                <c:pt idx="0">
                  <c:v>4K</c:v>
                </c:pt>
                <c:pt idx="1">
                  <c:v>8K</c:v>
                </c:pt>
                <c:pt idx="2">
                  <c:v>16K</c:v>
                </c:pt>
                <c:pt idx="3">
                  <c:v>32K</c:v>
                </c:pt>
                <c:pt idx="4">
                  <c:v>64K</c:v>
                </c:pt>
                <c:pt idx="5">
                  <c:v>128K</c:v>
                </c:pt>
                <c:pt idx="6">
                  <c:v>256K</c:v>
                </c:pt>
                <c:pt idx="7">
                  <c:v>512K</c:v>
                </c:pt>
              </c:strCache>
            </c:strRef>
          </c:cat>
          <c:val>
            <c:numRef>
              <c:f>Sheet1!$G$19:$G$26</c:f>
              <c:numCache>
                <c:formatCode>General</c:formatCode>
                <c:ptCount val="8"/>
                <c:pt idx="0">
                  <c:v>24492.9</c:v>
                </c:pt>
                <c:pt idx="1">
                  <c:v>56819.71</c:v>
                </c:pt>
                <c:pt idx="2">
                  <c:v>57447.51</c:v>
                </c:pt>
                <c:pt idx="3">
                  <c:v>68130.14</c:v>
                </c:pt>
                <c:pt idx="4">
                  <c:v>116704.88</c:v>
                </c:pt>
                <c:pt idx="5">
                  <c:v>204612.24000000011</c:v>
                </c:pt>
                <c:pt idx="6">
                  <c:v>377248.39</c:v>
                </c:pt>
                <c:pt idx="7">
                  <c:v>722245.34000000043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Sheet1!$H$18</c:f>
              <c:strCache>
                <c:ptCount val="1"/>
                <c:pt idx="0">
                  <c:v>MV2-MIC-Opt</c:v>
                </c:pt>
              </c:strCache>
            </c:strRef>
          </c:tx>
          <c:spPr>
            <a:ln w="25400">
              <a:solidFill>
                <a:srgbClr val="00B050"/>
              </a:solidFill>
            </a:ln>
          </c:spPr>
          <c:marker>
            <c:symbol val="square"/>
            <c:size val="7"/>
            <c:spPr>
              <a:solidFill>
                <a:srgbClr val="00B050"/>
              </a:solidFill>
              <a:ln w="25400">
                <a:solidFill>
                  <a:srgbClr val="00B050"/>
                </a:solidFill>
              </a:ln>
            </c:spPr>
          </c:marker>
          <c:cat>
            <c:strRef>
              <c:f>Sheet1!$F$19:$F$26</c:f>
              <c:strCache>
                <c:ptCount val="8"/>
                <c:pt idx="0">
                  <c:v>4K</c:v>
                </c:pt>
                <c:pt idx="1">
                  <c:v>8K</c:v>
                </c:pt>
                <c:pt idx="2">
                  <c:v>16K</c:v>
                </c:pt>
                <c:pt idx="3">
                  <c:v>32K</c:v>
                </c:pt>
                <c:pt idx="4">
                  <c:v>64K</c:v>
                </c:pt>
                <c:pt idx="5">
                  <c:v>128K</c:v>
                </c:pt>
                <c:pt idx="6">
                  <c:v>256K</c:v>
                </c:pt>
                <c:pt idx="7">
                  <c:v>512K</c:v>
                </c:pt>
              </c:strCache>
            </c:strRef>
          </c:cat>
          <c:val>
            <c:numRef>
              <c:f>Sheet1!$H$19:$H$26</c:f>
              <c:numCache>
                <c:formatCode>General</c:formatCode>
                <c:ptCount val="8"/>
                <c:pt idx="0">
                  <c:v>19651.10999999995</c:v>
                </c:pt>
                <c:pt idx="1">
                  <c:v>36639.760000000002</c:v>
                </c:pt>
                <c:pt idx="2">
                  <c:v>43077.340000000011</c:v>
                </c:pt>
                <c:pt idx="3">
                  <c:v>37160.980000000003</c:v>
                </c:pt>
                <c:pt idx="4">
                  <c:v>64388.23</c:v>
                </c:pt>
                <c:pt idx="5">
                  <c:v>98467.64</c:v>
                </c:pt>
                <c:pt idx="6">
                  <c:v>171162.38</c:v>
                </c:pt>
                <c:pt idx="7">
                  <c:v>321856.68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815936"/>
        <c:axId val="93818240"/>
      </c:lineChart>
      <c:catAx>
        <c:axId val="938159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Message Size (Bytes)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93818240"/>
        <c:crosses val="autoZero"/>
        <c:auto val="1"/>
        <c:lblAlgn val="ctr"/>
        <c:lblOffset val="100"/>
        <c:noMultiLvlLbl val="0"/>
      </c:catAx>
      <c:valAx>
        <c:axId val="938182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Latency (usecs)</a:t>
                </a:r>
              </a:p>
            </c:rich>
          </c:tx>
          <c:layout>
            <c:manualLayout>
              <c:xMode val="edge"/>
              <c:yMode val="edge"/>
              <c:x val="0.01"/>
              <c:y val="0.107358802371925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93815936"/>
        <c:crosses val="autoZero"/>
        <c:crossBetween val="between"/>
        <c:dispUnits>
          <c:custUnit val="1000"/>
        </c:dispUnits>
      </c:valAx>
    </c:plotArea>
    <c:legend>
      <c:legendPos val="r"/>
      <c:layout>
        <c:manualLayout>
          <c:xMode val="edge"/>
          <c:yMode val="edge"/>
          <c:x val="0.25544444444444397"/>
          <c:y val="0.29128280839895099"/>
          <c:w val="0.344555555555556"/>
          <c:h val="0.2924343832021010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  <c:userShapes r:id="rId2"/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rgbClr val="CC0000"/>
                </a:solidFill>
              </a:defRPr>
            </a:pPr>
            <a:r>
              <a:rPr lang="en-US" dirty="0">
                <a:solidFill>
                  <a:srgbClr val="CC0000"/>
                </a:solidFill>
              </a:rPr>
              <a:t>P3DFFT Performance</a:t>
            </a:r>
          </a:p>
        </c:rich>
      </c:tx>
      <c:layout>
        <c:manualLayout>
          <c:xMode val="edge"/>
          <c:yMode val="edge"/>
          <c:x val="0.28973168009171302"/>
          <c:y val="2.7350422441990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6129001116239799"/>
          <c:y val="0.114313638995242"/>
          <c:w val="0.75340875494011605"/>
          <c:h val="0.6409643285166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Sheet1!$A$41</c:f>
              <c:strCache>
                <c:ptCount val="1"/>
                <c:pt idx="0">
                  <c:v>Computation</c:v>
                </c:pt>
              </c:strCache>
            </c:strRef>
          </c:tx>
          <c:spPr>
            <a:solidFill>
              <a:srgbClr val="00B050"/>
            </a:solidFill>
            <a:ln w="25400">
              <a:solidFill>
                <a:srgbClr val="00B050"/>
              </a:solidFill>
            </a:ln>
          </c:spPr>
          <c:invertIfNegative val="0"/>
          <c:cat>
            <c:strRef>
              <c:f>Sheet1!$B$40:$C$40</c:f>
              <c:strCache>
                <c:ptCount val="2"/>
                <c:pt idx="0">
                  <c:v>MV2-MIC-Opt</c:v>
                </c:pt>
                <c:pt idx="1">
                  <c:v>MV2-MIC</c:v>
                </c:pt>
              </c:strCache>
            </c:strRef>
          </c:cat>
          <c:val>
            <c:numRef>
              <c:f>Sheet1!$B$41:$C$41</c:f>
              <c:numCache>
                <c:formatCode>General</c:formatCode>
                <c:ptCount val="2"/>
                <c:pt idx="0">
                  <c:v>9.4292291486477993</c:v>
                </c:pt>
                <c:pt idx="1">
                  <c:v>9.2523069557474305</c:v>
                </c:pt>
              </c:numCache>
            </c:numRef>
          </c:val>
        </c:ser>
        <c:ser>
          <c:idx val="1"/>
          <c:order val="1"/>
          <c:tx>
            <c:strRef>
              <c:f>Sheet1!$A$42</c:f>
              <c:strCache>
                <c:ptCount val="1"/>
                <c:pt idx="0">
                  <c:v>Communication </c:v>
                </c:pt>
              </c:strCache>
            </c:strRef>
          </c:tx>
          <c:spPr>
            <a:solidFill>
              <a:srgbClr val="FF0000"/>
            </a:solidFill>
            <a:ln w="25400">
              <a:solidFill>
                <a:srgbClr val="FF0000"/>
              </a:solidFill>
            </a:ln>
          </c:spPr>
          <c:invertIfNegative val="0"/>
          <c:cat>
            <c:strRef>
              <c:f>Sheet1!$B$40:$C$40</c:f>
              <c:strCache>
                <c:ptCount val="2"/>
                <c:pt idx="0">
                  <c:v>MV2-MIC-Opt</c:v>
                </c:pt>
                <c:pt idx="1">
                  <c:v>MV2-MIC</c:v>
                </c:pt>
              </c:strCache>
            </c:strRef>
          </c:cat>
          <c:val>
            <c:numRef>
              <c:f>Sheet1!$B$42:$C$42</c:f>
              <c:numCache>
                <c:formatCode>General</c:formatCode>
                <c:ptCount val="2"/>
                <c:pt idx="0">
                  <c:v>21.57513859635219</c:v>
                </c:pt>
                <c:pt idx="1">
                  <c:v>31.746149244252589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4709632"/>
        <c:axId val="94720000"/>
      </c:barChart>
      <c:catAx>
        <c:axId val="947096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32 Nodes (8H + 8M), </a:t>
                </a:r>
                <a:r>
                  <a:rPr lang="en-US" dirty="0" smtClean="0"/>
                  <a:t>Size </a:t>
                </a:r>
                <a:r>
                  <a:rPr lang="en-US" dirty="0"/>
                  <a:t>= 2K*2K*1K</a:t>
                </a:r>
              </a:p>
            </c:rich>
          </c:tx>
          <c:layout>
            <c:manualLayout>
              <c:xMode val="edge"/>
              <c:yMode val="edge"/>
              <c:x val="0.20027779286209901"/>
              <c:y val="0.87154418259745103"/>
            </c:manualLayout>
          </c:layout>
          <c:overlay val="0"/>
        </c:title>
        <c:majorTickMark val="out"/>
        <c:minorTickMark val="none"/>
        <c:tickLblPos val="nextTo"/>
        <c:crossAx val="94720000"/>
        <c:crosses val="autoZero"/>
        <c:auto val="1"/>
        <c:lblAlgn val="ctr"/>
        <c:lblOffset val="100"/>
        <c:noMultiLvlLbl val="0"/>
      </c:catAx>
      <c:valAx>
        <c:axId val="947200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Execution Time (secs)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47096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91327118592935"/>
          <c:y val="0.132613655900818"/>
          <c:w val="0.33664223006606903"/>
          <c:h val="0.2241176886524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'Stampede-4K'!$A$62</c:f>
              <c:strCache>
                <c:ptCount val="1"/>
                <c:pt idx="0">
                  <c:v>MPI-Simple</c:v>
                </c:pt>
              </c:strCache>
            </c:strRef>
          </c:tx>
          <c:invertIfNegative val="0"/>
          <c:cat>
            <c:strRef>
              <c:f>'Stampede-4K'!$B$61:$D$61</c:f>
              <c:strCache>
                <c:ptCount val="3"/>
                <c:pt idx="0">
                  <c:v>4K</c:v>
                </c:pt>
                <c:pt idx="1">
                  <c:v>8K</c:v>
                </c:pt>
                <c:pt idx="2">
                  <c:v>16K</c:v>
                </c:pt>
              </c:strCache>
            </c:strRef>
          </c:cat>
          <c:val>
            <c:numRef>
              <c:f>'Stampede-4K'!$B$62:$D$62</c:f>
              <c:numCache>
                <c:formatCode>General</c:formatCode>
                <c:ptCount val="3"/>
                <c:pt idx="0">
                  <c:v>6.8194249999999856</c:v>
                </c:pt>
                <c:pt idx="1">
                  <c:v>8.3279000000000014</c:v>
                </c:pt>
                <c:pt idx="2">
                  <c:v>30.560599999999621</c:v>
                </c:pt>
              </c:numCache>
            </c:numRef>
          </c:val>
        </c:ser>
        <c:ser>
          <c:idx val="1"/>
          <c:order val="1"/>
          <c:tx>
            <c:strRef>
              <c:f>'Stampede-4K'!$A$63</c:f>
              <c:strCache>
                <c:ptCount val="1"/>
                <c:pt idx="0">
                  <c:v>MPI-CSC</c:v>
                </c:pt>
              </c:strCache>
            </c:strRef>
          </c:tx>
          <c:invertIfNegative val="0"/>
          <c:cat>
            <c:strRef>
              <c:f>'Stampede-4K'!$B$61:$D$61</c:f>
              <c:strCache>
                <c:ptCount val="3"/>
                <c:pt idx="0">
                  <c:v>4K</c:v>
                </c:pt>
                <c:pt idx="1">
                  <c:v>8K</c:v>
                </c:pt>
                <c:pt idx="2">
                  <c:v>16K</c:v>
                </c:pt>
              </c:strCache>
            </c:strRef>
          </c:cat>
          <c:val>
            <c:numRef>
              <c:f>'Stampede-4K'!$B$63:$D$63</c:f>
              <c:numCache>
                <c:formatCode>0.00E+00</c:formatCode>
                <c:ptCount val="3"/>
                <c:pt idx="0" formatCode="General">
                  <c:v>3.6211410000000002</c:v>
                </c:pt>
                <c:pt idx="1">
                  <c:v>2.8289970000000002</c:v>
                </c:pt>
                <c:pt idx="2">
                  <c:v>3.3566099999999239</c:v>
                </c:pt>
              </c:numCache>
            </c:numRef>
          </c:val>
        </c:ser>
        <c:ser>
          <c:idx val="2"/>
          <c:order val="2"/>
          <c:tx>
            <c:strRef>
              <c:f>'Stampede-4K'!$A$64</c:f>
              <c:strCache>
                <c:ptCount val="1"/>
                <c:pt idx="0">
                  <c:v>MPI-CSR</c:v>
                </c:pt>
              </c:strCache>
            </c:strRef>
          </c:tx>
          <c:invertIfNegative val="0"/>
          <c:cat>
            <c:strRef>
              <c:f>'Stampede-4K'!$B$61:$D$61</c:f>
              <c:strCache>
                <c:ptCount val="3"/>
                <c:pt idx="0">
                  <c:v>4K</c:v>
                </c:pt>
                <c:pt idx="1">
                  <c:v>8K</c:v>
                </c:pt>
                <c:pt idx="2">
                  <c:v>16K</c:v>
                </c:pt>
              </c:strCache>
            </c:strRef>
          </c:cat>
          <c:val>
            <c:numRef>
              <c:f>'Stampede-4K'!$B$64:$D$64</c:f>
              <c:numCache>
                <c:formatCode>General</c:formatCode>
                <c:ptCount val="3"/>
                <c:pt idx="0">
                  <c:v>3.0404019999999998</c:v>
                </c:pt>
                <c:pt idx="1">
                  <c:v>2.6899479999999998</c:v>
                </c:pt>
                <c:pt idx="2">
                  <c:v>3.2507200000000012</c:v>
                </c:pt>
              </c:numCache>
            </c:numRef>
          </c:val>
        </c:ser>
        <c:ser>
          <c:idx val="3"/>
          <c:order val="3"/>
          <c:tx>
            <c:strRef>
              <c:f>'Stampede-4K'!$A$65</c:f>
              <c:strCache>
                <c:ptCount val="1"/>
                <c:pt idx="0">
                  <c:v>Hybrid (MPI+OpenSHMEM)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'Stampede-4K'!$B$61:$D$61</c:f>
              <c:strCache>
                <c:ptCount val="3"/>
                <c:pt idx="0">
                  <c:v>4K</c:v>
                </c:pt>
                <c:pt idx="1">
                  <c:v>8K</c:v>
                </c:pt>
                <c:pt idx="2">
                  <c:v>16K</c:v>
                </c:pt>
              </c:strCache>
            </c:strRef>
          </c:cat>
          <c:val>
            <c:numRef>
              <c:f>'Stampede-4K'!$B$65:$D$65</c:f>
              <c:numCache>
                <c:formatCode>General</c:formatCode>
                <c:ptCount val="3"/>
                <c:pt idx="0">
                  <c:v>1.373202</c:v>
                </c:pt>
                <c:pt idx="1">
                  <c:v>1.126428</c:v>
                </c:pt>
                <c:pt idx="2">
                  <c:v>2.2465600000000001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7540736"/>
        <c:axId val="97555200"/>
      </c:barChart>
      <c:catAx>
        <c:axId val="975407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No. of Processes</a:t>
                </a:r>
              </a:p>
            </c:rich>
          </c:tx>
          <c:layout>
            <c:manualLayout>
              <c:xMode val="edge"/>
              <c:yMode val="edge"/>
              <c:x val="0.42302605228872497"/>
              <c:y val="0.83309030676414697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97555200"/>
        <c:crosses val="autoZero"/>
        <c:auto val="1"/>
        <c:lblAlgn val="ctr"/>
        <c:lblOffset val="100"/>
        <c:noMultiLvlLbl val="0"/>
      </c:catAx>
      <c:valAx>
        <c:axId val="975552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7540736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.15"/>
          <c:y val="8.1797900262468207E-2"/>
          <c:w val="0.56363692038494595"/>
          <c:h val="0.40584864391951703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8041556808758141"/>
          <c:y val="7.1268297154964494E-2"/>
          <c:w val="0.77803463909312043"/>
          <c:h val="0.709427903989295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TrueScale-QDR</c:v>
                </c:pt>
              </c:strCache>
            </c:strRef>
          </c:tx>
          <c:spPr>
            <a:ln>
              <a:solidFill>
                <a:schemeClr val="accent6">
                  <a:lumMod val="75000"/>
                </a:schemeClr>
              </a:solidFill>
              <a:prstDash val="lgDash"/>
            </a:ln>
          </c:spPr>
          <c:marker>
            <c:symbol val="plus"/>
            <c:size val="7"/>
            <c:spPr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c:spPr>
          </c:marker>
          <c:cat>
            <c:strRef>
              <c:f>Sheet1!$A$2:$A$9</c:f>
              <c:strCache>
                <c:ptCount val="8"/>
                <c:pt idx="0">
                  <c:v>2K</c:v>
                </c:pt>
                <c:pt idx="1">
                  <c:v>4K</c:v>
                </c:pt>
                <c:pt idx="2">
                  <c:v>8K</c:v>
                </c:pt>
                <c:pt idx="3">
                  <c:v>16K</c:v>
                </c:pt>
                <c:pt idx="4">
                  <c:v>32K</c:v>
                </c:pt>
                <c:pt idx="5">
                  <c:v>64K</c:v>
                </c:pt>
                <c:pt idx="6">
                  <c:v>128K</c:v>
                </c:pt>
                <c:pt idx="7">
                  <c:v>256K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2.8499999999999996</c:v>
                </c:pt>
                <c:pt idx="1">
                  <c:v>3.8</c:v>
                </c:pt>
                <c:pt idx="2">
                  <c:v>5.54</c:v>
                </c:pt>
                <c:pt idx="3">
                  <c:v>10.07</c:v>
                </c:pt>
                <c:pt idx="4">
                  <c:v>15.32</c:v>
                </c:pt>
                <c:pt idx="5">
                  <c:v>40.800000000000011</c:v>
                </c:pt>
                <c:pt idx="6">
                  <c:v>69.3</c:v>
                </c:pt>
                <c:pt idx="7">
                  <c:v>107.36999999999999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ConnectX-3-FDR</c:v>
                </c:pt>
              </c:strCache>
            </c:strRef>
          </c:tx>
          <c:spPr>
            <a:ln>
              <a:solidFill>
                <a:srgbClr val="7030A0"/>
              </a:solidFill>
              <a:prstDash val="dash"/>
            </a:ln>
          </c:spPr>
          <c:marker>
            <c:symbol val="circle"/>
            <c:size val="7"/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</c:spPr>
          </c:marker>
          <c:cat>
            <c:strRef>
              <c:f>Sheet1!$A$2:$A$9</c:f>
              <c:strCache>
                <c:ptCount val="8"/>
                <c:pt idx="0">
                  <c:v>2K</c:v>
                </c:pt>
                <c:pt idx="1">
                  <c:v>4K</c:v>
                </c:pt>
                <c:pt idx="2">
                  <c:v>8K</c:v>
                </c:pt>
                <c:pt idx="3">
                  <c:v>16K</c:v>
                </c:pt>
                <c:pt idx="4">
                  <c:v>32K</c:v>
                </c:pt>
                <c:pt idx="5">
                  <c:v>64K</c:v>
                </c:pt>
                <c:pt idx="6">
                  <c:v>128K</c:v>
                </c:pt>
                <c:pt idx="7">
                  <c:v>256K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2.67</c:v>
                </c:pt>
                <c:pt idx="1">
                  <c:v>3.21</c:v>
                </c:pt>
                <c:pt idx="2">
                  <c:v>4.6899999999999995</c:v>
                </c:pt>
                <c:pt idx="3">
                  <c:v>7.72</c:v>
                </c:pt>
                <c:pt idx="4">
                  <c:v>10.350000000000001</c:v>
                </c:pt>
                <c:pt idx="5">
                  <c:v>15.56</c:v>
                </c:pt>
                <c:pt idx="6">
                  <c:v>25.86</c:v>
                </c:pt>
                <c:pt idx="7">
                  <c:v>46.449999999999996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ConnectIB-DualFDR</c:v>
                </c:pt>
              </c:strCache>
            </c:strRef>
          </c:tx>
          <c:spPr>
            <a:ln>
              <a:solidFill>
                <a:srgbClr val="0070C0"/>
              </a:solidFill>
              <a:prstDash val="sysDash"/>
            </a:ln>
          </c:spPr>
          <c:marker>
            <c:symbol val="triangle"/>
            <c:size val="7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cat>
            <c:strRef>
              <c:f>Sheet1!$A$2:$A$9</c:f>
              <c:strCache>
                <c:ptCount val="8"/>
                <c:pt idx="0">
                  <c:v>2K</c:v>
                </c:pt>
                <c:pt idx="1">
                  <c:v>4K</c:v>
                </c:pt>
                <c:pt idx="2">
                  <c:v>8K</c:v>
                </c:pt>
                <c:pt idx="3">
                  <c:v>16K</c:v>
                </c:pt>
                <c:pt idx="4">
                  <c:v>32K</c:v>
                </c:pt>
                <c:pt idx="5">
                  <c:v>64K</c:v>
                </c:pt>
                <c:pt idx="6">
                  <c:v>128K</c:v>
                </c:pt>
                <c:pt idx="7">
                  <c:v>256K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2.4099999999999997</c:v>
                </c:pt>
                <c:pt idx="1">
                  <c:v>3.13</c:v>
                </c:pt>
                <c:pt idx="2">
                  <c:v>4.79</c:v>
                </c:pt>
                <c:pt idx="3">
                  <c:v>7.68</c:v>
                </c:pt>
                <c:pt idx="4">
                  <c:v>8.94</c:v>
                </c:pt>
                <c:pt idx="5">
                  <c:v>12.55</c:v>
                </c:pt>
                <c:pt idx="6">
                  <c:v>17.95</c:v>
                </c:pt>
                <c:pt idx="7">
                  <c:v>28.4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ConnectX-4-EDR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diamond"/>
            <c:size val="7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strRef>
              <c:f>Sheet1!$A$2:$A$9</c:f>
              <c:strCache>
                <c:ptCount val="8"/>
                <c:pt idx="0">
                  <c:v>2K</c:v>
                </c:pt>
                <c:pt idx="1">
                  <c:v>4K</c:v>
                </c:pt>
                <c:pt idx="2">
                  <c:v>8K</c:v>
                </c:pt>
                <c:pt idx="3">
                  <c:v>16K</c:v>
                </c:pt>
                <c:pt idx="4">
                  <c:v>32K</c:v>
                </c:pt>
                <c:pt idx="5">
                  <c:v>64K</c:v>
                </c:pt>
                <c:pt idx="6">
                  <c:v>128K</c:v>
                </c:pt>
                <c:pt idx="7">
                  <c:v>256K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1.9200000000000002</c:v>
                </c:pt>
                <c:pt idx="1">
                  <c:v>2.5299999999999998</c:v>
                </c:pt>
                <c:pt idx="2">
                  <c:v>3.64</c:v>
                </c:pt>
                <c:pt idx="3">
                  <c:v>4.9800000000000004</c:v>
                </c:pt>
                <c:pt idx="4">
                  <c:v>6.4</c:v>
                </c:pt>
                <c:pt idx="5">
                  <c:v>9.11</c:v>
                </c:pt>
                <c:pt idx="6">
                  <c:v>14.51</c:v>
                </c:pt>
                <c:pt idx="7">
                  <c:v>25.36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275328"/>
        <c:axId val="34275712"/>
      </c:lineChart>
      <c:catAx>
        <c:axId val="34275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3600000"/>
          <a:lstStyle/>
          <a:p>
            <a:pPr>
              <a:defRPr/>
            </a:pPr>
            <a:endParaRPr lang="en-US"/>
          </a:p>
        </c:txPr>
        <c:crossAx val="34275712"/>
        <c:crosses val="autoZero"/>
        <c:auto val="1"/>
        <c:lblAlgn val="ctr"/>
        <c:lblOffset val="100"/>
        <c:noMultiLvlLbl val="0"/>
      </c:catAx>
      <c:valAx>
        <c:axId val="34275712"/>
        <c:scaling>
          <c:orientation val="minMax"/>
        </c:scaling>
        <c:delete val="0"/>
        <c:axPos val="l"/>
        <c:majorGridlines>
          <c:spPr>
            <a:ln>
              <a:solidFill>
                <a:srgbClr val="000000">
                  <a:alpha val="50000"/>
                </a:srgbClr>
              </a:solidFill>
              <a:prstDash val="sysDot"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000000">
                <a:alpha val="25000"/>
              </a:srgbClr>
            </a:solidFill>
          </a:ln>
        </c:spPr>
        <c:crossAx val="34275328"/>
        <c:crosses val="autoZero"/>
        <c:crossBetween val="between"/>
      </c:valAx>
      <c:spPr>
        <a:ln>
          <a:solidFill>
            <a:srgbClr val="000000">
              <a:alpha val="25000"/>
            </a:srgbClr>
          </a:solidFill>
        </a:ln>
      </c:spPr>
    </c:plotArea>
    <c:legend>
      <c:legendPos val="l"/>
      <c:layout>
        <c:manualLayout>
          <c:xMode val="edge"/>
          <c:yMode val="edge"/>
          <c:x val="0.17226468424299798"/>
          <c:y val="7.6861430759215532E-2"/>
          <c:w val="0.63170998541152912"/>
          <c:h val="0.31029247723809317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>
          <a:latin typeface="+mj-lt"/>
          <a:cs typeface="Arial" pitchFamily="34" charset="0"/>
        </a:defRPr>
      </a:pPr>
      <a:endParaRPr lang="en-US"/>
    </a:p>
  </c:txPr>
  <c:externalData r:id="rId2">
    <c:autoUpdate val="0"/>
  </c:externalData>
  <c:userShapes r:id="rId3"/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Slides!$B$5</c:f>
              <c:strCache>
                <c:ptCount val="1"/>
                <c:pt idx="0">
                  <c:v>MPI</c:v>
                </c:pt>
              </c:strCache>
            </c:strRef>
          </c:tx>
          <c:invertIfNegative val="0"/>
          <c:cat>
            <c:strRef>
              <c:f>Slides!$A$6:$A$9</c:f>
              <c:strCache>
                <c:ptCount val="4"/>
                <c:pt idx="0">
                  <c:v>500GB-512</c:v>
                </c:pt>
                <c:pt idx="1">
                  <c:v>1TB-1K</c:v>
                </c:pt>
                <c:pt idx="2">
                  <c:v>2TB-2K</c:v>
                </c:pt>
                <c:pt idx="3">
                  <c:v>4TB-4K</c:v>
                </c:pt>
              </c:strCache>
            </c:strRef>
          </c:cat>
          <c:val>
            <c:numRef>
              <c:f>Slides!$B$6:$B$9</c:f>
              <c:numCache>
                <c:formatCode>General</c:formatCode>
                <c:ptCount val="4"/>
                <c:pt idx="0">
                  <c:v>1100.05</c:v>
                </c:pt>
                <c:pt idx="1">
                  <c:v>1474.52</c:v>
                </c:pt>
                <c:pt idx="2">
                  <c:v>1290.81</c:v>
                </c:pt>
                <c:pt idx="3">
                  <c:v>2408.9</c:v>
                </c:pt>
              </c:numCache>
            </c:numRef>
          </c:val>
        </c:ser>
        <c:ser>
          <c:idx val="1"/>
          <c:order val="1"/>
          <c:tx>
            <c:strRef>
              <c:f>Slides!$C$5</c:f>
              <c:strCache>
                <c:ptCount val="1"/>
                <c:pt idx="0">
                  <c:v>Hybrid</c:v>
                </c:pt>
              </c:strCache>
            </c:strRef>
          </c:tx>
          <c:invertIfNegative val="0"/>
          <c:cat>
            <c:strRef>
              <c:f>Slides!$A$6:$A$9</c:f>
              <c:strCache>
                <c:ptCount val="4"/>
                <c:pt idx="0">
                  <c:v>500GB-512</c:v>
                </c:pt>
                <c:pt idx="1">
                  <c:v>1TB-1K</c:v>
                </c:pt>
                <c:pt idx="2">
                  <c:v>2TB-2K</c:v>
                </c:pt>
                <c:pt idx="3">
                  <c:v>4TB-4K</c:v>
                </c:pt>
              </c:strCache>
            </c:strRef>
          </c:cat>
          <c:val>
            <c:numRef>
              <c:f>Slides!$C$6:$C$9</c:f>
              <c:numCache>
                <c:formatCode>General</c:formatCode>
                <c:ptCount val="4"/>
                <c:pt idx="0">
                  <c:v>758.31999999999937</c:v>
                </c:pt>
                <c:pt idx="1">
                  <c:v>900.32999999999936</c:v>
                </c:pt>
                <c:pt idx="2" formatCode="0.00E+00">
                  <c:v>1149.31</c:v>
                </c:pt>
                <c:pt idx="3">
                  <c:v>1172.31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6146944"/>
        <c:axId val="96148864"/>
      </c:barChart>
      <c:catAx>
        <c:axId val="961469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Input Data - No. of Processes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96148864"/>
        <c:crosses val="autoZero"/>
        <c:auto val="1"/>
        <c:lblAlgn val="ctr"/>
        <c:lblOffset val="100"/>
        <c:noMultiLvlLbl val="0"/>
      </c:catAx>
      <c:valAx>
        <c:axId val="961488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Time (seconds)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6146944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.23067780872794799"/>
          <c:y val="6.0452968736012698E-2"/>
          <c:w val="0.351039291337225"/>
          <c:h val="0.13564092960594901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889654418197699"/>
          <c:y val="6.0185185185185099E-2"/>
          <c:w val="0.81678740157480401"/>
          <c:h val="0.778801361620191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Apps!$M$34</c:f>
              <c:strCache>
                <c:ptCount val="1"/>
                <c:pt idx="0">
                  <c:v>MV2-SR-IOV-Def</c:v>
                </c:pt>
              </c:strCache>
            </c:strRef>
          </c:tx>
          <c:invertIfNegative val="0"/>
          <c:cat>
            <c:strRef>
              <c:f>Apps!$L$35:$L$40</c:f>
              <c:strCache>
                <c:ptCount val="6"/>
                <c:pt idx="0">
                  <c:v>20,10</c:v>
                </c:pt>
                <c:pt idx="1">
                  <c:v>20,16</c:v>
                </c:pt>
                <c:pt idx="2">
                  <c:v>20,20</c:v>
                </c:pt>
                <c:pt idx="3">
                  <c:v>22,10</c:v>
                </c:pt>
                <c:pt idx="4">
                  <c:v>22,16</c:v>
                </c:pt>
                <c:pt idx="5">
                  <c:v>22,20</c:v>
                </c:pt>
              </c:strCache>
            </c:strRef>
          </c:cat>
          <c:val>
            <c:numRef>
              <c:f>Apps!$M$35:$M$40</c:f>
              <c:numCache>
                <c:formatCode>0_ </c:formatCode>
                <c:ptCount val="6"/>
                <c:pt idx="0">
                  <c:v>53</c:v>
                </c:pt>
                <c:pt idx="1">
                  <c:v>71</c:v>
                </c:pt>
                <c:pt idx="2">
                  <c:v>89</c:v>
                </c:pt>
                <c:pt idx="3">
                  <c:v>189</c:v>
                </c:pt>
                <c:pt idx="4">
                  <c:v>320</c:v>
                </c:pt>
                <c:pt idx="5">
                  <c:v>422</c:v>
                </c:pt>
              </c:numCache>
            </c:numRef>
          </c:val>
        </c:ser>
        <c:ser>
          <c:idx val="1"/>
          <c:order val="1"/>
          <c:tx>
            <c:strRef>
              <c:f>Apps!$N$34</c:f>
              <c:strCache>
                <c:ptCount val="1"/>
                <c:pt idx="0">
                  <c:v>MV2-SR-IOV-Opt</c:v>
                </c:pt>
              </c:strCache>
            </c:strRef>
          </c:tx>
          <c:invertIfNegative val="0"/>
          <c:cat>
            <c:strRef>
              <c:f>Apps!$L$35:$L$40</c:f>
              <c:strCache>
                <c:ptCount val="6"/>
                <c:pt idx="0">
                  <c:v>20,10</c:v>
                </c:pt>
                <c:pt idx="1">
                  <c:v>20,16</c:v>
                </c:pt>
                <c:pt idx="2">
                  <c:v>20,20</c:v>
                </c:pt>
                <c:pt idx="3">
                  <c:v>22,10</c:v>
                </c:pt>
                <c:pt idx="4">
                  <c:v>22,16</c:v>
                </c:pt>
                <c:pt idx="5">
                  <c:v>22,20</c:v>
                </c:pt>
              </c:strCache>
            </c:strRef>
          </c:cat>
          <c:val>
            <c:numRef>
              <c:f>Apps!$N$35:$N$40</c:f>
              <c:numCache>
                <c:formatCode>0_ </c:formatCode>
                <c:ptCount val="6"/>
                <c:pt idx="0">
                  <c:v>48</c:v>
                </c:pt>
                <c:pt idx="1">
                  <c:v>63</c:v>
                </c:pt>
                <c:pt idx="2">
                  <c:v>77</c:v>
                </c:pt>
                <c:pt idx="3">
                  <c:v>163</c:v>
                </c:pt>
                <c:pt idx="4">
                  <c:v>267</c:v>
                </c:pt>
                <c:pt idx="5">
                  <c:v>337</c:v>
                </c:pt>
              </c:numCache>
            </c:numRef>
          </c:val>
        </c:ser>
        <c:ser>
          <c:idx val="2"/>
          <c:order val="2"/>
          <c:tx>
            <c:strRef>
              <c:f>Apps!$O$34</c:f>
              <c:strCache>
                <c:ptCount val="1"/>
                <c:pt idx="0">
                  <c:v>MV2-Native</c:v>
                </c:pt>
              </c:strCache>
            </c:strRef>
          </c:tx>
          <c:invertIfNegative val="0"/>
          <c:cat>
            <c:strRef>
              <c:f>Apps!$L$35:$L$40</c:f>
              <c:strCache>
                <c:ptCount val="6"/>
                <c:pt idx="0">
                  <c:v>20,10</c:v>
                </c:pt>
                <c:pt idx="1">
                  <c:v>20,16</c:v>
                </c:pt>
                <c:pt idx="2">
                  <c:v>20,20</c:v>
                </c:pt>
                <c:pt idx="3">
                  <c:v>22,10</c:v>
                </c:pt>
                <c:pt idx="4">
                  <c:v>22,16</c:v>
                </c:pt>
                <c:pt idx="5">
                  <c:v>22,20</c:v>
                </c:pt>
              </c:strCache>
            </c:strRef>
          </c:cat>
          <c:val>
            <c:numRef>
              <c:f>Apps!$O$35:$O$40</c:f>
              <c:numCache>
                <c:formatCode>0_ </c:formatCode>
                <c:ptCount val="6"/>
                <c:pt idx="0">
                  <c:v>46</c:v>
                </c:pt>
                <c:pt idx="1">
                  <c:v>59</c:v>
                </c:pt>
                <c:pt idx="2">
                  <c:v>70</c:v>
                </c:pt>
                <c:pt idx="3">
                  <c:v>148</c:v>
                </c:pt>
                <c:pt idx="4">
                  <c:v>257</c:v>
                </c:pt>
                <c:pt idx="5">
                  <c:v>313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4454912"/>
        <c:axId val="94456832"/>
      </c:barChart>
      <c:catAx>
        <c:axId val="944549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 dirty="0"/>
                  <a:t>Problem Size (Scale, Edgefactor)</a:t>
                </a:r>
                <a:endParaRPr lang="zh-CN" altLang="en-US"/>
              </a:p>
            </c:rich>
          </c:tx>
          <c:layout/>
          <c:overlay val="0"/>
        </c:title>
        <c:majorTickMark val="out"/>
        <c:minorTickMark val="none"/>
        <c:tickLblPos val="nextTo"/>
        <c:crossAx val="94456832"/>
        <c:crosses val="autoZero"/>
        <c:auto val="1"/>
        <c:lblAlgn val="ctr"/>
        <c:lblOffset val="100"/>
        <c:noMultiLvlLbl val="0"/>
      </c:catAx>
      <c:valAx>
        <c:axId val="944568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CN" dirty="0"/>
                  <a:t>Execution Time (us)</a:t>
                </a:r>
                <a:endParaRPr lang="zh-CN" altLang="en-US"/>
              </a:p>
            </c:rich>
          </c:tx>
          <c:layout/>
          <c:overlay val="0"/>
        </c:title>
        <c:numFmt formatCode="0_ " sourceLinked="1"/>
        <c:majorTickMark val="out"/>
        <c:minorTickMark val="none"/>
        <c:tickLblPos val="nextTo"/>
        <c:crossAx val="944549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8179505686789299"/>
          <c:y val="0.12905365995917201"/>
          <c:w val="0.29876049868766502"/>
          <c:h val="0.27892935258092699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889654418197699"/>
          <c:y val="6.0185185185185099E-2"/>
          <c:w val="0.80845406824147004"/>
          <c:h val="0.779323451227699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Apps!$B$44</c:f>
              <c:strCache>
                <c:ptCount val="1"/>
                <c:pt idx="0">
                  <c:v>MV2-SR-IOV-Def</c:v>
                </c:pt>
              </c:strCache>
            </c:strRef>
          </c:tx>
          <c:invertIfNegative val="0"/>
          <c:cat>
            <c:strRef>
              <c:f>Apps!$A$46:$A$49</c:f>
              <c:strCache>
                <c:ptCount val="4"/>
                <c:pt idx="0">
                  <c:v>FT-64-C</c:v>
                </c:pt>
                <c:pt idx="1">
                  <c:v>EP-64-C</c:v>
                </c:pt>
                <c:pt idx="2">
                  <c:v>LU-64-C</c:v>
                </c:pt>
                <c:pt idx="3">
                  <c:v>BT-64-C</c:v>
                </c:pt>
              </c:strCache>
            </c:strRef>
          </c:cat>
          <c:val>
            <c:numRef>
              <c:f>Apps!$B$46:$B$49</c:f>
              <c:numCache>
                <c:formatCode>0.000_ </c:formatCode>
                <c:ptCount val="4"/>
                <c:pt idx="0">
                  <c:v>10.46</c:v>
                </c:pt>
                <c:pt idx="1">
                  <c:v>9.3700000000000028</c:v>
                </c:pt>
                <c:pt idx="2">
                  <c:v>22.14</c:v>
                </c:pt>
                <c:pt idx="3">
                  <c:v>28.97</c:v>
                </c:pt>
              </c:numCache>
            </c:numRef>
          </c:val>
        </c:ser>
        <c:ser>
          <c:idx val="1"/>
          <c:order val="1"/>
          <c:tx>
            <c:strRef>
              <c:f>Apps!$C$44</c:f>
              <c:strCache>
                <c:ptCount val="1"/>
                <c:pt idx="0">
                  <c:v>MV2-SR-IOV-Opt</c:v>
                </c:pt>
              </c:strCache>
            </c:strRef>
          </c:tx>
          <c:invertIfNegative val="0"/>
          <c:cat>
            <c:strRef>
              <c:f>Apps!$A$46:$A$49</c:f>
              <c:strCache>
                <c:ptCount val="4"/>
                <c:pt idx="0">
                  <c:v>FT-64-C</c:v>
                </c:pt>
                <c:pt idx="1">
                  <c:v>EP-64-C</c:v>
                </c:pt>
                <c:pt idx="2">
                  <c:v>LU-64-C</c:v>
                </c:pt>
                <c:pt idx="3">
                  <c:v>BT-64-C</c:v>
                </c:pt>
              </c:strCache>
            </c:strRef>
          </c:cat>
          <c:val>
            <c:numRef>
              <c:f>Apps!$C$46:$C$49</c:f>
              <c:numCache>
                <c:formatCode>0.000_ </c:formatCode>
                <c:ptCount val="4"/>
                <c:pt idx="0">
                  <c:v>10.32</c:v>
                </c:pt>
                <c:pt idx="1">
                  <c:v>9.3500000000000068</c:v>
                </c:pt>
                <c:pt idx="2">
                  <c:v>21.97</c:v>
                </c:pt>
                <c:pt idx="3">
                  <c:v>28.759999999999991</c:v>
                </c:pt>
              </c:numCache>
            </c:numRef>
          </c:val>
        </c:ser>
        <c:ser>
          <c:idx val="2"/>
          <c:order val="2"/>
          <c:tx>
            <c:strRef>
              <c:f>Apps!$D$44</c:f>
              <c:strCache>
                <c:ptCount val="1"/>
                <c:pt idx="0">
                  <c:v>MV2-Native</c:v>
                </c:pt>
              </c:strCache>
            </c:strRef>
          </c:tx>
          <c:invertIfNegative val="0"/>
          <c:cat>
            <c:strRef>
              <c:f>Apps!$A$46:$A$49</c:f>
              <c:strCache>
                <c:ptCount val="4"/>
                <c:pt idx="0">
                  <c:v>FT-64-C</c:v>
                </c:pt>
                <c:pt idx="1">
                  <c:v>EP-64-C</c:v>
                </c:pt>
                <c:pt idx="2">
                  <c:v>LU-64-C</c:v>
                </c:pt>
                <c:pt idx="3">
                  <c:v>BT-64-C</c:v>
                </c:pt>
              </c:strCache>
            </c:strRef>
          </c:cat>
          <c:val>
            <c:numRef>
              <c:f>Apps!$D$46:$D$49</c:f>
              <c:numCache>
                <c:formatCode>0.000_ </c:formatCode>
                <c:ptCount val="4"/>
                <c:pt idx="0">
                  <c:v>9.5400000000000009</c:v>
                </c:pt>
                <c:pt idx="1">
                  <c:v>9.25</c:v>
                </c:pt>
                <c:pt idx="2">
                  <c:v>20.149999999999999</c:v>
                </c:pt>
                <c:pt idx="3">
                  <c:v>26.91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4508544"/>
        <c:axId val="94510464"/>
      </c:barChart>
      <c:catAx>
        <c:axId val="945085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 dirty="0"/>
                  <a:t>NAS Class C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45277427821522298"/>
              <c:y val="0.91083588509769597"/>
            </c:manualLayout>
          </c:layout>
          <c:overlay val="0"/>
        </c:title>
        <c:majorTickMark val="out"/>
        <c:minorTickMark val="none"/>
        <c:tickLblPos val="nextTo"/>
        <c:txPr>
          <a:bodyPr rot="0"/>
          <a:lstStyle/>
          <a:p>
            <a:pPr>
              <a:defRPr baseline="0"/>
            </a:pPr>
            <a:endParaRPr lang="en-US"/>
          </a:p>
        </c:txPr>
        <c:crossAx val="94510464"/>
        <c:crosses val="autoZero"/>
        <c:auto val="1"/>
        <c:lblAlgn val="ctr"/>
        <c:lblOffset val="100"/>
        <c:noMultiLvlLbl val="0"/>
      </c:catAx>
      <c:valAx>
        <c:axId val="945104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CN" dirty="0"/>
                  <a:t>Execution Time (s)</a:t>
                </a:r>
                <a:endParaRPr lang="zh-CN" altLang="en-US"/>
              </a:p>
            </c:rich>
          </c:tx>
          <c:layout/>
          <c:overlay val="0"/>
        </c:title>
        <c:numFmt formatCode="0_ " sourceLinked="0"/>
        <c:majorTickMark val="out"/>
        <c:minorTickMark val="none"/>
        <c:tickLblPos val="nextTo"/>
        <c:crossAx val="945085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6512839020122499"/>
          <c:y val="8.2757363662875699E-2"/>
          <c:w val="0.29876049868766502"/>
          <c:h val="0.27892935258092699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133573928259"/>
          <c:y val="5.62770562770563E-2"/>
          <c:w val="0.80201837270341203"/>
          <c:h val="0.743357713191079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'Stanford Talk'!$B$8</c:f>
              <c:strCache>
                <c:ptCount val="1"/>
                <c:pt idx="0">
                  <c:v>IPoIB (FDR)</c:v>
                </c:pt>
              </c:strCache>
            </c:strRef>
          </c:tx>
          <c:spPr>
            <a:solidFill>
              <a:srgbClr val="F79646"/>
            </a:solidFill>
          </c:spPr>
          <c:invertIfNegative val="0"/>
          <c:cat>
            <c:numRef>
              <c:f>'Stanford Talk'!$A$9:$A$11</c:f>
              <c:numCache>
                <c:formatCode>General</c:formatCode>
                <c:ptCount val="3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</c:numCache>
            </c:numRef>
          </c:cat>
          <c:val>
            <c:numRef>
              <c:f>'Stanford Talk'!$B$9:$B$11</c:f>
              <c:numCache>
                <c:formatCode>General</c:formatCode>
                <c:ptCount val="3"/>
                <c:pt idx="0">
                  <c:v>417.5</c:v>
                </c:pt>
                <c:pt idx="1">
                  <c:v>441.32</c:v>
                </c:pt>
                <c:pt idx="2">
                  <c:v>489.78</c:v>
                </c:pt>
              </c:numCache>
            </c:numRef>
          </c:val>
        </c:ser>
        <c:ser>
          <c:idx val="1"/>
          <c:order val="1"/>
          <c:tx>
            <c:strRef>
              <c:f>'Stanford Talk'!$C$8</c:f>
              <c:strCache>
                <c:ptCount val="1"/>
                <c:pt idx="0">
                  <c:v>OSU-IB (FDR)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numRef>
              <c:f>'Stanford Talk'!$A$9:$A$11</c:f>
              <c:numCache>
                <c:formatCode>General</c:formatCode>
                <c:ptCount val="3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</c:numCache>
            </c:numRef>
          </c:cat>
          <c:val>
            <c:numRef>
              <c:f>'Stanford Talk'!$C$9:$C$11</c:f>
              <c:numCache>
                <c:formatCode>General</c:formatCode>
                <c:ptCount val="3"/>
                <c:pt idx="0">
                  <c:v>238.35000000000019</c:v>
                </c:pt>
                <c:pt idx="1">
                  <c:v>277</c:v>
                </c:pt>
                <c:pt idx="2">
                  <c:v>301.35000000000002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4655616"/>
        <c:axId val="94657536"/>
      </c:barChart>
      <c:catAx>
        <c:axId val="946556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 dirty="0"/>
                  <a:t>File Size (GB)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94657536"/>
        <c:crosses val="autoZero"/>
        <c:auto val="1"/>
        <c:lblAlgn val="ctr"/>
        <c:lblOffset val="100"/>
        <c:noMultiLvlLbl val="0"/>
      </c:catAx>
      <c:valAx>
        <c:axId val="946575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 dirty="0"/>
                  <a:t>Execution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946556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0890966754155699"/>
          <c:y val="6.7471111565599706E-2"/>
          <c:w val="0.27164588801399803"/>
          <c:h val="0.21570712751815099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541447944007001"/>
          <c:y val="3.3333333333333298E-2"/>
          <c:w val="0.814755686789151"/>
          <c:h val="0.7424301679493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'Stanford Talk'!$B$2</c:f>
              <c:strCache>
                <c:ptCount val="1"/>
                <c:pt idx="0">
                  <c:v>IPoIB (FDR)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cat>
            <c:numRef>
              <c:f>'Stanford Talk'!$A$3:$A$5</c:f>
              <c:numCache>
                <c:formatCode>General</c:formatCode>
                <c:ptCount val="3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</c:numCache>
            </c:numRef>
          </c:cat>
          <c:val>
            <c:numRef>
              <c:f>'Stanford Talk'!$B$3:$B$5</c:f>
              <c:numCache>
                <c:formatCode>General</c:formatCode>
                <c:ptCount val="3"/>
                <c:pt idx="0">
                  <c:v>188</c:v>
                </c:pt>
                <c:pt idx="1">
                  <c:v>359.72999999999962</c:v>
                </c:pt>
                <c:pt idx="2">
                  <c:v>702.19</c:v>
                </c:pt>
              </c:numCache>
            </c:numRef>
          </c:val>
        </c:ser>
        <c:ser>
          <c:idx val="1"/>
          <c:order val="1"/>
          <c:tx>
            <c:strRef>
              <c:f>'Stanford Talk'!$C$2</c:f>
              <c:strCache>
                <c:ptCount val="1"/>
                <c:pt idx="0">
                  <c:v>OSU-IB (FDR)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numRef>
              <c:f>'Stanford Talk'!$A$3:$A$5</c:f>
              <c:numCache>
                <c:formatCode>General</c:formatCode>
                <c:ptCount val="3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</c:numCache>
            </c:numRef>
          </c:cat>
          <c:val>
            <c:numRef>
              <c:f>'Stanford Talk'!$C$3:$C$5</c:f>
              <c:numCache>
                <c:formatCode>General</c:formatCode>
                <c:ptCount val="3"/>
                <c:pt idx="0">
                  <c:v>298</c:v>
                </c:pt>
                <c:pt idx="1">
                  <c:v>559.8599999999974</c:v>
                </c:pt>
                <c:pt idx="2">
                  <c:v>1153.1300000000001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4572544"/>
        <c:axId val="94574464"/>
      </c:barChart>
      <c:catAx>
        <c:axId val="945725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 dirty="0"/>
                  <a:t>File</a:t>
                </a:r>
                <a:r>
                  <a:rPr lang="en-US" sz="1200" baseline="0" dirty="0"/>
                  <a:t> Size (GB)</a:t>
                </a:r>
                <a:endParaRPr lang="en-US" sz="12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94574464"/>
        <c:crosses val="autoZero"/>
        <c:auto val="1"/>
        <c:lblAlgn val="ctr"/>
        <c:lblOffset val="100"/>
        <c:noMultiLvlLbl val="0"/>
      </c:catAx>
      <c:valAx>
        <c:axId val="945744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 dirty="0"/>
                  <a:t>Aggregated Throughput (MBps)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945725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0794794400699901"/>
          <c:y val="6.9060586176727903E-2"/>
          <c:w val="0.29482983377077898"/>
          <c:h val="0.18595290172061801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1830489938758"/>
          <c:y val="3.6069045753817301E-2"/>
          <c:w val="0.80617284336448503"/>
          <c:h val="0.840399758038987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Sheet1!$B$14</c:f>
              <c:strCache>
                <c:ptCount val="1"/>
                <c:pt idx="0">
                  <c:v>IPoIB (FDR)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cat>
            <c:strRef>
              <c:f>Sheet1!$A$15:$A$16</c:f>
              <c:strCache>
                <c:ptCount val="2"/>
                <c:pt idx="0">
                  <c:v>write</c:v>
                </c:pt>
                <c:pt idx="1">
                  <c:v>read</c:v>
                </c:pt>
              </c:strCache>
            </c:strRef>
          </c:cat>
          <c:val>
            <c:numRef>
              <c:f>Sheet1!$B$15:$B$16</c:f>
              <c:numCache>
                <c:formatCode>General</c:formatCode>
                <c:ptCount val="2"/>
                <c:pt idx="0">
                  <c:v>641.28</c:v>
                </c:pt>
                <c:pt idx="1">
                  <c:v>2613.7600000000002</c:v>
                </c:pt>
              </c:numCache>
            </c:numRef>
          </c:val>
        </c:ser>
        <c:ser>
          <c:idx val="1"/>
          <c:order val="1"/>
          <c:tx>
            <c:strRef>
              <c:f>Sheet1!$C$14</c:f>
              <c:strCache>
                <c:ptCount val="1"/>
                <c:pt idx="0">
                  <c:v>OSU-IB (FDR)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Sheet1!$A$15:$A$16</c:f>
              <c:strCache>
                <c:ptCount val="2"/>
                <c:pt idx="0">
                  <c:v>write</c:v>
                </c:pt>
                <c:pt idx="1">
                  <c:v>read</c:v>
                </c:pt>
              </c:strCache>
            </c:strRef>
          </c:cat>
          <c:val>
            <c:numRef>
              <c:f>Sheet1!$C$15:$C$16</c:f>
              <c:numCache>
                <c:formatCode>General</c:formatCode>
                <c:ptCount val="2"/>
                <c:pt idx="0">
                  <c:v>4503.04</c:v>
                </c:pt>
                <c:pt idx="1">
                  <c:v>5363.2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4627712"/>
        <c:axId val="94629248"/>
      </c:barChart>
      <c:catAx>
        <c:axId val="946277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4629248"/>
        <c:crosses val="autoZero"/>
        <c:auto val="1"/>
        <c:lblAlgn val="ctr"/>
        <c:lblOffset val="100"/>
        <c:noMultiLvlLbl val="0"/>
      </c:catAx>
      <c:valAx>
        <c:axId val="946292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Total</a:t>
                </a:r>
                <a:r>
                  <a:rPr lang="en-US" baseline="0" dirty="0"/>
                  <a:t> Throughput (MBps)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68914594799846E-2"/>
              <c:y val="0.238611485644541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46277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9825016521366801"/>
          <c:y val="3.4729141448659601E-2"/>
          <c:w val="0.46101552930883599"/>
          <c:h val="0.17128244386118399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186898512685899"/>
          <c:y val="3.4320733932675603E-2"/>
          <c:w val="0.69204068241469796"/>
          <c:h val="0.714253297197778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Sheet1!$B$20</c:f>
              <c:strCache>
                <c:ptCount val="1"/>
                <c:pt idx="0">
                  <c:v>IPoIB (FDR)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cat>
            <c:strRef>
              <c:f>Sheet1!$A$21:$A$23</c:f>
              <c:strCache>
                <c:ptCount val="3"/>
                <c:pt idx="0">
                  <c:v>8:30</c:v>
                </c:pt>
                <c:pt idx="1">
                  <c:v>16:60</c:v>
                </c:pt>
                <c:pt idx="2">
                  <c:v>32:120</c:v>
                </c:pt>
              </c:strCache>
            </c:strRef>
          </c:cat>
          <c:val>
            <c:numRef>
              <c:f>Sheet1!$B$21:$B$23</c:f>
              <c:numCache>
                <c:formatCode>General</c:formatCode>
                <c:ptCount val="3"/>
                <c:pt idx="0">
                  <c:v>241</c:v>
                </c:pt>
                <c:pt idx="1">
                  <c:v>263</c:v>
                </c:pt>
                <c:pt idx="2">
                  <c:v>244</c:v>
                </c:pt>
              </c:numCache>
            </c:numRef>
          </c:val>
        </c:ser>
        <c:ser>
          <c:idx val="1"/>
          <c:order val="1"/>
          <c:tx>
            <c:strRef>
              <c:f>Sheet1!$C$20</c:f>
              <c:strCache>
                <c:ptCount val="1"/>
                <c:pt idx="0">
                  <c:v>OSU-IB (FDR)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Sheet1!$A$21:$A$23</c:f>
              <c:strCache>
                <c:ptCount val="3"/>
                <c:pt idx="0">
                  <c:v>8:30</c:v>
                </c:pt>
                <c:pt idx="1">
                  <c:v>16:60</c:v>
                </c:pt>
                <c:pt idx="2">
                  <c:v>32:120</c:v>
                </c:pt>
              </c:strCache>
            </c:strRef>
          </c:cat>
          <c:val>
            <c:numRef>
              <c:f>Sheet1!$C$21:$C$23</c:f>
              <c:numCache>
                <c:formatCode>General</c:formatCode>
                <c:ptCount val="3"/>
                <c:pt idx="0">
                  <c:v>72</c:v>
                </c:pt>
                <c:pt idx="1">
                  <c:v>75</c:v>
                </c:pt>
                <c:pt idx="2">
                  <c:v>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2326656"/>
        <c:axId val="102328576"/>
      </c:barChart>
      <c:catAx>
        <c:axId val="1023266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/>
                  <a:t>Cluster Size:Data</a:t>
                </a:r>
                <a:r>
                  <a:rPr lang="en-US" sz="1400" baseline="0" dirty="0"/>
                  <a:t> Size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.37216636112543899"/>
              <c:y val="0.90972377793095505"/>
            </c:manualLayout>
          </c:layout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2328576"/>
        <c:crosses val="autoZero"/>
        <c:auto val="1"/>
        <c:lblAlgn val="ctr"/>
        <c:lblOffset val="100"/>
        <c:noMultiLvlLbl val="0"/>
      </c:catAx>
      <c:valAx>
        <c:axId val="1023285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dirty="0"/>
                  <a:t>Execution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23266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00604031016202"/>
          <c:y val="4.2063883233771797E-2"/>
          <c:w val="0.56886811023622097"/>
          <c:h val="0.124205307669875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541447944007001"/>
          <c:y val="6.0185185185185203E-2"/>
          <c:w val="0.81236329833770804"/>
          <c:h val="0.761430042596113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'PUMA with 2.6'!$B$10</c:f>
              <c:strCache>
                <c:ptCount val="1"/>
                <c:pt idx="0">
                  <c:v>HDFS-IPoIB (QDR)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cat>
            <c:strRef>
              <c:f>'PUMA with 2.6'!$A$11:$A$12</c:f>
              <c:strCache>
                <c:ptCount val="2"/>
                <c:pt idx="0">
                  <c:v>SequenceCount</c:v>
                </c:pt>
                <c:pt idx="1">
                  <c:v>Grep</c:v>
                </c:pt>
              </c:strCache>
            </c:strRef>
          </c:cat>
          <c:val>
            <c:numRef>
              <c:f>'PUMA with 2.6'!$B$11:$B$12</c:f>
              <c:numCache>
                <c:formatCode>General</c:formatCode>
                <c:ptCount val="2"/>
                <c:pt idx="0">
                  <c:v>2050</c:v>
                </c:pt>
                <c:pt idx="1">
                  <c:v>726</c:v>
                </c:pt>
              </c:numCache>
            </c:numRef>
          </c:val>
        </c:ser>
        <c:ser>
          <c:idx val="1"/>
          <c:order val="1"/>
          <c:tx>
            <c:strRef>
              <c:f>'PUMA with 2.6'!$C$10</c:f>
              <c:strCache>
                <c:ptCount val="1"/>
                <c:pt idx="0">
                  <c:v>Lustre-IPoIB (QDR)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cat>
            <c:strRef>
              <c:f>'PUMA with 2.6'!$A$11:$A$12</c:f>
              <c:strCache>
                <c:ptCount val="2"/>
                <c:pt idx="0">
                  <c:v>SequenceCount</c:v>
                </c:pt>
                <c:pt idx="1">
                  <c:v>Grep</c:v>
                </c:pt>
              </c:strCache>
            </c:strRef>
          </c:cat>
          <c:val>
            <c:numRef>
              <c:f>'PUMA with 2.6'!$C$11:$C$12</c:f>
              <c:numCache>
                <c:formatCode>General</c:formatCode>
                <c:ptCount val="2"/>
                <c:pt idx="0">
                  <c:v>2308</c:v>
                </c:pt>
                <c:pt idx="1">
                  <c:v>894</c:v>
                </c:pt>
              </c:numCache>
            </c:numRef>
          </c:val>
        </c:ser>
        <c:ser>
          <c:idx val="2"/>
          <c:order val="2"/>
          <c:tx>
            <c:strRef>
              <c:f>'PUMA with 2.6'!$D$10</c:f>
              <c:strCache>
                <c:ptCount val="1"/>
                <c:pt idx="0">
                  <c:v>OSU-IB (QDR)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'PUMA with 2.6'!$A$11:$A$12</c:f>
              <c:strCache>
                <c:ptCount val="2"/>
                <c:pt idx="0">
                  <c:v>SequenceCount</c:v>
                </c:pt>
                <c:pt idx="1">
                  <c:v>Grep</c:v>
                </c:pt>
              </c:strCache>
            </c:strRef>
          </c:cat>
          <c:val>
            <c:numRef>
              <c:f>'PUMA with 2.6'!$D$11:$D$12</c:f>
              <c:numCache>
                <c:formatCode>General</c:formatCode>
                <c:ptCount val="2"/>
                <c:pt idx="0">
                  <c:v>1893</c:v>
                </c:pt>
                <c:pt idx="1">
                  <c:v>630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2410496"/>
        <c:axId val="102420480"/>
      </c:barChart>
      <c:catAx>
        <c:axId val="1024104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2420480"/>
        <c:crosses val="autoZero"/>
        <c:auto val="1"/>
        <c:lblAlgn val="ctr"/>
        <c:lblOffset val="100"/>
        <c:noMultiLvlLbl val="0"/>
      </c:catAx>
      <c:valAx>
        <c:axId val="1024204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dirty="0"/>
                  <a:t>Execution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24104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2499997060049097"/>
          <c:y val="3.5369115654274398E-2"/>
          <c:w val="0.452777777777778"/>
          <c:h val="0.26135794897822501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133573928259"/>
          <c:y val="3.3333333333333298E-2"/>
          <c:w val="0.72851027996500395"/>
          <c:h val="0.757654564012832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'SC-Spark'!$B$2</c:f>
              <c:strCache>
                <c:ptCount val="1"/>
                <c:pt idx="0">
                  <c:v>IPoIB (QDR)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cat>
            <c:strRef>
              <c:f>'SC-Spark'!$A$3:$A$5</c:f>
              <c:strCache>
                <c:ptCount val="3"/>
                <c:pt idx="0">
                  <c:v>8:50</c:v>
                </c:pt>
                <c:pt idx="1">
                  <c:v>16:100</c:v>
                </c:pt>
                <c:pt idx="2">
                  <c:v>32:200</c:v>
                </c:pt>
              </c:strCache>
            </c:strRef>
          </c:cat>
          <c:val>
            <c:numRef>
              <c:f>'SC-Spark'!$B$3:$B$5</c:f>
              <c:numCache>
                <c:formatCode>General</c:formatCode>
                <c:ptCount val="3"/>
                <c:pt idx="0">
                  <c:v>141</c:v>
                </c:pt>
                <c:pt idx="1">
                  <c:v>158</c:v>
                </c:pt>
                <c:pt idx="2">
                  <c:v>164</c:v>
                </c:pt>
              </c:numCache>
            </c:numRef>
          </c:val>
        </c:ser>
        <c:ser>
          <c:idx val="1"/>
          <c:order val="1"/>
          <c:tx>
            <c:strRef>
              <c:f>'SC-Spark'!$C$2</c:f>
              <c:strCache>
                <c:ptCount val="1"/>
                <c:pt idx="0">
                  <c:v>Tachyon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invertIfNegative val="0"/>
          <c:cat>
            <c:strRef>
              <c:f>'SC-Spark'!$A$3:$A$5</c:f>
              <c:strCache>
                <c:ptCount val="3"/>
                <c:pt idx="0">
                  <c:v>8:50</c:v>
                </c:pt>
                <c:pt idx="1">
                  <c:v>16:100</c:v>
                </c:pt>
                <c:pt idx="2">
                  <c:v>32:200</c:v>
                </c:pt>
              </c:strCache>
            </c:strRef>
          </c:cat>
          <c:val>
            <c:numRef>
              <c:f>'SC-Spark'!$C$3:$C$5</c:f>
              <c:numCache>
                <c:formatCode>General</c:formatCode>
                <c:ptCount val="3"/>
                <c:pt idx="0">
                  <c:v>143</c:v>
                </c:pt>
                <c:pt idx="1">
                  <c:v>156</c:v>
                </c:pt>
                <c:pt idx="2">
                  <c:v>165</c:v>
                </c:pt>
              </c:numCache>
            </c:numRef>
          </c:val>
        </c:ser>
        <c:ser>
          <c:idx val="2"/>
          <c:order val="2"/>
          <c:tx>
            <c:strRef>
              <c:f>'SC-Spark'!$D$2</c:f>
              <c:strCache>
                <c:ptCount val="1"/>
                <c:pt idx="0">
                  <c:v>OSU-IB (QDR)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'SC-Spark'!$A$3:$A$5</c:f>
              <c:strCache>
                <c:ptCount val="3"/>
                <c:pt idx="0">
                  <c:v>8:50</c:v>
                </c:pt>
                <c:pt idx="1">
                  <c:v>16:100</c:v>
                </c:pt>
                <c:pt idx="2">
                  <c:v>32:200</c:v>
                </c:pt>
              </c:strCache>
            </c:strRef>
          </c:cat>
          <c:val>
            <c:numRef>
              <c:f>'SC-Spark'!$D$3:$D$5</c:f>
              <c:numCache>
                <c:formatCode>General</c:formatCode>
                <c:ptCount val="3"/>
                <c:pt idx="0">
                  <c:v>64</c:v>
                </c:pt>
                <c:pt idx="1">
                  <c:v>68</c:v>
                </c:pt>
                <c:pt idx="2">
                  <c:v>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2476032"/>
        <c:axId val="102482304"/>
      </c:barChart>
      <c:catAx>
        <c:axId val="1024760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200" dirty="0"/>
                  <a:t>Cluster Size : Data Size (GB)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2482304"/>
        <c:crosses val="autoZero"/>
        <c:auto val="1"/>
        <c:lblAlgn val="ctr"/>
        <c:lblOffset val="100"/>
        <c:noMultiLvlLbl val="0"/>
      </c:catAx>
      <c:valAx>
        <c:axId val="1024823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dirty="0"/>
                  <a:t>Execution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24760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5762379702537199"/>
          <c:y val="2.91083406240883E-3"/>
          <c:w val="0.70626509186351705"/>
          <c:h val="0.120001364344006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826902887139101"/>
          <c:y val="6.0185185185185203E-2"/>
          <c:w val="0.75435476815398095"/>
          <c:h val="0.738013009684875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'SC-Spark'!$B$8</c:f>
              <c:strCache>
                <c:ptCount val="1"/>
                <c:pt idx="0">
                  <c:v>IPoIB (QDR)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cat>
            <c:strRef>
              <c:f>'SC-Spark'!$A$9:$A$11</c:f>
              <c:strCache>
                <c:ptCount val="3"/>
                <c:pt idx="0">
                  <c:v>8:50</c:v>
                </c:pt>
                <c:pt idx="1">
                  <c:v>16:100</c:v>
                </c:pt>
                <c:pt idx="2">
                  <c:v>32:200</c:v>
                </c:pt>
              </c:strCache>
            </c:strRef>
          </c:cat>
          <c:val>
            <c:numRef>
              <c:f>'SC-Spark'!$B$9:$B$11</c:f>
              <c:numCache>
                <c:formatCode>General</c:formatCode>
                <c:ptCount val="3"/>
                <c:pt idx="0">
                  <c:v>480</c:v>
                </c:pt>
                <c:pt idx="1">
                  <c:v>500</c:v>
                </c:pt>
                <c:pt idx="2">
                  <c:v>543</c:v>
                </c:pt>
              </c:numCache>
            </c:numRef>
          </c:val>
        </c:ser>
        <c:ser>
          <c:idx val="1"/>
          <c:order val="1"/>
          <c:tx>
            <c:strRef>
              <c:f>'SC-Spark'!$C$8</c:f>
              <c:strCache>
                <c:ptCount val="1"/>
                <c:pt idx="0">
                  <c:v>Tachyon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invertIfNegative val="0"/>
          <c:cat>
            <c:strRef>
              <c:f>'SC-Spark'!$A$9:$A$11</c:f>
              <c:strCache>
                <c:ptCount val="3"/>
                <c:pt idx="0">
                  <c:v>8:50</c:v>
                </c:pt>
                <c:pt idx="1">
                  <c:v>16:100</c:v>
                </c:pt>
                <c:pt idx="2">
                  <c:v>32:200</c:v>
                </c:pt>
              </c:strCache>
            </c:strRef>
          </c:cat>
          <c:val>
            <c:numRef>
              <c:f>'SC-Spark'!$C$9:$C$11</c:f>
              <c:numCache>
                <c:formatCode>General</c:formatCode>
                <c:ptCount val="3"/>
                <c:pt idx="0">
                  <c:v>501</c:v>
                </c:pt>
                <c:pt idx="1">
                  <c:v>578</c:v>
                </c:pt>
                <c:pt idx="2">
                  <c:v>603</c:v>
                </c:pt>
              </c:numCache>
            </c:numRef>
          </c:val>
        </c:ser>
        <c:ser>
          <c:idx val="2"/>
          <c:order val="2"/>
          <c:tx>
            <c:strRef>
              <c:f>'SC-Spark'!$D$8</c:f>
              <c:strCache>
                <c:ptCount val="1"/>
                <c:pt idx="0">
                  <c:v>OSU-IB (QDR)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'SC-Spark'!$A$9:$A$11</c:f>
              <c:strCache>
                <c:ptCount val="3"/>
                <c:pt idx="0">
                  <c:v>8:50</c:v>
                </c:pt>
                <c:pt idx="1">
                  <c:v>16:100</c:v>
                </c:pt>
                <c:pt idx="2">
                  <c:v>32:200</c:v>
                </c:pt>
              </c:strCache>
            </c:strRef>
          </c:cat>
          <c:val>
            <c:numRef>
              <c:f>'SC-Spark'!$D$9:$D$11</c:f>
              <c:numCache>
                <c:formatCode>General</c:formatCode>
                <c:ptCount val="3"/>
                <c:pt idx="0">
                  <c:v>408</c:v>
                </c:pt>
                <c:pt idx="1">
                  <c:v>416</c:v>
                </c:pt>
                <c:pt idx="2">
                  <c:v>451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2512512"/>
        <c:axId val="102518784"/>
      </c:barChart>
      <c:catAx>
        <c:axId val="1025125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200" dirty="0"/>
                  <a:t>Cluster Size : Data Size (GB)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2518784"/>
        <c:crosses val="autoZero"/>
        <c:auto val="1"/>
        <c:lblAlgn val="ctr"/>
        <c:lblOffset val="100"/>
        <c:noMultiLvlLbl val="0"/>
      </c:catAx>
      <c:valAx>
        <c:axId val="1025187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dirty="0"/>
                  <a:t>Execution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25125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4067405492247099"/>
          <c:y val="6.7399741267787819E-2"/>
          <c:w val="0.72821101618375306"/>
          <c:h val="0.7162896137633735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TrueScale-QDR</c:v>
                </c:pt>
              </c:strCache>
            </c:strRef>
          </c:tx>
          <c:spPr>
            <a:ln>
              <a:solidFill>
                <a:schemeClr val="accent6">
                  <a:lumMod val="75000"/>
                </a:schemeClr>
              </a:solidFill>
              <a:prstDash val="dashDot"/>
            </a:ln>
          </c:spPr>
          <c:marker>
            <c:symbol val="plus"/>
            <c:size val="7"/>
            <c:spPr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c:spPr>
          </c:marker>
          <c:cat>
            <c:strRef>
              <c:f>Sheet1!$A$2:$A$11</c:f>
              <c:strCache>
                <c:ptCount val="10"/>
                <c:pt idx="0">
                  <c:v>4</c:v>
                </c:pt>
                <c:pt idx="1">
                  <c:v>16</c:v>
                </c:pt>
                <c:pt idx="2">
                  <c:v>64</c:v>
                </c:pt>
                <c:pt idx="3">
                  <c:v>256</c:v>
                </c:pt>
                <c:pt idx="4">
                  <c:v>1024</c:v>
                </c:pt>
                <c:pt idx="5">
                  <c:v>4K</c:v>
                </c:pt>
                <c:pt idx="6">
                  <c:v>16K</c:v>
                </c:pt>
                <c:pt idx="7">
                  <c:v>64K</c:v>
                </c:pt>
                <c:pt idx="8">
                  <c:v>256K</c:v>
                </c:pt>
                <c:pt idx="9">
                  <c:v>1M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12.33</c:v>
                </c:pt>
                <c:pt idx="1">
                  <c:v>45.54</c:v>
                </c:pt>
                <c:pt idx="2">
                  <c:v>181.83</c:v>
                </c:pt>
                <c:pt idx="3">
                  <c:v>638.61</c:v>
                </c:pt>
                <c:pt idx="4">
                  <c:v>1652.43</c:v>
                </c:pt>
                <c:pt idx="5">
                  <c:v>2257.7199999999998</c:v>
                </c:pt>
                <c:pt idx="6">
                  <c:v>3298.34</c:v>
                </c:pt>
                <c:pt idx="7">
                  <c:v>3315.8700000000003</c:v>
                </c:pt>
                <c:pt idx="8">
                  <c:v>3367.8900000000003</c:v>
                </c:pt>
                <c:pt idx="9">
                  <c:v>3387.2799999999997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ConnectX-3-FDR</c:v>
                </c:pt>
              </c:strCache>
            </c:strRef>
          </c:tx>
          <c:spPr>
            <a:ln>
              <a:solidFill>
                <a:srgbClr val="7030A0"/>
              </a:solidFill>
              <a:prstDash val="dash"/>
            </a:ln>
          </c:spPr>
          <c:marker>
            <c:symbol val="circle"/>
            <c:size val="7"/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</c:spPr>
          </c:marker>
          <c:cat>
            <c:strRef>
              <c:f>Sheet1!$A$2:$A$11</c:f>
              <c:strCache>
                <c:ptCount val="10"/>
                <c:pt idx="0">
                  <c:v>4</c:v>
                </c:pt>
                <c:pt idx="1">
                  <c:v>16</c:v>
                </c:pt>
                <c:pt idx="2">
                  <c:v>64</c:v>
                </c:pt>
                <c:pt idx="3">
                  <c:v>256</c:v>
                </c:pt>
                <c:pt idx="4">
                  <c:v>1024</c:v>
                </c:pt>
                <c:pt idx="5">
                  <c:v>4K</c:v>
                </c:pt>
                <c:pt idx="6">
                  <c:v>16K</c:v>
                </c:pt>
                <c:pt idx="7">
                  <c:v>64K</c:v>
                </c:pt>
                <c:pt idx="8">
                  <c:v>256K</c:v>
                </c:pt>
                <c:pt idx="9">
                  <c:v>1M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12.39</c:v>
                </c:pt>
                <c:pt idx="1">
                  <c:v>48.21</c:v>
                </c:pt>
                <c:pt idx="2">
                  <c:v>185.81</c:v>
                </c:pt>
                <c:pt idx="3">
                  <c:v>750.22</c:v>
                </c:pt>
                <c:pt idx="4">
                  <c:v>2684.2799999999997</c:v>
                </c:pt>
                <c:pt idx="5">
                  <c:v>5537.6100000000006</c:v>
                </c:pt>
                <c:pt idx="6">
                  <c:v>5770.22</c:v>
                </c:pt>
                <c:pt idx="7">
                  <c:v>6138.95</c:v>
                </c:pt>
                <c:pt idx="8">
                  <c:v>6307.39</c:v>
                </c:pt>
                <c:pt idx="9">
                  <c:v>6356.09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ConnectIB-DualFDR</c:v>
                </c:pt>
              </c:strCache>
            </c:strRef>
          </c:tx>
          <c:spPr>
            <a:ln>
              <a:solidFill>
                <a:srgbClr val="0070C0"/>
              </a:solidFill>
              <a:prstDash val="sysDash"/>
            </a:ln>
          </c:spPr>
          <c:marker>
            <c:symbol val="triangle"/>
            <c:size val="7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cat>
            <c:strRef>
              <c:f>Sheet1!$A$2:$A$11</c:f>
              <c:strCache>
                <c:ptCount val="10"/>
                <c:pt idx="0">
                  <c:v>4</c:v>
                </c:pt>
                <c:pt idx="1">
                  <c:v>16</c:v>
                </c:pt>
                <c:pt idx="2">
                  <c:v>64</c:v>
                </c:pt>
                <c:pt idx="3">
                  <c:v>256</c:v>
                </c:pt>
                <c:pt idx="4">
                  <c:v>1024</c:v>
                </c:pt>
                <c:pt idx="5">
                  <c:v>4K</c:v>
                </c:pt>
                <c:pt idx="6">
                  <c:v>16K</c:v>
                </c:pt>
                <c:pt idx="7">
                  <c:v>64K</c:v>
                </c:pt>
                <c:pt idx="8">
                  <c:v>256K</c:v>
                </c:pt>
                <c:pt idx="9">
                  <c:v>1M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12.58</c:v>
                </c:pt>
                <c:pt idx="1">
                  <c:v>48.4</c:v>
                </c:pt>
                <c:pt idx="2">
                  <c:v>197</c:v>
                </c:pt>
                <c:pt idx="3">
                  <c:v>735.82999999999993</c:v>
                </c:pt>
                <c:pt idx="4">
                  <c:v>2595.8900000000003</c:v>
                </c:pt>
                <c:pt idx="5">
                  <c:v>6943.37</c:v>
                </c:pt>
                <c:pt idx="6">
                  <c:v>8067.8600000000006</c:v>
                </c:pt>
                <c:pt idx="7">
                  <c:v>12098.61</c:v>
                </c:pt>
                <c:pt idx="8">
                  <c:v>12500.730000000001</c:v>
                </c:pt>
                <c:pt idx="9">
                  <c:v>12465.62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ConnectX-4-EDR</c:v>
                </c:pt>
              </c:strCache>
            </c:strRef>
          </c:tx>
          <c:spPr>
            <a:ln>
              <a:solidFill>
                <a:srgbClr val="C0000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strRef>
              <c:f>Sheet1!$A$2:$A$11</c:f>
              <c:strCache>
                <c:ptCount val="10"/>
                <c:pt idx="0">
                  <c:v>4</c:v>
                </c:pt>
                <c:pt idx="1">
                  <c:v>16</c:v>
                </c:pt>
                <c:pt idx="2">
                  <c:v>64</c:v>
                </c:pt>
                <c:pt idx="3">
                  <c:v>256</c:v>
                </c:pt>
                <c:pt idx="4">
                  <c:v>1024</c:v>
                </c:pt>
                <c:pt idx="5">
                  <c:v>4K</c:v>
                </c:pt>
                <c:pt idx="6">
                  <c:v>16K</c:v>
                </c:pt>
                <c:pt idx="7">
                  <c:v>64K</c:v>
                </c:pt>
                <c:pt idx="8">
                  <c:v>256K</c:v>
                </c:pt>
                <c:pt idx="9">
                  <c:v>1M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9.99</c:v>
                </c:pt>
                <c:pt idx="1">
                  <c:v>49.39</c:v>
                </c:pt>
                <c:pt idx="2">
                  <c:v>215.44</c:v>
                </c:pt>
                <c:pt idx="3">
                  <c:v>572.63</c:v>
                </c:pt>
                <c:pt idx="4">
                  <c:v>2655.46</c:v>
                </c:pt>
                <c:pt idx="5">
                  <c:v>6358</c:v>
                </c:pt>
                <c:pt idx="6">
                  <c:v>10908</c:v>
                </c:pt>
                <c:pt idx="7">
                  <c:v>11752.730000000001</c:v>
                </c:pt>
                <c:pt idx="8">
                  <c:v>11995.220000000001</c:v>
                </c:pt>
                <c:pt idx="9">
                  <c:v>12084.11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627520"/>
        <c:axId val="33629696"/>
      </c:lineChart>
      <c:catAx>
        <c:axId val="336275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3629696"/>
        <c:crosses val="autoZero"/>
        <c:auto val="1"/>
        <c:lblAlgn val="ctr"/>
        <c:lblOffset val="100"/>
        <c:noMultiLvlLbl val="0"/>
      </c:catAx>
      <c:valAx>
        <c:axId val="33629696"/>
        <c:scaling>
          <c:orientation val="minMax"/>
        </c:scaling>
        <c:delete val="0"/>
        <c:axPos val="l"/>
        <c:majorGridlines>
          <c:spPr>
            <a:ln>
              <a:solidFill>
                <a:srgbClr val="000000">
                  <a:alpha val="50000"/>
                </a:srgbClr>
              </a:solidFill>
              <a:prstDash val="sysDot"/>
            </a:ln>
          </c:spPr>
        </c:majorGridlines>
        <c:numFmt formatCode="0" sourceLinked="0"/>
        <c:majorTickMark val="out"/>
        <c:minorTickMark val="none"/>
        <c:tickLblPos val="nextTo"/>
        <c:crossAx val="33627520"/>
        <c:crosses val="autoZero"/>
        <c:crossBetween val="between"/>
      </c:valAx>
      <c:spPr>
        <a:ln>
          <a:solidFill>
            <a:srgbClr val="000000">
              <a:alpha val="25000"/>
            </a:srgbClr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>
          <a:latin typeface="+mj-lt"/>
          <a:cs typeface="Arial" pitchFamily="34" charset="0"/>
        </a:defRPr>
      </a:pPr>
      <a:endParaRPr lang="en-US"/>
    </a:p>
  </c:txPr>
  <c:externalData r:id="rId2">
    <c:autoUpdate val="0"/>
  </c:externalData>
  <c:userShapes r:id="rId3"/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Sort!$C$26</c:f>
              <c:strCache>
                <c:ptCount val="1"/>
                <c:pt idx="0">
                  <c:v>IPoIB (QDR)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multiLvlStrRef>
              <c:f>Sort!$A$27:$B$29</c:f>
              <c:multiLvlStrCache>
                <c:ptCount val="3"/>
                <c:lvl>
                  <c:pt idx="0">
                    <c:v>Data Size: 60 GB</c:v>
                  </c:pt>
                  <c:pt idx="1">
                    <c:v>Data Size: 120 GB</c:v>
                  </c:pt>
                  <c:pt idx="2">
                    <c:v>Data Size: 240 GB</c:v>
                  </c:pt>
                </c:lvl>
                <c:lvl>
                  <c:pt idx="0">
                    <c:v>Cluster Size: 16</c:v>
                  </c:pt>
                  <c:pt idx="1">
                    <c:v>Cluster Size: 32</c:v>
                  </c:pt>
                  <c:pt idx="2">
                    <c:v>Cluster Size: 64</c:v>
                  </c:pt>
                </c:lvl>
              </c:multiLvlStrCache>
            </c:multiLvlStrRef>
          </c:cat>
          <c:val>
            <c:numRef>
              <c:f>Sort!$C$27:$C$29</c:f>
              <c:numCache>
                <c:formatCode>General</c:formatCode>
                <c:ptCount val="3"/>
                <c:pt idx="0">
                  <c:v>874</c:v>
                </c:pt>
                <c:pt idx="1">
                  <c:v>940</c:v>
                </c:pt>
                <c:pt idx="2">
                  <c:v>999</c:v>
                </c:pt>
              </c:numCache>
            </c:numRef>
          </c:val>
        </c:ser>
        <c:ser>
          <c:idx val="1"/>
          <c:order val="1"/>
          <c:tx>
            <c:strRef>
              <c:f>Sort!$D$26</c:f>
              <c:strCache>
                <c:ptCount val="1"/>
                <c:pt idx="0">
                  <c:v>UDA-IB (QDR)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cat>
            <c:multiLvlStrRef>
              <c:f>Sort!$A$27:$B$29</c:f>
              <c:multiLvlStrCache>
                <c:ptCount val="3"/>
                <c:lvl>
                  <c:pt idx="0">
                    <c:v>Data Size: 60 GB</c:v>
                  </c:pt>
                  <c:pt idx="1">
                    <c:v>Data Size: 120 GB</c:v>
                  </c:pt>
                  <c:pt idx="2">
                    <c:v>Data Size: 240 GB</c:v>
                  </c:pt>
                </c:lvl>
                <c:lvl>
                  <c:pt idx="0">
                    <c:v>Cluster Size: 16</c:v>
                  </c:pt>
                  <c:pt idx="1">
                    <c:v>Cluster Size: 32</c:v>
                  </c:pt>
                  <c:pt idx="2">
                    <c:v>Cluster Size: 64</c:v>
                  </c:pt>
                </c:lvl>
              </c:multiLvlStrCache>
            </c:multiLvlStrRef>
          </c:cat>
          <c:val>
            <c:numRef>
              <c:f>Sort!$D$27:$D$29</c:f>
              <c:numCache>
                <c:formatCode>General</c:formatCode>
                <c:ptCount val="3"/>
                <c:pt idx="0">
                  <c:v>921</c:v>
                </c:pt>
                <c:pt idx="1">
                  <c:v>951</c:v>
                </c:pt>
                <c:pt idx="2">
                  <c:v>969</c:v>
                </c:pt>
              </c:numCache>
            </c:numRef>
          </c:val>
        </c:ser>
        <c:ser>
          <c:idx val="2"/>
          <c:order val="2"/>
          <c:tx>
            <c:strRef>
              <c:f>Sort!$E$26</c:f>
              <c:strCache>
                <c:ptCount val="1"/>
                <c:pt idx="0">
                  <c:v>OSU-IB (QDR)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multiLvlStrRef>
              <c:f>Sort!$A$27:$B$29</c:f>
              <c:multiLvlStrCache>
                <c:ptCount val="3"/>
                <c:lvl>
                  <c:pt idx="0">
                    <c:v>Data Size: 60 GB</c:v>
                  </c:pt>
                  <c:pt idx="1">
                    <c:v>Data Size: 120 GB</c:v>
                  </c:pt>
                  <c:pt idx="2">
                    <c:v>Data Size: 240 GB</c:v>
                  </c:pt>
                </c:lvl>
                <c:lvl>
                  <c:pt idx="0">
                    <c:v>Cluster Size: 16</c:v>
                  </c:pt>
                  <c:pt idx="1">
                    <c:v>Cluster Size: 32</c:v>
                  </c:pt>
                  <c:pt idx="2">
                    <c:v>Cluster Size: 64</c:v>
                  </c:pt>
                </c:lvl>
              </c:multiLvlStrCache>
            </c:multiLvlStrRef>
          </c:cat>
          <c:val>
            <c:numRef>
              <c:f>Sort!$E$27:$E$29</c:f>
              <c:numCache>
                <c:formatCode>General</c:formatCode>
                <c:ptCount val="3"/>
                <c:pt idx="0">
                  <c:v>535</c:v>
                </c:pt>
                <c:pt idx="1">
                  <c:v>568</c:v>
                </c:pt>
                <c:pt idx="2">
                  <c:v>601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2189312"/>
        <c:axId val="102199296"/>
      </c:barChart>
      <c:catAx>
        <c:axId val="1021893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2199296"/>
        <c:crosses val="autoZero"/>
        <c:auto val="1"/>
        <c:lblAlgn val="ctr"/>
        <c:lblOffset val="100"/>
        <c:noMultiLvlLbl val="0"/>
      </c:catAx>
      <c:valAx>
        <c:axId val="1021992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 dirty="0"/>
                  <a:t>Job Execution Time (sec)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2189312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.16944444444444501"/>
          <c:y val="5.4979585885097701E-2"/>
          <c:w val="0.78488757655292996"/>
          <c:h val="0.11689231554389"/>
        </c:manualLayout>
      </c:layout>
      <c:overlay val="1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Sort!$C$32</c:f>
              <c:strCache>
                <c:ptCount val="1"/>
                <c:pt idx="0">
                  <c:v>IPoIB (FDR)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multiLvlStrRef>
              <c:f>Sort!$A$33:$B$35</c:f>
              <c:multiLvlStrCache>
                <c:ptCount val="3"/>
                <c:lvl>
                  <c:pt idx="0">
                    <c:v>Data Size: 80 GB</c:v>
                  </c:pt>
                  <c:pt idx="1">
                    <c:v>Data Size: 160 GB</c:v>
                  </c:pt>
                  <c:pt idx="2">
                    <c:v>Data Size: 320 GB</c:v>
                  </c:pt>
                </c:lvl>
                <c:lvl>
                  <c:pt idx="0">
                    <c:v>Cluster Size: 16</c:v>
                  </c:pt>
                  <c:pt idx="1">
                    <c:v>Cluster Size: 32</c:v>
                  </c:pt>
                  <c:pt idx="2">
                    <c:v>Cluster Size: 64</c:v>
                  </c:pt>
                </c:lvl>
              </c:multiLvlStrCache>
            </c:multiLvlStrRef>
          </c:cat>
          <c:val>
            <c:numRef>
              <c:f>Sort!$C$33:$C$35</c:f>
              <c:numCache>
                <c:formatCode>General</c:formatCode>
                <c:ptCount val="3"/>
                <c:pt idx="0">
                  <c:v>454</c:v>
                </c:pt>
                <c:pt idx="1">
                  <c:v>476</c:v>
                </c:pt>
                <c:pt idx="2">
                  <c:v>501</c:v>
                </c:pt>
              </c:numCache>
            </c:numRef>
          </c:val>
        </c:ser>
        <c:ser>
          <c:idx val="1"/>
          <c:order val="1"/>
          <c:tx>
            <c:strRef>
              <c:f>Sort!$D$32</c:f>
              <c:strCache>
                <c:ptCount val="1"/>
                <c:pt idx="0">
                  <c:v>UDA-IB (FDR)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cat>
            <c:multiLvlStrRef>
              <c:f>Sort!$A$33:$B$35</c:f>
              <c:multiLvlStrCache>
                <c:ptCount val="3"/>
                <c:lvl>
                  <c:pt idx="0">
                    <c:v>Data Size: 80 GB</c:v>
                  </c:pt>
                  <c:pt idx="1">
                    <c:v>Data Size: 160 GB</c:v>
                  </c:pt>
                  <c:pt idx="2">
                    <c:v>Data Size: 320 GB</c:v>
                  </c:pt>
                </c:lvl>
                <c:lvl>
                  <c:pt idx="0">
                    <c:v>Cluster Size: 16</c:v>
                  </c:pt>
                  <c:pt idx="1">
                    <c:v>Cluster Size: 32</c:v>
                  </c:pt>
                  <c:pt idx="2">
                    <c:v>Cluster Size: 64</c:v>
                  </c:pt>
                </c:lvl>
              </c:multiLvlStrCache>
            </c:multiLvlStrRef>
          </c:cat>
          <c:val>
            <c:numRef>
              <c:f>Sort!$D$33:$D$35</c:f>
              <c:numCache>
                <c:formatCode>General</c:formatCode>
                <c:ptCount val="3"/>
                <c:pt idx="0">
                  <c:v>454</c:v>
                </c:pt>
                <c:pt idx="1">
                  <c:v>665</c:v>
                </c:pt>
                <c:pt idx="2">
                  <c:v>454</c:v>
                </c:pt>
              </c:numCache>
            </c:numRef>
          </c:val>
        </c:ser>
        <c:ser>
          <c:idx val="2"/>
          <c:order val="2"/>
          <c:tx>
            <c:strRef>
              <c:f>Sort!$E$32</c:f>
              <c:strCache>
                <c:ptCount val="1"/>
                <c:pt idx="0">
                  <c:v>OSU-IB (FDR)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multiLvlStrRef>
              <c:f>Sort!$A$33:$B$35</c:f>
              <c:multiLvlStrCache>
                <c:ptCount val="3"/>
                <c:lvl>
                  <c:pt idx="0">
                    <c:v>Data Size: 80 GB</c:v>
                  </c:pt>
                  <c:pt idx="1">
                    <c:v>Data Size: 160 GB</c:v>
                  </c:pt>
                  <c:pt idx="2">
                    <c:v>Data Size: 320 GB</c:v>
                  </c:pt>
                </c:lvl>
                <c:lvl>
                  <c:pt idx="0">
                    <c:v>Cluster Size: 16</c:v>
                  </c:pt>
                  <c:pt idx="1">
                    <c:v>Cluster Size: 32</c:v>
                  </c:pt>
                  <c:pt idx="2">
                    <c:v>Cluster Size: 64</c:v>
                  </c:pt>
                </c:lvl>
              </c:multiLvlStrCache>
            </c:multiLvlStrRef>
          </c:cat>
          <c:val>
            <c:numRef>
              <c:f>Sort!$E$33:$E$35</c:f>
              <c:numCache>
                <c:formatCode>General</c:formatCode>
                <c:ptCount val="3"/>
                <c:pt idx="0">
                  <c:v>283</c:v>
                </c:pt>
                <c:pt idx="1">
                  <c:v>291</c:v>
                </c:pt>
                <c:pt idx="2">
                  <c:v>312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2233600"/>
        <c:axId val="102235136"/>
      </c:barChart>
      <c:catAx>
        <c:axId val="1022336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2235136"/>
        <c:crosses val="autoZero"/>
        <c:auto val="1"/>
        <c:lblAlgn val="ctr"/>
        <c:lblOffset val="100"/>
        <c:noMultiLvlLbl val="0"/>
      </c:catAx>
      <c:valAx>
        <c:axId val="1022351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 dirty="0"/>
                  <a:t>Job Execution Time (sec)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223360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9.8866891676537394E-2"/>
          <c:y val="4.1404143837560997E-2"/>
          <c:w val="0.89999993587026295"/>
          <c:h val="7.9078382880201706E-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Lustre!$B$4</c:f>
              <c:strCache>
                <c:ptCount val="1"/>
                <c:pt idx="0">
                  <c:v>IPoIB (FDR)</c:v>
                </c:pt>
              </c:strCache>
            </c:strRef>
          </c:tx>
          <c:invertIfNegative val="0"/>
          <c:cat>
            <c:numRef>
              <c:f>Lustre!$A$5:$A$7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Lustre!$B$5:$B$7</c:f>
              <c:numCache>
                <c:formatCode>General</c:formatCode>
                <c:ptCount val="3"/>
                <c:pt idx="0">
                  <c:v>533</c:v>
                </c:pt>
                <c:pt idx="1">
                  <c:v>710</c:v>
                </c:pt>
                <c:pt idx="2">
                  <c:v>1117</c:v>
                </c:pt>
              </c:numCache>
            </c:numRef>
          </c:val>
        </c:ser>
        <c:ser>
          <c:idx val="2"/>
          <c:order val="1"/>
          <c:tx>
            <c:strRef>
              <c:f>Lustre!$C$4</c:f>
              <c:strCache>
                <c:ptCount val="1"/>
                <c:pt idx="0">
                  <c:v>OSU-IB (FDR)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numRef>
              <c:f>Lustre!$A$5:$A$7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Lustre!$C$5:$C$7</c:f>
              <c:numCache>
                <c:formatCode>General</c:formatCode>
                <c:ptCount val="3"/>
                <c:pt idx="0">
                  <c:v>203</c:v>
                </c:pt>
                <c:pt idx="1">
                  <c:v>325</c:v>
                </c:pt>
                <c:pt idx="2">
                  <c:v>631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2157696"/>
        <c:axId val="102159872"/>
      </c:barChart>
      <c:catAx>
        <c:axId val="1021576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 dirty="0"/>
                  <a:t>Data Size (GB)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2159872"/>
        <c:crosses val="autoZero"/>
        <c:auto val="1"/>
        <c:lblAlgn val="ctr"/>
        <c:lblOffset val="100"/>
        <c:noMultiLvlLbl val="0"/>
      </c:catAx>
      <c:valAx>
        <c:axId val="10215987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 dirty="0"/>
                  <a:t>Job Execution Time (sec)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2157696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.19166666666666701"/>
          <c:y val="9.2208734324876002E-2"/>
          <c:w val="0.48647090988626401"/>
          <c:h val="0.1674343832021"/>
        </c:manualLayout>
      </c:layout>
      <c:overlay val="1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Sheet1!$C$4</c:f>
              <c:strCache>
                <c:ptCount val="1"/>
                <c:pt idx="0">
                  <c:v>IPoIB (FDR)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multiLvlStrRef>
              <c:f>Sheet1!$A$5:$B$10</c:f>
              <c:multiLvlStrCache>
                <c:ptCount val="6"/>
                <c:lvl>
                  <c:pt idx="0">
                    <c:v>20 GB</c:v>
                  </c:pt>
                  <c:pt idx="1">
                    <c:v>40 GB</c:v>
                  </c:pt>
                  <c:pt idx="2">
                    <c:v>80 GB</c:v>
                  </c:pt>
                  <c:pt idx="3">
                    <c:v>160 GB</c:v>
                  </c:pt>
                  <c:pt idx="4">
                    <c:v>320 GB</c:v>
                  </c:pt>
                  <c:pt idx="5">
                    <c:v>640 GB</c:v>
                  </c:pt>
                </c:lvl>
                <c:lvl>
                  <c:pt idx="0">
                    <c:v>Cluster: 4</c:v>
                  </c:pt>
                  <c:pt idx="1">
                    <c:v>Cluster: 8</c:v>
                  </c:pt>
                  <c:pt idx="2">
                    <c:v>Cluster: 16</c:v>
                  </c:pt>
                  <c:pt idx="3">
                    <c:v>Cluster: 32</c:v>
                  </c:pt>
                  <c:pt idx="4">
                    <c:v>Cluster: 64</c:v>
                  </c:pt>
                  <c:pt idx="5">
                    <c:v>Cluster: 128</c:v>
                  </c:pt>
                </c:lvl>
              </c:multiLvlStrCache>
            </c:multiLvlStrRef>
          </c:cat>
          <c:val>
            <c:numRef>
              <c:f>Sheet1!$C$5:$C$10</c:f>
              <c:numCache>
                <c:formatCode>General</c:formatCode>
                <c:ptCount val="6"/>
                <c:pt idx="0">
                  <c:v>364</c:v>
                </c:pt>
                <c:pt idx="1">
                  <c:v>404</c:v>
                </c:pt>
                <c:pt idx="2">
                  <c:v>410</c:v>
                </c:pt>
                <c:pt idx="3">
                  <c:v>421</c:v>
                </c:pt>
                <c:pt idx="4">
                  <c:v>442</c:v>
                </c:pt>
                <c:pt idx="5">
                  <c:v>448</c:v>
                </c:pt>
              </c:numCache>
            </c:numRef>
          </c:val>
        </c:ser>
        <c:ser>
          <c:idx val="3"/>
          <c:order val="1"/>
          <c:tx>
            <c:strRef>
              <c:f>Sheet1!$D$4</c:f>
              <c:strCache>
                <c:ptCount val="1"/>
                <c:pt idx="0">
                  <c:v>OSU-IB (FDR)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multiLvlStrRef>
              <c:f>Sheet1!$A$5:$B$10</c:f>
              <c:multiLvlStrCache>
                <c:ptCount val="6"/>
                <c:lvl>
                  <c:pt idx="0">
                    <c:v>20 GB</c:v>
                  </c:pt>
                  <c:pt idx="1">
                    <c:v>40 GB</c:v>
                  </c:pt>
                  <c:pt idx="2">
                    <c:v>80 GB</c:v>
                  </c:pt>
                  <c:pt idx="3">
                    <c:v>160 GB</c:v>
                  </c:pt>
                  <c:pt idx="4">
                    <c:v>320 GB</c:v>
                  </c:pt>
                  <c:pt idx="5">
                    <c:v>640 GB</c:v>
                  </c:pt>
                </c:lvl>
                <c:lvl>
                  <c:pt idx="0">
                    <c:v>Cluster: 4</c:v>
                  </c:pt>
                  <c:pt idx="1">
                    <c:v>Cluster: 8</c:v>
                  </c:pt>
                  <c:pt idx="2">
                    <c:v>Cluster: 16</c:v>
                  </c:pt>
                  <c:pt idx="3">
                    <c:v>Cluster: 32</c:v>
                  </c:pt>
                  <c:pt idx="4">
                    <c:v>Cluster: 64</c:v>
                  </c:pt>
                  <c:pt idx="5">
                    <c:v>Cluster: 128</c:v>
                  </c:pt>
                </c:lvl>
              </c:multiLvlStrCache>
            </c:multiLvlStrRef>
          </c:cat>
          <c:val>
            <c:numRef>
              <c:f>Sheet1!$D$5:$D$10</c:f>
              <c:numCache>
                <c:formatCode>General</c:formatCode>
                <c:ptCount val="6"/>
                <c:pt idx="0">
                  <c:v>184</c:v>
                </c:pt>
                <c:pt idx="1">
                  <c:v>214</c:v>
                </c:pt>
                <c:pt idx="2">
                  <c:v>204</c:v>
                </c:pt>
                <c:pt idx="3">
                  <c:v>216</c:v>
                </c:pt>
                <c:pt idx="4">
                  <c:v>225</c:v>
                </c:pt>
                <c:pt idx="5">
                  <c:v>232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2242560"/>
        <c:axId val="102264832"/>
      </c:barChart>
      <c:catAx>
        <c:axId val="102242560"/>
        <c:scaling>
          <c:orientation val="minMax"/>
        </c:scaling>
        <c:delete val="0"/>
        <c:axPos val="b"/>
        <c:majorTickMark val="out"/>
        <c:minorTickMark val="none"/>
        <c:tickLblPos val="nextTo"/>
        <c:crossAx val="102264832"/>
        <c:crosses val="autoZero"/>
        <c:auto val="1"/>
        <c:lblAlgn val="ctr"/>
        <c:lblOffset val="100"/>
        <c:noMultiLvlLbl val="0"/>
      </c:catAx>
      <c:valAx>
        <c:axId val="1022648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 dirty="0"/>
                  <a:t>Job Execution Time (sec)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2242560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.18333333333333299"/>
          <c:y val="5.5171697287839001E-2"/>
          <c:w val="0.56424868766404301"/>
          <c:h val="7.4841790609507103E-2"/>
        </c:manualLayout>
      </c:layout>
      <c:overlay val="1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gordon!$B$4</c:f>
              <c:strCache>
                <c:ptCount val="1"/>
                <c:pt idx="0">
                  <c:v>IPoIB (QDR)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numRef>
              <c:f>gordon!$A$5:$A$7</c:f>
              <c:numCache>
                <c:formatCode>General</c:formatCode>
                <c:ptCount val="3"/>
                <c:pt idx="0">
                  <c:v>40</c:v>
                </c:pt>
                <c:pt idx="1">
                  <c:v>60</c:v>
                </c:pt>
                <c:pt idx="2">
                  <c:v>80</c:v>
                </c:pt>
              </c:numCache>
            </c:numRef>
          </c:cat>
          <c:val>
            <c:numRef>
              <c:f>gordon!$B$5:$B$7</c:f>
              <c:numCache>
                <c:formatCode>General</c:formatCode>
                <c:ptCount val="3"/>
                <c:pt idx="0">
                  <c:v>330</c:v>
                </c:pt>
                <c:pt idx="1">
                  <c:v>493</c:v>
                </c:pt>
                <c:pt idx="2">
                  <c:v>769</c:v>
                </c:pt>
              </c:numCache>
            </c:numRef>
          </c:val>
        </c:ser>
        <c:ser>
          <c:idx val="1"/>
          <c:order val="1"/>
          <c:tx>
            <c:strRef>
              <c:f>gordon!$C$4</c:f>
              <c:strCache>
                <c:ptCount val="1"/>
                <c:pt idx="0">
                  <c:v>OSU-Lustre-Read (QDR)</c:v>
                </c:pt>
              </c:strCache>
            </c:strRef>
          </c:tx>
          <c:spPr>
            <a:solidFill>
              <a:schemeClr val="bg1">
                <a:lumMod val="40000"/>
                <a:lumOff val="60000"/>
              </a:schemeClr>
            </a:solidFill>
          </c:spPr>
          <c:invertIfNegative val="0"/>
          <c:cat>
            <c:numRef>
              <c:f>gordon!$A$5:$A$7</c:f>
              <c:numCache>
                <c:formatCode>General</c:formatCode>
                <c:ptCount val="3"/>
                <c:pt idx="0">
                  <c:v>40</c:v>
                </c:pt>
                <c:pt idx="1">
                  <c:v>60</c:v>
                </c:pt>
                <c:pt idx="2">
                  <c:v>80</c:v>
                </c:pt>
              </c:numCache>
            </c:numRef>
          </c:cat>
          <c:val>
            <c:numRef>
              <c:f>gordon!$C$5:$C$7</c:f>
              <c:numCache>
                <c:formatCode>General</c:formatCode>
                <c:ptCount val="3"/>
                <c:pt idx="0">
                  <c:v>292</c:v>
                </c:pt>
                <c:pt idx="1">
                  <c:v>398</c:v>
                </c:pt>
                <c:pt idx="2">
                  <c:v>589</c:v>
                </c:pt>
              </c:numCache>
            </c:numRef>
          </c:val>
        </c:ser>
        <c:ser>
          <c:idx val="2"/>
          <c:order val="2"/>
          <c:tx>
            <c:strRef>
              <c:f>gordon!$D$4</c:f>
              <c:strCache>
                <c:ptCount val="1"/>
                <c:pt idx="0">
                  <c:v>OSU-RDMA-IB (QDR)</c:v>
                </c:pt>
              </c:strCache>
            </c:strRef>
          </c:tx>
          <c:invertIfNegative val="0"/>
          <c:cat>
            <c:numRef>
              <c:f>gordon!$A$5:$A$7</c:f>
              <c:numCache>
                <c:formatCode>General</c:formatCode>
                <c:ptCount val="3"/>
                <c:pt idx="0">
                  <c:v>40</c:v>
                </c:pt>
                <c:pt idx="1">
                  <c:v>60</c:v>
                </c:pt>
                <c:pt idx="2">
                  <c:v>80</c:v>
                </c:pt>
              </c:numCache>
            </c:numRef>
          </c:cat>
          <c:val>
            <c:numRef>
              <c:f>gordon!$D$5:$D$7</c:f>
              <c:numCache>
                <c:formatCode>General</c:formatCode>
                <c:ptCount val="3"/>
                <c:pt idx="0">
                  <c:v>298</c:v>
                </c:pt>
                <c:pt idx="1">
                  <c:v>391</c:v>
                </c:pt>
                <c:pt idx="2">
                  <c:v>551</c:v>
                </c:pt>
              </c:numCache>
            </c:numRef>
          </c:val>
        </c:ser>
        <c:ser>
          <c:idx val="3"/>
          <c:order val="3"/>
          <c:tx>
            <c:strRef>
              <c:f>gordon!$E$4</c:f>
              <c:strCache>
                <c:ptCount val="1"/>
                <c:pt idx="0">
                  <c:v>OSU-Hybrid-IB (QDR)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numRef>
              <c:f>gordon!$A$5:$A$7</c:f>
              <c:numCache>
                <c:formatCode>General</c:formatCode>
                <c:ptCount val="3"/>
                <c:pt idx="0">
                  <c:v>40</c:v>
                </c:pt>
                <c:pt idx="1">
                  <c:v>60</c:v>
                </c:pt>
                <c:pt idx="2">
                  <c:v>80</c:v>
                </c:pt>
              </c:numCache>
            </c:numRef>
          </c:cat>
          <c:val>
            <c:numRef>
              <c:f>gordon!$E$5:$E$7</c:f>
              <c:numCache>
                <c:formatCode>General</c:formatCode>
                <c:ptCount val="3"/>
                <c:pt idx="0">
                  <c:v>284</c:v>
                </c:pt>
                <c:pt idx="1">
                  <c:v>373</c:v>
                </c:pt>
                <c:pt idx="2">
                  <c:v>505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2665600"/>
        <c:axId val="102675968"/>
      </c:barChart>
      <c:catAx>
        <c:axId val="1026656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 dirty="0"/>
                  <a:t>Data Size (GB)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2675968"/>
        <c:crosses val="autoZero"/>
        <c:auto val="1"/>
        <c:lblAlgn val="ctr"/>
        <c:lblOffset val="100"/>
        <c:noMultiLvlLbl val="0"/>
      </c:catAx>
      <c:valAx>
        <c:axId val="1026759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 dirty="0"/>
                  <a:t>Job Execution Time (sec)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2665600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.16944444444444401"/>
          <c:y val="3.0431739510821999E-2"/>
          <c:w val="0.44251246719160098"/>
          <c:h val="0.35539997717676602"/>
        </c:manualLayout>
      </c:layout>
      <c:overlay val="1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800240594925599"/>
          <c:y val="6.2350119904076698E-2"/>
          <c:w val="0.80588648293963205"/>
          <c:h val="0.751814800128400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gordon!$B$25</c:f>
              <c:strCache>
                <c:ptCount val="1"/>
                <c:pt idx="0">
                  <c:v>IPoIB (QDR)</c:v>
                </c:pt>
              </c:strCache>
            </c:strRef>
          </c:tx>
          <c:spPr>
            <a:solidFill>
              <a:srgbClr val="FF9933"/>
            </a:solidFill>
          </c:spPr>
          <c:invertIfNegative val="0"/>
          <c:cat>
            <c:numRef>
              <c:f>gordon!$A$26:$A$28</c:f>
              <c:numCache>
                <c:formatCode>General</c:formatCode>
                <c:ptCount val="3"/>
                <c:pt idx="0">
                  <c:v>40</c:v>
                </c:pt>
                <c:pt idx="1">
                  <c:v>80</c:v>
                </c:pt>
                <c:pt idx="2">
                  <c:v>120</c:v>
                </c:pt>
              </c:numCache>
            </c:numRef>
          </c:cat>
          <c:val>
            <c:numRef>
              <c:f>gordon!$B$26:$B$28</c:f>
              <c:numCache>
                <c:formatCode>General</c:formatCode>
                <c:ptCount val="3"/>
                <c:pt idx="0">
                  <c:v>266</c:v>
                </c:pt>
                <c:pt idx="1">
                  <c:v>578</c:v>
                </c:pt>
                <c:pt idx="2">
                  <c:v>821</c:v>
                </c:pt>
              </c:numCache>
            </c:numRef>
          </c:val>
        </c:ser>
        <c:ser>
          <c:idx val="1"/>
          <c:order val="1"/>
          <c:tx>
            <c:strRef>
              <c:f>gordon!$C$25</c:f>
              <c:strCache>
                <c:ptCount val="1"/>
                <c:pt idx="0">
                  <c:v>OSU-Lustre-Read (QDR)</c:v>
                </c:pt>
              </c:strCache>
            </c:strRef>
          </c:tx>
          <c:spPr>
            <a:solidFill>
              <a:srgbClr val="000066">
                <a:lumMod val="40000"/>
                <a:lumOff val="60000"/>
              </a:srgbClr>
            </a:solidFill>
          </c:spPr>
          <c:invertIfNegative val="0"/>
          <c:cat>
            <c:numRef>
              <c:f>gordon!$A$26:$A$28</c:f>
              <c:numCache>
                <c:formatCode>General</c:formatCode>
                <c:ptCount val="3"/>
                <c:pt idx="0">
                  <c:v>40</c:v>
                </c:pt>
                <c:pt idx="1">
                  <c:v>80</c:v>
                </c:pt>
                <c:pt idx="2">
                  <c:v>120</c:v>
                </c:pt>
              </c:numCache>
            </c:numRef>
          </c:cat>
          <c:val>
            <c:numRef>
              <c:f>gordon!$C$26:$C$28</c:f>
              <c:numCache>
                <c:formatCode>General</c:formatCode>
                <c:ptCount val="3"/>
                <c:pt idx="0">
                  <c:v>213</c:v>
                </c:pt>
                <c:pt idx="1">
                  <c:v>447</c:v>
                </c:pt>
                <c:pt idx="2">
                  <c:v>771</c:v>
                </c:pt>
              </c:numCache>
            </c:numRef>
          </c:val>
        </c:ser>
        <c:ser>
          <c:idx val="2"/>
          <c:order val="2"/>
          <c:tx>
            <c:strRef>
              <c:f>gordon!$D$25</c:f>
              <c:strCache>
                <c:ptCount val="1"/>
                <c:pt idx="0">
                  <c:v>OSU-RDMA-IB (QDR)</c:v>
                </c:pt>
              </c:strCache>
            </c:strRef>
          </c:tx>
          <c:invertIfNegative val="0"/>
          <c:cat>
            <c:numRef>
              <c:f>gordon!$A$26:$A$28</c:f>
              <c:numCache>
                <c:formatCode>General</c:formatCode>
                <c:ptCount val="3"/>
                <c:pt idx="0">
                  <c:v>40</c:v>
                </c:pt>
                <c:pt idx="1">
                  <c:v>80</c:v>
                </c:pt>
                <c:pt idx="2">
                  <c:v>120</c:v>
                </c:pt>
              </c:numCache>
            </c:numRef>
          </c:cat>
          <c:val>
            <c:numRef>
              <c:f>gordon!$D$26:$D$28</c:f>
              <c:numCache>
                <c:formatCode>General</c:formatCode>
                <c:ptCount val="3"/>
                <c:pt idx="0">
                  <c:v>223</c:v>
                </c:pt>
                <c:pt idx="1">
                  <c:v>441</c:v>
                </c:pt>
                <c:pt idx="2">
                  <c:v>693</c:v>
                </c:pt>
              </c:numCache>
            </c:numRef>
          </c:val>
        </c:ser>
        <c:ser>
          <c:idx val="3"/>
          <c:order val="3"/>
          <c:tx>
            <c:strRef>
              <c:f>gordon!$E$25</c:f>
              <c:strCache>
                <c:ptCount val="1"/>
                <c:pt idx="0">
                  <c:v>OSU-Hybrid-IB (QDR)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numRef>
              <c:f>gordon!$A$26:$A$28</c:f>
              <c:numCache>
                <c:formatCode>General</c:formatCode>
                <c:ptCount val="3"/>
                <c:pt idx="0">
                  <c:v>40</c:v>
                </c:pt>
                <c:pt idx="1">
                  <c:v>80</c:v>
                </c:pt>
                <c:pt idx="2">
                  <c:v>120</c:v>
                </c:pt>
              </c:numCache>
            </c:numRef>
          </c:cat>
          <c:val>
            <c:numRef>
              <c:f>gordon!$E$26:$E$28</c:f>
              <c:numCache>
                <c:formatCode>General</c:formatCode>
                <c:ptCount val="3"/>
                <c:pt idx="0">
                  <c:v>197</c:v>
                </c:pt>
                <c:pt idx="1">
                  <c:v>425</c:v>
                </c:pt>
                <c:pt idx="2">
                  <c:v>617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0791040"/>
        <c:axId val="120792960"/>
      </c:barChart>
      <c:catAx>
        <c:axId val="1207910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 dirty="0"/>
                  <a:t>Data Size (GB)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0792960"/>
        <c:crosses val="autoZero"/>
        <c:auto val="1"/>
        <c:lblAlgn val="ctr"/>
        <c:lblOffset val="100"/>
        <c:noMultiLvlLbl val="0"/>
      </c:catAx>
      <c:valAx>
        <c:axId val="1207929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 dirty="0"/>
                  <a:t>Job Execution Time (sec)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07910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7622703412073"/>
          <c:y val="6.0185302121289898E-2"/>
          <c:w val="0.83983683289588795"/>
          <c:h val="0.76832293980736099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IPoIB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</c:v>
                </c:pt>
                <c:pt idx="1">
                  <c:v>32</c:v>
                </c:pt>
                <c:pt idx="2">
                  <c:v>64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</c:v>
                </c:pt>
                <c:pt idx="1">
                  <c:v>21</c:v>
                </c:pt>
                <c:pt idx="2">
                  <c:v>36</c:v>
                </c:pt>
              </c:numCache>
            </c:numRef>
          </c:val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RDMA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</c:v>
                </c:pt>
                <c:pt idx="1">
                  <c:v>32</c:v>
                </c:pt>
                <c:pt idx="2">
                  <c:v>64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8</c:v>
                </c:pt>
                <c:pt idx="1">
                  <c:v>9</c:v>
                </c:pt>
                <c:pt idx="2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392768"/>
        <c:axId val="123818368"/>
      </c:barChart>
      <c:catAx>
        <c:axId val="413927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dirty="0" smtClean="0"/>
                  <a:t>Data Size (GB)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3818368"/>
        <c:crosses val="autoZero"/>
        <c:auto val="1"/>
        <c:lblAlgn val="ctr"/>
        <c:lblOffset val="100"/>
        <c:noMultiLvlLbl val="0"/>
      </c:catAx>
      <c:valAx>
        <c:axId val="1238183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dirty="0" smtClean="0"/>
                  <a:t>Time (sec)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"/>
              <c:y val="0.237641761639708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13927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26903980752406"/>
          <c:y val="4.7057468225209301E-2"/>
          <c:w val="0.43020685471942499"/>
          <c:h val="0.13350090059262601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  <c:userShapes r:id="rId3"/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7622703412073"/>
          <c:y val="6.0185302121289898E-2"/>
          <c:w val="0.83983683289588795"/>
          <c:h val="0.75727101744352299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IPoIB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</c:v>
                </c:pt>
                <c:pt idx="1">
                  <c:v>32</c:v>
                </c:pt>
                <c:pt idx="2">
                  <c:v>64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</c:v>
                </c:pt>
                <c:pt idx="1">
                  <c:v>21</c:v>
                </c:pt>
                <c:pt idx="2">
                  <c:v>36</c:v>
                </c:pt>
              </c:numCache>
            </c:numRef>
          </c:val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RDMA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</c:v>
                </c:pt>
                <c:pt idx="1">
                  <c:v>32</c:v>
                </c:pt>
                <c:pt idx="2">
                  <c:v>64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8</c:v>
                </c:pt>
                <c:pt idx="1">
                  <c:v>9</c:v>
                </c:pt>
                <c:pt idx="2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967360"/>
        <c:axId val="124046720"/>
      </c:barChart>
      <c:catAx>
        <c:axId val="1239673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dirty="0" smtClean="0"/>
                  <a:t>Data Size (GB)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4046720"/>
        <c:crosses val="autoZero"/>
        <c:auto val="1"/>
        <c:lblAlgn val="ctr"/>
        <c:lblOffset val="100"/>
        <c:noMultiLvlLbl val="0"/>
      </c:catAx>
      <c:valAx>
        <c:axId val="1240467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dirty="0" smtClean="0"/>
                  <a:t>Time (sec)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"/>
              <c:y val="0.237641761639708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239673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26903980752406"/>
          <c:y val="4.7057468225209301E-2"/>
          <c:w val="0.378124276474268"/>
          <c:h val="0.11418651974952999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  <c:userShapes r:id="rId3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472078276655143"/>
          <c:y val="7.4329982271177097E-2"/>
          <c:w val="0.73647195442118851"/>
          <c:h val="0.7034766374239220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TrueScale-QDR</c:v>
                </c:pt>
              </c:strCache>
            </c:strRef>
          </c:tx>
          <c:spPr>
            <a:ln>
              <a:solidFill>
                <a:schemeClr val="accent6">
                  <a:lumMod val="75000"/>
                </a:schemeClr>
              </a:solidFill>
              <a:prstDash val="dashDot"/>
            </a:ln>
          </c:spPr>
          <c:marker>
            <c:symbol val="plus"/>
            <c:size val="7"/>
            <c:spPr>
              <a:solidFill>
                <a:schemeClr val="accent6">
                  <a:lumMod val="75000"/>
                </a:schemeClr>
              </a:solidFill>
              <a:ln>
                <a:solidFill>
                  <a:srgbClr val="E78A2D">
                    <a:lumMod val="75000"/>
                  </a:srgbClr>
                </a:solidFill>
              </a:ln>
            </c:spPr>
          </c:marker>
          <c:cat>
            <c:strRef>
              <c:f>Sheet1!$A$2:$A$11</c:f>
              <c:strCache>
                <c:ptCount val="10"/>
                <c:pt idx="0">
                  <c:v>4</c:v>
                </c:pt>
                <c:pt idx="1">
                  <c:v>16</c:v>
                </c:pt>
                <c:pt idx="2">
                  <c:v>64</c:v>
                </c:pt>
                <c:pt idx="3">
                  <c:v>256</c:v>
                </c:pt>
                <c:pt idx="4">
                  <c:v>1024</c:v>
                </c:pt>
                <c:pt idx="5">
                  <c:v>4K</c:v>
                </c:pt>
                <c:pt idx="6">
                  <c:v>16K</c:v>
                </c:pt>
                <c:pt idx="7">
                  <c:v>64K</c:v>
                </c:pt>
                <c:pt idx="8">
                  <c:v>256K</c:v>
                </c:pt>
                <c:pt idx="9">
                  <c:v>1M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14.29</c:v>
                </c:pt>
                <c:pt idx="1">
                  <c:v>50.4</c:v>
                </c:pt>
                <c:pt idx="2">
                  <c:v>201.85000000000002</c:v>
                </c:pt>
                <c:pt idx="3">
                  <c:v>725.23</c:v>
                </c:pt>
                <c:pt idx="4">
                  <c:v>2116.84</c:v>
                </c:pt>
                <c:pt idx="5">
                  <c:v>3314.84</c:v>
                </c:pt>
                <c:pt idx="6">
                  <c:v>5980.95</c:v>
                </c:pt>
                <c:pt idx="7">
                  <c:v>5610.92</c:v>
                </c:pt>
                <c:pt idx="8">
                  <c:v>5362.85</c:v>
                </c:pt>
                <c:pt idx="9">
                  <c:v>5386.9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ConnectX-3-FDR</c:v>
                </c:pt>
              </c:strCache>
            </c:strRef>
          </c:tx>
          <c:spPr>
            <a:ln>
              <a:solidFill>
                <a:srgbClr val="7030A0"/>
              </a:solidFill>
              <a:prstDash val="dash"/>
            </a:ln>
          </c:spPr>
          <c:marker>
            <c:symbol val="circle"/>
            <c:size val="7"/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</c:spPr>
          </c:marker>
          <c:cat>
            <c:strRef>
              <c:f>Sheet1!$A$2:$A$11</c:f>
              <c:strCache>
                <c:ptCount val="10"/>
                <c:pt idx="0">
                  <c:v>4</c:v>
                </c:pt>
                <c:pt idx="1">
                  <c:v>16</c:v>
                </c:pt>
                <c:pt idx="2">
                  <c:v>64</c:v>
                </c:pt>
                <c:pt idx="3">
                  <c:v>256</c:v>
                </c:pt>
                <c:pt idx="4">
                  <c:v>1024</c:v>
                </c:pt>
                <c:pt idx="5">
                  <c:v>4K</c:v>
                </c:pt>
                <c:pt idx="6">
                  <c:v>16K</c:v>
                </c:pt>
                <c:pt idx="7">
                  <c:v>64K</c:v>
                </c:pt>
                <c:pt idx="8">
                  <c:v>256K</c:v>
                </c:pt>
                <c:pt idx="9">
                  <c:v>1M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11.49</c:v>
                </c:pt>
                <c:pt idx="1">
                  <c:v>45.05</c:v>
                </c:pt>
                <c:pt idx="2">
                  <c:v>175.72</c:v>
                </c:pt>
                <c:pt idx="3">
                  <c:v>694.63</c:v>
                </c:pt>
                <c:pt idx="4">
                  <c:v>2460.5700000000002</c:v>
                </c:pt>
                <c:pt idx="5">
                  <c:v>6844.55</c:v>
                </c:pt>
                <c:pt idx="6">
                  <c:v>9547.68</c:v>
                </c:pt>
                <c:pt idx="7">
                  <c:v>11380.62</c:v>
                </c:pt>
                <c:pt idx="8">
                  <c:v>12098.8</c:v>
                </c:pt>
                <c:pt idx="9">
                  <c:v>12291.730000000001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ConnectIB-DualFDR</c:v>
                </c:pt>
              </c:strCache>
            </c:strRef>
          </c:tx>
          <c:spPr>
            <a:ln>
              <a:solidFill>
                <a:srgbClr val="0070C0"/>
              </a:solidFill>
              <a:prstDash val="sysDash"/>
            </a:ln>
          </c:spPr>
          <c:marker>
            <c:symbol val="triangle"/>
            <c:size val="7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cat>
            <c:strRef>
              <c:f>Sheet1!$A$2:$A$11</c:f>
              <c:strCache>
                <c:ptCount val="10"/>
                <c:pt idx="0">
                  <c:v>4</c:v>
                </c:pt>
                <c:pt idx="1">
                  <c:v>16</c:v>
                </c:pt>
                <c:pt idx="2">
                  <c:v>64</c:v>
                </c:pt>
                <c:pt idx="3">
                  <c:v>256</c:v>
                </c:pt>
                <c:pt idx="4">
                  <c:v>1024</c:v>
                </c:pt>
                <c:pt idx="5">
                  <c:v>4K</c:v>
                </c:pt>
                <c:pt idx="6">
                  <c:v>16K</c:v>
                </c:pt>
                <c:pt idx="7">
                  <c:v>64K</c:v>
                </c:pt>
                <c:pt idx="8">
                  <c:v>256K</c:v>
                </c:pt>
                <c:pt idx="9">
                  <c:v>1M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4.13</c:v>
                </c:pt>
                <c:pt idx="1">
                  <c:v>16.16</c:v>
                </c:pt>
                <c:pt idx="2">
                  <c:v>67.649999999999991</c:v>
                </c:pt>
                <c:pt idx="3">
                  <c:v>505.86</c:v>
                </c:pt>
                <c:pt idx="4">
                  <c:v>2191.5300000000002</c:v>
                </c:pt>
                <c:pt idx="5">
                  <c:v>6764.2699999999995</c:v>
                </c:pt>
                <c:pt idx="6">
                  <c:v>11011.06</c:v>
                </c:pt>
                <c:pt idx="7">
                  <c:v>22604.35</c:v>
                </c:pt>
                <c:pt idx="8">
                  <c:v>23954.649999999998</c:v>
                </c:pt>
                <c:pt idx="9">
                  <c:v>24259.649999999998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ConnectX-4-EDR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diamond"/>
            <c:size val="7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strRef>
              <c:f>Sheet1!$A$2:$A$11</c:f>
              <c:strCache>
                <c:ptCount val="10"/>
                <c:pt idx="0">
                  <c:v>4</c:v>
                </c:pt>
                <c:pt idx="1">
                  <c:v>16</c:v>
                </c:pt>
                <c:pt idx="2">
                  <c:v>64</c:v>
                </c:pt>
                <c:pt idx="3">
                  <c:v>256</c:v>
                </c:pt>
                <c:pt idx="4">
                  <c:v>1024</c:v>
                </c:pt>
                <c:pt idx="5">
                  <c:v>4K</c:v>
                </c:pt>
                <c:pt idx="6">
                  <c:v>16K</c:v>
                </c:pt>
                <c:pt idx="7">
                  <c:v>64K</c:v>
                </c:pt>
                <c:pt idx="8">
                  <c:v>256K</c:v>
                </c:pt>
                <c:pt idx="9">
                  <c:v>1M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10.47</c:v>
                </c:pt>
                <c:pt idx="1">
                  <c:v>55.849999999999994</c:v>
                </c:pt>
                <c:pt idx="2">
                  <c:v>221.02</c:v>
                </c:pt>
                <c:pt idx="3">
                  <c:v>830.17000000000007</c:v>
                </c:pt>
                <c:pt idx="4">
                  <c:v>2923.66</c:v>
                </c:pt>
                <c:pt idx="5">
                  <c:v>7130.08</c:v>
                </c:pt>
                <c:pt idx="6">
                  <c:v>14265.68</c:v>
                </c:pt>
                <c:pt idx="7">
                  <c:v>20163.599999999995</c:v>
                </c:pt>
                <c:pt idx="8">
                  <c:v>20924.64</c:v>
                </c:pt>
                <c:pt idx="9">
                  <c:v>21228.080000000005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120256"/>
        <c:axId val="33122176"/>
      </c:lineChart>
      <c:catAx>
        <c:axId val="33120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3122176"/>
        <c:crosses val="autoZero"/>
        <c:auto val="1"/>
        <c:lblAlgn val="ctr"/>
        <c:lblOffset val="100"/>
        <c:noMultiLvlLbl val="0"/>
      </c:catAx>
      <c:valAx>
        <c:axId val="33122176"/>
        <c:scaling>
          <c:orientation val="minMax"/>
        </c:scaling>
        <c:delete val="0"/>
        <c:axPos val="l"/>
        <c:majorGridlines>
          <c:spPr>
            <a:ln>
              <a:solidFill>
                <a:srgbClr val="000000">
                  <a:alpha val="50000"/>
                </a:srgbClr>
              </a:solidFill>
              <a:prstDash val="sysDot"/>
            </a:ln>
          </c:spPr>
        </c:majorGridlines>
        <c:numFmt formatCode="0" sourceLinked="0"/>
        <c:majorTickMark val="out"/>
        <c:minorTickMark val="none"/>
        <c:tickLblPos val="nextTo"/>
        <c:crossAx val="33120256"/>
        <c:crosses val="autoZero"/>
        <c:crossBetween val="between"/>
      </c:valAx>
      <c:spPr>
        <a:ln>
          <a:solidFill>
            <a:srgbClr val="000000">
              <a:alpha val="25000"/>
            </a:srgbClr>
          </a:solidFill>
        </a:ln>
      </c:spPr>
    </c:plotArea>
    <c:legend>
      <c:legendPos val="r"/>
      <c:legendEntry>
        <c:idx val="0"/>
        <c:txPr>
          <a:bodyPr/>
          <a:lstStyle/>
          <a:p>
            <a:pPr>
              <a:defRPr sz="1400" b="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400" b="0"/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400" b="0"/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 sz="1400" b="0"/>
            </a:pPr>
            <a:endParaRPr lang="en-US"/>
          </a:p>
        </c:txPr>
      </c:legendEntry>
      <c:layout>
        <c:manualLayout>
          <c:xMode val="edge"/>
          <c:yMode val="edge"/>
          <c:x val="0.18676206551140775"/>
          <c:y val="8.602544464579355E-2"/>
          <c:w val="0.57212659836836244"/>
          <c:h val="0.32551969189044799"/>
        </c:manualLayout>
      </c:layout>
      <c:overlay val="0"/>
      <c:txPr>
        <a:bodyPr/>
        <a:lstStyle/>
        <a:p>
          <a:pPr>
            <a:defRPr sz="1400" b="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>
          <a:latin typeface="+mj-lt"/>
          <a:cs typeface="Arial" pitchFamily="34" charset="0"/>
        </a:defRPr>
      </a:pPr>
      <a:endParaRPr lang="en-US"/>
    </a:p>
  </c:txPr>
  <c:externalData r:id="rId2">
    <c:autoUpdate val="0"/>
  </c:externalData>
  <c:userShapes r:id="rId3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Latency</a:t>
            </a:r>
          </a:p>
        </c:rich>
      </c:tx>
      <c:layout>
        <c:manualLayout>
          <c:xMode val="edge"/>
          <c:yMode val="edge"/>
          <c:x val="0.44440328988851002"/>
          <c:y val="1.04150820228714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9613996178795"/>
          <c:y val="0.120814951465308"/>
          <c:w val="0.86887606466339096"/>
          <c:h val="0.621140268484997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Intra-Socket</c:v>
                </c:pt>
              </c:strCache>
            </c:strRef>
          </c:tx>
          <c:spPr>
            <a:ln>
              <a:solidFill>
                <a:srgbClr val="FF3300"/>
              </a:solidFill>
            </a:ln>
          </c:spPr>
          <c:marker>
            <c:spPr>
              <a:solidFill>
                <a:srgbClr val="FF3300"/>
              </a:solidFill>
              <a:ln>
                <a:solidFill>
                  <a:srgbClr val="FF3300"/>
                </a:solidFill>
              </a:ln>
            </c:spPr>
          </c:marker>
          <c:cat>
            <c:strRef>
              <c:f>Sheet1!$A$2:$A$14</c:f>
              <c:strCach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1K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0.16</c:v>
                </c:pt>
                <c:pt idx="1">
                  <c:v>0.18</c:v>
                </c:pt>
                <c:pt idx="2">
                  <c:v>0.18</c:v>
                </c:pt>
                <c:pt idx="3">
                  <c:v>0.18</c:v>
                </c:pt>
                <c:pt idx="4">
                  <c:v>0.19</c:v>
                </c:pt>
                <c:pt idx="5">
                  <c:v>0.19</c:v>
                </c:pt>
                <c:pt idx="6">
                  <c:v>0.2</c:v>
                </c:pt>
                <c:pt idx="7">
                  <c:v>0.21</c:v>
                </c:pt>
                <c:pt idx="8">
                  <c:v>0.23</c:v>
                </c:pt>
                <c:pt idx="9">
                  <c:v>0.28000000000000003</c:v>
                </c:pt>
                <c:pt idx="10">
                  <c:v>0.33000000000000101</c:v>
                </c:pt>
                <c:pt idx="11">
                  <c:v>0.41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Inter-Socket</c:v>
                </c:pt>
              </c:strCache>
            </c:strRef>
          </c:tx>
          <c:spPr>
            <a:ln>
              <a:solidFill>
                <a:srgbClr val="3366FF"/>
              </a:solidFill>
              <a:prstDash val="sysDash"/>
            </a:ln>
          </c:spPr>
          <c:marker>
            <c:spPr>
              <a:solidFill>
                <a:srgbClr val="3366FF"/>
              </a:solidFill>
              <a:ln>
                <a:solidFill>
                  <a:srgbClr val="3366FF"/>
                </a:solidFill>
              </a:ln>
            </c:spPr>
          </c:marker>
          <c:cat>
            <c:strRef>
              <c:f>Sheet1!$A$2:$A$14</c:f>
              <c:strCach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1K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0.39000000000000101</c:v>
                </c:pt>
                <c:pt idx="1">
                  <c:v>0.43</c:v>
                </c:pt>
                <c:pt idx="2">
                  <c:v>0.43</c:v>
                </c:pt>
                <c:pt idx="3">
                  <c:v>0.43</c:v>
                </c:pt>
                <c:pt idx="4">
                  <c:v>0.45</c:v>
                </c:pt>
                <c:pt idx="5">
                  <c:v>0.43</c:v>
                </c:pt>
                <c:pt idx="6">
                  <c:v>0.49</c:v>
                </c:pt>
                <c:pt idx="7">
                  <c:v>0.53</c:v>
                </c:pt>
                <c:pt idx="8">
                  <c:v>0.60000000000000098</c:v>
                </c:pt>
                <c:pt idx="9">
                  <c:v>0.66000000000000203</c:v>
                </c:pt>
                <c:pt idx="10">
                  <c:v>0.78</c:v>
                </c:pt>
                <c:pt idx="11">
                  <c:v>0.94000000000000095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243904"/>
        <c:axId val="33246208"/>
      </c:lineChart>
      <c:catAx>
        <c:axId val="332439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Message Size (Bytes)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3246208"/>
        <c:crosses val="autoZero"/>
        <c:auto val="1"/>
        <c:lblAlgn val="ctr"/>
        <c:lblOffset val="100"/>
        <c:noMultiLvlLbl val="0"/>
      </c:catAx>
      <c:valAx>
        <c:axId val="3324620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Latency (us)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3243904"/>
        <c:crosses val="autoZero"/>
        <c:crossBetween val="between"/>
      </c:valAx>
      <c:spPr>
        <a:ln>
          <a:solidFill>
            <a:schemeClr val="bg2">
              <a:lumMod val="95000"/>
              <a:lumOff val="5000"/>
              <a:alpha val="40000"/>
            </a:schemeClr>
          </a:solidFill>
        </a:ln>
      </c:spPr>
    </c:plotArea>
    <c:legend>
      <c:legendPos val="r"/>
      <c:layout>
        <c:manualLayout>
          <c:xMode val="edge"/>
          <c:yMode val="edge"/>
          <c:x val="0.11996720349940899"/>
          <c:y val="0.17886796259263801"/>
          <c:w val="0.62434522850566299"/>
          <c:h val="9.7765226829415297E-2"/>
        </c:manualLayout>
      </c:layout>
      <c:overlay val="0"/>
      <c:spPr>
        <a:solidFill>
          <a:srgbClr val="FFFFFF"/>
        </a:solidFill>
        <a:ln>
          <a:solidFill>
            <a:schemeClr val="bg2">
              <a:lumMod val="95000"/>
              <a:lumOff val="5000"/>
              <a:alpha val="40000"/>
            </a:schemeClr>
          </a:solidFill>
        </a:ln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Bandwidth (Inter-socket)</a:t>
            </a:r>
            <a:endParaRPr lang="en-US" dirty="0"/>
          </a:p>
        </c:rich>
      </c:tx>
      <c:layout>
        <c:manualLayout>
          <c:xMode val="edge"/>
          <c:yMode val="edge"/>
          <c:x val="0.33128851286899602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72017238939354"/>
          <c:y val="9.8195890147880202E-2"/>
          <c:w val="0.79360924884686801"/>
          <c:h val="0.618442694375959"/>
        </c:manualLayout>
      </c:layout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inter-Socket-CMA</c:v>
                </c:pt>
              </c:strCache>
            </c:strRef>
          </c:tx>
          <c:spPr>
            <a:ln>
              <a:solidFill>
                <a:srgbClr val="008000"/>
              </a:solidFill>
            </a:ln>
          </c:spPr>
          <c:marker>
            <c:spPr>
              <a:solidFill>
                <a:srgbClr val="008000"/>
              </a:solidFill>
              <a:ln>
                <a:solidFill>
                  <a:srgbClr val="008000"/>
                </a:solidFill>
              </a:ln>
            </c:spPr>
          </c:marker>
          <c:cat>
            <c:strRef>
              <c:f>Sheet1!$A$2:$A$24</c:f>
              <c:strCache>
                <c:ptCount val="2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  <c:pt idx="21">
                  <c:v>2M</c:v>
                </c:pt>
                <c:pt idx="22">
                  <c:v>4M</c:v>
                </c:pt>
              </c:strCache>
            </c:strRef>
          </c:cat>
          <c:val>
            <c:numRef>
              <c:f>Sheet1!$D$2:$D$24</c:f>
              <c:numCache>
                <c:formatCode>General</c:formatCode>
                <c:ptCount val="23"/>
                <c:pt idx="0">
                  <c:v>5.7700000000000014</c:v>
                </c:pt>
                <c:pt idx="1">
                  <c:v>11.89</c:v>
                </c:pt>
                <c:pt idx="2">
                  <c:v>23.64</c:v>
                </c:pt>
                <c:pt idx="3">
                  <c:v>46.3</c:v>
                </c:pt>
                <c:pt idx="4">
                  <c:v>95.7</c:v>
                </c:pt>
                <c:pt idx="5">
                  <c:v>186.53</c:v>
                </c:pt>
                <c:pt idx="6">
                  <c:v>376.09</c:v>
                </c:pt>
                <c:pt idx="7">
                  <c:v>714.19</c:v>
                </c:pt>
                <c:pt idx="8">
                  <c:v>1354.08</c:v>
                </c:pt>
                <c:pt idx="9">
                  <c:v>2489.84</c:v>
                </c:pt>
                <c:pt idx="10">
                  <c:v>3709.05</c:v>
                </c:pt>
                <c:pt idx="11">
                  <c:v>2965.56</c:v>
                </c:pt>
                <c:pt idx="12">
                  <c:v>3678.77</c:v>
                </c:pt>
                <c:pt idx="13">
                  <c:v>7122.57</c:v>
                </c:pt>
                <c:pt idx="14">
                  <c:v>8745.3699999999189</c:v>
                </c:pt>
                <c:pt idx="15">
                  <c:v>11218.08</c:v>
                </c:pt>
                <c:pt idx="16">
                  <c:v>13508.55</c:v>
                </c:pt>
                <c:pt idx="17">
                  <c:v>13500.52</c:v>
                </c:pt>
                <c:pt idx="18">
                  <c:v>12442.75</c:v>
                </c:pt>
                <c:pt idx="19">
                  <c:v>11694.7</c:v>
                </c:pt>
                <c:pt idx="20">
                  <c:v>12067.14000000001</c:v>
                </c:pt>
                <c:pt idx="21">
                  <c:v>12137.94</c:v>
                </c:pt>
                <c:pt idx="22">
                  <c:v>11353.27</c:v>
                </c:pt>
              </c:numCache>
            </c:numRef>
          </c:val>
          <c:smooth val="0"/>
        </c:ser>
        <c:ser>
          <c:idx val="3"/>
          <c:order val="1"/>
          <c:tx>
            <c:strRef>
              <c:f>Sheet1!$E$1</c:f>
              <c:strCache>
                <c:ptCount val="1"/>
                <c:pt idx="0">
                  <c:v>inter-Socket-Shmem</c:v>
                </c:pt>
              </c:strCache>
            </c:strRef>
          </c:tx>
          <c:spPr>
            <a:ln>
              <a:solidFill>
                <a:srgbClr val="3366FF"/>
              </a:solidFill>
            </a:ln>
          </c:spPr>
          <c:marker>
            <c:spPr>
              <a:solidFill>
                <a:srgbClr val="3366FF"/>
              </a:solidFill>
              <a:ln>
                <a:solidFill>
                  <a:srgbClr val="3366FF"/>
                </a:solidFill>
              </a:ln>
            </c:spPr>
          </c:marker>
          <c:cat>
            <c:strRef>
              <c:f>Sheet1!$A$2:$A$24</c:f>
              <c:strCache>
                <c:ptCount val="2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  <c:pt idx="21">
                  <c:v>2M</c:v>
                </c:pt>
                <c:pt idx="22">
                  <c:v>4M</c:v>
                </c:pt>
              </c:strCache>
            </c:strRef>
          </c:cat>
          <c:val>
            <c:numRef>
              <c:f>Sheet1!$E$2:$E$24</c:f>
              <c:numCache>
                <c:formatCode>General</c:formatCode>
                <c:ptCount val="23"/>
                <c:pt idx="0">
                  <c:v>5.8199999999999976</c:v>
                </c:pt>
                <c:pt idx="1">
                  <c:v>11.84</c:v>
                </c:pt>
                <c:pt idx="2">
                  <c:v>23.83000000000003</c:v>
                </c:pt>
                <c:pt idx="3">
                  <c:v>47.93</c:v>
                </c:pt>
                <c:pt idx="4">
                  <c:v>95.98</c:v>
                </c:pt>
                <c:pt idx="5">
                  <c:v>187.55</c:v>
                </c:pt>
                <c:pt idx="6">
                  <c:v>373.07</c:v>
                </c:pt>
                <c:pt idx="7">
                  <c:v>715.53</c:v>
                </c:pt>
                <c:pt idx="8">
                  <c:v>1359.7</c:v>
                </c:pt>
                <c:pt idx="9">
                  <c:v>2443.79</c:v>
                </c:pt>
                <c:pt idx="10">
                  <c:v>3595.06</c:v>
                </c:pt>
                <c:pt idx="11">
                  <c:v>3044.73</c:v>
                </c:pt>
                <c:pt idx="12">
                  <c:v>3564.17</c:v>
                </c:pt>
                <c:pt idx="13">
                  <c:v>4247.68</c:v>
                </c:pt>
                <c:pt idx="14">
                  <c:v>4824.2700000000004</c:v>
                </c:pt>
                <c:pt idx="15">
                  <c:v>5054.6400000000003</c:v>
                </c:pt>
                <c:pt idx="16">
                  <c:v>4933.8600000000024</c:v>
                </c:pt>
                <c:pt idx="17">
                  <c:v>4889.3</c:v>
                </c:pt>
                <c:pt idx="18">
                  <c:v>4774.3200000000024</c:v>
                </c:pt>
                <c:pt idx="19">
                  <c:v>4819.55</c:v>
                </c:pt>
                <c:pt idx="20">
                  <c:v>4846.9799999999996</c:v>
                </c:pt>
                <c:pt idx="21">
                  <c:v>4849</c:v>
                </c:pt>
                <c:pt idx="22">
                  <c:v>4858.55</c:v>
                </c:pt>
              </c:numCache>
            </c:numRef>
          </c:val>
          <c:smooth val="0"/>
        </c:ser>
        <c:ser>
          <c:idx val="5"/>
          <c:order val="2"/>
          <c:tx>
            <c:strRef>
              <c:f>Sheet1!$G$1</c:f>
              <c:strCache>
                <c:ptCount val="1"/>
                <c:pt idx="0">
                  <c:v>inter-Socket-LiMIC</c:v>
                </c:pt>
              </c:strCache>
            </c:strRef>
          </c:tx>
          <c:spPr>
            <a:ln>
              <a:solidFill>
                <a:srgbClr val="FF9933"/>
              </a:solidFill>
            </a:ln>
          </c:spPr>
          <c:marker>
            <c:spPr>
              <a:solidFill>
                <a:srgbClr val="FF9933"/>
              </a:solidFill>
              <a:ln>
                <a:solidFill>
                  <a:srgbClr val="FF9933"/>
                </a:solidFill>
              </a:ln>
            </c:spPr>
          </c:marker>
          <c:cat>
            <c:strRef>
              <c:f>Sheet1!$A$2:$A$24</c:f>
              <c:strCache>
                <c:ptCount val="2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  <c:pt idx="21">
                  <c:v>2M</c:v>
                </c:pt>
                <c:pt idx="22">
                  <c:v>4M</c:v>
                </c:pt>
              </c:strCache>
            </c:strRef>
          </c:cat>
          <c:val>
            <c:numRef>
              <c:f>Sheet1!$G$2:$G$24</c:f>
              <c:numCache>
                <c:formatCode>General</c:formatCode>
                <c:ptCount val="23"/>
                <c:pt idx="0">
                  <c:v>5.72</c:v>
                </c:pt>
                <c:pt idx="1">
                  <c:v>11.95000000000001</c:v>
                </c:pt>
                <c:pt idx="2">
                  <c:v>23.55</c:v>
                </c:pt>
                <c:pt idx="3">
                  <c:v>47.28</c:v>
                </c:pt>
                <c:pt idx="4">
                  <c:v>95.440000000000026</c:v>
                </c:pt>
                <c:pt idx="5">
                  <c:v>186.7</c:v>
                </c:pt>
                <c:pt idx="6">
                  <c:v>374.78</c:v>
                </c:pt>
                <c:pt idx="7">
                  <c:v>709.18000000000052</c:v>
                </c:pt>
                <c:pt idx="8">
                  <c:v>1354.08</c:v>
                </c:pt>
                <c:pt idx="9">
                  <c:v>2512.6</c:v>
                </c:pt>
                <c:pt idx="10">
                  <c:v>3775.28</c:v>
                </c:pt>
                <c:pt idx="11">
                  <c:v>2985.05</c:v>
                </c:pt>
                <c:pt idx="12">
                  <c:v>3685.9300000000012</c:v>
                </c:pt>
                <c:pt idx="13">
                  <c:v>7017.79</c:v>
                </c:pt>
                <c:pt idx="14">
                  <c:v>9051.34</c:v>
                </c:pt>
                <c:pt idx="15">
                  <c:v>11532.83</c:v>
                </c:pt>
                <c:pt idx="16">
                  <c:v>13574.22000000001</c:v>
                </c:pt>
                <c:pt idx="17">
                  <c:v>13749.53</c:v>
                </c:pt>
                <c:pt idx="18">
                  <c:v>12602.64000000001</c:v>
                </c:pt>
                <c:pt idx="19">
                  <c:v>11824.740000000011</c:v>
                </c:pt>
                <c:pt idx="20">
                  <c:v>12244.56</c:v>
                </c:pt>
                <c:pt idx="21">
                  <c:v>12362.2</c:v>
                </c:pt>
                <c:pt idx="22">
                  <c:v>11311.14000000001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290112"/>
        <c:axId val="33300864"/>
      </c:lineChart>
      <c:catAx>
        <c:axId val="332901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Message Size (Bytes)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3300864"/>
        <c:crosses val="autoZero"/>
        <c:auto val="1"/>
        <c:lblAlgn val="ctr"/>
        <c:lblOffset val="100"/>
        <c:noMultiLvlLbl val="0"/>
      </c:catAx>
      <c:valAx>
        <c:axId val="3330086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Bandwidth (MB/s)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3290112"/>
        <c:crosses val="autoZero"/>
        <c:crossBetween val="between"/>
      </c:valAx>
      <c:spPr>
        <a:ln>
          <a:solidFill>
            <a:schemeClr val="bg2">
              <a:lumMod val="95000"/>
              <a:lumOff val="5000"/>
              <a:alpha val="40000"/>
            </a:schemeClr>
          </a:solidFill>
        </a:ln>
      </c:spPr>
    </c:plotArea>
    <c:legend>
      <c:legendPos val="r"/>
      <c:layout>
        <c:manualLayout>
          <c:xMode val="edge"/>
          <c:yMode val="edge"/>
          <c:x val="0.178431698036388"/>
          <c:y val="0.14212251042149099"/>
          <c:w val="0.400058789821086"/>
          <c:h val="0.236036203959264"/>
        </c:manualLayout>
      </c:layout>
      <c:overlay val="0"/>
      <c:spPr>
        <a:solidFill>
          <a:srgbClr val="FFFFFF"/>
        </a:solidFill>
        <a:ln>
          <a:solidFill>
            <a:schemeClr val="bg2">
              <a:lumMod val="95000"/>
              <a:lumOff val="5000"/>
              <a:alpha val="40000"/>
            </a:schemeClr>
          </a:solidFill>
        </a:ln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Bandwidth (Intra-socket)</a:t>
            </a:r>
            <a:endParaRPr lang="en-US" dirty="0"/>
          </a:p>
        </c:rich>
      </c:tx>
      <c:layout>
        <c:manualLayout>
          <c:xMode val="edge"/>
          <c:yMode val="edge"/>
          <c:x val="0.29949765673950801"/>
          <c:y val="4.4650303343815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72017238939354"/>
          <c:y val="0.12258597730430799"/>
          <c:w val="0.79360924884686801"/>
          <c:h val="0.6172562010889719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intra-Socket-CMA</c:v>
                </c:pt>
              </c:strCache>
            </c:strRef>
          </c:tx>
          <c:spPr>
            <a:ln>
              <a:solidFill>
                <a:srgbClr val="008000"/>
              </a:solidFill>
            </a:ln>
          </c:spPr>
          <c:marker>
            <c:symbol val="triangle"/>
            <c:size val="9"/>
            <c:spPr>
              <a:solidFill>
                <a:srgbClr val="008000"/>
              </a:solidFill>
              <a:ln>
                <a:solidFill>
                  <a:srgbClr val="008000"/>
                </a:solidFill>
              </a:ln>
            </c:spPr>
          </c:marker>
          <c:cat>
            <c:strRef>
              <c:f>Sheet1!$A$2:$A$24</c:f>
              <c:strCache>
                <c:ptCount val="2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  <c:pt idx="21">
                  <c:v>2M</c:v>
                </c:pt>
                <c:pt idx="22">
                  <c:v>4M</c:v>
                </c:pt>
              </c:strCache>
            </c:strRef>
          </c:cat>
          <c:val>
            <c:numRef>
              <c:f>Sheet1!$B$2:$B$24</c:f>
              <c:numCache>
                <c:formatCode>General</c:formatCode>
                <c:ptCount val="23"/>
                <c:pt idx="0">
                  <c:v>6.01</c:v>
                </c:pt>
                <c:pt idx="1">
                  <c:v>12.28</c:v>
                </c:pt>
                <c:pt idx="2">
                  <c:v>24.4</c:v>
                </c:pt>
                <c:pt idx="3">
                  <c:v>49.32</c:v>
                </c:pt>
                <c:pt idx="4">
                  <c:v>98.26</c:v>
                </c:pt>
                <c:pt idx="5">
                  <c:v>195.8</c:v>
                </c:pt>
                <c:pt idx="6">
                  <c:v>387.46</c:v>
                </c:pt>
                <c:pt idx="7">
                  <c:v>754.32999999999936</c:v>
                </c:pt>
                <c:pt idx="8">
                  <c:v>1438.55</c:v>
                </c:pt>
                <c:pt idx="9">
                  <c:v>2581.98</c:v>
                </c:pt>
                <c:pt idx="10">
                  <c:v>4018.1</c:v>
                </c:pt>
                <c:pt idx="11">
                  <c:v>6756.25</c:v>
                </c:pt>
                <c:pt idx="12">
                  <c:v>9774.3099999999286</c:v>
                </c:pt>
                <c:pt idx="13">
                  <c:v>8372.4499999999516</c:v>
                </c:pt>
                <c:pt idx="14">
                  <c:v>9554.7400000000089</c:v>
                </c:pt>
                <c:pt idx="15">
                  <c:v>11516.23000000001</c:v>
                </c:pt>
                <c:pt idx="16">
                  <c:v>12826.5</c:v>
                </c:pt>
                <c:pt idx="17">
                  <c:v>12276.69</c:v>
                </c:pt>
                <c:pt idx="18">
                  <c:v>11470.89</c:v>
                </c:pt>
                <c:pt idx="19">
                  <c:v>11066.92</c:v>
                </c:pt>
                <c:pt idx="20">
                  <c:v>11223.62</c:v>
                </c:pt>
                <c:pt idx="21">
                  <c:v>11296.07</c:v>
                </c:pt>
                <c:pt idx="22">
                  <c:v>10543.81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intra-Socket-Shmem</c:v>
                </c:pt>
              </c:strCache>
            </c:strRef>
          </c:tx>
          <c:spPr>
            <a:ln w="28575" cap="rnd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ymbol val="plus"/>
            <c:size val="6"/>
            <c:spPr>
              <a:solidFill>
                <a:srgbClr val="3366FF"/>
              </a:solidFill>
              <a:ln w="28575" cap="rnd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cat>
            <c:strRef>
              <c:f>Sheet1!$A$2:$A$24</c:f>
              <c:strCache>
                <c:ptCount val="2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  <c:pt idx="21">
                  <c:v>2M</c:v>
                </c:pt>
                <c:pt idx="22">
                  <c:v>4M</c:v>
                </c:pt>
              </c:strCache>
            </c:strRef>
          </c:cat>
          <c:val>
            <c:numRef>
              <c:f>Sheet1!$C$2:$C$24</c:f>
              <c:numCache>
                <c:formatCode>General</c:formatCode>
                <c:ptCount val="23"/>
                <c:pt idx="0">
                  <c:v>6.26</c:v>
                </c:pt>
                <c:pt idx="1">
                  <c:v>12.6</c:v>
                </c:pt>
                <c:pt idx="2">
                  <c:v>25.12</c:v>
                </c:pt>
                <c:pt idx="3">
                  <c:v>50.790000000000013</c:v>
                </c:pt>
                <c:pt idx="4">
                  <c:v>100.3</c:v>
                </c:pt>
                <c:pt idx="5">
                  <c:v>201.55</c:v>
                </c:pt>
                <c:pt idx="6">
                  <c:v>399.62</c:v>
                </c:pt>
                <c:pt idx="7">
                  <c:v>778.78000000000054</c:v>
                </c:pt>
                <c:pt idx="8">
                  <c:v>1492.28</c:v>
                </c:pt>
                <c:pt idx="9">
                  <c:v>2668.2</c:v>
                </c:pt>
                <c:pt idx="10">
                  <c:v>4124.2</c:v>
                </c:pt>
                <c:pt idx="11">
                  <c:v>6883.99</c:v>
                </c:pt>
                <c:pt idx="12">
                  <c:v>9854.9</c:v>
                </c:pt>
                <c:pt idx="13">
                  <c:v>12555.09</c:v>
                </c:pt>
                <c:pt idx="14">
                  <c:v>12747.96</c:v>
                </c:pt>
                <c:pt idx="15">
                  <c:v>10063.030000000001</c:v>
                </c:pt>
                <c:pt idx="16">
                  <c:v>10476.530000000001</c:v>
                </c:pt>
                <c:pt idx="17">
                  <c:v>10016.9</c:v>
                </c:pt>
                <c:pt idx="18">
                  <c:v>8931.69</c:v>
                </c:pt>
                <c:pt idx="19">
                  <c:v>8945.34</c:v>
                </c:pt>
                <c:pt idx="20">
                  <c:v>9007.2400000000089</c:v>
                </c:pt>
                <c:pt idx="21">
                  <c:v>9066.5599999999286</c:v>
                </c:pt>
                <c:pt idx="22">
                  <c:v>9083.9599999999155</c:v>
                </c:pt>
              </c:numCache>
            </c:numRef>
          </c:val>
          <c:smooth val="0"/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intra-Socket-LiMIC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cat>
            <c:strRef>
              <c:f>Sheet1!$A$2:$A$24</c:f>
              <c:strCache>
                <c:ptCount val="2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  <c:pt idx="21">
                  <c:v>2M</c:v>
                </c:pt>
                <c:pt idx="22">
                  <c:v>4M</c:v>
                </c:pt>
              </c:strCache>
            </c:strRef>
          </c:cat>
          <c:val>
            <c:numRef>
              <c:f>Sheet1!$F$2:$F$24</c:f>
              <c:numCache>
                <c:formatCode>General</c:formatCode>
                <c:ptCount val="23"/>
                <c:pt idx="0">
                  <c:v>5.98</c:v>
                </c:pt>
                <c:pt idx="1">
                  <c:v>12.14</c:v>
                </c:pt>
                <c:pt idx="2">
                  <c:v>24.38</c:v>
                </c:pt>
                <c:pt idx="3">
                  <c:v>48.760000000000012</c:v>
                </c:pt>
                <c:pt idx="4">
                  <c:v>97.440000000000026</c:v>
                </c:pt>
                <c:pt idx="5">
                  <c:v>194.47</c:v>
                </c:pt>
                <c:pt idx="6">
                  <c:v>386.06</c:v>
                </c:pt>
                <c:pt idx="7">
                  <c:v>753.01</c:v>
                </c:pt>
                <c:pt idx="8">
                  <c:v>1451</c:v>
                </c:pt>
                <c:pt idx="9">
                  <c:v>2616.8900000000008</c:v>
                </c:pt>
                <c:pt idx="10">
                  <c:v>4083.15</c:v>
                </c:pt>
                <c:pt idx="11">
                  <c:v>6780.41</c:v>
                </c:pt>
                <c:pt idx="12">
                  <c:v>9821.4499999999516</c:v>
                </c:pt>
                <c:pt idx="13">
                  <c:v>8606.07</c:v>
                </c:pt>
                <c:pt idx="14">
                  <c:v>9995.5599999999286</c:v>
                </c:pt>
                <c:pt idx="15">
                  <c:v>12572.13000000001</c:v>
                </c:pt>
                <c:pt idx="16">
                  <c:v>14070.369999999941</c:v>
                </c:pt>
                <c:pt idx="17">
                  <c:v>14250.449999999981</c:v>
                </c:pt>
                <c:pt idx="18">
                  <c:v>12528.26</c:v>
                </c:pt>
                <c:pt idx="19">
                  <c:v>12118.13000000001</c:v>
                </c:pt>
                <c:pt idx="20">
                  <c:v>12047.51</c:v>
                </c:pt>
                <c:pt idx="21">
                  <c:v>12133.89</c:v>
                </c:pt>
                <c:pt idx="22">
                  <c:v>11476.949999999981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150272"/>
        <c:axId val="34161024"/>
      </c:lineChart>
      <c:catAx>
        <c:axId val="341502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Message Size (Bytes)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4161024"/>
        <c:crosses val="autoZero"/>
        <c:auto val="1"/>
        <c:lblAlgn val="ctr"/>
        <c:lblOffset val="100"/>
        <c:noMultiLvlLbl val="0"/>
      </c:catAx>
      <c:valAx>
        <c:axId val="3416102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Bandwidth (MB/s)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4150272"/>
        <c:crosses val="autoZero"/>
        <c:crossBetween val="between"/>
      </c:valAx>
      <c:spPr>
        <a:ln>
          <a:solidFill>
            <a:schemeClr val="bg2">
              <a:lumMod val="95000"/>
              <a:lumOff val="5000"/>
              <a:alpha val="40000"/>
            </a:schemeClr>
          </a:solidFill>
        </a:ln>
      </c:spPr>
    </c:plotArea>
    <c:legend>
      <c:legendPos val="r"/>
      <c:layout>
        <c:manualLayout>
          <c:xMode val="edge"/>
          <c:yMode val="edge"/>
          <c:x val="0.178431698036388"/>
          <c:y val="0.14212251042149099"/>
          <c:w val="0.41025641025641002"/>
          <c:h val="0.25229459573721202"/>
        </c:manualLayout>
      </c:layout>
      <c:overlay val="0"/>
      <c:spPr>
        <a:solidFill>
          <a:srgbClr val="FFFFFF"/>
        </a:solidFill>
        <a:ln>
          <a:solidFill>
            <a:schemeClr val="bg2">
              <a:lumMod val="95000"/>
              <a:lumOff val="5000"/>
              <a:alpha val="40000"/>
            </a:schemeClr>
          </a:solidFill>
        </a:ln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rgbClr val="C00000"/>
                </a:solidFill>
              </a:defRPr>
            </a:pPr>
            <a:r>
              <a:rPr lang="en-US" dirty="0">
                <a:solidFill>
                  <a:srgbClr val="C00000"/>
                </a:solidFill>
              </a:rPr>
              <a:t>NAMD - Apoa1: Large data set</a:t>
            </a:r>
          </a:p>
        </c:rich>
      </c:tx>
      <c:layout>
        <c:manualLayout>
          <c:xMode val="edge"/>
          <c:yMode val="edge"/>
          <c:x val="0.27784841443999803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1286304375887"/>
          <c:y val="0.14747967479674801"/>
          <c:w val="0.72865905081537996"/>
          <c:h val="0.633184052397306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RC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160</c:v>
                </c:pt>
                <c:pt idx="1">
                  <c:v>320</c:v>
                </c:pt>
                <c:pt idx="2">
                  <c:v>620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DC-Pool</c:v>
                </c:pt>
              </c:strCache>
            </c:strRef>
          </c:tx>
          <c:spPr>
            <a:solidFill>
              <a:srgbClr val="009900"/>
            </a:solidFill>
            <a:ln>
              <a:solidFill>
                <a:srgbClr val="009900"/>
              </a:solidFill>
            </a:ln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160</c:v>
                </c:pt>
                <c:pt idx="1">
                  <c:v>320</c:v>
                </c:pt>
                <c:pt idx="2">
                  <c:v>620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0.93520792799999997</c:v>
                </c:pt>
                <c:pt idx="1">
                  <c:v>0.861392728</c:v>
                </c:pt>
                <c:pt idx="2">
                  <c:v>0.78708350599999199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UD</c:v>
                </c:pt>
              </c:strCache>
            </c:strRef>
          </c:tx>
          <c:spPr>
            <a:solidFill>
              <a:srgbClr val="0004B0"/>
            </a:solidFill>
            <a:ln>
              <a:solidFill>
                <a:srgbClr val="0004B0"/>
              </a:solidFill>
            </a:ln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160</c:v>
                </c:pt>
                <c:pt idx="1">
                  <c:v>320</c:v>
                </c:pt>
                <c:pt idx="2">
                  <c:v>620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0.93222903300000903</c:v>
                </c:pt>
                <c:pt idx="1">
                  <c:v>0.85284476400000298</c:v>
                </c:pt>
                <c:pt idx="2">
                  <c:v>0.92027269199999695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XRC</c:v>
                </c:pt>
              </c:strCache>
            </c:strRef>
          </c:tx>
          <c:spPr>
            <a:solidFill>
              <a:srgbClr val="FF0066"/>
            </a:solidFill>
            <a:ln>
              <a:solidFill>
                <a:srgbClr val="FF0066"/>
              </a:solidFill>
            </a:ln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160</c:v>
                </c:pt>
                <c:pt idx="1">
                  <c:v>320</c:v>
                </c:pt>
                <c:pt idx="2">
                  <c:v>620</c:v>
                </c:pt>
              </c:numCache>
            </c:num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0.94741691500000003</c:v>
                </c:pt>
                <c:pt idx="1">
                  <c:v>0.91339869700000298</c:v>
                </c:pt>
                <c:pt idx="2">
                  <c:v>0.88829062200000097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933568"/>
        <c:axId val="33943936"/>
      </c:barChart>
      <c:catAx>
        <c:axId val="339335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Number of Processes</a:t>
                </a:r>
              </a:p>
            </c:rich>
          </c:tx>
          <c:layout>
            <c:manualLayout>
              <c:xMode val="edge"/>
              <c:yMode val="edge"/>
              <c:x val="0.39384314248854502"/>
              <c:y val="0.88577946768061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3943936"/>
        <c:crosses val="autoZero"/>
        <c:auto val="1"/>
        <c:lblAlgn val="ctr"/>
        <c:lblOffset val="100"/>
        <c:noMultiLvlLbl val="0"/>
      </c:catAx>
      <c:valAx>
        <c:axId val="33943936"/>
        <c:scaling>
          <c:orientation val="minMax"/>
          <c:max val="1.2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Normalized Execution Time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33933568"/>
        <c:crosses val="autoZero"/>
        <c:crossBetween val="between"/>
      </c:valAx>
      <c:spPr>
        <a:ln>
          <a:solidFill>
            <a:srgbClr val="000000"/>
          </a:solidFill>
        </a:ln>
      </c:spPr>
    </c:plotArea>
    <c:legend>
      <c:legendPos val="l"/>
      <c:layout>
        <c:manualLayout>
          <c:xMode val="edge"/>
          <c:yMode val="edge"/>
          <c:x val="0.21685840117443"/>
          <c:y val="0.156622908082761"/>
          <c:w val="0.77020693593856304"/>
          <c:h val="8.3459765700021005E-2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0.24841</cdr:x>
      <cdr:y>0</cdr:y>
    </cdr:from>
    <cdr:to>
      <cdr:x>0.83355</cdr:x>
      <cdr:y>0.0621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032447" y="0"/>
          <a:ext cx="2431939" cy="26633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US" sz="1400" b="1" dirty="0" smtClean="0">
              <a:latin typeface="+mj-lt"/>
              <a:cs typeface="Arial" pitchFamily="34" charset="0"/>
            </a:rPr>
            <a:t>Small Message Latency</a:t>
          </a:r>
          <a:endParaRPr lang="en-US" sz="1400" b="1" dirty="0">
            <a:latin typeface="+mj-lt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0.25829</cdr:x>
      <cdr:y>0.9379</cdr:y>
    </cdr:from>
    <cdr:to>
      <cdr:x>0.84343</cdr:x>
      <cdr:y>1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984068" y="4920343"/>
          <a:ext cx="2229394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omic Sans MS"/>
            </a:defRPr>
          </a:lvl1pPr>
          <a:lvl2pPr marL="457200" indent="0">
            <a:defRPr sz="1100">
              <a:latin typeface="Comic Sans MS"/>
            </a:defRPr>
          </a:lvl2pPr>
          <a:lvl3pPr marL="914400" indent="0">
            <a:defRPr sz="1100">
              <a:latin typeface="Comic Sans MS"/>
            </a:defRPr>
          </a:lvl3pPr>
          <a:lvl4pPr marL="1371600" indent="0">
            <a:defRPr sz="1100">
              <a:latin typeface="Comic Sans MS"/>
            </a:defRPr>
          </a:lvl4pPr>
          <a:lvl5pPr marL="1828800" indent="0">
            <a:defRPr sz="1100">
              <a:latin typeface="Comic Sans MS"/>
            </a:defRPr>
          </a:lvl5pPr>
          <a:lvl6pPr marL="2286000" indent="0">
            <a:defRPr sz="1100">
              <a:latin typeface="Comic Sans MS"/>
            </a:defRPr>
          </a:lvl6pPr>
          <a:lvl7pPr marL="2743200" indent="0">
            <a:defRPr sz="1100">
              <a:latin typeface="Comic Sans MS"/>
            </a:defRPr>
          </a:lvl7pPr>
          <a:lvl8pPr marL="3200400" indent="0">
            <a:defRPr sz="1100">
              <a:latin typeface="Comic Sans MS"/>
            </a:defRPr>
          </a:lvl8pPr>
          <a:lvl9pPr marL="3657600" indent="0">
            <a:defRPr sz="1100">
              <a:latin typeface="Comic Sans MS"/>
            </a:defRPr>
          </a:lvl9pPr>
        </a:lstStyle>
        <a:p xmlns:a="http://schemas.openxmlformats.org/drawingml/2006/main">
          <a:pPr algn="ctr"/>
          <a:r>
            <a:rPr lang="en-US" sz="1400" b="1" dirty="0" smtClean="0">
              <a:latin typeface="+mj-lt"/>
              <a:cs typeface="Arial" pitchFamily="34" charset="0"/>
            </a:rPr>
            <a:t>Message Size (bytes)</a:t>
          </a:r>
          <a:endParaRPr lang="en-US" sz="1400" b="1" dirty="0">
            <a:latin typeface="+mj-lt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</cdr:x>
      <cdr:y>0.23863</cdr:y>
    </cdr:from>
    <cdr:to>
      <cdr:x>0.08</cdr:x>
      <cdr:y>0.69281</cdr:y>
    </cdr:to>
    <cdr:sp macro="" textlink="">
      <cdr:nvSpPr>
        <cdr:cNvPr id="4" name="TextBox 1"/>
        <cdr:cNvSpPr txBox="1"/>
      </cdr:nvSpPr>
      <cdr:spPr>
        <a:xfrm xmlns:a="http://schemas.openxmlformats.org/drawingml/2006/main" rot="16200000">
          <a:off x="-807684" y="1831107"/>
          <a:ext cx="1947862" cy="3324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omic Sans MS"/>
            </a:defRPr>
          </a:lvl1pPr>
          <a:lvl2pPr marL="457200" indent="0">
            <a:defRPr sz="1100">
              <a:latin typeface="Comic Sans MS"/>
            </a:defRPr>
          </a:lvl2pPr>
          <a:lvl3pPr marL="914400" indent="0">
            <a:defRPr sz="1100">
              <a:latin typeface="Comic Sans MS"/>
            </a:defRPr>
          </a:lvl3pPr>
          <a:lvl4pPr marL="1371600" indent="0">
            <a:defRPr sz="1100">
              <a:latin typeface="Comic Sans MS"/>
            </a:defRPr>
          </a:lvl4pPr>
          <a:lvl5pPr marL="1828800" indent="0">
            <a:defRPr sz="1100">
              <a:latin typeface="Comic Sans MS"/>
            </a:defRPr>
          </a:lvl5pPr>
          <a:lvl6pPr marL="2286000" indent="0">
            <a:defRPr sz="1100">
              <a:latin typeface="Comic Sans MS"/>
            </a:defRPr>
          </a:lvl6pPr>
          <a:lvl7pPr marL="2743200" indent="0">
            <a:defRPr sz="1100">
              <a:latin typeface="Comic Sans MS"/>
            </a:defRPr>
          </a:lvl7pPr>
          <a:lvl8pPr marL="3200400" indent="0">
            <a:defRPr sz="1100">
              <a:latin typeface="Comic Sans MS"/>
            </a:defRPr>
          </a:lvl8pPr>
          <a:lvl9pPr marL="3657600" indent="0">
            <a:defRPr sz="1100">
              <a:latin typeface="Comic Sans MS"/>
            </a:defRPr>
          </a:lvl9pPr>
        </a:lstStyle>
        <a:p xmlns:a="http://schemas.openxmlformats.org/drawingml/2006/main">
          <a:pPr algn="ctr"/>
          <a:r>
            <a:rPr lang="en-US" sz="1400" b="1" dirty="0" smtClean="0">
              <a:latin typeface="+mj-lt"/>
              <a:cs typeface="Arial" pitchFamily="34" charset="0"/>
            </a:rPr>
            <a:t>Latency (us)</a:t>
          </a:r>
          <a:endParaRPr lang="en-US" sz="1400" b="1" dirty="0">
            <a:latin typeface="+mj-lt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0.23279</cdr:x>
      <cdr:y>0.22746</cdr:y>
    </cdr:from>
    <cdr:to>
      <cdr:x>0.33466</cdr:x>
      <cdr:y>0.26689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995405" y="731638"/>
          <a:ext cx="435594" cy="126829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</cdr:spPr>
      <cdr:txBody>
        <a:bodyPr xmlns:a="http://schemas.openxmlformats.org/drawingml/2006/main" wrap="square" lIns="0" tIns="0" rIns="0" bIns="0" rtlCol="0"/>
        <a:lstStyle xmlns:a="http://schemas.openxmlformats.org/drawingml/2006/main"/>
        <a:p xmlns:a="http://schemas.openxmlformats.org/drawingml/2006/main">
          <a:pPr algn="ctr"/>
          <a:r>
            <a:rPr lang="en-US" sz="1400" b="1" dirty="0" smtClean="0">
              <a:solidFill>
                <a:srgbClr val="0070C0"/>
              </a:solidFill>
              <a:latin typeface="+mj-lt"/>
              <a:cs typeface="Arial" pitchFamily="34" charset="0"/>
            </a:rPr>
            <a:t>1.26</a:t>
          </a:r>
          <a:endParaRPr lang="en-US" sz="1400" b="1" dirty="0">
            <a:solidFill>
              <a:srgbClr val="0070C0"/>
            </a:solidFill>
            <a:latin typeface="+mj-lt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0.23995</cdr:x>
      <cdr:y>0.28059</cdr:y>
    </cdr:from>
    <cdr:to>
      <cdr:x>0.32795</cdr:x>
      <cdr:y>0.3273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1026021" y="902534"/>
          <a:ext cx="376286" cy="150245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</cdr:spPr>
      <cdr:txBody>
        <a:bodyPr xmlns:a="http://schemas.openxmlformats.org/drawingml/2006/main" wrap="square" lIns="0" tIns="0" rIns="0" bIns="0" rtlCol="0"/>
        <a:lstStyle xmlns:a="http://schemas.openxmlformats.org/drawingml/2006/main">
          <a:lvl1pPr marL="0" indent="0">
            <a:defRPr sz="1100">
              <a:latin typeface="Comic Sans MS"/>
            </a:defRPr>
          </a:lvl1pPr>
          <a:lvl2pPr marL="457200" indent="0">
            <a:defRPr sz="1100">
              <a:latin typeface="Comic Sans MS"/>
            </a:defRPr>
          </a:lvl2pPr>
          <a:lvl3pPr marL="914400" indent="0">
            <a:defRPr sz="1100">
              <a:latin typeface="Comic Sans MS"/>
            </a:defRPr>
          </a:lvl3pPr>
          <a:lvl4pPr marL="1371600" indent="0">
            <a:defRPr sz="1100">
              <a:latin typeface="Comic Sans MS"/>
            </a:defRPr>
          </a:lvl4pPr>
          <a:lvl5pPr marL="1828800" indent="0">
            <a:defRPr sz="1100">
              <a:latin typeface="Comic Sans MS"/>
            </a:defRPr>
          </a:lvl5pPr>
          <a:lvl6pPr marL="2286000" indent="0">
            <a:defRPr sz="1100">
              <a:latin typeface="Comic Sans MS"/>
            </a:defRPr>
          </a:lvl6pPr>
          <a:lvl7pPr marL="2743200" indent="0">
            <a:defRPr sz="1100">
              <a:latin typeface="Comic Sans MS"/>
            </a:defRPr>
          </a:lvl7pPr>
          <a:lvl8pPr marL="3200400" indent="0">
            <a:defRPr sz="1100">
              <a:latin typeface="Comic Sans MS"/>
            </a:defRPr>
          </a:lvl8pPr>
          <a:lvl9pPr marL="3657600" indent="0">
            <a:defRPr sz="1100">
              <a:latin typeface="Comic Sans MS"/>
            </a:defRPr>
          </a:lvl9pPr>
        </a:lstStyle>
        <a:p xmlns:a="http://schemas.openxmlformats.org/drawingml/2006/main">
          <a:pPr algn="ctr"/>
          <a:r>
            <a:rPr lang="en-US" sz="1400" b="1" dirty="0" smtClean="0">
              <a:solidFill>
                <a:srgbClr val="D27518"/>
              </a:solidFill>
              <a:latin typeface="+mj-lt"/>
              <a:cs typeface="Arial" pitchFamily="34" charset="0"/>
            </a:rPr>
            <a:t>1.19</a:t>
          </a:r>
          <a:endParaRPr lang="en-US" sz="1400" b="1" dirty="0">
            <a:solidFill>
              <a:srgbClr val="D27518"/>
            </a:solidFill>
            <a:latin typeface="+mj-lt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0.23952</cdr:x>
      <cdr:y>0.44882</cdr:y>
    </cdr:from>
    <cdr:to>
      <cdr:x>0.32752</cdr:x>
      <cdr:y>0.50746</cdr:y>
    </cdr:to>
    <cdr:sp macro="" textlink="">
      <cdr:nvSpPr>
        <cdr:cNvPr id="9" name="TextBox 1"/>
        <cdr:cNvSpPr txBox="1"/>
      </cdr:nvSpPr>
      <cdr:spPr>
        <a:xfrm xmlns:a="http://schemas.openxmlformats.org/drawingml/2006/main">
          <a:off x="1024185" y="1443656"/>
          <a:ext cx="376286" cy="188619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</cdr:spPr>
      <cdr:txBody>
        <a:bodyPr xmlns:a="http://schemas.openxmlformats.org/drawingml/2006/main" wrap="square" lIns="0" tIns="0" rIns="0" bIns="0" rtlCol="0"/>
        <a:lstStyle xmlns:a="http://schemas.openxmlformats.org/drawingml/2006/main">
          <a:lvl1pPr marL="0" indent="0">
            <a:defRPr sz="1100">
              <a:latin typeface="Comic Sans MS"/>
            </a:defRPr>
          </a:lvl1pPr>
          <a:lvl2pPr marL="457200" indent="0">
            <a:defRPr sz="1100">
              <a:latin typeface="Comic Sans MS"/>
            </a:defRPr>
          </a:lvl2pPr>
          <a:lvl3pPr marL="914400" indent="0">
            <a:defRPr sz="1100">
              <a:latin typeface="Comic Sans MS"/>
            </a:defRPr>
          </a:lvl3pPr>
          <a:lvl4pPr marL="1371600" indent="0">
            <a:defRPr sz="1100">
              <a:latin typeface="Comic Sans MS"/>
            </a:defRPr>
          </a:lvl4pPr>
          <a:lvl5pPr marL="1828800" indent="0">
            <a:defRPr sz="1100">
              <a:latin typeface="Comic Sans MS"/>
            </a:defRPr>
          </a:lvl5pPr>
          <a:lvl6pPr marL="2286000" indent="0">
            <a:defRPr sz="1100">
              <a:latin typeface="Comic Sans MS"/>
            </a:defRPr>
          </a:lvl6pPr>
          <a:lvl7pPr marL="2743200" indent="0">
            <a:defRPr sz="1100">
              <a:latin typeface="Comic Sans MS"/>
            </a:defRPr>
          </a:lvl7pPr>
          <a:lvl8pPr marL="3200400" indent="0">
            <a:defRPr sz="1100">
              <a:latin typeface="Comic Sans MS"/>
            </a:defRPr>
          </a:lvl8pPr>
          <a:lvl9pPr marL="3657600" indent="0">
            <a:defRPr sz="1100">
              <a:latin typeface="Comic Sans MS"/>
            </a:defRPr>
          </a:lvl9pPr>
        </a:lstStyle>
        <a:p xmlns:a="http://schemas.openxmlformats.org/drawingml/2006/main">
          <a:pPr algn="ctr"/>
          <a:r>
            <a:rPr lang="en-US" sz="1400" b="1" dirty="0" smtClean="0">
              <a:solidFill>
                <a:srgbClr val="C00000"/>
              </a:solidFill>
              <a:latin typeface="+mj-lt"/>
              <a:cs typeface="Arial" pitchFamily="34" charset="0"/>
            </a:rPr>
            <a:t>0.95</a:t>
          </a:r>
        </a:p>
      </cdr:txBody>
    </cdr:sp>
  </cdr:relSizeAnchor>
  <cdr:relSizeAnchor xmlns:cdr="http://schemas.openxmlformats.org/drawingml/2006/chartDrawing">
    <cdr:from>
      <cdr:x>0.23813</cdr:x>
      <cdr:y>0.37808</cdr:y>
    </cdr:from>
    <cdr:to>
      <cdr:x>0.34121</cdr:x>
      <cdr:y>0.42794</cdr:y>
    </cdr:to>
    <cdr:sp macro="" textlink="">
      <cdr:nvSpPr>
        <cdr:cNvPr id="10" name="TextBox 1"/>
        <cdr:cNvSpPr txBox="1"/>
      </cdr:nvSpPr>
      <cdr:spPr>
        <a:xfrm xmlns:a="http://schemas.openxmlformats.org/drawingml/2006/main">
          <a:off x="1018239" y="1216118"/>
          <a:ext cx="440767" cy="160377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</cdr:spPr>
      <cdr:txBody>
        <a:bodyPr xmlns:a="http://schemas.openxmlformats.org/drawingml/2006/main" wrap="square" lIns="0" tIns="0" rIns="0" bIns="0" rtlCol="0"/>
        <a:lstStyle xmlns:a="http://schemas.openxmlformats.org/drawingml/2006/main">
          <a:lvl1pPr marL="0" indent="0">
            <a:defRPr sz="1100">
              <a:latin typeface="Comic Sans MS"/>
            </a:defRPr>
          </a:lvl1pPr>
          <a:lvl2pPr marL="457200" indent="0">
            <a:defRPr sz="1100">
              <a:latin typeface="Comic Sans MS"/>
            </a:defRPr>
          </a:lvl2pPr>
          <a:lvl3pPr marL="914400" indent="0">
            <a:defRPr sz="1100">
              <a:latin typeface="Comic Sans MS"/>
            </a:defRPr>
          </a:lvl3pPr>
          <a:lvl4pPr marL="1371600" indent="0">
            <a:defRPr sz="1100">
              <a:latin typeface="Comic Sans MS"/>
            </a:defRPr>
          </a:lvl4pPr>
          <a:lvl5pPr marL="1828800" indent="0">
            <a:defRPr sz="1100">
              <a:latin typeface="Comic Sans MS"/>
            </a:defRPr>
          </a:lvl5pPr>
          <a:lvl6pPr marL="2286000" indent="0">
            <a:defRPr sz="1100">
              <a:latin typeface="Comic Sans MS"/>
            </a:defRPr>
          </a:lvl6pPr>
          <a:lvl7pPr marL="2743200" indent="0">
            <a:defRPr sz="1100">
              <a:latin typeface="Comic Sans MS"/>
            </a:defRPr>
          </a:lvl7pPr>
          <a:lvl8pPr marL="3200400" indent="0">
            <a:defRPr sz="1100">
              <a:latin typeface="Comic Sans MS"/>
            </a:defRPr>
          </a:lvl8pPr>
          <a:lvl9pPr marL="3657600" indent="0">
            <a:defRPr sz="1100">
              <a:latin typeface="Comic Sans MS"/>
            </a:defRPr>
          </a:lvl9pPr>
        </a:lstStyle>
        <a:p xmlns:a="http://schemas.openxmlformats.org/drawingml/2006/main">
          <a:pPr algn="ctr"/>
          <a:r>
            <a:rPr lang="en-US" sz="1400" b="1" dirty="0" smtClean="0">
              <a:solidFill>
                <a:srgbClr val="7030A0"/>
              </a:solidFill>
              <a:latin typeface="+mj-lt"/>
              <a:cs typeface="Arial" pitchFamily="34" charset="0"/>
            </a:rPr>
            <a:t>1.15</a:t>
          </a:r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0.85506</cdr:x>
      <cdr:y>0.14639</cdr:y>
    </cdr:from>
    <cdr:to>
      <cdr:x>0.85506</cdr:x>
      <cdr:y>0.56111</cdr:y>
    </cdr:to>
    <cdr:cxnSp macro="">
      <cdr:nvCxnSpPr>
        <cdr:cNvPr id="8" name="Straight Arrow Connector 7"/>
        <cdr:cNvCxnSpPr/>
      </cdr:nvCxnSpPr>
      <cdr:spPr bwMode="auto">
        <a:xfrm xmlns:a="http://schemas.openxmlformats.org/drawingml/2006/main">
          <a:off x="3439575" y="326002"/>
          <a:ext cx="0" cy="923522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41275" cap="sq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 xmlns:a="http://schemas.openxmlformats.org/drawingml/2006/main"/>
      </cdr:spPr>
    </cdr:cxn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0.8048</cdr:x>
      <cdr:y>0.01846</cdr:y>
    </cdr:from>
    <cdr:to>
      <cdr:x>0.952</cdr:x>
      <cdr:y>0.12104</cdr:y>
    </cdr:to>
    <cdr:sp macro="" textlink="">
      <cdr:nvSpPr>
        <cdr:cNvPr id="2" name="TextBox 1"/>
        <cdr:cNvSpPr txBox="1"/>
      </cdr:nvSpPr>
      <cdr:spPr bwMode="auto">
        <a:xfrm xmlns:a="http://schemas.openxmlformats.org/drawingml/2006/main">
          <a:off x="3267474" y="41636"/>
          <a:ext cx="597629" cy="23130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="horz" wrap="square" lIns="92075" tIns="46038" rIns="92075" bIns="46038" numCol="1" rtlCol="0" anchor="t" anchorCtr="0" compatLnSpc="1">
          <a:prstTxWarp prst="textNoShape">
            <a:avLst/>
          </a:prstTxWarp>
          <a:spAutoFit/>
        </a:bodyPr>
        <a:lstStyle xmlns:a="http://schemas.openxmlformats.org/drawingml/2006/main">
          <a:defPPr>
            <a:defRPr lang="en-US"/>
          </a:defPPr>
          <a:lvl1pPr algn="l" rtl="0" fontAlgn="base">
            <a:spcBef>
              <a:spcPct val="0"/>
            </a:spcBef>
            <a:spcAft>
              <a:spcPct val="0"/>
            </a:spcAft>
            <a:defRPr sz="1600" b="1" kern="1200">
              <a:solidFill>
                <a:schemeClr val="tx1"/>
              </a:solidFill>
              <a:latin typeface="Comic Sans MS" pitchFamily="66" charset="0"/>
              <a:ea typeface="+mn-ea"/>
              <a:cs typeface="+mn-cs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sz="1600" b="1" kern="1200">
              <a:solidFill>
                <a:schemeClr val="tx1"/>
              </a:solidFill>
              <a:latin typeface="Comic Sans MS" pitchFamily="66" charset="0"/>
              <a:ea typeface="+mn-ea"/>
              <a:cs typeface="+mn-cs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sz="1600" b="1" kern="1200">
              <a:solidFill>
                <a:schemeClr val="tx1"/>
              </a:solidFill>
              <a:latin typeface="Comic Sans MS" pitchFamily="66" charset="0"/>
              <a:ea typeface="+mn-ea"/>
              <a:cs typeface="+mn-cs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sz="1600" b="1" kern="1200">
              <a:solidFill>
                <a:schemeClr val="tx1"/>
              </a:solidFill>
              <a:latin typeface="Comic Sans MS" pitchFamily="66" charset="0"/>
              <a:ea typeface="+mn-ea"/>
              <a:cs typeface="+mn-cs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sz="1600" b="1" kern="1200">
              <a:solidFill>
                <a:schemeClr val="tx1"/>
              </a:solidFill>
              <a:latin typeface="Comic Sans MS" pitchFamily="66" charset="0"/>
              <a:ea typeface="+mn-ea"/>
              <a:cs typeface="+mn-cs"/>
            </a:defRPr>
          </a:lvl5pPr>
          <a:lvl6pPr marL="2286000" algn="l" defTabSz="914400" rtl="0" eaLnBrk="1" latinLnBrk="0" hangingPunct="1">
            <a:defRPr sz="1600" b="1" kern="1200">
              <a:solidFill>
                <a:schemeClr val="tx1"/>
              </a:solidFill>
              <a:latin typeface="Comic Sans MS" pitchFamily="66" charset="0"/>
              <a:ea typeface="+mn-ea"/>
              <a:cs typeface="+mn-cs"/>
            </a:defRPr>
          </a:lvl6pPr>
          <a:lvl7pPr marL="2743200" algn="l" defTabSz="914400" rtl="0" eaLnBrk="1" latinLnBrk="0" hangingPunct="1">
            <a:defRPr sz="1600" b="1" kern="1200">
              <a:solidFill>
                <a:schemeClr val="tx1"/>
              </a:solidFill>
              <a:latin typeface="Comic Sans MS" pitchFamily="66" charset="0"/>
              <a:ea typeface="+mn-ea"/>
              <a:cs typeface="+mn-cs"/>
            </a:defRPr>
          </a:lvl7pPr>
          <a:lvl8pPr marL="3200400" algn="l" defTabSz="914400" rtl="0" eaLnBrk="1" latinLnBrk="0" hangingPunct="1">
            <a:defRPr sz="1600" b="1" kern="1200">
              <a:solidFill>
                <a:schemeClr val="tx1"/>
              </a:solidFill>
              <a:latin typeface="Comic Sans MS" pitchFamily="66" charset="0"/>
              <a:ea typeface="+mn-ea"/>
              <a:cs typeface="+mn-cs"/>
            </a:defRPr>
          </a:lvl8pPr>
          <a:lvl9pPr marL="3657600" algn="l" defTabSz="914400" rtl="0" eaLnBrk="1" latinLnBrk="0" hangingPunct="1">
            <a:defRPr sz="1600" b="1" kern="1200">
              <a:solidFill>
                <a:schemeClr val="tx1"/>
              </a:solidFill>
              <a:latin typeface="Comic Sans MS" pitchFamily="66" charset="0"/>
              <a:ea typeface="+mn-ea"/>
              <a:cs typeface="+mn-cs"/>
            </a:defRPr>
          </a:lvl9pPr>
        </a:lstStyle>
        <a:p xmlns:a="http://schemas.openxmlformats.org/drawingml/2006/main">
          <a:pPr marR="0" algn="l" defTabSz="914400" rtl="0" eaLnBrk="0" fontAlgn="base" latinLnBrk="0" hangingPunct="0">
            <a:lnSpc>
              <a:spcPct val="120000"/>
            </a:lnSpc>
            <a:spcBef>
              <a:spcPct val="20000"/>
            </a:spcBef>
            <a:spcAft>
              <a:spcPct val="0"/>
            </a:spcAft>
            <a:buClrTx/>
            <a:buSzTx/>
            <a:tabLst/>
          </a:pPr>
          <a:r>
            <a:rPr kumimoji="1" lang="en-US" sz="1200" kern="0" dirty="0" smtClean="0">
              <a:latin typeface="+mj-lt"/>
              <a:cs typeface="Calibri" pitchFamily="34" charset="0"/>
            </a:rPr>
            <a:t>77%</a:t>
          </a:r>
          <a:endParaRPr kumimoji="1" lang="en-US" sz="120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latin typeface="+mj-lt"/>
            <a:cs typeface="Calibri" pitchFamily="3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0.24841</cdr:x>
      <cdr:y>0</cdr:y>
    </cdr:from>
    <cdr:to>
      <cdr:x>0.83355</cdr:x>
      <cdr:y>0.0621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032447" y="0"/>
          <a:ext cx="2431939" cy="26633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US" sz="1400" b="1" dirty="0" smtClean="0">
              <a:latin typeface="+mj-lt"/>
              <a:cs typeface="Arial" pitchFamily="34" charset="0"/>
            </a:rPr>
            <a:t>Large Message Latency</a:t>
          </a:r>
          <a:endParaRPr lang="en-US" sz="1400" b="1" dirty="0">
            <a:latin typeface="+mj-lt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0.25829</cdr:x>
      <cdr:y>0.9379</cdr:y>
    </cdr:from>
    <cdr:to>
      <cdr:x>0.84343</cdr:x>
      <cdr:y>1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984068" y="4920343"/>
          <a:ext cx="2229394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omic Sans MS"/>
            </a:defRPr>
          </a:lvl1pPr>
          <a:lvl2pPr marL="457200" indent="0">
            <a:defRPr sz="1100">
              <a:latin typeface="Comic Sans MS"/>
            </a:defRPr>
          </a:lvl2pPr>
          <a:lvl3pPr marL="914400" indent="0">
            <a:defRPr sz="1100">
              <a:latin typeface="Comic Sans MS"/>
            </a:defRPr>
          </a:lvl3pPr>
          <a:lvl4pPr marL="1371600" indent="0">
            <a:defRPr sz="1100">
              <a:latin typeface="Comic Sans MS"/>
            </a:defRPr>
          </a:lvl4pPr>
          <a:lvl5pPr marL="1828800" indent="0">
            <a:defRPr sz="1100">
              <a:latin typeface="Comic Sans MS"/>
            </a:defRPr>
          </a:lvl5pPr>
          <a:lvl6pPr marL="2286000" indent="0">
            <a:defRPr sz="1100">
              <a:latin typeface="Comic Sans MS"/>
            </a:defRPr>
          </a:lvl6pPr>
          <a:lvl7pPr marL="2743200" indent="0">
            <a:defRPr sz="1100">
              <a:latin typeface="Comic Sans MS"/>
            </a:defRPr>
          </a:lvl7pPr>
          <a:lvl8pPr marL="3200400" indent="0">
            <a:defRPr sz="1100">
              <a:latin typeface="Comic Sans MS"/>
            </a:defRPr>
          </a:lvl8pPr>
          <a:lvl9pPr marL="3657600" indent="0">
            <a:defRPr sz="1100">
              <a:latin typeface="Comic Sans MS"/>
            </a:defRPr>
          </a:lvl9pPr>
        </a:lstStyle>
        <a:p xmlns:a="http://schemas.openxmlformats.org/drawingml/2006/main">
          <a:pPr algn="ctr"/>
          <a:r>
            <a:rPr lang="en-US" sz="1400" b="1" dirty="0" smtClean="0">
              <a:latin typeface="+mj-lt"/>
              <a:cs typeface="Arial" pitchFamily="34" charset="0"/>
            </a:rPr>
            <a:t>Message Size (bytes)</a:t>
          </a:r>
          <a:endParaRPr lang="en-US" sz="1400" b="1" dirty="0">
            <a:latin typeface="+mj-lt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</cdr:x>
      <cdr:y>0.23863</cdr:y>
    </cdr:from>
    <cdr:to>
      <cdr:x>0.08</cdr:x>
      <cdr:y>0.69281</cdr:y>
    </cdr:to>
    <cdr:sp macro="" textlink="">
      <cdr:nvSpPr>
        <cdr:cNvPr id="4" name="TextBox 1"/>
        <cdr:cNvSpPr txBox="1"/>
      </cdr:nvSpPr>
      <cdr:spPr>
        <a:xfrm xmlns:a="http://schemas.openxmlformats.org/drawingml/2006/main" rot="16200000">
          <a:off x="-807684" y="1831107"/>
          <a:ext cx="1947862" cy="3324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omic Sans MS"/>
            </a:defRPr>
          </a:lvl1pPr>
          <a:lvl2pPr marL="457200" indent="0">
            <a:defRPr sz="1100">
              <a:latin typeface="Comic Sans MS"/>
            </a:defRPr>
          </a:lvl2pPr>
          <a:lvl3pPr marL="914400" indent="0">
            <a:defRPr sz="1100">
              <a:latin typeface="Comic Sans MS"/>
            </a:defRPr>
          </a:lvl3pPr>
          <a:lvl4pPr marL="1371600" indent="0">
            <a:defRPr sz="1100">
              <a:latin typeface="Comic Sans MS"/>
            </a:defRPr>
          </a:lvl4pPr>
          <a:lvl5pPr marL="1828800" indent="0">
            <a:defRPr sz="1100">
              <a:latin typeface="Comic Sans MS"/>
            </a:defRPr>
          </a:lvl5pPr>
          <a:lvl6pPr marL="2286000" indent="0">
            <a:defRPr sz="1100">
              <a:latin typeface="Comic Sans MS"/>
            </a:defRPr>
          </a:lvl6pPr>
          <a:lvl7pPr marL="2743200" indent="0">
            <a:defRPr sz="1100">
              <a:latin typeface="Comic Sans MS"/>
            </a:defRPr>
          </a:lvl7pPr>
          <a:lvl8pPr marL="3200400" indent="0">
            <a:defRPr sz="1100">
              <a:latin typeface="Comic Sans MS"/>
            </a:defRPr>
          </a:lvl8pPr>
          <a:lvl9pPr marL="3657600" indent="0">
            <a:defRPr sz="1100">
              <a:latin typeface="Comic Sans MS"/>
            </a:defRPr>
          </a:lvl9pPr>
        </a:lstStyle>
        <a:p xmlns:a="http://schemas.openxmlformats.org/drawingml/2006/main">
          <a:pPr algn="ctr"/>
          <a:r>
            <a:rPr lang="en-US" sz="1400" b="1" dirty="0" smtClean="0">
              <a:latin typeface="+mj-lt"/>
              <a:cs typeface="Arial" pitchFamily="34" charset="0"/>
            </a:rPr>
            <a:t>Latency (us)</a:t>
          </a:r>
          <a:endParaRPr lang="en-US" sz="1400" b="1" dirty="0">
            <a:latin typeface="+mj-lt"/>
            <a:cs typeface="Arial" pitchFamily="34" charset="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0.30275</cdr:x>
      <cdr:y>0</cdr:y>
    </cdr:from>
    <cdr:to>
      <cdr:x>0.88182</cdr:x>
      <cdr:y>0.05425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71451" y="-95794"/>
          <a:ext cx="2431951" cy="26631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omic Sans MS"/>
            </a:defRPr>
          </a:lvl1pPr>
          <a:lvl2pPr marL="457200" indent="0">
            <a:defRPr sz="1100">
              <a:latin typeface="Comic Sans MS"/>
            </a:defRPr>
          </a:lvl2pPr>
          <a:lvl3pPr marL="914400" indent="0">
            <a:defRPr sz="1100">
              <a:latin typeface="Comic Sans MS"/>
            </a:defRPr>
          </a:lvl3pPr>
          <a:lvl4pPr marL="1371600" indent="0">
            <a:defRPr sz="1100">
              <a:latin typeface="Comic Sans MS"/>
            </a:defRPr>
          </a:lvl4pPr>
          <a:lvl5pPr marL="1828800" indent="0">
            <a:defRPr sz="1100">
              <a:latin typeface="Comic Sans MS"/>
            </a:defRPr>
          </a:lvl5pPr>
          <a:lvl6pPr marL="2286000" indent="0">
            <a:defRPr sz="1100">
              <a:latin typeface="Comic Sans MS"/>
            </a:defRPr>
          </a:lvl6pPr>
          <a:lvl7pPr marL="2743200" indent="0">
            <a:defRPr sz="1100">
              <a:latin typeface="Comic Sans MS"/>
            </a:defRPr>
          </a:lvl7pPr>
          <a:lvl8pPr marL="3200400" indent="0">
            <a:defRPr sz="1100">
              <a:latin typeface="Comic Sans MS"/>
            </a:defRPr>
          </a:lvl8pPr>
          <a:lvl9pPr marL="3657600" indent="0">
            <a:defRPr sz="1100">
              <a:latin typeface="Comic Sans MS"/>
            </a:defRPr>
          </a:lvl9pPr>
        </a:lstStyle>
        <a:p xmlns:a="http://schemas.openxmlformats.org/drawingml/2006/main">
          <a:pPr algn="ctr"/>
          <a:r>
            <a:rPr lang="en-US" sz="1400" b="1" dirty="0" smtClean="0">
              <a:latin typeface="+mj-lt"/>
              <a:cs typeface="Arial" pitchFamily="34" charset="0"/>
            </a:rPr>
            <a:t>Unidirectional Bandwidth</a:t>
          </a:r>
          <a:endParaRPr lang="en-US" sz="1400" b="1" dirty="0">
            <a:latin typeface="+mj-lt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</cdr:x>
      <cdr:y>0.18451</cdr:y>
    </cdr:from>
    <cdr:to>
      <cdr:x>0.06316</cdr:x>
      <cdr:y>0.71274</cdr:y>
    </cdr:to>
    <cdr:sp macro="" textlink="">
      <cdr:nvSpPr>
        <cdr:cNvPr id="3" name="TextBox 1"/>
        <cdr:cNvSpPr txBox="1"/>
      </cdr:nvSpPr>
      <cdr:spPr>
        <a:xfrm xmlns:a="http://schemas.openxmlformats.org/drawingml/2006/main" rot="16200000">
          <a:off x="-996095" y="1785804"/>
          <a:ext cx="2260864" cy="2686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omic Sans MS"/>
            </a:defRPr>
          </a:lvl1pPr>
          <a:lvl2pPr marL="457200" indent="0">
            <a:defRPr sz="1100">
              <a:latin typeface="Comic Sans MS"/>
            </a:defRPr>
          </a:lvl2pPr>
          <a:lvl3pPr marL="914400" indent="0">
            <a:defRPr sz="1100">
              <a:latin typeface="Comic Sans MS"/>
            </a:defRPr>
          </a:lvl3pPr>
          <a:lvl4pPr marL="1371600" indent="0">
            <a:defRPr sz="1100">
              <a:latin typeface="Comic Sans MS"/>
            </a:defRPr>
          </a:lvl4pPr>
          <a:lvl5pPr marL="1828800" indent="0">
            <a:defRPr sz="1100">
              <a:latin typeface="Comic Sans MS"/>
            </a:defRPr>
          </a:lvl5pPr>
          <a:lvl6pPr marL="2286000" indent="0">
            <a:defRPr sz="1100">
              <a:latin typeface="Comic Sans MS"/>
            </a:defRPr>
          </a:lvl6pPr>
          <a:lvl7pPr marL="2743200" indent="0">
            <a:defRPr sz="1100">
              <a:latin typeface="Comic Sans MS"/>
            </a:defRPr>
          </a:lvl7pPr>
          <a:lvl8pPr marL="3200400" indent="0">
            <a:defRPr sz="1100">
              <a:latin typeface="Comic Sans MS"/>
            </a:defRPr>
          </a:lvl8pPr>
          <a:lvl9pPr marL="3657600" indent="0">
            <a:defRPr sz="1100">
              <a:latin typeface="Comic Sans MS"/>
            </a:defRPr>
          </a:lvl9pPr>
        </a:lstStyle>
        <a:p xmlns:a="http://schemas.openxmlformats.org/drawingml/2006/main">
          <a:pPr algn="ctr"/>
          <a:r>
            <a:rPr lang="en-US" sz="1400" b="1" dirty="0">
              <a:latin typeface="+mj-lt"/>
              <a:cs typeface="Arial" pitchFamily="34" charset="0"/>
            </a:rPr>
            <a:t>Bandwidth </a:t>
          </a:r>
          <a:r>
            <a:rPr lang="en-US" sz="1400" b="1" dirty="0" smtClean="0">
              <a:latin typeface="+mj-lt"/>
              <a:cs typeface="Arial" pitchFamily="34" charset="0"/>
            </a:rPr>
            <a:t>(MBytes/</a:t>
          </a:r>
          <a:r>
            <a:rPr lang="en-US" sz="1400" b="1" dirty="0">
              <a:latin typeface="+mj-lt"/>
              <a:cs typeface="Arial" pitchFamily="34" charset="0"/>
            </a:rPr>
            <a:t>sec</a:t>
          </a:r>
          <a:r>
            <a:rPr lang="en-US" sz="1400" b="1" dirty="0" smtClean="0">
              <a:latin typeface="+mj-lt"/>
              <a:cs typeface="Arial" pitchFamily="34" charset="0"/>
            </a:rPr>
            <a:t>)</a:t>
          </a:r>
          <a:endParaRPr lang="en-US" sz="1400" b="1" dirty="0">
            <a:latin typeface="+mj-lt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0.30067</cdr:x>
      <cdr:y>0.94168</cdr:y>
    </cdr:from>
    <cdr:to>
      <cdr:x>0.87975</cdr:x>
      <cdr:y>0.99593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1262743" y="4030406"/>
          <a:ext cx="2431951" cy="23221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omic Sans MS"/>
            </a:defRPr>
          </a:lvl1pPr>
          <a:lvl2pPr marL="457200" indent="0">
            <a:defRPr sz="1100">
              <a:latin typeface="Comic Sans MS"/>
            </a:defRPr>
          </a:lvl2pPr>
          <a:lvl3pPr marL="914400" indent="0">
            <a:defRPr sz="1100">
              <a:latin typeface="Comic Sans MS"/>
            </a:defRPr>
          </a:lvl3pPr>
          <a:lvl4pPr marL="1371600" indent="0">
            <a:defRPr sz="1100">
              <a:latin typeface="Comic Sans MS"/>
            </a:defRPr>
          </a:lvl4pPr>
          <a:lvl5pPr marL="1828800" indent="0">
            <a:defRPr sz="1100">
              <a:latin typeface="Comic Sans MS"/>
            </a:defRPr>
          </a:lvl5pPr>
          <a:lvl6pPr marL="2286000" indent="0">
            <a:defRPr sz="1100">
              <a:latin typeface="Comic Sans MS"/>
            </a:defRPr>
          </a:lvl6pPr>
          <a:lvl7pPr marL="2743200" indent="0">
            <a:defRPr sz="1100">
              <a:latin typeface="Comic Sans MS"/>
            </a:defRPr>
          </a:lvl7pPr>
          <a:lvl8pPr marL="3200400" indent="0">
            <a:defRPr sz="1100">
              <a:latin typeface="Comic Sans MS"/>
            </a:defRPr>
          </a:lvl8pPr>
          <a:lvl9pPr marL="3657600" indent="0">
            <a:defRPr sz="1100">
              <a:latin typeface="Comic Sans MS"/>
            </a:defRPr>
          </a:lvl9pPr>
        </a:lstStyle>
        <a:p xmlns:a="http://schemas.openxmlformats.org/drawingml/2006/main">
          <a:pPr algn="ctr"/>
          <a:r>
            <a:rPr lang="en-US" sz="1400" b="1" dirty="0" smtClean="0">
              <a:latin typeface="+mj-lt"/>
              <a:cs typeface="Arial" pitchFamily="34" charset="0"/>
            </a:rPr>
            <a:t>Message Size (bytes)</a:t>
          </a:r>
          <a:endParaRPr lang="en-US" sz="1400" b="1" dirty="0">
            <a:latin typeface="+mj-lt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0.8136</cdr:x>
      <cdr:y>0.07413</cdr:y>
    </cdr:from>
    <cdr:to>
      <cdr:x>0.94476</cdr:x>
      <cdr:y>0.11783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3460874" y="237957"/>
          <a:ext cx="557925" cy="140278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</cdr:spPr>
      <cdr:txBody>
        <a:bodyPr xmlns:a="http://schemas.openxmlformats.org/drawingml/2006/main" wrap="square" lIns="0" tIns="0" rIns="0" bIns="0" rtlCol="0"/>
        <a:lstStyle xmlns:a="http://schemas.openxmlformats.org/drawingml/2006/main">
          <a:lvl1pPr marL="0" indent="0">
            <a:defRPr sz="1100">
              <a:latin typeface="Comic Sans MS"/>
            </a:defRPr>
          </a:lvl1pPr>
          <a:lvl2pPr marL="457200" indent="0">
            <a:defRPr sz="1100">
              <a:latin typeface="Comic Sans MS"/>
            </a:defRPr>
          </a:lvl2pPr>
          <a:lvl3pPr marL="914400" indent="0">
            <a:defRPr sz="1100">
              <a:latin typeface="Comic Sans MS"/>
            </a:defRPr>
          </a:lvl3pPr>
          <a:lvl4pPr marL="1371600" indent="0">
            <a:defRPr sz="1100">
              <a:latin typeface="Comic Sans MS"/>
            </a:defRPr>
          </a:lvl4pPr>
          <a:lvl5pPr marL="1828800" indent="0">
            <a:defRPr sz="1100">
              <a:latin typeface="Comic Sans MS"/>
            </a:defRPr>
          </a:lvl5pPr>
          <a:lvl6pPr marL="2286000" indent="0">
            <a:defRPr sz="1100">
              <a:latin typeface="Comic Sans MS"/>
            </a:defRPr>
          </a:lvl6pPr>
          <a:lvl7pPr marL="2743200" indent="0">
            <a:defRPr sz="1100">
              <a:latin typeface="Comic Sans MS"/>
            </a:defRPr>
          </a:lvl7pPr>
          <a:lvl8pPr marL="3200400" indent="0">
            <a:defRPr sz="1100">
              <a:latin typeface="Comic Sans MS"/>
            </a:defRPr>
          </a:lvl8pPr>
          <a:lvl9pPr marL="3657600" indent="0">
            <a:defRPr sz="1100">
              <a:latin typeface="Comic Sans MS"/>
            </a:defRPr>
          </a:lvl9pPr>
        </a:lstStyle>
        <a:p xmlns:a="http://schemas.openxmlformats.org/drawingml/2006/main">
          <a:pPr algn="ctr"/>
          <a:r>
            <a:rPr lang="en-US" sz="1400" b="1" dirty="0" smtClean="0">
              <a:solidFill>
                <a:srgbClr val="0070C0"/>
              </a:solidFill>
              <a:latin typeface="+mj-lt"/>
              <a:cs typeface="Arial" pitchFamily="34" charset="0"/>
            </a:rPr>
            <a:t>12465</a:t>
          </a:r>
          <a:endParaRPr lang="en-US" sz="1400" b="1" dirty="0">
            <a:solidFill>
              <a:srgbClr val="0070C0"/>
            </a:solidFill>
            <a:latin typeface="+mj-lt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0.80826</cdr:x>
      <cdr:y>0.54133</cdr:y>
    </cdr:from>
    <cdr:to>
      <cdr:x>0.93942</cdr:x>
      <cdr:y>0.58502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3438159" y="1737691"/>
          <a:ext cx="557925" cy="140246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>
            <a:alpha val="0"/>
          </a:srgbClr>
        </a:solidFill>
      </cdr:spPr>
      <cdr:txBody>
        <a:bodyPr xmlns:a="http://schemas.openxmlformats.org/drawingml/2006/main" wrap="square" lIns="0" tIns="0" rIns="0" bIns="0" rtlCol="0"/>
        <a:lstStyle xmlns:a="http://schemas.openxmlformats.org/drawingml/2006/main">
          <a:lvl1pPr marL="0" indent="0">
            <a:defRPr sz="1100">
              <a:latin typeface="Comic Sans MS"/>
            </a:defRPr>
          </a:lvl1pPr>
          <a:lvl2pPr marL="457200" indent="0">
            <a:defRPr sz="1100">
              <a:latin typeface="Comic Sans MS"/>
            </a:defRPr>
          </a:lvl2pPr>
          <a:lvl3pPr marL="914400" indent="0">
            <a:defRPr sz="1100">
              <a:latin typeface="Comic Sans MS"/>
            </a:defRPr>
          </a:lvl3pPr>
          <a:lvl4pPr marL="1371600" indent="0">
            <a:defRPr sz="1100">
              <a:latin typeface="Comic Sans MS"/>
            </a:defRPr>
          </a:lvl4pPr>
          <a:lvl5pPr marL="1828800" indent="0">
            <a:defRPr sz="1100">
              <a:latin typeface="Comic Sans MS"/>
            </a:defRPr>
          </a:lvl5pPr>
          <a:lvl6pPr marL="2286000" indent="0">
            <a:defRPr sz="1100">
              <a:latin typeface="Comic Sans MS"/>
            </a:defRPr>
          </a:lvl6pPr>
          <a:lvl7pPr marL="2743200" indent="0">
            <a:defRPr sz="1100">
              <a:latin typeface="Comic Sans MS"/>
            </a:defRPr>
          </a:lvl7pPr>
          <a:lvl8pPr marL="3200400" indent="0">
            <a:defRPr sz="1100">
              <a:latin typeface="Comic Sans MS"/>
            </a:defRPr>
          </a:lvl8pPr>
          <a:lvl9pPr marL="3657600" indent="0">
            <a:defRPr sz="1100">
              <a:latin typeface="Comic Sans MS"/>
            </a:defRPr>
          </a:lvl9pPr>
        </a:lstStyle>
        <a:p xmlns:a="http://schemas.openxmlformats.org/drawingml/2006/main">
          <a:pPr algn="ctr"/>
          <a:r>
            <a:rPr lang="en-US" sz="1400" b="1" dirty="0" smtClean="0">
              <a:solidFill>
                <a:srgbClr val="D27518"/>
              </a:solidFill>
              <a:latin typeface="+mj-lt"/>
              <a:cs typeface="Arial" pitchFamily="34" charset="0"/>
            </a:rPr>
            <a:t>3387</a:t>
          </a:r>
          <a:endParaRPr lang="en-US" sz="1400" b="1" dirty="0">
            <a:solidFill>
              <a:srgbClr val="D27518"/>
            </a:solidFill>
            <a:latin typeface="+mj-lt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0.81589</cdr:x>
      <cdr:y>0.38766</cdr:y>
    </cdr:from>
    <cdr:to>
      <cdr:x>0.94705</cdr:x>
      <cdr:y>0.43136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3470625" y="1244408"/>
          <a:ext cx="557925" cy="140278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</cdr:spPr>
      <cdr:txBody>
        <a:bodyPr xmlns:a="http://schemas.openxmlformats.org/drawingml/2006/main" wrap="square" lIns="0" tIns="0" rIns="0" bIns="0" rtlCol="0"/>
        <a:lstStyle xmlns:a="http://schemas.openxmlformats.org/drawingml/2006/main">
          <a:lvl1pPr marL="0" indent="0">
            <a:defRPr sz="1100">
              <a:latin typeface="Comic Sans MS"/>
            </a:defRPr>
          </a:lvl1pPr>
          <a:lvl2pPr marL="457200" indent="0">
            <a:defRPr sz="1100">
              <a:latin typeface="Comic Sans MS"/>
            </a:defRPr>
          </a:lvl2pPr>
          <a:lvl3pPr marL="914400" indent="0">
            <a:defRPr sz="1100">
              <a:latin typeface="Comic Sans MS"/>
            </a:defRPr>
          </a:lvl3pPr>
          <a:lvl4pPr marL="1371600" indent="0">
            <a:defRPr sz="1100">
              <a:latin typeface="Comic Sans MS"/>
            </a:defRPr>
          </a:lvl4pPr>
          <a:lvl5pPr marL="1828800" indent="0">
            <a:defRPr sz="1100">
              <a:latin typeface="Comic Sans MS"/>
            </a:defRPr>
          </a:lvl5pPr>
          <a:lvl6pPr marL="2286000" indent="0">
            <a:defRPr sz="1100">
              <a:latin typeface="Comic Sans MS"/>
            </a:defRPr>
          </a:lvl6pPr>
          <a:lvl7pPr marL="2743200" indent="0">
            <a:defRPr sz="1100">
              <a:latin typeface="Comic Sans MS"/>
            </a:defRPr>
          </a:lvl7pPr>
          <a:lvl8pPr marL="3200400" indent="0">
            <a:defRPr sz="1100">
              <a:latin typeface="Comic Sans MS"/>
            </a:defRPr>
          </a:lvl8pPr>
          <a:lvl9pPr marL="3657600" indent="0">
            <a:defRPr sz="1100">
              <a:latin typeface="Comic Sans MS"/>
            </a:defRPr>
          </a:lvl9pPr>
        </a:lstStyle>
        <a:p xmlns:a="http://schemas.openxmlformats.org/drawingml/2006/main">
          <a:pPr algn="ctr"/>
          <a:r>
            <a:rPr lang="en-US" sz="1400" b="1" dirty="0" smtClean="0">
              <a:solidFill>
                <a:srgbClr val="7030A0"/>
              </a:solidFill>
              <a:latin typeface="+mj-lt"/>
              <a:cs typeface="Arial" pitchFamily="34" charset="0"/>
            </a:rPr>
            <a:t>6356</a:t>
          </a:r>
          <a:endParaRPr lang="en-US" sz="1400" b="1" dirty="0">
            <a:solidFill>
              <a:srgbClr val="7030A0"/>
            </a:solidFill>
            <a:latin typeface="+mj-lt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0.80654</cdr:x>
      <cdr:y>0.18104</cdr:y>
    </cdr:from>
    <cdr:to>
      <cdr:x>0.9377</cdr:x>
      <cdr:y>0.22473</cdr:y>
    </cdr:to>
    <cdr:sp macro="" textlink="">
      <cdr:nvSpPr>
        <cdr:cNvPr id="12" name="TextBox 1"/>
        <cdr:cNvSpPr txBox="1"/>
      </cdr:nvSpPr>
      <cdr:spPr>
        <a:xfrm xmlns:a="http://schemas.openxmlformats.org/drawingml/2006/main">
          <a:off x="3430822" y="581132"/>
          <a:ext cx="557926" cy="140246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>
            <a:alpha val="0"/>
          </a:srgbClr>
        </a:solidFill>
      </cdr:spPr>
      <cdr:txBody>
        <a:bodyPr xmlns:a="http://schemas.openxmlformats.org/drawingml/2006/main" wrap="square" lIns="0" tIns="0" rIns="0" bIns="0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1" dirty="0" smtClean="0">
              <a:solidFill>
                <a:srgbClr val="C00000"/>
              </a:solidFill>
              <a:cs typeface="Arial" pitchFamily="34" charset="0"/>
            </a:rPr>
            <a:t>12104</a:t>
          </a:r>
          <a:endParaRPr lang="en-US" sz="1400" b="1" dirty="0">
            <a:solidFill>
              <a:srgbClr val="C00000"/>
            </a:solidFill>
            <a:latin typeface="Calibri"/>
            <a:cs typeface="Arial" pitchFamily="34" charset="0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0.24882</cdr:x>
      <cdr:y>0</cdr:y>
    </cdr:from>
    <cdr:to>
      <cdr:x>0.83274</cdr:x>
      <cdr:y>0.05425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036320" y="-17417"/>
          <a:ext cx="2431951" cy="23221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omic Sans MS"/>
            </a:defRPr>
          </a:lvl1pPr>
          <a:lvl2pPr marL="457200" indent="0">
            <a:defRPr sz="1100">
              <a:latin typeface="Comic Sans MS"/>
            </a:defRPr>
          </a:lvl2pPr>
          <a:lvl3pPr marL="914400" indent="0">
            <a:defRPr sz="1100">
              <a:latin typeface="Comic Sans MS"/>
            </a:defRPr>
          </a:lvl3pPr>
          <a:lvl4pPr marL="1371600" indent="0">
            <a:defRPr sz="1100">
              <a:latin typeface="Comic Sans MS"/>
            </a:defRPr>
          </a:lvl4pPr>
          <a:lvl5pPr marL="1828800" indent="0">
            <a:defRPr sz="1100">
              <a:latin typeface="Comic Sans MS"/>
            </a:defRPr>
          </a:lvl5pPr>
          <a:lvl6pPr marL="2286000" indent="0">
            <a:defRPr sz="1100">
              <a:latin typeface="Comic Sans MS"/>
            </a:defRPr>
          </a:lvl6pPr>
          <a:lvl7pPr marL="2743200" indent="0">
            <a:defRPr sz="1100">
              <a:latin typeface="Comic Sans MS"/>
            </a:defRPr>
          </a:lvl7pPr>
          <a:lvl8pPr marL="3200400" indent="0">
            <a:defRPr sz="1100">
              <a:latin typeface="Comic Sans MS"/>
            </a:defRPr>
          </a:lvl8pPr>
          <a:lvl9pPr marL="3657600" indent="0">
            <a:defRPr sz="1100">
              <a:latin typeface="Comic Sans MS"/>
            </a:defRPr>
          </a:lvl9pPr>
        </a:lstStyle>
        <a:p xmlns:a="http://schemas.openxmlformats.org/drawingml/2006/main">
          <a:pPr algn="ctr"/>
          <a:r>
            <a:rPr lang="en-US" sz="1400" b="1" dirty="0" smtClean="0">
              <a:latin typeface="+mj-lt"/>
              <a:cs typeface="Arial" pitchFamily="34" charset="0"/>
            </a:rPr>
            <a:t>Bidirectional Bandwidth</a:t>
          </a:r>
          <a:endParaRPr lang="en-US" sz="1400" b="1" dirty="0">
            <a:latin typeface="+mj-lt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2.26014E-7</cdr:x>
      <cdr:y>0.18923</cdr:y>
    </cdr:from>
    <cdr:to>
      <cdr:x>0.05327</cdr:x>
      <cdr:y>0.7156</cdr:y>
    </cdr:to>
    <cdr:sp macro="" textlink="">
      <cdr:nvSpPr>
        <cdr:cNvPr id="3" name="TextBox 1"/>
        <cdr:cNvSpPr txBox="1"/>
      </cdr:nvSpPr>
      <cdr:spPr>
        <a:xfrm xmlns:a="http://schemas.openxmlformats.org/drawingml/2006/main" rot="16200000">
          <a:off x="-726983" y="1334417"/>
          <a:ext cx="1689662" cy="2356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omic Sans MS"/>
            </a:defRPr>
          </a:lvl1pPr>
          <a:lvl2pPr marL="457200" indent="0">
            <a:defRPr sz="1100">
              <a:latin typeface="Comic Sans MS"/>
            </a:defRPr>
          </a:lvl2pPr>
          <a:lvl3pPr marL="914400" indent="0">
            <a:defRPr sz="1100">
              <a:latin typeface="Comic Sans MS"/>
            </a:defRPr>
          </a:lvl3pPr>
          <a:lvl4pPr marL="1371600" indent="0">
            <a:defRPr sz="1100">
              <a:latin typeface="Comic Sans MS"/>
            </a:defRPr>
          </a:lvl4pPr>
          <a:lvl5pPr marL="1828800" indent="0">
            <a:defRPr sz="1100">
              <a:latin typeface="Comic Sans MS"/>
            </a:defRPr>
          </a:lvl5pPr>
          <a:lvl6pPr marL="2286000" indent="0">
            <a:defRPr sz="1100">
              <a:latin typeface="Comic Sans MS"/>
            </a:defRPr>
          </a:lvl6pPr>
          <a:lvl7pPr marL="2743200" indent="0">
            <a:defRPr sz="1100">
              <a:latin typeface="Comic Sans MS"/>
            </a:defRPr>
          </a:lvl7pPr>
          <a:lvl8pPr marL="3200400" indent="0">
            <a:defRPr sz="1100">
              <a:latin typeface="Comic Sans MS"/>
            </a:defRPr>
          </a:lvl8pPr>
          <a:lvl9pPr marL="3657600" indent="0">
            <a:defRPr sz="1100">
              <a:latin typeface="Comic Sans MS"/>
            </a:defRPr>
          </a:lvl9pPr>
        </a:lstStyle>
        <a:p xmlns:a="http://schemas.openxmlformats.org/drawingml/2006/main">
          <a:pPr algn="ctr"/>
          <a:r>
            <a:rPr lang="en-US" sz="1400" b="1" dirty="0">
              <a:latin typeface="+mj-lt"/>
              <a:cs typeface="Arial" pitchFamily="34" charset="0"/>
            </a:rPr>
            <a:t>Bandwidth </a:t>
          </a:r>
          <a:r>
            <a:rPr lang="en-US" sz="1400" b="1" dirty="0" smtClean="0">
              <a:latin typeface="+mj-lt"/>
              <a:cs typeface="Arial" pitchFamily="34" charset="0"/>
            </a:rPr>
            <a:t>(</a:t>
          </a:r>
          <a:r>
            <a:rPr lang="en-US" sz="1400" b="1" dirty="0">
              <a:latin typeface="+mj-lt"/>
              <a:cs typeface="Arial" pitchFamily="34" charset="0"/>
            </a:rPr>
            <a:t>MBytes/sec</a:t>
          </a:r>
          <a:r>
            <a:rPr lang="en-US" sz="1400" b="1" dirty="0" smtClean="0">
              <a:latin typeface="+mj-lt"/>
              <a:cs typeface="Arial" pitchFamily="34" charset="0"/>
            </a:rPr>
            <a:t>)</a:t>
          </a:r>
          <a:endParaRPr lang="en-US" sz="1400" b="1" dirty="0">
            <a:latin typeface="+mj-lt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0.3011</cdr:x>
      <cdr:y>0.94168</cdr:y>
    </cdr:from>
    <cdr:to>
      <cdr:x>0.88502</cdr:x>
      <cdr:y>0.99593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1254035" y="4030405"/>
          <a:ext cx="2431951" cy="23221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omic Sans MS"/>
            </a:defRPr>
          </a:lvl1pPr>
          <a:lvl2pPr marL="457200" indent="0">
            <a:defRPr sz="1100">
              <a:latin typeface="Comic Sans MS"/>
            </a:defRPr>
          </a:lvl2pPr>
          <a:lvl3pPr marL="914400" indent="0">
            <a:defRPr sz="1100">
              <a:latin typeface="Comic Sans MS"/>
            </a:defRPr>
          </a:lvl3pPr>
          <a:lvl4pPr marL="1371600" indent="0">
            <a:defRPr sz="1100">
              <a:latin typeface="Comic Sans MS"/>
            </a:defRPr>
          </a:lvl4pPr>
          <a:lvl5pPr marL="1828800" indent="0">
            <a:defRPr sz="1100">
              <a:latin typeface="Comic Sans MS"/>
            </a:defRPr>
          </a:lvl5pPr>
          <a:lvl6pPr marL="2286000" indent="0">
            <a:defRPr sz="1100">
              <a:latin typeface="Comic Sans MS"/>
            </a:defRPr>
          </a:lvl6pPr>
          <a:lvl7pPr marL="2743200" indent="0">
            <a:defRPr sz="1100">
              <a:latin typeface="Comic Sans MS"/>
            </a:defRPr>
          </a:lvl7pPr>
          <a:lvl8pPr marL="3200400" indent="0">
            <a:defRPr sz="1100">
              <a:latin typeface="Comic Sans MS"/>
            </a:defRPr>
          </a:lvl8pPr>
          <a:lvl9pPr marL="3657600" indent="0">
            <a:defRPr sz="1100">
              <a:latin typeface="Comic Sans MS"/>
            </a:defRPr>
          </a:lvl9pPr>
        </a:lstStyle>
        <a:p xmlns:a="http://schemas.openxmlformats.org/drawingml/2006/main">
          <a:pPr algn="ctr"/>
          <a:r>
            <a:rPr lang="en-US" sz="1400" b="1" dirty="0" smtClean="0">
              <a:latin typeface="+mj-lt"/>
              <a:cs typeface="Arial" pitchFamily="34" charset="0"/>
            </a:rPr>
            <a:t>Message Size (bytes)</a:t>
          </a:r>
          <a:endParaRPr lang="en-US" sz="1400" b="1" dirty="0">
            <a:latin typeface="+mj-lt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0.83364</cdr:x>
      <cdr:y>0.2987</cdr:y>
    </cdr:from>
    <cdr:to>
      <cdr:x>0.9659</cdr:x>
      <cdr:y>0.34239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3688442" y="958846"/>
          <a:ext cx="585186" cy="140246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</cdr:spPr>
      <cdr:txBody>
        <a:bodyPr xmlns:a="http://schemas.openxmlformats.org/drawingml/2006/main" wrap="square" lIns="0" tIns="0" rIns="0" bIns="0" rtlCol="0"/>
        <a:lstStyle xmlns:a="http://schemas.openxmlformats.org/drawingml/2006/main">
          <a:lvl1pPr marL="0" indent="0">
            <a:defRPr sz="1100">
              <a:latin typeface="Comic Sans MS"/>
            </a:defRPr>
          </a:lvl1pPr>
          <a:lvl2pPr marL="457200" indent="0">
            <a:defRPr sz="1100">
              <a:latin typeface="Comic Sans MS"/>
            </a:defRPr>
          </a:lvl2pPr>
          <a:lvl3pPr marL="914400" indent="0">
            <a:defRPr sz="1100">
              <a:latin typeface="Comic Sans MS"/>
            </a:defRPr>
          </a:lvl3pPr>
          <a:lvl4pPr marL="1371600" indent="0">
            <a:defRPr sz="1100">
              <a:latin typeface="Comic Sans MS"/>
            </a:defRPr>
          </a:lvl4pPr>
          <a:lvl5pPr marL="1828800" indent="0">
            <a:defRPr sz="1100">
              <a:latin typeface="Comic Sans MS"/>
            </a:defRPr>
          </a:lvl5pPr>
          <a:lvl6pPr marL="2286000" indent="0">
            <a:defRPr sz="1100">
              <a:latin typeface="Comic Sans MS"/>
            </a:defRPr>
          </a:lvl6pPr>
          <a:lvl7pPr marL="2743200" indent="0">
            <a:defRPr sz="1100">
              <a:latin typeface="Comic Sans MS"/>
            </a:defRPr>
          </a:lvl7pPr>
          <a:lvl8pPr marL="3200400" indent="0">
            <a:defRPr sz="1100">
              <a:latin typeface="Comic Sans MS"/>
            </a:defRPr>
          </a:lvl8pPr>
          <a:lvl9pPr marL="3657600" indent="0">
            <a:defRPr sz="1100">
              <a:latin typeface="Comic Sans MS"/>
            </a:defRPr>
          </a:lvl9pPr>
        </a:lstStyle>
        <a:p xmlns:a="http://schemas.openxmlformats.org/drawingml/2006/main">
          <a:pPr algn="ctr"/>
          <a:r>
            <a:rPr lang="en-US" sz="1400" b="1" dirty="0" smtClean="0">
              <a:solidFill>
                <a:srgbClr val="C00000"/>
              </a:solidFill>
              <a:latin typeface="+mj-lt"/>
              <a:cs typeface="Arial" pitchFamily="34" charset="0"/>
            </a:rPr>
            <a:t>21425</a:t>
          </a:r>
          <a:endParaRPr lang="en-US" sz="1400" b="1" dirty="0">
            <a:solidFill>
              <a:srgbClr val="C00000"/>
            </a:solidFill>
            <a:latin typeface="+mj-lt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0.81742</cdr:x>
      <cdr:y>0.42689</cdr:y>
    </cdr:from>
    <cdr:to>
      <cdr:x>0.94967</cdr:x>
      <cdr:y>0.47058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3616705" y="1827103"/>
          <a:ext cx="585142" cy="186995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>
            <a:alpha val="0"/>
          </a:srgbClr>
        </a:solidFill>
      </cdr:spPr>
      <cdr:txBody>
        <a:bodyPr xmlns:a="http://schemas.openxmlformats.org/drawingml/2006/main" wrap="square" lIns="0" tIns="0" rIns="0" bIns="0" rtlCol="0"/>
        <a:lstStyle xmlns:a="http://schemas.openxmlformats.org/drawingml/2006/main">
          <a:lvl1pPr marL="0" indent="0">
            <a:defRPr sz="1100">
              <a:latin typeface="Comic Sans MS"/>
            </a:defRPr>
          </a:lvl1pPr>
          <a:lvl2pPr marL="457200" indent="0">
            <a:defRPr sz="1100">
              <a:latin typeface="Comic Sans MS"/>
            </a:defRPr>
          </a:lvl2pPr>
          <a:lvl3pPr marL="914400" indent="0">
            <a:defRPr sz="1100">
              <a:latin typeface="Comic Sans MS"/>
            </a:defRPr>
          </a:lvl3pPr>
          <a:lvl4pPr marL="1371600" indent="0">
            <a:defRPr sz="1100">
              <a:latin typeface="Comic Sans MS"/>
            </a:defRPr>
          </a:lvl4pPr>
          <a:lvl5pPr marL="1828800" indent="0">
            <a:defRPr sz="1100">
              <a:latin typeface="Comic Sans MS"/>
            </a:defRPr>
          </a:lvl5pPr>
          <a:lvl6pPr marL="2286000" indent="0">
            <a:defRPr sz="1100">
              <a:latin typeface="Comic Sans MS"/>
            </a:defRPr>
          </a:lvl6pPr>
          <a:lvl7pPr marL="2743200" indent="0">
            <a:defRPr sz="1100">
              <a:latin typeface="Comic Sans MS"/>
            </a:defRPr>
          </a:lvl7pPr>
          <a:lvl8pPr marL="3200400" indent="0">
            <a:defRPr sz="1100">
              <a:latin typeface="Comic Sans MS"/>
            </a:defRPr>
          </a:lvl8pPr>
          <a:lvl9pPr marL="3657600" indent="0">
            <a:defRPr sz="1100">
              <a:latin typeface="Comic Sans MS"/>
            </a:defRPr>
          </a:lvl9pPr>
        </a:lstStyle>
        <a:p xmlns:a="http://schemas.openxmlformats.org/drawingml/2006/main">
          <a:pPr algn="ctr"/>
          <a:r>
            <a:rPr lang="en-US" sz="1400" b="1" dirty="0" smtClean="0">
              <a:solidFill>
                <a:srgbClr val="7030A0"/>
              </a:solidFill>
              <a:latin typeface="+mj-lt"/>
              <a:cs typeface="Arial" pitchFamily="34" charset="0"/>
            </a:rPr>
            <a:t>12161</a:t>
          </a:r>
          <a:endParaRPr lang="en-US" sz="1400" b="1" dirty="0">
            <a:solidFill>
              <a:srgbClr val="7030A0"/>
            </a:solidFill>
            <a:latin typeface="+mj-lt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0.82459</cdr:x>
      <cdr:y>0.12524</cdr:y>
    </cdr:from>
    <cdr:to>
      <cdr:x>0.95684</cdr:x>
      <cdr:y>0.16894</cdr:y>
    </cdr:to>
    <cdr:sp macro="" textlink="">
      <cdr:nvSpPr>
        <cdr:cNvPr id="9" name="TextBox 1"/>
        <cdr:cNvSpPr txBox="1"/>
      </cdr:nvSpPr>
      <cdr:spPr>
        <a:xfrm xmlns:a="http://schemas.openxmlformats.org/drawingml/2006/main">
          <a:off x="3648398" y="536046"/>
          <a:ext cx="585141" cy="187038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</cdr:spPr>
      <cdr:txBody>
        <a:bodyPr xmlns:a="http://schemas.openxmlformats.org/drawingml/2006/main" wrap="square" lIns="0" tIns="0" rIns="0" bIns="0" rtlCol="0"/>
        <a:lstStyle xmlns:a="http://schemas.openxmlformats.org/drawingml/2006/main">
          <a:lvl1pPr marL="0" indent="0">
            <a:defRPr sz="1100">
              <a:latin typeface="Comic Sans MS"/>
            </a:defRPr>
          </a:lvl1pPr>
          <a:lvl2pPr marL="457200" indent="0">
            <a:defRPr sz="1100">
              <a:latin typeface="Comic Sans MS"/>
            </a:defRPr>
          </a:lvl2pPr>
          <a:lvl3pPr marL="914400" indent="0">
            <a:defRPr sz="1100">
              <a:latin typeface="Comic Sans MS"/>
            </a:defRPr>
          </a:lvl3pPr>
          <a:lvl4pPr marL="1371600" indent="0">
            <a:defRPr sz="1100">
              <a:latin typeface="Comic Sans MS"/>
            </a:defRPr>
          </a:lvl4pPr>
          <a:lvl5pPr marL="1828800" indent="0">
            <a:defRPr sz="1100">
              <a:latin typeface="Comic Sans MS"/>
            </a:defRPr>
          </a:lvl5pPr>
          <a:lvl6pPr marL="2286000" indent="0">
            <a:defRPr sz="1100">
              <a:latin typeface="Comic Sans MS"/>
            </a:defRPr>
          </a:lvl6pPr>
          <a:lvl7pPr marL="2743200" indent="0">
            <a:defRPr sz="1100">
              <a:latin typeface="Comic Sans MS"/>
            </a:defRPr>
          </a:lvl7pPr>
          <a:lvl8pPr marL="3200400" indent="0">
            <a:defRPr sz="1100">
              <a:latin typeface="Comic Sans MS"/>
            </a:defRPr>
          </a:lvl8pPr>
          <a:lvl9pPr marL="3657600" indent="0">
            <a:defRPr sz="1100">
              <a:latin typeface="Comic Sans MS"/>
            </a:defRPr>
          </a:lvl9pPr>
        </a:lstStyle>
        <a:p xmlns:a="http://schemas.openxmlformats.org/drawingml/2006/main">
          <a:pPr algn="ctr"/>
          <a:r>
            <a:rPr lang="en-US" sz="1400" b="1" dirty="0" smtClean="0">
              <a:solidFill>
                <a:srgbClr val="0070C0"/>
              </a:solidFill>
              <a:latin typeface="+mj-lt"/>
              <a:cs typeface="Arial" pitchFamily="34" charset="0"/>
            </a:rPr>
            <a:t>24353</a:t>
          </a:r>
          <a:endParaRPr lang="en-US" sz="1400" b="1" dirty="0">
            <a:solidFill>
              <a:srgbClr val="0070C0"/>
            </a:solidFill>
            <a:latin typeface="+mj-lt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0.81895</cdr:x>
      <cdr:y>0.59595</cdr:y>
    </cdr:from>
    <cdr:to>
      <cdr:x>0.9512</cdr:x>
      <cdr:y>0.63964</cdr:y>
    </cdr:to>
    <cdr:sp macro="" textlink="">
      <cdr:nvSpPr>
        <cdr:cNvPr id="10" name="TextBox 1"/>
        <cdr:cNvSpPr txBox="1"/>
      </cdr:nvSpPr>
      <cdr:spPr>
        <a:xfrm xmlns:a="http://schemas.openxmlformats.org/drawingml/2006/main">
          <a:off x="3623454" y="1913026"/>
          <a:ext cx="585142" cy="140246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>
            <a:alpha val="0"/>
          </a:srgbClr>
        </a:solidFill>
      </cdr:spPr>
      <cdr:txBody>
        <a:bodyPr xmlns:a="http://schemas.openxmlformats.org/drawingml/2006/main" wrap="square" lIns="0" tIns="0" rIns="0" bIns="0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1" dirty="0" smtClean="0">
              <a:solidFill>
                <a:srgbClr val="D27518"/>
              </a:solidFill>
              <a:latin typeface="+mj-lt"/>
              <a:cs typeface="Arial" pitchFamily="34" charset="0"/>
            </a:rPr>
            <a:t>6308</a:t>
          </a:r>
          <a:endParaRPr lang="en-US" sz="1400" b="1" dirty="0">
            <a:solidFill>
              <a:srgbClr val="D27518"/>
            </a:solidFill>
            <a:latin typeface="+mj-lt"/>
            <a:cs typeface="Arial" pitchFamily="34" charset="0"/>
          </a:endParaRP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0.46875</cdr:x>
      <cdr:y>0.84758</cdr:y>
    </cdr:from>
    <cdr:to>
      <cdr:x>0.97159</cdr:x>
      <cdr:y>0.91972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859306" y="1460776"/>
          <a:ext cx="1994525" cy="12433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Arial"/>
            </a:defRPr>
          </a:lvl1pPr>
          <a:lvl2pPr marL="457200" indent="0">
            <a:defRPr sz="1100">
              <a:latin typeface="Arial"/>
            </a:defRPr>
          </a:lvl2pPr>
          <a:lvl3pPr marL="914400" indent="0">
            <a:defRPr sz="1100">
              <a:latin typeface="Arial"/>
            </a:defRPr>
          </a:lvl3pPr>
          <a:lvl4pPr marL="1371600" indent="0">
            <a:defRPr sz="1100">
              <a:latin typeface="Arial"/>
            </a:defRPr>
          </a:lvl4pPr>
          <a:lvl5pPr marL="1828800" indent="0">
            <a:defRPr sz="1100">
              <a:latin typeface="Arial"/>
            </a:defRPr>
          </a:lvl5pPr>
          <a:lvl6pPr marL="2286000" indent="0">
            <a:defRPr sz="1100">
              <a:latin typeface="Arial"/>
            </a:defRPr>
          </a:lvl6pPr>
          <a:lvl7pPr marL="2743200" indent="0">
            <a:defRPr sz="1100">
              <a:latin typeface="Arial"/>
            </a:defRPr>
          </a:lvl7pPr>
          <a:lvl8pPr marL="3200400" indent="0">
            <a:defRPr sz="1100">
              <a:latin typeface="Arial"/>
            </a:defRPr>
          </a:lvl8pPr>
          <a:lvl9pPr marL="3657600" indent="0">
            <a:defRPr sz="1100">
              <a:latin typeface="Arial"/>
            </a:defRPr>
          </a:lvl9pPr>
        </a:lstStyle>
        <a:p xmlns:a="http://schemas.openxmlformats.org/drawingml/2006/main">
          <a:r>
            <a:rPr lang="en-US" sz="1400" b="1" dirty="0" smtClean="0">
              <a:latin typeface="+mj-lt"/>
            </a:rPr>
            <a:t>Data Size</a:t>
          </a:r>
          <a:endParaRPr lang="en-US" sz="1400" b="1" dirty="0">
            <a:latin typeface="+mj-lt"/>
          </a:endParaRP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0.82695</cdr:x>
      <cdr:y>0.32216</cdr:y>
    </cdr:from>
    <cdr:to>
      <cdr:x>0.90195</cdr:x>
      <cdr:y>0.35224</cdr:y>
    </cdr:to>
    <cdr:cxnSp macro="">
      <cdr:nvCxnSpPr>
        <cdr:cNvPr id="3" name="Straight Connector 2"/>
        <cdr:cNvCxnSpPr/>
      </cdr:nvCxnSpPr>
      <cdr:spPr bwMode="auto">
        <a:xfrm xmlns:a="http://schemas.openxmlformats.org/drawingml/2006/main" flipV="1">
          <a:off x="4029089" y="708102"/>
          <a:ext cx="365419" cy="66116"/>
        </a:xfrm>
        <a:prstGeom xmlns:a="http://schemas.openxmlformats.org/drawingml/2006/main" prst="line">
          <a:avLst/>
        </a:prstGeom>
        <a:solidFill xmlns:a="http://schemas.openxmlformats.org/drawingml/2006/main">
          <a:schemeClr val="accent1"/>
        </a:solidFill>
        <a:ln xmlns:a="http://schemas.openxmlformats.org/drawingml/2006/main" w="31750" cap="flat" cmpd="sng" algn="ctr">
          <a:solidFill>
            <a:schemeClr val="tx1"/>
          </a:solidFill>
          <a:prstDash val="sysDash"/>
          <a:round/>
          <a:headEnd type="none" w="med" len="med"/>
          <a:tailEnd type="none" w="med" len="med"/>
        </a:ln>
        <a:effectLst xmlns:a="http://schemas.openxmlformats.org/drawingml/2006/main"/>
      </cdr:spPr>
    </cdr:cxnSp>
  </cdr:relSizeAnchor>
  <cdr:relSizeAnchor xmlns:cdr="http://schemas.openxmlformats.org/drawingml/2006/chartDrawing">
    <cdr:from>
      <cdr:x>0.79313</cdr:x>
      <cdr:y>0.19204</cdr:y>
    </cdr:from>
    <cdr:to>
      <cdr:x>0.89054</cdr:x>
      <cdr:y>0.27333</cdr:y>
    </cdr:to>
    <cdr:cxnSp macro="">
      <cdr:nvCxnSpPr>
        <cdr:cNvPr id="4" name="Straight Connector 3"/>
        <cdr:cNvCxnSpPr/>
      </cdr:nvCxnSpPr>
      <cdr:spPr bwMode="auto">
        <a:xfrm xmlns:a="http://schemas.openxmlformats.org/drawingml/2006/main" flipV="1">
          <a:off x="3864325" y="422096"/>
          <a:ext cx="474606" cy="178674"/>
        </a:xfrm>
        <a:prstGeom xmlns:a="http://schemas.openxmlformats.org/drawingml/2006/main" prst="line">
          <a:avLst/>
        </a:prstGeom>
        <a:solidFill xmlns:a="http://schemas.openxmlformats.org/drawingml/2006/main">
          <a:schemeClr val="accent1"/>
        </a:solidFill>
        <a:ln xmlns:a="http://schemas.openxmlformats.org/drawingml/2006/main" w="31750" cap="flat" cmpd="sng" algn="ctr">
          <a:solidFill>
            <a:schemeClr val="tx1"/>
          </a:solidFill>
          <a:prstDash val="sysDash"/>
          <a:round/>
          <a:headEnd type="none" w="med" len="med"/>
          <a:tailEnd type="none" w="med" len="med"/>
        </a:ln>
        <a:effectLst xmlns:a="http://schemas.openxmlformats.org/drawingml/2006/main"/>
      </cdr:spPr>
    </cdr:cxnSp>
  </cdr:relSizeAnchor>
  <cdr:relSizeAnchor xmlns:cdr="http://schemas.openxmlformats.org/drawingml/2006/chartDrawing">
    <cdr:from>
      <cdr:x>0.08862</cdr:x>
      <cdr:y>0.78805</cdr:y>
    </cdr:from>
    <cdr:to>
      <cdr:x>1</cdr:x>
      <cdr:y>0.89194</cdr:y>
    </cdr:to>
    <cdr:sp macro="" textlink="">
      <cdr:nvSpPr>
        <cdr:cNvPr id="5" name="TextBox 4"/>
        <cdr:cNvSpPr txBox="1"/>
      </cdr:nvSpPr>
      <cdr:spPr bwMode="auto">
        <a:xfrm xmlns:a="http://schemas.openxmlformats.org/drawingml/2006/main">
          <a:off x="431779" y="1732124"/>
          <a:ext cx="4440472" cy="2283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vert="horz" wrap="square" lIns="92075" tIns="46038" rIns="92075" bIns="46038" numCol="1" rtlCol="0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pPr algn="ctr" rtl="0" eaLnBrk="0" fontAlgn="base" hangingPunct="0">
            <a:lnSpc>
              <a:spcPct val="120000"/>
            </a:lnSpc>
            <a:spcBef>
              <a:spcPct val="20000"/>
            </a:spcBef>
            <a:spcAft>
              <a:spcPct val="0"/>
            </a:spcAft>
          </a:pPr>
          <a:r>
            <a:rPr lang="en-US" sz="900" b="1" dirty="0" smtClean="0">
              <a:latin typeface="+mj-lt"/>
            </a:rPr>
            <a:t>HPL Problem Size (N) as % of Total Memory</a:t>
          </a:r>
        </a:p>
        <a:p xmlns:a="http://schemas.openxmlformats.org/drawingml/2006/main">
          <a:pPr marR="0" algn="ctr" defTabSz="914400" rtl="0" eaLnBrk="0" fontAlgn="base" latinLnBrk="0" hangingPunct="0">
            <a:lnSpc>
              <a:spcPct val="120000"/>
            </a:lnSpc>
            <a:spcBef>
              <a:spcPct val="20000"/>
            </a:spcBef>
            <a:spcAft>
              <a:spcPct val="0"/>
            </a:spcAft>
            <a:buClrTx/>
            <a:buSzTx/>
            <a:tabLst/>
          </a:pPr>
          <a:endParaRPr kumimoji="1" lang="en-US" sz="1000" b="1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latin typeface="+mj-lt"/>
            <a:ea typeface="+mn-ea"/>
            <a:cs typeface="Calibri" pitchFamily="34" charset="0"/>
          </a:endParaRP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0.91875</cdr:x>
      <cdr:y>0.08333</cdr:y>
    </cdr:from>
    <cdr:to>
      <cdr:x>0.94062</cdr:x>
      <cdr:y>0.46875</cdr:y>
    </cdr:to>
    <cdr:sp macro="" textlink="">
      <cdr:nvSpPr>
        <cdr:cNvPr id="2" name="Down Arrow 1"/>
        <cdr:cNvSpPr/>
      </cdr:nvSpPr>
      <cdr:spPr bwMode="auto">
        <a:xfrm xmlns:a="http://schemas.openxmlformats.org/drawingml/2006/main">
          <a:off x="4200525" y="228600"/>
          <a:ext cx="100012" cy="1057275"/>
        </a:xfrm>
        <a:prstGeom xmlns:a="http://schemas.openxmlformats.org/drawingml/2006/main" prst="downArrow">
          <a:avLst/>
        </a:prstGeom>
        <a:solidFill xmlns:a="http://schemas.openxmlformats.org/drawingml/2006/main">
          <a:srgbClr val="FF0000"/>
        </a:solidFill>
        <a:ln xmlns:a="http://schemas.openxmlformats.org/drawingml/2006/main" w="12700" cap="sq">
          <a:solidFill>
            <a:srgbClr val="000000">
              <a:alpha val="25000"/>
            </a:srgbClr>
          </a:solidFill>
          <a:miter lim="800000"/>
          <a:headEnd type="none" w="sm" len="sm"/>
          <a:tailEnd type="none" w="sm" len="sm"/>
        </a:ln>
        <a:effectLst xmlns:a="http://schemas.openxmlformats.org/drawingml/2006/main">
          <a:outerShdw blurRad="50800" dist="38100" dir="2700000" algn="tl" rotWithShape="0">
            <a:prstClr val="black">
              <a:alpha val="40000"/>
            </a:prstClr>
          </a:outerShdw>
        </a:effectLst>
      </cdr:spPr>
      <cdr:txBody>
        <a:bodyPr xmlns:a="http://schemas.openxmlformats.org/drawingml/2006/main" wrap="square" rtlCol="0" anchor="ctr">
          <a:noAutofit/>
        </a:bodyPr>
        <a:lstStyle xmlns:a="http://schemas.openxmlformats.org/drawingml/2006/main">
          <a:defPPr>
            <a:defRPr lang="en-US"/>
          </a:defPPr>
          <a:lvl1pPr algn="l" rtl="0" fontAlgn="base">
            <a:spcBef>
              <a:spcPct val="0"/>
            </a:spcBef>
            <a:spcAft>
              <a:spcPct val="0"/>
            </a:spcAft>
            <a:defRPr sz="1600" b="1" kern="1200">
              <a:solidFill>
                <a:srgbClr val="000000"/>
              </a:solidFill>
              <a:latin typeface="Comic Sans MS" pitchFamily="66" charset="0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sz="1600" b="1" kern="1200">
              <a:solidFill>
                <a:srgbClr val="000000"/>
              </a:solidFill>
              <a:latin typeface="Comic Sans MS" pitchFamily="66" charset="0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sz="1600" b="1" kern="1200">
              <a:solidFill>
                <a:srgbClr val="000000"/>
              </a:solidFill>
              <a:latin typeface="Comic Sans MS" pitchFamily="66" charset="0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sz="1600" b="1" kern="1200">
              <a:solidFill>
                <a:srgbClr val="000000"/>
              </a:solidFill>
              <a:latin typeface="Comic Sans MS" pitchFamily="66" charset="0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sz="1600" b="1" kern="1200">
              <a:solidFill>
                <a:srgbClr val="000000"/>
              </a:solidFill>
              <a:latin typeface="Comic Sans MS" pitchFamily="66" charset="0"/>
            </a:defRPr>
          </a:lvl5pPr>
          <a:lvl6pPr marL="2286000" algn="l" defTabSz="914400" rtl="0" eaLnBrk="1" latinLnBrk="0" hangingPunct="1">
            <a:defRPr sz="1600" b="1" kern="1200">
              <a:solidFill>
                <a:srgbClr val="000000"/>
              </a:solidFill>
              <a:latin typeface="Comic Sans MS" pitchFamily="66" charset="0"/>
            </a:defRPr>
          </a:lvl6pPr>
          <a:lvl7pPr marL="2743200" algn="l" defTabSz="914400" rtl="0" eaLnBrk="1" latinLnBrk="0" hangingPunct="1">
            <a:defRPr sz="1600" b="1" kern="1200">
              <a:solidFill>
                <a:srgbClr val="000000"/>
              </a:solidFill>
              <a:latin typeface="Comic Sans MS" pitchFamily="66" charset="0"/>
            </a:defRPr>
          </a:lvl7pPr>
          <a:lvl8pPr marL="3200400" algn="l" defTabSz="914400" rtl="0" eaLnBrk="1" latinLnBrk="0" hangingPunct="1">
            <a:defRPr sz="1600" b="1" kern="1200">
              <a:solidFill>
                <a:srgbClr val="000000"/>
              </a:solidFill>
              <a:latin typeface="Comic Sans MS" pitchFamily="66" charset="0"/>
            </a:defRPr>
          </a:lvl8pPr>
          <a:lvl9pPr marL="3657600" algn="l" defTabSz="914400" rtl="0" eaLnBrk="1" latinLnBrk="0" hangingPunct="1">
            <a:defRPr sz="1600" b="1" kern="1200">
              <a:solidFill>
                <a:srgbClr val="000000"/>
              </a:solidFill>
              <a:latin typeface="Comic Sans MS" pitchFamily="66" charset="0"/>
            </a:defRPr>
          </a:lvl9pPr>
        </a:lstStyle>
        <a:p xmlns:a="http://schemas.openxmlformats.org/drawingml/2006/main">
          <a:pPr algn="ctr" eaLnBrk="0" hangingPunct="0">
            <a:lnSpc>
              <a:spcPct val="110000"/>
            </a:lnSpc>
            <a:spcBef>
              <a:spcPct val="20000"/>
            </a:spcBef>
          </a:pPr>
          <a:endParaRPr lang="en-US" dirty="0" smtClean="0">
            <a:solidFill>
              <a:srgbClr val="000000">
                <a:lumMod val="95000"/>
                <a:lumOff val="5000"/>
              </a:srgbClr>
            </a:solidFill>
            <a:latin typeface="Calibri"/>
          </a:endParaRP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0.15874</cdr:x>
      <cdr:y>0.57662</cdr:y>
    </cdr:from>
    <cdr:to>
      <cdr:x>0.27337</cdr:x>
      <cdr:y>0.71188</cdr:y>
    </cdr:to>
    <cdr:sp macro="" textlink="">
      <cdr:nvSpPr>
        <cdr:cNvPr id="2" name="文本框 1"/>
        <cdr:cNvSpPr txBox="1"/>
      </cdr:nvSpPr>
      <cdr:spPr bwMode="auto">
        <a:xfrm xmlns:a="http://schemas.openxmlformats.org/drawingml/2006/main">
          <a:off x="725739" y="1927186"/>
          <a:ext cx="524088" cy="45206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="horz" wrap="square" lIns="92075" tIns="46038" rIns="92075" bIns="46038" numCol="1" rtlCol="0" anchor="t" anchorCtr="0" compatLnSpc="1">
          <a:prstTxWarp prst="textNoShape">
            <a:avLst/>
          </a:prstTxWarp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R="0" algn="l" defTabSz="914400" rtl="0" eaLnBrk="0" fontAlgn="base" latinLnBrk="0" hangingPunct="0">
            <a:lnSpc>
              <a:spcPct val="120000"/>
            </a:lnSpc>
            <a:spcBef>
              <a:spcPct val="20000"/>
            </a:spcBef>
            <a:spcAft>
              <a:spcPct val="0"/>
            </a:spcAft>
            <a:buClrTx/>
            <a:buSzTx/>
            <a:tabLst/>
          </a:pPr>
          <a:r>
            <a:rPr kumimoji="1" lang="en-US" altLang="zh-CN" sz="2000" dirty="0">
              <a:solidFill>
                <a:srgbClr val="0000FF"/>
              </a:solidFill>
              <a:latin typeface="+mj-lt"/>
              <a:cs typeface="Calibri" pitchFamily="34" charset="0"/>
            </a:rPr>
            <a:t>4</a:t>
          </a:r>
          <a:r>
            <a:rPr kumimoji="1" lang="en-US" altLang="zh-CN" sz="2000" b="0" kern="0" dirty="0" smtClean="0">
              <a:solidFill>
                <a:srgbClr val="0000FF"/>
              </a:solidFill>
              <a:latin typeface="+mj-lt"/>
              <a:cs typeface="Calibri" pitchFamily="34" charset="0"/>
            </a:rPr>
            <a:t>%</a:t>
          </a:r>
          <a:endParaRPr kumimoji="1" lang="zh-CN" altLang="en-US" sz="2000" b="0" i="0" u="none" strike="noStrike" kern="0" cap="none" spc="0" normalizeH="0" baseline="0" noProof="0" dirty="0" smtClean="0">
            <a:ln>
              <a:noFill/>
            </a:ln>
            <a:solidFill>
              <a:srgbClr val="0000FF"/>
            </a:solidFill>
            <a:effectLst/>
            <a:uLnTx/>
            <a:uFillTx/>
            <a:latin typeface="+mj-lt"/>
            <a:cs typeface="Calibri" pitchFamily="34" charset="0"/>
          </a:endParaRPr>
        </a:p>
      </cdr:txBody>
    </cdr:sp>
  </cdr:relSizeAnchor>
  <cdr:relSizeAnchor xmlns:cdr="http://schemas.openxmlformats.org/drawingml/2006/chartDrawing">
    <cdr:from>
      <cdr:x>0.88537</cdr:x>
      <cdr:y>0.0801</cdr:y>
    </cdr:from>
    <cdr:to>
      <cdr:x>1</cdr:x>
      <cdr:y>0.21536</cdr:y>
    </cdr:to>
    <cdr:sp macro="" textlink="">
      <cdr:nvSpPr>
        <cdr:cNvPr id="3" name="文本框 2"/>
        <cdr:cNvSpPr txBox="1"/>
      </cdr:nvSpPr>
      <cdr:spPr bwMode="auto">
        <a:xfrm xmlns:a="http://schemas.openxmlformats.org/drawingml/2006/main">
          <a:off x="4047912" y="267719"/>
          <a:ext cx="524088" cy="45206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="horz" wrap="square" lIns="92075" tIns="46038" rIns="92075" bIns="46038" numCol="1" rtlCol="0" anchor="t" anchorCtr="0" compatLnSpc="1">
          <a:prstTxWarp prst="textNoShape">
            <a:avLst/>
          </a:prstTxWarp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R="0" algn="l" defTabSz="914400" rtl="0" eaLnBrk="0" fontAlgn="base" latinLnBrk="0" hangingPunct="0">
            <a:lnSpc>
              <a:spcPct val="120000"/>
            </a:lnSpc>
            <a:spcBef>
              <a:spcPct val="20000"/>
            </a:spcBef>
            <a:spcAft>
              <a:spcPct val="0"/>
            </a:spcAft>
            <a:buClrTx/>
            <a:buSzTx/>
            <a:tabLst/>
          </a:pPr>
          <a:r>
            <a:rPr kumimoji="1" lang="en-US" altLang="zh-CN" sz="2000" dirty="0">
              <a:solidFill>
                <a:srgbClr val="0000FF"/>
              </a:solidFill>
              <a:latin typeface="+mj-lt"/>
              <a:cs typeface="Calibri" pitchFamily="34" charset="0"/>
            </a:rPr>
            <a:t>9</a:t>
          </a:r>
          <a:r>
            <a:rPr kumimoji="1" lang="en-US" altLang="zh-CN" sz="2000" b="0" kern="0" dirty="0" smtClean="0">
              <a:solidFill>
                <a:srgbClr val="0000FF"/>
              </a:solidFill>
              <a:latin typeface="+mj-lt"/>
              <a:cs typeface="Calibri" pitchFamily="34" charset="0"/>
            </a:rPr>
            <a:t>%</a:t>
          </a:r>
          <a:endParaRPr kumimoji="1" lang="zh-CN" altLang="en-US" sz="2000" b="0" i="0" u="none" strike="noStrike" kern="0" cap="none" spc="0" normalizeH="0" baseline="0" noProof="0" dirty="0" smtClean="0">
            <a:ln>
              <a:noFill/>
            </a:ln>
            <a:solidFill>
              <a:srgbClr val="0000FF"/>
            </a:solidFill>
            <a:effectLst/>
            <a:uLnTx/>
            <a:uFillTx/>
            <a:latin typeface="+mj-lt"/>
            <a:cs typeface="Calibri" pitchFamily="34" charset="0"/>
          </a:endParaRPr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0.40318</cdr:x>
      <cdr:y>0.44627</cdr:y>
    </cdr:from>
    <cdr:to>
      <cdr:x>0.51781</cdr:x>
      <cdr:y>0.58195</cdr:y>
    </cdr:to>
    <cdr:sp macro="" textlink="">
      <cdr:nvSpPr>
        <cdr:cNvPr id="2" name="文本框 1"/>
        <cdr:cNvSpPr txBox="1"/>
      </cdr:nvSpPr>
      <cdr:spPr bwMode="auto">
        <a:xfrm xmlns:a="http://schemas.openxmlformats.org/drawingml/2006/main">
          <a:off x="1843359" y="1486933"/>
          <a:ext cx="524051" cy="45204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="horz" wrap="square" lIns="92075" tIns="46038" rIns="92075" bIns="46038" numCol="1" rtlCol="0" anchor="t" anchorCtr="0" compatLnSpc="1">
          <a:prstTxWarp prst="textNoShape">
            <a:avLst/>
          </a:prstTxWarp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R="0" algn="l" defTabSz="914400" rtl="0" eaLnBrk="0" fontAlgn="base" latinLnBrk="0" hangingPunct="0">
            <a:lnSpc>
              <a:spcPct val="120000"/>
            </a:lnSpc>
            <a:spcBef>
              <a:spcPct val="20000"/>
            </a:spcBef>
            <a:spcAft>
              <a:spcPct val="0"/>
            </a:spcAft>
            <a:buClrTx/>
            <a:buSzTx/>
            <a:tabLst/>
          </a:pPr>
          <a:r>
            <a:rPr kumimoji="1" lang="en-US" altLang="zh-CN" sz="2000" dirty="0">
              <a:solidFill>
                <a:srgbClr val="0000FF"/>
              </a:solidFill>
              <a:latin typeface="+mj-lt"/>
              <a:cs typeface="Calibri" pitchFamily="34" charset="0"/>
            </a:rPr>
            <a:t>1</a:t>
          </a:r>
          <a:r>
            <a:rPr kumimoji="1" lang="en-US" altLang="zh-CN" sz="2000" b="0" kern="0" dirty="0" smtClean="0">
              <a:solidFill>
                <a:srgbClr val="0000FF"/>
              </a:solidFill>
              <a:latin typeface="+mj-lt"/>
              <a:cs typeface="Calibri" pitchFamily="34" charset="0"/>
            </a:rPr>
            <a:t>%</a:t>
          </a:r>
          <a:endParaRPr kumimoji="1" lang="zh-CN" altLang="en-US" sz="2000" b="0" i="0" u="none" strike="noStrike" kern="0" cap="none" spc="0" normalizeH="0" baseline="0" noProof="0" dirty="0" smtClean="0">
            <a:ln>
              <a:noFill/>
            </a:ln>
            <a:solidFill>
              <a:srgbClr val="0000FF"/>
            </a:solidFill>
            <a:effectLst/>
            <a:uLnTx/>
            <a:uFillTx/>
            <a:latin typeface="+mj-lt"/>
            <a:cs typeface="Calibri" pitchFamily="34" charset="0"/>
          </a:endParaRPr>
        </a:p>
      </cdr:txBody>
    </cdr:sp>
  </cdr:relSizeAnchor>
  <cdr:relSizeAnchor xmlns:cdr="http://schemas.openxmlformats.org/drawingml/2006/chartDrawing">
    <cdr:from>
      <cdr:x>0.57116</cdr:x>
      <cdr:y>0.17004</cdr:y>
    </cdr:from>
    <cdr:to>
      <cdr:x>0.68578</cdr:x>
      <cdr:y>0.30571</cdr:y>
    </cdr:to>
    <cdr:sp macro="" textlink="">
      <cdr:nvSpPr>
        <cdr:cNvPr id="3" name="文本框 2"/>
        <cdr:cNvSpPr txBox="1"/>
      </cdr:nvSpPr>
      <cdr:spPr bwMode="auto">
        <a:xfrm xmlns:a="http://schemas.openxmlformats.org/drawingml/2006/main">
          <a:off x="2611335" y="566557"/>
          <a:ext cx="524051" cy="45204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="horz" wrap="square" lIns="92075" tIns="46038" rIns="92075" bIns="46038" numCol="1" rtlCol="0" anchor="t" anchorCtr="0" compatLnSpc="1">
          <a:prstTxWarp prst="textNoShape">
            <a:avLst/>
          </a:prstTxWarp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R="0" algn="l" defTabSz="914400" rtl="0" eaLnBrk="0" fontAlgn="base" latinLnBrk="0" hangingPunct="0">
            <a:lnSpc>
              <a:spcPct val="120000"/>
            </a:lnSpc>
            <a:spcBef>
              <a:spcPct val="20000"/>
            </a:spcBef>
            <a:spcAft>
              <a:spcPct val="0"/>
            </a:spcAft>
            <a:buClrTx/>
            <a:buSzTx/>
            <a:tabLst/>
          </a:pPr>
          <a:r>
            <a:rPr kumimoji="1" lang="en-US" altLang="zh-CN" sz="2000" dirty="0">
              <a:solidFill>
                <a:srgbClr val="0000FF"/>
              </a:solidFill>
              <a:latin typeface="+mj-lt"/>
              <a:cs typeface="Calibri" pitchFamily="34" charset="0"/>
            </a:rPr>
            <a:t>9</a:t>
          </a:r>
          <a:r>
            <a:rPr kumimoji="1" lang="en-US" altLang="zh-CN" sz="2000" b="0" kern="0" dirty="0" smtClean="0">
              <a:solidFill>
                <a:srgbClr val="0000FF"/>
              </a:solidFill>
              <a:latin typeface="+mj-lt"/>
              <a:cs typeface="Calibri" pitchFamily="34" charset="0"/>
            </a:rPr>
            <a:t>%</a:t>
          </a:r>
          <a:endParaRPr kumimoji="1" lang="zh-CN" altLang="en-US" sz="2000" b="0" i="0" u="none" strike="noStrike" kern="0" cap="none" spc="0" normalizeH="0" baseline="0" noProof="0" dirty="0" smtClean="0">
            <a:ln>
              <a:noFill/>
            </a:ln>
            <a:solidFill>
              <a:srgbClr val="0000FF"/>
            </a:solidFill>
            <a:effectLst/>
            <a:uLnTx/>
            <a:uFillTx/>
            <a:latin typeface="+mj-lt"/>
            <a:cs typeface="Calibri" pitchFamily="34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378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137" cy="4635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935" tIns="46467" rIns="92935" bIns="46467" numCol="1" anchor="t" anchorCtr="0" compatLnSpc="1">
            <a:prstTxWarp prst="textNoShape">
              <a:avLst/>
            </a:prstTxWarp>
          </a:bodyPr>
          <a:lstStyle>
            <a:lvl1pPr algn="l" defTabSz="929760" eaLnBrk="0" hangingPunct="0">
              <a:defRPr sz="13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65379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864" y="0"/>
            <a:ext cx="3027136" cy="4635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935" tIns="46467" rIns="92935" bIns="46467" numCol="1" anchor="t" anchorCtr="0" compatLnSpc="1">
            <a:prstTxWarp prst="textNoShape">
              <a:avLst/>
            </a:prstTxWarp>
          </a:bodyPr>
          <a:lstStyle>
            <a:lvl1pPr algn="r" defTabSz="929760" eaLnBrk="0" hangingPunct="0">
              <a:defRPr sz="13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65380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29"/>
            <a:ext cx="3027137" cy="4635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935" tIns="46467" rIns="92935" bIns="46467" numCol="1" anchor="b" anchorCtr="0" compatLnSpc="1">
            <a:prstTxWarp prst="textNoShape">
              <a:avLst/>
            </a:prstTxWarp>
          </a:bodyPr>
          <a:lstStyle>
            <a:lvl1pPr algn="l" defTabSz="929760" eaLnBrk="0" hangingPunct="0">
              <a:defRPr sz="13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65381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864" y="8820129"/>
            <a:ext cx="3027136" cy="4635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935" tIns="46467" rIns="92935" bIns="46467" numCol="1" anchor="b" anchorCtr="0" compatLnSpc="1">
            <a:prstTxWarp prst="textNoShape">
              <a:avLst/>
            </a:prstTxWarp>
          </a:bodyPr>
          <a:lstStyle>
            <a:lvl1pPr algn="r" defTabSz="929760" eaLnBrk="0" hangingPunct="0">
              <a:defRPr sz="1300" b="0"/>
            </a:lvl1pPr>
          </a:lstStyle>
          <a:p>
            <a:pPr>
              <a:defRPr/>
            </a:pPr>
            <a:fld id="{3749E3D7-144B-45AB-A43E-EFB84A9393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344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137" cy="4635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935" tIns="46467" rIns="92935" bIns="46467" numCol="1" anchor="t" anchorCtr="0" compatLnSpc="1">
            <a:prstTxWarp prst="textNoShape">
              <a:avLst/>
            </a:prstTxWarp>
          </a:bodyPr>
          <a:lstStyle>
            <a:lvl1pPr algn="l" defTabSz="929760" eaLnBrk="0" hangingPunct="0">
              <a:defRPr sz="13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864" y="0"/>
            <a:ext cx="3027136" cy="4635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935" tIns="46467" rIns="92935" bIns="46467" numCol="1" anchor="t" anchorCtr="0" compatLnSpc="1">
            <a:prstTxWarp prst="textNoShape">
              <a:avLst/>
            </a:prstTxWarp>
          </a:bodyPr>
          <a:lstStyle>
            <a:lvl1pPr algn="r" defTabSz="929760" eaLnBrk="0" hangingPunct="0">
              <a:defRPr sz="13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2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1638" y="696913"/>
            <a:ext cx="618331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727" y="4408530"/>
            <a:ext cx="5123546" cy="41782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935" tIns="46467" rIns="92935" bIns="464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29"/>
            <a:ext cx="3027137" cy="4635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935" tIns="46467" rIns="92935" bIns="46467" numCol="1" anchor="b" anchorCtr="0" compatLnSpc="1">
            <a:prstTxWarp prst="textNoShape">
              <a:avLst/>
            </a:prstTxWarp>
          </a:bodyPr>
          <a:lstStyle>
            <a:lvl1pPr algn="l" defTabSz="929760" eaLnBrk="0" hangingPunct="0">
              <a:defRPr sz="13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864" y="8820129"/>
            <a:ext cx="3027136" cy="4635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935" tIns="46467" rIns="92935" bIns="46467" numCol="1" anchor="b" anchorCtr="0" compatLnSpc="1">
            <a:prstTxWarp prst="textNoShape">
              <a:avLst/>
            </a:prstTxWarp>
          </a:bodyPr>
          <a:lstStyle>
            <a:lvl1pPr algn="r" defTabSz="929760" eaLnBrk="0" hangingPunct="0">
              <a:defRPr sz="1300" b="0"/>
            </a:lvl1pPr>
          </a:lstStyle>
          <a:p>
            <a:pPr>
              <a:defRPr/>
            </a:pPr>
            <a:fld id="{1DEAF90F-3EA9-43EF-825C-876F9E96E4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499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5ADE1-F8BC-D642-8CDA-8498C5A3F77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415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1638" y="696913"/>
            <a:ext cx="6183312" cy="34798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E68974-081F-4505-A38B-57B6F60B7670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E68974-081F-4505-A38B-57B6F60B7670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1638" y="696913"/>
            <a:ext cx="6183312" cy="34798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A7853-FEA0-404D-A28E-1EBB2C87A31A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1638" y="696913"/>
            <a:ext cx="6183312" cy="34798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E68974-081F-4505-A38B-57B6F60B7670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895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66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19814" indent="-219814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CB03D-1FD4-432A-AF47-A581393B230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1638" y="696913"/>
            <a:ext cx="6183312" cy="34798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E68974-081F-4505-A38B-57B6F60B7670}" type="slidenum">
              <a:rPr lang="en-US" smtClean="0">
                <a:solidFill>
                  <a:srgbClr val="000000"/>
                </a:solidFill>
              </a:rPr>
              <a:pPr/>
              <a:t>20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BB430D-201B-4B4E-A80B-5D66057C0AE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1638" y="696913"/>
            <a:ext cx="6183312" cy="34798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E68974-081F-4505-A38B-57B6F60B7670}" type="slidenum">
              <a:rPr lang="en-US" smtClean="0">
                <a:solidFill>
                  <a:srgbClr val="000000"/>
                </a:solidFill>
              </a:rPr>
              <a:pPr/>
              <a:t>22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7BEB8-FC53-4D3A-9B27-1A03F969F185}" type="slidenum">
              <a:rPr lang="zh-CN" altLang="en-US" smtClean="0"/>
              <a:pPr/>
              <a:t>24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881AE-152F-4033-8F6D-866B1204169B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978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1638" y="696913"/>
            <a:ext cx="6183312" cy="34798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E68974-081F-4505-A38B-57B6F60B7670}" type="slidenum">
              <a:rPr lang="en-US" smtClean="0">
                <a:solidFill>
                  <a:srgbClr val="000000"/>
                </a:solidFill>
              </a:rPr>
              <a:pPr/>
              <a:t>30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01638" y="696913"/>
            <a:ext cx="6183312" cy="34798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6062576-CC39-6A47-87B4-381C5199D39A}" type="slidenum">
              <a:rPr lang="en-US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053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85677-DC49-7C43-B54A-87ADD59698F5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1638" y="696913"/>
            <a:ext cx="6183312" cy="34798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E68974-081F-4505-A38B-57B6F60B7670}" type="slidenum">
              <a:rPr lang="en-US" smtClean="0">
                <a:solidFill>
                  <a:srgbClr val="000000"/>
                </a:solidFill>
              </a:rPr>
              <a:pPr/>
              <a:t>35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1638" y="696913"/>
            <a:ext cx="6183312" cy="34798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E68974-081F-4505-A38B-57B6F60B7670}" type="slidenum">
              <a:rPr lang="en-US" smtClean="0">
                <a:solidFill>
                  <a:srgbClr val="000000"/>
                </a:solidFill>
              </a:rPr>
              <a:pPr/>
              <a:t>38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1638" y="696913"/>
            <a:ext cx="6183312" cy="34798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E68974-081F-4505-A38B-57B6F60B7670}" type="slidenum">
              <a:rPr lang="en-US" smtClean="0">
                <a:solidFill>
                  <a:srgbClr val="000000"/>
                </a:solidFill>
              </a:rPr>
              <a:pPr/>
              <a:t>39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1638" y="696913"/>
            <a:ext cx="6183312" cy="34798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E68974-081F-4505-A38B-57B6F60B7670}" type="slidenum">
              <a:rPr lang="en-US" smtClean="0">
                <a:solidFill>
                  <a:srgbClr val="000000"/>
                </a:solidFill>
              </a:rPr>
              <a:pPr/>
              <a:t>42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401638" y="696913"/>
            <a:ext cx="6183312" cy="3479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930727" y="4408530"/>
            <a:ext cx="5123593" cy="4178303"/>
          </a:xfrm>
          <a:prstGeom prst="rect">
            <a:avLst/>
          </a:prstGeom>
          <a:noFill/>
          <a:ln>
            <a:noFill/>
          </a:ln>
        </p:spPr>
        <p:txBody>
          <a:bodyPr lIns="92924" tIns="46450" rIns="92924" bIns="4645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957864" y="8820129"/>
            <a:ext cx="3027004" cy="463546"/>
          </a:xfrm>
          <a:prstGeom prst="rect">
            <a:avLst/>
          </a:prstGeom>
          <a:noFill/>
          <a:ln>
            <a:noFill/>
          </a:ln>
        </p:spPr>
        <p:txBody>
          <a:bodyPr lIns="92924" tIns="46450" rIns="92924" bIns="46450" anchor="b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pPr>
                <a:spcBef>
                  <a:spcPts val="0"/>
                </a:spcBef>
                <a:spcAft>
                  <a:spcPts val="0"/>
                </a:spcAft>
                <a:buSzPct val="25000"/>
              </a:pPr>
              <a:t>43</a:t>
            </a:fld>
            <a:endParaRPr lang="en-US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401638" y="696913"/>
            <a:ext cx="6183312" cy="3479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930727" y="4408530"/>
            <a:ext cx="5123593" cy="4178303"/>
          </a:xfrm>
          <a:prstGeom prst="rect">
            <a:avLst/>
          </a:prstGeom>
          <a:noFill/>
          <a:ln>
            <a:noFill/>
          </a:ln>
        </p:spPr>
        <p:txBody>
          <a:bodyPr lIns="92924" tIns="46450" rIns="92924" bIns="4645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957864" y="8820129"/>
            <a:ext cx="3027004" cy="463546"/>
          </a:xfrm>
          <a:prstGeom prst="rect">
            <a:avLst/>
          </a:prstGeom>
          <a:noFill/>
          <a:ln>
            <a:noFill/>
          </a:ln>
        </p:spPr>
        <p:txBody>
          <a:bodyPr lIns="92924" tIns="46450" rIns="92924" bIns="46450" anchor="b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pPr>
                <a:spcBef>
                  <a:spcPts val="0"/>
                </a:spcBef>
                <a:spcAft>
                  <a:spcPts val="0"/>
                </a:spcAft>
                <a:buSzPct val="25000"/>
              </a:pPr>
              <a:t>44</a:t>
            </a:fld>
            <a:endParaRPr lang="en-US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1638" y="696913"/>
            <a:ext cx="6183312" cy="34798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E68974-081F-4505-A38B-57B6F60B7670}" type="slidenum">
              <a:rPr lang="en-US" smtClean="0">
                <a:solidFill>
                  <a:srgbClr val="000000"/>
                </a:solidFill>
              </a:rPr>
              <a:pPr/>
              <a:t>45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01638" y="696913"/>
            <a:ext cx="6183312" cy="34798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6016C7F-A4D0-9944-A9F8-6658D4A313DF}" type="slidenum">
              <a:rPr lang="zh-CN" altLang="en-US">
                <a:cs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 dirty="0">
              <a:cs typeface="宋体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OmniPath can be added into the figure!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4822F-157B-504D-9B68-1C2DA3B7FF95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CC5C-A1ED-4689-823B-182DBFDA25FA}" type="slidenum">
              <a:rPr lang="zh-CN" altLang="en-US" smtClean="0">
                <a:solidFill>
                  <a:prstClr val="black"/>
                </a:solidFill>
                <a:ea typeface="宋体"/>
              </a:rPr>
              <a:pPr/>
              <a:t>49</a:t>
            </a:fld>
            <a:endParaRPr lang="en-US" altLang="zh-CN" dirty="0">
              <a:solidFill>
                <a:prstClr val="black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27477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far, by default it</a:t>
            </a:r>
            <a:r>
              <a:rPr lang="fr-FR" baseline="0" dirty="0" smtClean="0"/>
              <a:t>’s hybrid replication, two in ram, one in ssd/disk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899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Write, hybrid</a:t>
            </a:r>
            <a:r>
              <a:rPr lang="en-US" baseline="0" dirty="0" smtClean="0"/>
              <a:t> replication, 2 replicas in ram and 1 in disk for osu-ib; rdma communication for write and replication; so 7x</a:t>
            </a:r>
          </a:p>
          <a:p>
            <a:r>
              <a:rPr lang="en-US" baseline="0" dirty="0" smtClean="0"/>
              <a:t>Read, mostly read data from ram, since 2 replicas in memory; no replication overhead; ipoib for read if not local; so 2x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Default Hadoop version: 2.5.0; no policy support; all data written into/read from disk.</a:t>
            </a:r>
          </a:p>
          <a:p>
            <a:r>
              <a:rPr lang="en-US" baseline="0" dirty="0" smtClean="0"/>
              <a:t>OSU-ib: greedy policy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Tachyon-Cache mode</a:t>
            </a:r>
          </a:p>
          <a:p>
            <a:r>
              <a:rPr lang="en-US" dirty="0" smtClean="0"/>
              <a:t>Write-Through-Cache doesn’t work well for TeraSort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345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CC5C-A1ED-4689-823B-182DBFDA25FA}" type="slidenum">
              <a:rPr lang="zh-CN" altLang="en-US" smtClean="0"/>
              <a:pPr/>
              <a:t>55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7477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CC5C-A1ED-4689-823B-182DBFDA25FA}" type="slidenum">
              <a:rPr lang="zh-CN" altLang="en-US" smtClean="0"/>
              <a:pPr/>
              <a:t>57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7477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FF0000"/>
                </a:solidFill>
              </a:rPr>
              <a:t>High performance </a:t>
            </a:r>
            <a:r>
              <a:rPr lang="en-US" altLang="zh-CN" sz="1200" dirty="0" smtClean="0"/>
              <a:t>and </a:t>
            </a:r>
            <a:r>
              <a:rPr lang="en-US" altLang="zh-CN" sz="1200" dirty="0" smtClean="0">
                <a:solidFill>
                  <a:srgbClr val="FF0000"/>
                </a:solidFill>
              </a:rPr>
              <a:t>Ecosystem compatibility</a:t>
            </a:r>
            <a:endParaRPr lang="zh-CN" altLang="en-US" sz="12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13554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1638" y="696913"/>
            <a:ext cx="6183312" cy="34798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E68974-081F-4505-A38B-57B6F60B7670}" type="slidenum">
              <a:rPr lang="en-US" smtClean="0">
                <a:solidFill>
                  <a:srgbClr val="000000"/>
                </a:solidFill>
              </a:rPr>
              <a:pPr/>
              <a:t>65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12760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69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C4A16-B45B-4B4A-9DE0-F6EFD29F30C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3312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9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63951" y="18"/>
            <a:ext cx="1780050" cy="849989"/>
          </a:xfrm>
          <a:prstGeom prst="rect">
            <a:avLst/>
          </a:prstGeom>
        </p:spPr>
      </p:pic>
      <p:sp>
        <p:nvSpPr>
          <p:cNvPr id="22556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31197"/>
            <a:ext cx="8206530" cy="113723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2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557" name="Rectangle 29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909464" y="3079866"/>
            <a:ext cx="3898669" cy="1314450"/>
          </a:xfrm>
        </p:spPr>
        <p:txBody>
          <a:bodyPr/>
          <a:lstStyle>
            <a:lvl1pPr marL="0" indent="0" algn="ctr">
              <a:buFontTx/>
              <a:buNone/>
              <a:defRPr sz="16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Presenter Information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0" y="5087682"/>
            <a:ext cx="9144000" cy="55841"/>
          </a:xfrm>
          <a:prstGeom prst="rect">
            <a:avLst/>
          </a:prstGeom>
          <a:solidFill>
            <a:schemeClr val="tx2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 smtClean="0">
              <a:solidFill>
                <a:srgbClr val="CD052B"/>
              </a:solidFill>
              <a:latin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" y="19"/>
            <a:ext cx="2391311" cy="84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55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204" y="904011"/>
            <a:ext cx="7867996" cy="3828011"/>
          </a:xfr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81892" y="179024"/>
            <a:ext cx="8096595" cy="579576"/>
          </a:xfrm>
          <a:prstGeom prst="rect">
            <a:avLst/>
          </a:prstGeom>
        </p:spPr>
        <p:txBody>
          <a:bodyPr/>
          <a:lstStyle>
            <a:lvl1pPr algn="l">
              <a:defRPr sz="26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7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578" y="897780"/>
            <a:ext cx="3922222" cy="383424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4009"/>
            <a:ext cx="3810000" cy="382801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1905" y="206322"/>
            <a:ext cx="8121535" cy="57334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en-US" sz="26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0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81891" y="206346"/>
            <a:ext cx="8096596" cy="5795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en-US" sz="26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1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17353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00152"/>
            <a:ext cx="4038600" cy="163949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53967"/>
            <a:ext cx="4038600" cy="164068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87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657622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204" y="873767"/>
            <a:ext cx="7867996" cy="3839557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26148" y="5026898"/>
            <a:ext cx="600075" cy="160931"/>
          </a:xfrm>
          <a:prstGeom prst="rect">
            <a:avLst/>
          </a:prstGeom>
        </p:spPr>
        <p:txBody>
          <a:bodyPr/>
          <a:lstStyle/>
          <a:p>
            <a:fld id="{C21DB867-FA8C-2D40-94B7-43D99D9AD8E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531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204" y="904009"/>
            <a:ext cx="7867996" cy="382801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-1" y="171095"/>
            <a:ext cx="7095281" cy="501609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l">
              <a:lnSpc>
                <a:spcPts val="1640"/>
              </a:lnSpc>
              <a:spcBef>
                <a:spcPts val="0"/>
              </a:spcBef>
              <a:defRPr sz="1800" b="1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UNIT NAME HERE</a:t>
            </a:r>
          </a:p>
          <a:p>
            <a:pPr lvl="0"/>
            <a:r>
              <a:rPr lang="en-US" dirty="0" smtClean="0"/>
              <a:t>LINE 2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6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204" y="904009"/>
            <a:ext cx="7867996" cy="382801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-1" y="171095"/>
            <a:ext cx="7095281" cy="501609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l">
              <a:lnSpc>
                <a:spcPts val="1640"/>
              </a:lnSpc>
              <a:spcBef>
                <a:spcPts val="0"/>
              </a:spcBef>
              <a:defRPr sz="1800" b="1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UNIT NAME HERE</a:t>
            </a:r>
          </a:p>
          <a:p>
            <a:pPr lvl="0"/>
            <a:r>
              <a:rPr lang="en-US" dirty="0" smtClean="0"/>
              <a:t>LINE 2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898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204" y="904009"/>
            <a:ext cx="7867996" cy="382801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-1" y="171095"/>
            <a:ext cx="7095281" cy="501609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l">
              <a:lnSpc>
                <a:spcPts val="1640"/>
              </a:lnSpc>
              <a:spcBef>
                <a:spcPts val="0"/>
              </a:spcBef>
              <a:defRPr sz="1800" b="1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UNIT NAME HERE</a:t>
            </a:r>
          </a:p>
          <a:p>
            <a:pPr lvl="0"/>
            <a:r>
              <a:rPr lang="en-US" dirty="0" smtClean="0"/>
              <a:t>LINE 2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88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ibd.pn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1" y="4979058"/>
            <a:ext cx="551332" cy="15943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>
            <a:off x="0" y="4983850"/>
            <a:ext cx="9144000" cy="172627"/>
          </a:xfrm>
          <a:prstGeom prst="rect">
            <a:avLst/>
          </a:prstGeom>
          <a:solidFill>
            <a:schemeClr val="tx2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 txBox="1">
            <a:spLocks noChangeArrowheads="1"/>
          </p:cNvSpPr>
          <p:nvPr userDrawn="1"/>
        </p:nvSpPr>
        <p:spPr bwMode="auto">
          <a:xfrm>
            <a:off x="0" y="4976754"/>
            <a:ext cx="9144000" cy="14109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000" b="1" kern="1200">
                <a:solidFill>
                  <a:srgbClr val="FFFFFF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dirty="0" smtClean="0"/>
              <a:t>ISCS</a:t>
            </a:r>
            <a:r>
              <a:rPr lang="en-US" sz="1200" baseline="0" dirty="0" smtClean="0"/>
              <a:t> ‘1</a:t>
            </a:r>
            <a:r>
              <a:rPr lang="en-US" sz="1200" dirty="0" smtClean="0"/>
              <a:t>5</a:t>
            </a:r>
            <a:endParaRPr lang="en-US" dirty="0"/>
          </a:p>
        </p:txBody>
      </p:sp>
      <p:sp>
        <p:nvSpPr>
          <p:cNvPr id="40968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0204" y="773084"/>
            <a:ext cx="7867996" cy="394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24"/>
            <a:ext cx="9144000" cy="55841"/>
          </a:xfrm>
          <a:prstGeom prst="rect">
            <a:avLst/>
          </a:prstGeom>
          <a:solidFill>
            <a:schemeClr val="tx2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 smtClean="0">
              <a:solidFill>
                <a:srgbClr val="CD052B"/>
              </a:solidFill>
              <a:latin typeface="Calibri"/>
            </a:endParaRPr>
          </a:p>
        </p:txBody>
      </p:sp>
      <p:sp>
        <p:nvSpPr>
          <p:cNvPr id="21" name="Rectangle 21"/>
          <p:cNvSpPr txBox="1">
            <a:spLocks noChangeArrowheads="1"/>
          </p:cNvSpPr>
          <p:nvPr userDrawn="1"/>
        </p:nvSpPr>
        <p:spPr bwMode="auto">
          <a:xfrm>
            <a:off x="8543973" y="4969892"/>
            <a:ext cx="600075" cy="1609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rgbClr val="FFFFFF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138377F-5938-4BA9-803E-C530EB23E9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21"/>
          <p:cNvSpPr txBox="1">
            <a:spLocks noChangeArrowheads="1"/>
          </p:cNvSpPr>
          <p:nvPr userDrawn="1"/>
        </p:nvSpPr>
        <p:spPr bwMode="auto">
          <a:xfrm>
            <a:off x="-47864" y="5003692"/>
            <a:ext cx="2757162" cy="17240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000" b="1" kern="1200">
                <a:solidFill>
                  <a:srgbClr val="FFFFFF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200" dirty="0" smtClean="0"/>
              <a:t>Network Based Computing</a:t>
            </a:r>
            <a:r>
              <a:rPr lang="en-US" sz="1200" baseline="0" dirty="0" smtClean="0"/>
              <a:t>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4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8" r:id="rId6"/>
    <p:sldLayoutId id="2147483949" r:id="rId7"/>
    <p:sldLayoutId id="2147483950" r:id="rId8"/>
    <p:sldLayoutId id="2147483951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kumimoji="1" lang="en-US" sz="1800" dirty="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ohio-state.edu/~pand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panda@cse.ohio-state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vapich.cse.ohio-state.edu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4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28.xml"/><Relationship Id="rId5" Type="http://schemas.openxmlformats.org/officeDocument/2006/relationships/chart" Target="../charts/chart27.xml"/><Relationship Id="rId4" Type="http://schemas.openxmlformats.org/officeDocument/2006/relationships/chart" Target="../charts/chart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mvapich.cse.ohio-state.edu/overview/mvapich2x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http://www.chameleoncloud.org/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p500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0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2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4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hibd.cse.ohio-state.edu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../media/image39.gif"/><Relationship Id="rId3" Type="http://schemas.openxmlformats.org/officeDocument/2006/relationships/image" Target="../media/image29.jpeg"/><Relationship Id="rId7" Type="http://schemas.openxmlformats.org/officeDocument/2006/relationships/image" Target="../media/image33.jpeg"/><Relationship Id="rId12" Type="http://schemas.openxmlformats.org/officeDocument/2006/relationships/image" Target="../media/image38.jpeg"/><Relationship Id="rId17" Type="http://schemas.openxmlformats.org/officeDocument/2006/relationships/image" Target="../media/image43.gif"/><Relationship Id="rId2" Type="http://schemas.openxmlformats.org/officeDocument/2006/relationships/notesSlide" Target="../notesSlides/notesSlide55.xml"/><Relationship Id="rId16" Type="http://schemas.openxmlformats.org/officeDocument/2006/relationships/image" Target="../media/image4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gif"/><Relationship Id="rId15" Type="http://schemas.openxmlformats.org/officeDocument/2006/relationships/image" Target="../media/image41.jpeg"/><Relationship Id="rId10" Type="http://schemas.openxmlformats.org/officeDocument/2006/relationships/image" Target="../media/image36.jpeg"/><Relationship Id="rId4" Type="http://schemas.openxmlformats.org/officeDocument/2006/relationships/image" Target="../media/image30.gif"/><Relationship Id="rId9" Type="http://schemas.openxmlformats.org/officeDocument/2006/relationships/image" Target="../media/image35.jpeg"/><Relationship Id="rId14" Type="http://schemas.openxmlformats.org/officeDocument/2006/relationships/image" Target="../media/image40.jpe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se.ohio-state.edu/~luxi/hpbdc2016" TargetMode="External"/><Relationship Id="rId2" Type="http://schemas.openxmlformats.org/officeDocument/2006/relationships/hyperlink" Target="http://web.cse.ohio-state.edu/~luxi/hpbdc2015" TargetMode="Externa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nowlab.cse.ohio-state.edu/" TargetMode="External"/><Relationship Id="rId4" Type="http://schemas.openxmlformats.org/officeDocument/2006/relationships/image" Target="../media/image4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sz="quarter"/>
          </p:nvPr>
        </p:nvSpPr>
        <p:spPr>
          <a:xfrm>
            <a:off x="732281" y="1132199"/>
            <a:ext cx="7908636" cy="921367"/>
          </a:xfrm>
        </p:spPr>
        <p:txBody>
          <a:bodyPr/>
          <a:lstStyle/>
          <a:p>
            <a:r>
              <a:rPr lang="en-US" sz="2800" dirty="0" smtClean="0"/>
              <a:t>Designing HPC and Big Data Middleware for Exascale Systems: Opportunities and Challenges</a:t>
            </a:r>
            <a:endParaRPr lang="en-US" sz="2800" dirty="0"/>
          </a:p>
        </p:txBody>
      </p:sp>
      <p:sp>
        <p:nvSpPr>
          <p:cNvPr id="9" name="Subtitle 6"/>
          <p:cNvSpPr>
            <a:spLocks noGrp="1"/>
          </p:cNvSpPr>
          <p:nvPr>
            <p:ph type="subTitle" sz="quarter" idx="1"/>
          </p:nvPr>
        </p:nvSpPr>
        <p:spPr>
          <a:xfrm>
            <a:off x="2508750" y="3696239"/>
            <a:ext cx="4129394" cy="111043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dirty="0" smtClean="0"/>
              <a:t>Dhabaleswar K. (DK) Panda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b="0" dirty="0" smtClean="0"/>
              <a:t>The Ohio State University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b="0" dirty="0" smtClean="0">
                <a:solidFill>
                  <a:schemeClr val="tx2"/>
                </a:solidFill>
              </a:rPr>
              <a:t>E-mail: panda@cse.ohio-state.edu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b="0" dirty="0" smtClean="0">
                <a:solidFill>
                  <a:schemeClr val="tx2"/>
                </a:solidFill>
                <a:hlinkClick r:id="rId3"/>
              </a:rPr>
              <a:t>http://www.cse.ohio-state.edu/~panda</a:t>
            </a:r>
            <a:endParaRPr lang="en-US" b="0" dirty="0" smtClean="0">
              <a:solidFill>
                <a:schemeClr val="tx2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997802" y="2551753"/>
            <a:ext cx="7137071" cy="88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000" dirty="0" smtClean="0">
                <a:solidFill>
                  <a:srgbClr val="FF3399"/>
                </a:solidFill>
                <a:latin typeface="Calibri" pitchFamily="34" charset="0"/>
              </a:rPr>
              <a:t>Keynote Talk at ISCS (2015)</a:t>
            </a:r>
            <a:endParaRPr kumimoji="1" lang="en-US" altLang="zh-CN" sz="2000" dirty="0">
              <a:solidFill>
                <a:srgbClr val="FF3399"/>
              </a:solidFill>
              <a:latin typeface="Calibri" pitchFamily="34" charset="0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000" b="0" dirty="0" smtClean="0">
                <a:solidFill>
                  <a:schemeClr val="accent2"/>
                </a:solidFill>
                <a:latin typeface="Calibri" pitchFamily="34" charset="0"/>
              </a:rPr>
              <a:t>by</a:t>
            </a:r>
            <a:endParaRPr kumimoji="1" lang="en-US" altLang="zh-CN" sz="1800" b="0" dirty="0">
              <a:solidFill>
                <a:srgbClr val="FF3399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-1462527" y="885041"/>
            <a:ext cx="184666" cy="4154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rtlCol="0">
            <a:spAutoFit/>
          </a:bodyPr>
          <a:lstStyle/>
          <a:p>
            <a:pPr algn="ctr" eaLnBrk="0" hangingPunct="0">
              <a:lnSpc>
                <a:spcPct val="120000"/>
              </a:lnSpc>
            </a:pPr>
            <a:endParaRPr lang="en-US" sz="1800" dirty="0" smtClean="0">
              <a:latin typeface="+mj-lt"/>
              <a:cs typeface="Arial" pitchFamily="34" charset="0"/>
              <a:hlinkClick r:id="rId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180" y="273532"/>
            <a:ext cx="8229600" cy="857250"/>
          </a:xfrm>
          <a:ln>
            <a:noFill/>
          </a:ln>
        </p:spPr>
        <p:txBody>
          <a:bodyPr/>
          <a:lstStyle/>
          <a:p>
            <a:r>
              <a:rPr lang="en-US" sz="2400" b="1" dirty="0" smtClean="0">
                <a:latin typeface="Calibri"/>
                <a:cs typeface="Calibri"/>
              </a:rPr>
              <a:t>Hybrid (MPI+PGAS) Programming</a:t>
            </a:r>
            <a:endParaRPr lang="en-US" sz="2400" b="1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60" y="926620"/>
            <a:ext cx="8229600" cy="2822972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Application sub-kernels can be re-written in MPI/PGAS based on communication characteristics</a:t>
            </a:r>
          </a:p>
          <a:p>
            <a:r>
              <a:rPr lang="en-US" dirty="0" smtClean="0">
                <a:latin typeface="Calibri"/>
                <a:cs typeface="Calibri"/>
              </a:rPr>
              <a:t>Benefits: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Best of Distributed Computing Model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Best of Shared Memory Computing Model</a:t>
            </a:r>
          </a:p>
          <a:p>
            <a:r>
              <a:rPr lang="en-US" dirty="0" smtClean="0">
                <a:latin typeface="Calibri"/>
                <a:cs typeface="Calibri"/>
              </a:rPr>
              <a:t>Exascale Roadmap*: 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  <a:latin typeface="Calibri"/>
                <a:cs typeface="Calibri"/>
              </a:rPr>
              <a:t>“Hybrid Programming is a practical way to</a:t>
            </a:r>
            <a:br>
              <a:rPr lang="en-US" dirty="0" smtClean="0">
                <a:solidFill>
                  <a:srgbClr val="008000"/>
                </a:solidFill>
                <a:latin typeface="Calibri"/>
                <a:cs typeface="Calibri"/>
              </a:rPr>
            </a:br>
            <a:r>
              <a:rPr lang="en-US" dirty="0" smtClean="0">
                <a:solidFill>
                  <a:srgbClr val="008000"/>
                </a:solidFill>
                <a:latin typeface="Calibri"/>
                <a:cs typeface="Calibri"/>
              </a:rPr>
              <a:t> program exascale systems”</a:t>
            </a:r>
          </a:p>
          <a:p>
            <a:pPr lvl="1"/>
            <a:endParaRPr lang="en-US" dirty="0" smtClean="0">
              <a:solidFill>
                <a:srgbClr val="008000"/>
              </a:solidFill>
              <a:latin typeface="Calibri"/>
              <a:cs typeface="Calibri"/>
            </a:endParaRPr>
          </a:p>
          <a:p>
            <a:pPr lvl="1"/>
            <a:endParaRPr lang="en-US" dirty="0" smtClean="0">
              <a:solidFill>
                <a:srgbClr val="008000"/>
              </a:solidFill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360" y="4339611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0000FF"/>
                </a:solidFill>
                <a:latin typeface="Calibri"/>
                <a:cs typeface="Calibri"/>
              </a:rPr>
              <a:t>* The International Exascale Software Roadmap, Dongarra, J., Beckman, P. et al., Volume 25, Number 1, 2011, International Journal of High Performance Computer Applications, ISSN 1094-</a:t>
            </a:r>
            <a:r>
              <a:rPr lang="en-US" sz="1400" b="1" i="1" dirty="0" smtClean="0">
                <a:solidFill>
                  <a:srgbClr val="0000FF"/>
                </a:solidFill>
                <a:latin typeface="Calibri"/>
                <a:cs typeface="Calibri"/>
              </a:rPr>
              <a:t>3420</a:t>
            </a:r>
            <a:endParaRPr lang="en-US" sz="1400" b="1" i="1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7" name="Card 6"/>
          <p:cNvSpPr/>
          <p:nvPr/>
        </p:nvSpPr>
        <p:spPr bwMode="auto">
          <a:xfrm>
            <a:off x="6629400" y="1524724"/>
            <a:ext cx="2057400" cy="2457450"/>
          </a:xfrm>
          <a:prstGeom prst="flowChartPunchedCard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000" b="1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Folded Corner 7"/>
          <p:cNvSpPr/>
          <p:nvPr/>
        </p:nvSpPr>
        <p:spPr bwMode="auto">
          <a:xfrm>
            <a:off x="6823665" y="1849651"/>
            <a:ext cx="1676400" cy="400050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000000"/>
                </a:solidFill>
                <a:latin typeface="Calibri"/>
                <a:cs typeface="Calibri"/>
              </a:rPr>
              <a:t>Kernel 1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alibri"/>
                <a:cs typeface="Calibri"/>
              </a:rPr>
              <a:t>MPI</a:t>
            </a:r>
            <a:endParaRPr lang="en-US" sz="1100" b="1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1" name="Folded Corner 10"/>
          <p:cNvSpPr/>
          <p:nvPr/>
        </p:nvSpPr>
        <p:spPr bwMode="auto">
          <a:xfrm>
            <a:off x="6823665" y="2368812"/>
            <a:ext cx="1676400" cy="400050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000000"/>
                </a:solidFill>
                <a:latin typeface="Calibri"/>
                <a:cs typeface="Calibri"/>
              </a:rPr>
              <a:t>Kernel 2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alibri"/>
                <a:cs typeface="Calibri"/>
              </a:rPr>
              <a:t>MPI</a:t>
            </a:r>
            <a:endParaRPr lang="en-US" sz="1100" b="1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2" name="Folded Corner 11"/>
          <p:cNvSpPr/>
          <p:nvPr/>
        </p:nvSpPr>
        <p:spPr bwMode="auto">
          <a:xfrm>
            <a:off x="6823665" y="2898441"/>
            <a:ext cx="1676400" cy="400050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000000"/>
                </a:solidFill>
                <a:latin typeface="Calibri"/>
                <a:cs typeface="Calibri"/>
              </a:rPr>
              <a:t>Kernel 3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alibri"/>
                <a:cs typeface="Calibri"/>
              </a:rPr>
              <a:t>MPI</a:t>
            </a:r>
            <a:endParaRPr lang="en-US" sz="1100" b="1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3" name="Folded Corner 12"/>
          <p:cNvSpPr/>
          <p:nvPr/>
        </p:nvSpPr>
        <p:spPr bwMode="auto">
          <a:xfrm>
            <a:off x="6823665" y="3507001"/>
            <a:ext cx="1676400" cy="400050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000000"/>
                </a:solidFill>
                <a:latin typeface="Calibri"/>
                <a:cs typeface="Calibri"/>
              </a:rPr>
              <a:t>Kernel N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alibri"/>
                <a:cs typeface="Calibri"/>
              </a:rPr>
              <a:t>MPI</a:t>
            </a:r>
            <a:endParaRPr lang="en-US" sz="1100" b="1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7696200" y="3335551"/>
            <a:ext cx="0" cy="1714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934200" y="1550131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Calibri"/>
              </a:rPr>
              <a:t>HPC Application</a:t>
            </a:r>
            <a:endParaRPr lang="en-US" sz="12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Folded Corner 16"/>
          <p:cNvSpPr/>
          <p:nvPr/>
        </p:nvSpPr>
        <p:spPr bwMode="auto">
          <a:xfrm>
            <a:off x="6830090" y="2364001"/>
            <a:ext cx="1676400" cy="400050"/>
          </a:xfrm>
          <a:prstGeom prst="foldedCorner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000000"/>
                </a:solidFill>
                <a:latin typeface="Calibri"/>
                <a:cs typeface="Calibri"/>
              </a:rPr>
              <a:t>Kernel 2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alibri"/>
                <a:cs typeface="Calibri"/>
              </a:rPr>
              <a:t>PGAS</a:t>
            </a:r>
            <a:endParaRPr lang="en-US" sz="1100" b="1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" name="Folded Corner 17"/>
          <p:cNvSpPr/>
          <p:nvPr/>
        </p:nvSpPr>
        <p:spPr bwMode="auto">
          <a:xfrm>
            <a:off x="6837620" y="3507001"/>
            <a:ext cx="1676400" cy="400050"/>
          </a:xfrm>
          <a:prstGeom prst="foldedCorner">
            <a:avLst/>
          </a:prstGeom>
          <a:solidFill>
            <a:srgbClr val="C0504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000000"/>
                </a:solidFill>
                <a:latin typeface="Calibri"/>
                <a:cs typeface="Calibri"/>
              </a:rPr>
              <a:t>Kernel N</a:t>
            </a:r>
            <a:r>
              <a:rPr lang="en-US" sz="1100" dirty="0">
                <a:solidFill>
                  <a:srgbClr val="000000"/>
                </a:solidFill>
                <a:latin typeface="Calibri"/>
                <a:cs typeface="Calibri"/>
              </a:rPr>
              <a:t/>
            </a:r>
            <a:br>
              <a:rPr lang="en-US" sz="1100" dirty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1100" dirty="0" smtClean="0">
                <a:solidFill>
                  <a:srgbClr val="000000"/>
                </a:solidFill>
                <a:latin typeface="Calibri"/>
                <a:cs typeface="Calibri"/>
              </a:rPr>
              <a:t>PGAS</a:t>
            </a:r>
            <a:endParaRPr lang="en-US" sz="1100" b="1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649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0169" y="182580"/>
            <a:ext cx="7772400" cy="52103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Designing Communication Libraries for Multi-Petaflop and Exaflop Systems: Challenges </a:t>
            </a:r>
          </a:p>
        </p:txBody>
      </p:sp>
      <p:sp>
        <p:nvSpPr>
          <p:cNvPr id="61460" name="Rectangle 6"/>
          <p:cNvSpPr>
            <a:spLocks noChangeArrowheads="1"/>
          </p:cNvSpPr>
          <p:nvPr/>
        </p:nvSpPr>
        <p:spPr bwMode="auto">
          <a:xfrm>
            <a:off x="1078237" y="1997014"/>
            <a:ext cx="5774527" cy="970793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t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1461" name="Text Box 7"/>
          <p:cNvSpPr txBox="1">
            <a:spLocks noChangeArrowheads="1"/>
          </p:cNvSpPr>
          <p:nvPr/>
        </p:nvSpPr>
        <p:spPr bwMode="auto">
          <a:xfrm>
            <a:off x="1091267" y="2019793"/>
            <a:ext cx="5750107" cy="861774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 anchor="t">
            <a:spAutoFit/>
          </a:bodyPr>
          <a:lstStyle/>
          <a:p>
            <a:pPr algn="ctr"/>
            <a:r>
              <a:rPr lang="en-US" sz="1800" dirty="0">
                <a:solidFill>
                  <a:srgbClr val="FF6600"/>
                </a:solidFill>
                <a:latin typeface="+mn-lt"/>
              </a:rPr>
              <a:t>Programming Models</a:t>
            </a:r>
          </a:p>
          <a:p>
            <a:pPr algn="ctr"/>
            <a:r>
              <a:rPr lang="en-US" dirty="0" smtClean="0">
                <a:solidFill>
                  <a:srgbClr val="990099"/>
                </a:solidFill>
                <a:latin typeface="+mn-lt"/>
              </a:rPr>
              <a:t>MPI, PGAS (UPC, Global Arrays, OpenSHMEM), CUDA, OpenMP, OpenACC, Cilk, Hadoop (MapReduce), Spark (RDD, DAG), etc.</a:t>
            </a:r>
            <a:endParaRPr lang="en-US" sz="1800" dirty="0">
              <a:latin typeface="+mn-lt"/>
            </a:endParaRPr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078237" y="1026098"/>
            <a:ext cx="5774527" cy="416765"/>
            <a:chOff x="1151" y="1194"/>
            <a:chExt cx="3345" cy="489"/>
          </a:xfrm>
        </p:grpSpPr>
        <p:sp>
          <p:nvSpPr>
            <p:cNvPr id="61458" name="Rectangle 9"/>
            <p:cNvSpPr>
              <a:spLocks noChangeArrowheads="1"/>
            </p:cNvSpPr>
            <p:nvPr/>
          </p:nvSpPr>
          <p:spPr bwMode="auto">
            <a:xfrm>
              <a:off x="1151" y="1194"/>
              <a:ext cx="3345" cy="489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1459" name="Text Box 10"/>
            <p:cNvSpPr txBox="1">
              <a:spLocks noChangeArrowheads="1"/>
            </p:cNvSpPr>
            <p:nvPr/>
          </p:nvSpPr>
          <p:spPr bwMode="auto">
            <a:xfrm>
              <a:off x="1239" y="1220"/>
              <a:ext cx="3152" cy="433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CC0000"/>
                  </a:solidFill>
                  <a:latin typeface="+mn-lt"/>
                </a:rPr>
                <a:t>Application Kernels/Applications</a:t>
              </a:r>
              <a:r>
                <a:rPr lang="en-US" sz="1600" dirty="0" smtClean="0">
                  <a:solidFill>
                    <a:srgbClr val="CC0000"/>
                  </a:solidFill>
                  <a:latin typeface="+mn-lt"/>
                </a:rPr>
                <a:t> </a:t>
              </a:r>
              <a:endParaRPr lang="en-US" sz="1600" dirty="0">
                <a:solidFill>
                  <a:srgbClr val="CC0000"/>
                </a:solidFill>
                <a:latin typeface="+mn-lt"/>
              </a:endParaRPr>
            </a:p>
          </p:txBody>
        </p:sp>
      </p:grpSp>
      <p:sp>
        <p:nvSpPr>
          <p:cNvPr id="61456" name="Rectangle 14"/>
          <p:cNvSpPr>
            <a:spLocks noChangeArrowheads="1"/>
          </p:cNvSpPr>
          <p:nvPr/>
        </p:nvSpPr>
        <p:spPr bwMode="auto">
          <a:xfrm>
            <a:off x="232567" y="4064033"/>
            <a:ext cx="3009405" cy="6493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+mj-lt"/>
              </a:rPr>
              <a:t>Networking Technologies</a:t>
            </a:r>
            <a:endParaRPr lang="en-US" sz="1400" dirty="0" smtClean="0">
              <a:solidFill>
                <a:schemeClr val="accent2"/>
              </a:solidFill>
              <a:latin typeface="+mj-lt"/>
            </a:endParaRPr>
          </a:p>
          <a:p>
            <a:pPr algn="ctr"/>
            <a:r>
              <a:rPr lang="en-US" sz="1400" dirty="0" smtClean="0">
                <a:solidFill>
                  <a:schemeClr val="accent2"/>
                </a:solidFill>
                <a:latin typeface="+mj-lt"/>
              </a:rPr>
              <a:t>(InfiniBand, 40/100GigE, </a:t>
            </a:r>
          </a:p>
          <a:p>
            <a:pPr algn="ctr"/>
            <a:r>
              <a:rPr lang="en-US" sz="1400" dirty="0" smtClean="0">
                <a:solidFill>
                  <a:schemeClr val="accent2"/>
                </a:solidFill>
                <a:latin typeface="+mj-lt"/>
              </a:rPr>
              <a:t>Aries, and OmniPath)</a:t>
            </a:r>
            <a:endParaRPr lang="en-US" sz="1800" dirty="0">
              <a:latin typeface="+mj-lt"/>
            </a:endParaRPr>
          </a:p>
        </p:txBody>
      </p:sp>
      <p:sp>
        <p:nvSpPr>
          <p:cNvPr id="61454" name="Rectangle 12"/>
          <p:cNvSpPr>
            <a:spLocks noChangeArrowheads="1"/>
          </p:cNvSpPr>
          <p:nvPr/>
        </p:nvSpPr>
        <p:spPr bwMode="auto">
          <a:xfrm>
            <a:off x="3325744" y="4058562"/>
            <a:ext cx="2213955" cy="654859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 Multi/Many-core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Architectures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5636568" y="4059459"/>
            <a:ext cx="1910868" cy="655721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Accelerators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(NVIDIA and MIC)</a:t>
            </a:r>
            <a:endParaRPr lang="en-US" sz="1400" dirty="0">
              <a:latin typeface="+mj-lt"/>
            </a:endParaRP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1078235" y="1514471"/>
            <a:ext cx="5786509" cy="416765"/>
            <a:chOff x="1151" y="1194"/>
            <a:chExt cx="3345" cy="489"/>
          </a:xfrm>
        </p:grpSpPr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1151" y="1194"/>
              <a:ext cx="3345" cy="489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1239" y="1220"/>
              <a:ext cx="3152" cy="433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CC0000"/>
                  </a:solidFill>
                  <a:latin typeface="+mn-lt"/>
                </a:rPr>
                <a:t>Middleware</a:t>
              </a:r>
              <a:r>
                <a:rPr lang="en-US" sz="1600" dirty="0" smtClean="0">
                  <a:solidFill>
                    <a:srgbClr val="CC0000"/>
                  </a:solidFill>
                  <a:latin typeface="+mn-lt"/>
                </a:rPr>
                <a:t> </a:t>
              </a:r>
              <a:endParaRPr lang="en-US" sz="1600" dirty="0">
                <a:solidFill>
                  <a:srgbClr val="CC0000"/>
                </a:solidFill>
                <a:latin typeface="+mn-lt"/>
              </a:endParaRPr>
            </a:p>
          </p:txBody>
        </p:sp>
      </p:grpSp>
      <p:sp>
        <p:nvSpPr>
          <p:cNvPr id="34" name="Rounded Rectangle 33"/>
          <p:cNvSpPr/>
          <p:nvPr/>
        </p:nvSpPr>
        <p:spPr bwMode="auto">
          <a:xfrm>
            <a:off x="7647713" y="988622"/>
            <a:ext cx="1413161" cy="358931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Co-Design Opportunities and Challenges across Various Layers</a:t>
            </a: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dirty="0" smtClean="0">
                <a:solidFill>
                  <a:srgbClr val="FF0000"/>
                </a:solidFill>
                <a:latin typeface="+mj-lt"/>
              </a:rPr>
              <a:t>Performance</a:t>
            </a: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dirty="0" smtClean="0">
                <a:solidFill>
                  <a:srgbClr val="FF0000"/>
                </a:solidFill>
                <a:latin typeface="+mj-lt"/>
              </a:rPr>
              <a:t>Scalability</a:t>
            </a: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dirty="0" smtClean="0">
                <a:solidFill>
                  <a:srgbClr val="FF0000"/>
                </a:solidFill>
                <a:latin typeface="+mj-lt"/>
              </a:rPr>
              <a:t>Fault-Resilience</a:t>
            </a:r>
          </a:p>
        </p:txBody>
      </p:sp>
      <p:grpSp>
        <p:nvGrpSpPr>
          <p:cNvPr id="5" name="Group 25"/>
          <p:cNvGrpSpPr/>
          <p:nvPr/>
        </p:nvGrpSpPr>
        <p:grpSpPr>
          <a:xfrm>
            <a:off x="237508" y="3029569"/>
            <a:ext cx="7303338" cy="948269"/>
            <a:chOff x="237508" y="3846899"/>
            <a:chExt cx="7303338" cy="1264358"/>
          </a:xfrm>
        </p:grpSpPr>
        <p:sp>
          <p:nvSpPr>
            <p:cNvPr id="22" name="Rectangle 21"/>
            <p:cNvSpPr/>
            <p:nvPr/>
          </p:nvSpPr>
          <p:spPr bwMode="auto">
            <a:xfrm>
              <a:off x="237508" y="3846899"/>
              <a:ext cx="7303338" cy="126435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sq">
              <a:solidFill>
                <a:schemeClr val="tx1">
                  <a:alpha val="2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endPara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1265316" y="3846899"/>
              <a:ext cx="5355232" cy="5069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en-US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j-lt"/>
                  <a:ea typeface="+mn-ea"/>
                  <a:cs typeface="Calibri" pitchFamily="34" charset="0"/>
                </a:rPr>
                <a:t>Communication Library or Runtime for Programming</a:t>
              </a:r>
              <a:r>
                <a:rPr kumimoji="1" lang="en-US" i="0" u="none" strike="noStrike" kern="0" cap="none" spc="0" normalizeH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j-lt"/>
                  <a:ea typeface="+mn-ea"/>
                  <a:cs typeface="Calibri" pitchFamily="34" charset="0"/>
                </a:rPr>
                <a:t> Models</a:t>
              </a:r>
              <a:endParaRPr kumimoji="1" 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310070" y="4321535"/>
              <a:ext cx="1069419" cy="679835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chemeClr val="bg2">
                  <a:lumMod val="95000"/>
                  <a:lumOff val="5000"/>
                  <a:alpha val="2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sz="1050" dirty="0" smtClean="0">
                  <a:solidFill>
                    <a:srgbClr val="002060"/>
                  </a:solidFill>
                  <a:latin typeface="+mj-lt"/>
                </a:rPr>
                <a:t>Point-to-point Communication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507477" y="4328795"/>
              <a:ext cx="1076156" cy="67983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 cap="sq">
              <a:solidFill>
                <a:schemeClr val="bg2">
                  <a:lumMod val="95000"/>
                  <a:lumOff val="5000"/>
                  <a:alpha val="2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sz="1050" dirty="0" smtClean="0">
                  <a:solidFill>
                    <a:srgbClr val="002060"/>
                  </a:solidFill>
                  <a:latin typeface="+mj-lt"/>
                </a:rPr>
                <a:t>Collective Communication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2719399" y="4321541"/>
              <a:ext cx="1076156" cy="679835"/>
            </a:xfrm>
            <a:prstGeom prst="rect">
              <a:avLst/>
            </a:prstGeom>
            <a:solidFill>
              <a:srgbClr val="92D050"/>
            </a:solidFill>
            <a:ln w="12700" cap="sq">
              <a:solidFill>
                <a:schemeClr val="bg2">
                  <a:lumMod val="95000"/>
                  <a:lumOff val="5000"/>
                  <a:alpha val="2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sz="1050" dirty="0" smtClean="0">
                  <a:solidFill>
                    <a:srgbClr val="002060"/>
                  </a:solidFill>
                  <a:latin typeface="+mj-lt"/>
                </a:rPr>
                <a:t>Energy-</a:t>
              </a:r>
            </a:p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sz="1050" dirty="0" smtClean="0">
                  <a:solidFill>
                    <a:srgbClr val="002060"/>
                  </a:solidFill>
                  <a:latin typeface="+mj-lt"/>
                </a:rPr>
                <a:t>Awareness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931321" y="4328801"/>
              <a:ext cx="1076156" cy="67983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sq">
              <a:solidFill>
                <a:schemeClr val="bg2">
                  <a:lumMod val="95000"/>
                  <a:lumOff val="5000"/>
                  <a:alpha val="2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sz="1050" dirty="0" smtClean="0">
                  <a:solidFill>
                    <a:srgbClr val="002060"/>
                  </a:solidFill>
                  <a:latin typeface="+mj-lt"/>
                </a:rPr>
                <a:t>Synchronization and Locks</a:t>
              </a: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5157757" y="4321547"/>
              <a:ext cx="1076156" cy="67983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cap="sq">
              <a:solidFill>
                <a:schemeClr val="bg2">
                  <a:lumMod val="95000"/>
                  <a:lumOff val="5000"/>
                  <a:alpha val="2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sz="1050" dirty="0" smtClean="0">
                  <a:solidFill>
                    <a:srgbClr val="002060"/>
                  </a:solidFill>
                  <a:latin typeface="+mj-lt"/>
                </a:rPr>
                <a:t>I/O and</a:t>
              </a:r>
            </a:p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sz="1050" dirty="0" smtClean="0">
                  <a:solidFill>
                    <a:srgbClr val="002060"/>
                  </a:solidFill>
                  <a:latin typeface="+mj-lt"/>
                </a:rPr>
                <a:t>File Systems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369679" y="4328807"/>
              <a:ext cx="1076156" cy="679835"/>
            </a:xfrm>
            <a:prstGeom prst="rect">
              <a:avLst/>
            </a:prstGeom>
            <a:solidFill>
              <a:schemeClr val="bg1">
                <a:lumMod val="40000"/>
                <a:lumOff val="60000"/>
              </a:schemeClr>
            </a:solidFill>
            <a:ln w="12700" cap="sq">
              <a:solidFill>
                <a:schemeClr val="bg2">
                  <a:lumMod val="95000"/>
                  <a:lumOff val="5000"/>
                  <a:alpha val="2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sz="1050" dirty="0" smtClean="0">
                  <a:solidFill>
                    <a:srgbClr val="002060"/>
                  </a:solidFill>
                  <a:latin typeface="+mj-lt"/>
                </a:rPr>
                <a:t>Fault</a:t>
              </a:r>
            </a:p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sz="1050" dirty="0" smtClean="0">
                  <a:solidFill>
                    <a:srgbClr val="002060"/>
                  </a:solidFill>
                  <a:latin typeface="+mj-lt"/>
                </a:rPr>
                <a:t>Tolerance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802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6" grpId="0" animBg="1"/>
      <p:bldP spid="61454" grpId="0" animBg="1"/>
      <p:bldP spid="28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3984" y="730187"/>
            <a:ext cx="8348438" cy="41226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b="0" dirty="0" smtClean="0"/>
              <a:t>Scalability for million to billion processors</a:t>
            </a:r>
          </a:p>
          <a:p>
            <a:pPr lvl="1">
              <a:lnSpc>
                <a:spcPct val="90000"/>
              </a:lnSpc>
            </a:pPr>
            <a:r>
              <a:rPr lang="en-US" sz="1200" dirty="0" smtClean="0"/>
              <a:t>Support for highly-efficient </a:t>
            </a:r>
            <a:r>
              <a:rPr lang="en-US" sz="1200" b="0" dirty="0" smtClean="0"/>
              <a:t>inter-node and intra-node communication (both two-sided and one-sided)</a:t>
            </a:r>
          </a:p>
          <a:p>
            <a:pPr>
              <a:lnSpc>
                <a:spcPct val="90000"/>
              </a:lnSpc>
            </a:pPr>
            <a:r>
              <a:rPr lang="en-US" sz="1600" dirty="0" smtClean="0"/>
              <a:t>Scalable </a:t>
            </a:r>
            <a:r>
              <a:rPr lang="en-US" sz="1600" dirty="0"/>
              <a:t>Collective communication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Offload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Non-blocking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Topology-aware</a:t>
            </a:r>
          </a:p>
          <a:p>
            <a:pPr>
              <a:lnSpc>
                <a:spcPct val="90000"/>
              </a:lnSpc>
            </a:pPr>
            <a:r>
              <a:rPr lang="en-US" sz="1600" b="0" dirty="0" smtClean="0"/>
              <a:t>Balancing intra-node and inter-node communication for next generation multi-core (128-1024 cores/node)</a:t>
            </a:r>
          </a:p>
          <a:p>
            <a:pPr lvl="1">
              <a:lnSpc>
                <a:spcPct val="90000"/>
              </a:lnSpc>
            </a:pPr>
            <a:r>
              <a:rPr lang="en-US" sz="1400" dirty="0" smtClean="0"/>
              <a:t>Multiple end-points per node</a:t>
            </a:r>
            <a:endParaRPr lang="en-US" sz="1400" b="0" dirty="0" smtClean="0"/>
          </a:p>
          <a:p>
            <a:pPr>
              <a:lnSpc>
                <a:spcPct val="90000"/>
              </a:lnSpc>
            </a:pPr>
            <a:r>
              <a:rPr lang="en-US" sz="1600" dirty="0" smtClean="0"/>
              <a:t>Support for efficient multi-threading</a:t>
            </a:r>
          </a:p>
          <a:p>
            <a:pPr>
              <a:lnSpc>
                <a:spcPct val="90000"/>
              </a:lnSpc>
            </a:pPr>
            <a:r>
              <a:rPr lang="en-US" sz="1600" dirty="0" smtClean="0"/>
              <a:t>Integrated Support for GPGPUs and Accelerators</a:t>
            </a:r>
          </a:p>
          <a:p>
            <a:pPr>
              <a:lnSpc>
                <a:spcPct val="90000"/>
              </a:lnSpc>
            </a:pPr>
            <a:r>
              <a:rPr lang="en-US" sz="1600" b="0" dirty="0" smtClean="0"/>
              <a:t>Fault-tolerance/resiliency</a:t>
            </a:r>
          </a:p>
          <a:p>
            <a:pPr>
              <a:lnSpc>
                <a:spcPct val="90000"/>
              </a:lnSpc>
            </a:pPr>
            <a:r>
              <a:rPr lang="en-US" sz="1600" b="0" dirty="0" smtClean="0"/>
              <a:t>QoS support for communication and I/O</a:t>
            </a:r>
          </a:p>
          <a:p>
            <a:pPr>
              <a:lnSpc>
                <a:spcPct val="90000"/>
              </a:lnSpc>
            </a:pPr>
            <a:r>
              <a:rPr lang="en-US" sz="1600" dirty="0" smtClean="0"/>
              <a:t>Support for Hybrid MPI+PGAS programming (MPI + OpenMP, MPI + UPC, MPI + OpenSHMEM, CAF, …)</a:t>
            </a:r>
          </a:p>
          <a:p>
            <a:pPr>
              <a:lnSpc>
                <a:spcPct val="90000"/>
              </a:lnSpc>
            </a:pPr>
            <a:r>
              <a:rPr lang="en-US" sz="1600" b="0" dirty="0" smtClean="0"/>
              <a:t>Virtualization </a:t>
            </a:r>
          </a:p>
          <a:p>
            <a:pPr>
              <a:lnSpc>
                <a:spcPct val="90000"/>
              </a:lnSpc>
            </a:pPr>
            <a:r>
              <a:rPr lang="en-US" sz="1600" dirty="0" smtClean="0"/>
              <a:t>Energy-Awareness</a:t>
            </a:r>
            <a:endParaRPr lang="en-US" sz="1600" b="0" dirty="0" smtClean="0"/>
          </a:p>
          <a:p>
            <a:pPr>
              <a:lnSpc>
                <a:spcPct val="90000"/>
              </a:lnSpc>
              <a:buNone/>
            </a:pPr>
            <a:endParaRPr lang="en-US" sz="1600" b="0" dirty="0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>
          <a:xfrm>
            <a:off x="469501" y="102697"/>
            <a:ext cx="8446782" cy="377222"/>
          </a:xfrm>
        </p:spPr>
        <p:txBody>
          <a:bodyPr/>
          <a:lstStyle/>
          <a:p>
            <a:r>
              <a:rPr lang="en-US" sz="2000" dirty="0" smtClean="0"/>
              <a:t>Broad Challenges in Designing  Communication Libraries for (MPI+X) at Exascale</a:t>
            </a:r>
          </a:p>
        </p:txBody>
      </p:sp>
    </p:spTree>
    <p:extLst>
      <p:ext uri="{BB962C8B-B14F-4D97-AF65-F5344CB8AC3E}">
        <p14:creationId xmlns:p14="http://schemas.microsoft.com/office/powerpoint/2010/main" val="204402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9307" y="793858"/>
            <a:ext cx="8423933" cy="397550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b="1" dirty="0" smtClean="0"/>
              <a:t>Extreme Low Memory Footprint</a:t>
            </a:r>
          </a:p>
          <a:p>
            <a:pPr lvl="1">
              <a:lnSpc>
                <a:spcPct val="90000"/>
              </a:lnSpc>
            </a:pPr>
            <a:r>
              <a:rPr lang="en-US" sz="1400" dirty="0" smtClean="0"/>
              <a:t>Memory per core continues to decrease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400" dirty="0" smtClean="0"/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FF0000"/>
                </a:solidFill>
              </a:rPr>
              <a:t>D-L-A</a:t>
            </a:r>
            <a:r>
              <a:rPr lang="en-US" sz="1600" b="1" dirty="0" smtClean="0"/>
              <a:t> Framework</a:t>
            </a:r>
            <a:endParaRPr lang="en-US" sz="1600" b="1" dirty="0"/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iscover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Overall network topology (fat-tree, 3D, …), Network topology for processes for a given job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Node architecture, Health of network and node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earn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Impact on performance and scalability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Potential for failure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dapt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nternal protocols and algorithms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Process mapping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Fault-tolerance solutions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Low overhead techniques while delivering performance, scalability and fault-tolerance</a:t>
            </a:r>
            <a:endParaRPr lang="en-US" dirty="0" smtClean="0"/>
          </a:p>
          <a:p>
            <a:pPr lvl="1">
              <a:lnSpc>
                <a:spcPct val="90000"/>
              </a:lnSpc>
              <a:buNone/>
            </a:pPr>
            <a:endParaRPr lang="en-US" sz="1800" b="0" dirty="0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35" y="238091"/>
            <a:ext cx="8694158" cy="377222"/>
          </a:xfrm>
        </p:spPr>
        <p:txBody>
          <a:bodyPr/>
          <a:lstStyle/>
          <a:p>
            <a:r>
              <a:rPr lang="en-US" sz="2400" dirty="0" smtClean="0"/>
              <a:t>Additional Challenges for Designing Exascale Software Libraries </a:t>
            </a:r>
          </a:p>
        </p:txBody>
      </p:sp>
    </p:spTree>
    <p:extLst>
      <p:ext uri="{BB962C8B-B14F-4D97-AF65-F5344CB8AC3E}">
        <p14:creationId xmlns:p14="http://schemas.microsoft.com/office/powerpoint/2010/main" val="22441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itle 4"/>
          <p:cNvSpPr>
            <a:spLocks noGrp="1"/>
          </p:cNvSpPr>
          <p:nvPr>
            <p:ph type="title"/>
          </p:nvPr>
        </p:nvSpPr>
        <p:spPr>
          <a:xfrm>
            <a:off x="221651" y="116860"/>
            <a:ext cx="7772400" cy="486734"/>
          </a:xfrm>
        </p:spPr>
        <p:txBody>
          <a:bodyPr/>
          <a:lstStyle/>
          <a:p>
            <a:r>
              <a:rPr lang="en-US" sz="2400" dirty="0" smtClean="0">
                <a:latin typeface="+mj-lt"/>
                <a:cs typeface="Calibri"/>
              </a:rPr>
              <a:t>Overview of the MVAPICH2 Project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275770" y="529405"/>
            <a:ext cx="8868230" cy="428727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1200" dirty="0" smtClean="0">
                <a:latin typeface="+mj-lt"/>
                <a:cs typeface="Calibri"/>
              </a:rPr>
              <a:t>High Performance open-source MPI Library for InfiniBand, 10-40Gig/iWARP, and RDMA over Converged Enhanced Ethernet (RoCE)</a:t>
            </a:r>
          </a:p>
          <a:p>
            <a:pPr lvl="1">
              <a:lnSpc>
                <a:spcPct val="130000"/>
              </a:lnSpc>
            </a:pPr>
            <a:r>
              <a:rPr lang="en-US" sz="1100" dirty="0" smtClean="0">
                <a:latin typeface="+mj-lt"/>
                <a:cs typeface="Calibri"/>
              </a:rPr>
              <a:t>MVAPICH (MPI-1), MVAPICH2 (MPI-2.2 and MPI-3.0), Available since 2002</a:t>
            </a:r>
          </a:p>
          <a:p>
            <a:pPr lvl="1">
              <a:lnSpc>
                <a:spcPct val="130000"/>
              </a:lnSpc>
            </a:pPr>
            <a:r>
              <a:rPr lang="en-US" sz="1100" dirty="0" smtClean="0">
                <a:solidFill>
                  <a:srgbClr val="00B050"/>
                </a:solidFill>
                <a:latin typeface="+mj-lt"/>
                <a:cs typeface="Calibri"/>
              </a:rPr>
              <a:t>MVAPICH2-X (MPI + PGAS), Available since 2011</a:t>
            </a:r>
          </a:p>
          <a:p>
            <a:pPr lvl="1">
              <a:lnSpc>
                <a:spcPct val="130000"/>
              </a:lnSpc>
            </a:pPr>
            <a:r>
              <a:rPr lang="en-US" sz="11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  <a:cs typeface="Calibri"/>
              </a:rPr>
              <a:t>Support for GPGPUs  (MVAPICH2-GDR) and MIC (MVAPICH2-MIC), Available since 2014</a:t>
            </a:r>
          </a:p>
          <a:p>
            <a:pPr lvl="1">
              <a:lnSpc>
                <a:spcPct val="130000"/>
              </a:lnSpc>
            </a:pPr>
            <a:r>
              <a:rPr lang="en-US" sz="1100" dirty="0" smtClean="0">
                <a:solidFill>
                  <a:srgbClr val="7030A0"/>
                </a:solidFill>
                <a:latin typeface="+mj-lt"/>
                <a:cs typeface="Calibri"/>
              </a:rPr>
              <a:t>Support for Virtualization (MVAPICH2-Virt), Available since 2015</a:t>
            </a:r>
          </a:p>
          <a:p>
            <a:pPr lvl="1">
              <a:lnSpc>
                <a:spcPct val="130000"/>
              </a:lnSpc>
            </a:pPr>
            <a:r>
              <a:rPr lang="en-US" sz="1100" dirty="0" smtClean="0">
                <a:solidFill>
                  <a:srgbClr val="00B0F0"/>
                </a:solidFill>
                <a:cs typeface="Calibri"/>
              </a:rPr>
              <a:t>Support for Energy-Awareness (MVAPICH2-EA), Available since 2015</a:t>
            </a:r>
            <a:endParaRPr lang="en-US" sz="1100" dirty="0" smtClean="0">
              <a:solidFill>
                <a:srgbClr val="00B0F0"/>
              </a:solidFill>
              <a:latin typeface="+mj-lt"/>
              <a:cs typeface="Calibri"/>
            </a:endParaRPr>
          </a:p>
          <a:p>
            <a:pPr lvl="1">
              <a:lnSpc>
                <a:spcPct val="130000"/>
              </a:lnSpc>
            </a:pPr>
            <a:r>
              <a:rPr lang="en-US" sz="1100" b="1" dirty="0" smtClean="0">
                <a:solidFill>
                  <a:srgbClr val="FF0000"/>
                </a:solidFill>
                <a:latin typeface="+mj-lt"/>
                <a:cs typeface="Calibri"/>
              </a:rPr>
              <a:t>Used by more than 2,500 organizations</a:t>
            </a:r>
            <a:r>
              <a:rPr lang="en-US" sz="1100" b="1" dirty="0">
                <a:solidFill>
                  <a:srgbClr val="FF0000"/>
                </a:solidFill>
                <a:latin typeface="+mj-lt"/>
                <a:cs typeface="Calibri"/>
              </a:rPr>
              <a:t> </a:t>
            </a:r>
            <a:r>
              <a:rPr lang="en-US" sz="1100" b="1" dirty="0" smtClean="0">
                <a:solidFill>
                  <a:srgbClr val="FF0000"/>
                </a:solidFill>
                <a:latin typeface="+mj-lt"/>
                <a:cs typeface="Calibri"/>
              </a:rPr>
              <a:t>in 76 countries</a:t>
            </a:r>
          </a:p>
          <a:p>
            <a:pPr lvl="1">
              <a:lnSpc>
                <a:spcPct val="130000"/>
              </a:lnSpc>
            </a:pPr>
            <a:r>
              <a:rPr lang="en-US" sz="1100" b="1" dirty="0" smtClean="0">
                <a:solidFill>
                  <a:srgbClr val="FF0000"/>
                </a:solidFill>
                <a:latin typeface="+mj-lt"/>
                <a:cs typeface="Calibri"/>
              </a:rPr>
              <a:t>More than 317,000 (&gt; 0.3 million) downloads from the OSU site directly</a:t>
            </a:r>
          </a:p>
          <a:p>
            <a:pPr lvl="1">
              <a:lnSpc>
                <a:spcPct val="130000"/>
              </a:lnSpc>
            </a:pPr>
            <a:r>
              <a:rPr lang="en-US" sz="1200" dirty="0" smtClean="0">
                <a:latin typeface="+mj-lt"/>
                <a:cs typeface="Calibri"/>
              </a:rPr>
              <a:t>Empowering many TOP500 clusters (Nov ‘15 ranking)</a:t>
            </a:r>
          </a:p>
          <a:p>
            <a:pPr lvl="2">
              <a:lnSpc>
                <a:spcPct val="130000"/>
              </a:lnSpc>
            </a:pPr>
            <a:r>
              <a:rPr lang="en-US" sz="1050" dirty="0" smtClean="0">
                <a:latin typeface="+mj-lt"/>
                <a:cs typeface="Calibri"/>
              </a:rPr>
              <a:t>10</a:t>
            </a:r>
            <a:r>
              <a:rPr lang="en-US" sz="1050" baseline="30000" dirty="0" smtClean="0">
                <a:latin typeface="+mj-lt"/>
                <a:cs typeface="Calibri"/>
              </a:rPr>
              <a:t>th</a:t>
            </a:r>
            <a:r>
              <a:rPr lang="en-US" sz="1050" dirty="0" smtClean="0">
                <a:latin typeface="+mj-lt"/>
                <a:cs typeface="Calibri"/>
              </a:rPr>
              <a:t> ranked 519,640-core cluster (Stampede) at  TACC</a:t>
            </a:r>
          </a:p>
          <a:p>
            <a:pPr lvl="2">
              <a:lnSpc>
                <a:spcPct val="130000"/>
              </a:lnSpc>
            </a:pPr>
            <a:r>
              <a:rPr lang="en-US" sz="1050" dirty="0" smtClean="0">
                <a:cs typeface="Calibri"/>
              </a:rPr>
              <a:t>13</a:t>
            </a:r>
            <a:r>
              <a:rPr lang="en-US" sz="1050" baseline="30000" dirty="0" smtClean="0">
                <a:cs typeface="Calibri"/>
              </a:rPr>
              <a:t>th</a:t>
            </a:r>
            <a:r>
              <a:rPr lang="en-US" sz="1050" dirty="0" smtClean="0">
                <a:cs typeface="Calibri"/>
              </a:rPr>
              <a:t> </a:t>
            </a:r>
            <a:r>
              <a:rPr lang="en-US" sz="1050" dirty="0">
                <a:cs typeface="Calibri"/>
              </a:rPr>
              <a:t>ranked 185,344-core cluster (Pleiades) at </a:t>
            </a:r>
            <a:r>
              <a:rPr lang="en-US" sz="1050" dirty="0" smtClean="0">
                <a:cs typeface="Calibri"/>
              </a:rPr>
              <a:t>NASA</a:t>
            </a:r>
          </a:p>
          <a:p>
            <a:pPr lvl="2">
              <a:lnSpc>
                <a:spcPct val="130000"/>
              </a:lnSpc>
            </a:pPr>
            <a:r>
              <a:rPr lang="en-US" sz="1050" dirty="0" smtClean="0">
                <a:cs typeface="Calibri"/>
              </a:rPr>
              <a:t>25</a:t>
            </a:r>
            <a:r>
              <a:rPr lang="en-US" sz="1050" baseline="30000" dirty="0" smtClean="0">
                <a:cs typeface="Calibri"/>
              </a:rPr>
              <a:t>th</a:t>
            </a:r>
            <a:r>
              <a:rPr lang="en-US" sz="1050" dirty="0" smtClean="0">
                <a:cs typeface="Calibri"/>
              </a:rPr>
              <a:t> ranked </a:t>
            </a:r>
            <a:r>
              <a:rPr lang="en-US" sz="1050" dirty="0">
                <a:cs typeface="Calibri"/>
              </a:rPr>
              <a:t>76,032-core cluster (Tsubame 2.5) at Tokyo Institute of Technology and many others</a:t>
            </a:r>
          </a:p>
          <a:p>
            <a:pPr lvl="1">
              <a:lnSpc>
                <a:spcPct val="130000"/>
              </a:lnSpc>
            </a:pPr>
            <a:r>
              <a:rPr lang="en-US" sz="1200" dirty="0" smtClean="0">
                <a:latin typeface="+mj-lt"/>
                <a:cs typeface="Calibri"/>
              </a:rPr>
              <a:t>Available with software stacks of many vendors and Linux Distros (RedHat and SuSE)</a:t>
            </a:r>
          </a:p>
          <a:p>
            <a:pPr lvl="1">
              <a:lnSpc>
                <a:spcPct val="130000"/>
              </a:lnSpc>
            </a:pPr>
            <a:r>
              <a:rPr lang="en-US" sz="1100" dirty="0" smtClean="0">
                <a:solidFill>
                  <a:srgbClr val="0066FF"/>
                </a:solidFill>
                <a:latin typeface="+mj-lt"/>
                <a:cs typeface="Calibri"/>
                <a:hlinkClick r:id="rId3"/>
              </a:rPr>
              <a:t>http://mvapich.cse.ohio-state.edu</a:t>
            </a:r>
            <a:endParaRPr lang="en-US" sz="1100" dirty="0" smtClean="0">
              <a:solidFill>
                <a:srgbClr val="0066FF"/>
              </a:solidFill>
              <a:latin typeface="+mj-lt"/>
              <a:cs typeface="Calibri"/>
            </a:endParaRPr>
          </a:p>
          <a:p>
            <a:pPr lvl="0">
              <a:lnSpc>
                <a:spcPct val="130000"/>
              </a:lnSpc>
            </a:pPr>
            <a:r>
              <a:rPr lang="en-US" sz="1400" dirty="0">
                <a:solidFill>
                  <a:srgbClr val="FF0000"/>
                </a:solidFill>
              </a:rPr>
              <a:t>Empowering Top500 systems for over a decade</a:t>
            </a:r>
          </a:p>
          <a:p>
            <a:pPr lvl="1">
              <a:lnSpc>
                <a:spcPct val="130000"/>
              </a:lnSpc>
            </a:pPr>
            <a:r>
              <a:rPr lang="en-US" sz="1100" dirty="0">
                <a:solidFill>
                  <a:srgbClr val="FF0000"/>
                </a:solidFill>
              </a:rPr>
              <a:t>System-X from Virginia Tech (3</a:t>
            </a:r>
            <a:r>
              <a:rPr lang="en-US" sz="1100" baseline="30000" dirty="0">
                <a:solidFill>
                  <a:srgbClr val="FF0000"/>
                </a:solidFill>
              </a:rPr>
              <a:t>rd</a:t>
            </a:r>
            <a:r>
              <a:rPr lang="en-US" sz="1100" dirty="0">
                <a:solidFill>
                  <a:srgbClr val="FF0000"/>
                </a:solidFill>
              </a:rPr>
              <a:t> in Nov 2003, 2,200 processors, 12.25 TFlops) -&gt;</a:t>
            </a:r>
          </a:p>
          <a:p>
            <a:pPr lvl="1">
              <a:lnSpc>
                <a:spcPct val="130000"/>
              </a:lnSpc>
            </a:pPr>
            <a:r>
              <a:rPr lang="en-US" sz="1100" dirty="0">
                <a:solidFill>
                  <a:srgbClr val="FF0000"/>
                </a:solidFill>
              </a:rPr>
              <a:t>Stampede at TACC </a:t>
            </a:r>
            <a:r>
              <a:rPr lang="en-US" sz="1100" dirty="0" smtClean="0">
                <a:solidFill>
                  <a:srgbClr val="FF0000"/>
                </a:solidFill>
              </a:rPr>
              <a:t>(10</a:t>
            </a:r>
            <a:r>
              <a:rPr lang="en-US" sz="1100" baseline="30000" dirty="0" smtClean="0">
                <a:solidFill>
                  <a:srgbClr val="FF0000"/>
                </a:solidFill>
              </a:rPr>
              <a:t>th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>
                <a:solidFill>
                  <a:srgbClr val="FF0000"/>
                </a:solidFill>
              </a:rPr>
              <a:t>in </a:t>
            </a:r>
            <a:r>
              <a:rPr lang="en-US" sz="1100" dirty="0" smtClean="0">
                <a:solidFill>
                  <a:srgbClr val="FF0000"/>
                </a:solidFill>
              </a:rPr>
              <a:t>Nov’15</a:t>
            </a:r>
            <a:r>
              <a:rPr lang="en-US" sz="1100" dirty="0">
                <a:solidFill>
                  <a:srgbClr val="FF0000"/>
                </a:solidFill>
              </a:rPr>
              <a:t>, </a:t>
            </a:r>
            <a:r>
              <a:rPr lang="en-US" sz="1100" dirty="0" smtClean="0">
                <a:solidFill>
                  <a:srgbClr val="FF0000"/>
                </a:solidFill>
              </a:rPr>
              <a:t>519,640 </a:t>
            </a:r>
            <a:r>
              <a:rPr lang="en-US" sz="1100" dirty="0">
                <a:solidFill>
                  <a:srgbClr val="FF0000"/>
                </a:solidFill>
              </a:rPr>
              <a:t>cores, 5.168 Plops</a:t>
            </a:r>
            <a:r>
              <a:rPr lang="en-US" sz="1100" dirty="0" smtClean="0">
                <a:solidFill>
                  <a:srgbClr val="FF0000"/>
                </a:solidFill>
              </a:rPr>
              <a:t>)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73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3984" y="998084"/>
            <a:ext cx="8348438" cy="3437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accent2"/>
                </a:solidFill>
              </a:rPr>
              <a:t>Scalability for million to billion processors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>
                <a:solidFill>
                  <a:schemeClr val="accent2"/>
                </a:solidFill>
              </a:rPr>
              <a:t>Support for highly-efficient inter-node and intra-node communication (both two-sided and one-sided RMA)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>
                <a:solidFill>
                  <a:schemeClr val="accent2"/>
                </a:solidFill>
              </a:rPr>
              <a:t>Extremely minimal memory footprint</a:t>
            </a:r>
            <a:endParaRPr lang="en-US" sz="14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Collective communication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Offload </a:t>
            </a:r>
            <a:r>
              <a:rPr lang="en-US" sz="1600" dirty="0"/>
              <a:t>and Non-blocking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Integrated Support for GPGPUs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Integrated Support for MICs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Unified Runtime for Hybrid MPI+PGAS programming (MPI + OpenSHMEM, MPI + UPC, CAF, …) 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Virtualization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Energy-Awareness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>
          <a:xfrm>
            <a:off x="150125" y="99535"/>
            <a:ext cx="8666329" cy="377222"/>
          </a:xfrm>
        </p:spPr>
        <p:txBody>
          <a:bodyPr/>
          <a:lstStyle/>
          <a:p>
            <a:r>
              <a:rPr lang="en-US" sz="2400" dirty="0" smtClean="0"/>
              <a:t>Overview of A Few Challenges being Addressed by the MVAPICH2 Project for Exascale</a:t>
            </a:r>
          </a:p>
        </p:txBody>
      </p:sp>
    </p:spTree>
    <p:extLst>
      <p:ext uri="{BB962C8B-B14F-4D97-AF65-F5344CB8AC3E}">
        <p14:creationId xmlns:p14="http://schemas.microsoft.com/office/powerpoint/2010/main" val="43355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One-way Latency: MPI over </a:t>
            </a:r>
            <a:r>
              <a:rPr lang="en-US" sz="2400" dirty="0" smtClean="0">
                <a:solidFill>
                  <a:srgbClr val="C00000"/>
                </a:solidFill>
              </a:rPr>
              <a:t>IB with MVAPICH2</a:t>
            </a:r>
            <a:endParaRPr lang="en-US" sz="2400" dirty="0">
              <a:solidFill>
                <a:srgbClr val="C00000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1772686"/>
              </p:ext>
            </p:extLst>
          </p:nvPr>
        </p:nvGraphicFramePr>
        <p:xfrm>
          <a:off x="256460" y="880267"/>
          <a:ext cx="4275978" cy="3216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04800" y="4135715"/>
            <a:ext cx="8623167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D27518"/>
                </a:solidFill>
                <a:latin typeface="Calibri"/>
                <a:cs typeface="Arial" pitchFamily="34" charset="0"/>
              </a:rPr>
              <a:t>TrueScale-QDR - 2.8 GHz Deca-core (IvyBridge) Intel PCI Gen3 with IB switch</a:t>
            </a:r>
          </a:p>
          <a:p>
            <a:pPr algn="ctr"/>
            <a:r>
              <a:rPr lang="en-US" sz="1200" dirty="0" smtClean="0">
                <a:solidFill>
                  <a:srgbClr val="7030A0"/>
                </a:solidFill>
                <a:latin typeface="Calibri"/>
                <a:cs typeface="Arial" pitchFamily="34" charset="0"/>
              </a:rPr>
              <a:t>ConnectX-3-FDR - 2.8 GHz Deca-core (IvyBridge) Intel PCI Gen3 with IB switch</a:t>
            </a:r>
          </a:p>
          <a:p>
            <a:pPr algn="ctr"/>
            <a:r>
              <a:rPr lang="en-US" sz="1200" dirty="0" smtClean="0">
                <a:solidFill>
                  <a:srgbClr val="0070C0"/>
                </a:solidFill>
                <a:latin typeface="Calibri"/>
                <a:cs typeface="Arial" pitchFamily="34" charset="0"/>
              </a:rPr>
              <a:t>ConnectIB-Dual FDR - 2.8 GHz Deca-core (IvyBridge) Intel PCI Gen3 with IB switch</a:t>
            </a:r>
          </a:p>
          <a:p>
            <a:pPr algn="ctr"/>
            <a:r>
              <a:rPr lang="en-US" sz="1200" dirty="0" smtClean="0">
                <a:solidFill>
                  <a:srgbClr val="C00000"/>
                </a:solidFill>
                <a:latin typeface="Calibri"/>
                <a:cs typeface="Arial" pitchFamily="34" charset="0"/>
              </a:rPr>
              <a:t>ConnectX-4-EDR - 2.8 GHz Deca-core (Haswell) Intel PCI Gen3 Back-to-back</a:t>
            </a:r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5628235"/>
              </p:ext>
            </p:extLst>
          </p:nvPr>
        </p:nvGraphicFramePr>
        <p:xfrm>
          <a:off x="4749040" y="868997"/>
          <a:ext cx="4275978" cy="3216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470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Bandwidth: MPI over </a:t>
            </a:r>
            <a:r>
              <a:rPr lang="en-US" sz="2400" dirty="0" smtClean="0">
                <a:solidFill>
                  <a:srgbClr val="C00000"/>
                </a:solidFill>
              </a:rPr>
              <a:t>IB with MVAPICH2</a:t>
            </a:r>
            <a:endParaRPr lang="en-US" sz="2400" dirty="0">
              <a:solidFill>
                <a:srgbClr val="C00000"/>
              </a:solidFill>
            </a:endParaRPr>
          </a:p>
        </p:txBody>
      </p:sp>
      <p:graphicFrame>
        <p:nvGraphicFramePr>
          <p:cNvPr id="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1323109"/>
              </p:ext>
            </p:extLst>
          </p:nvPr>
        </p:nvGraphicFramePr>
        <p:xfrm>
          <a:off x="219823" y="899141"/>
          <a:ext cx="4253778" cy="3210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3072251"/>
              </p:ext>
            </p:extLst>
          </p:nvPr>
        </p:nvGraphicFramePr>
        <p:xfrm>
          <a:off x="4551568" y="899140"/>
          <a:ext cx="4424512" cy="3210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04800" y="4125479"/>
            <a:ext cx="8623167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D27518"/>
                </a:solidFill>
                <a:latin typeface="Calibri"/>
                <a:cs typeface="Arial" pitchFamily="34" charset="0"/>
              </a:rPr>
              <a:t>TrueScale-QDR - 2.8 GHz Deca-core (IvyBridge) Intel PCI Gen3 with IB switch</a:t>
            </a:r>
          </a:p>
          <a:p>
            <a:pPr algn="ctr"/>
            <a:r>
              <a:rPr lang="en-US" sz="1200" dirty="0" smtClean="0">
                <a:solidFill>
                  <a:srgbClr val="7030A0"/>
                </a:solidFill>
                <a:latin typeface="Calibri"/>
                <a:cs typeface="Arial" pitchFamily="34" charset="0"/>
              </a:rPr>
              <a:t>ConnectX-3-FDR - 2.8 GHz Deca-core (IvyBridge) Intel PCI Gen3 with IB switch</a:t>
            </a:r>
          </a:p>
          <a:p>
            <a:pPr algn="ctr"/>
            <a:r>
              <a:rPr lang="en-US" sz="1200" dirty="0" smtClean="0">
                <a:solidFill>
                  <a:srgbClr val="0070C0"/>
                </a:solidFill>
                <a:latin typeface="Calibri"/>
                <a:cs typeface="Arial" pitchFamily="34" charset="0"/>
              </a:rPr>
              <a:t>ConnectIB-Dual FDR - 2.8 GHz Deca-core (IvyBridge) Intel PCI Gen3 with IB switch</a:t>
            </a:r>
          </a:p>
          <a:p>
            <a:pPr algn="ctr"/>
            <a:r>
              <a:rPr lang="en-US" sz="1200" dirty="0" smtClean="0">
                <a:solidFill>
                  <a:srgbClr val="C00000"/>
                </a:solidFill>
                <a:latin typeface="Calibri"/>
                <a:cs typeface="Arial" pitchFamily="34" charset="0"/>
              </a:rPr>
              <a:t>ConnectX-4-EDR - 2.8 GHz Deca-core (Haswell) Intel PCI Gen3 Back-to-back</a:t>
            </a:r>
          </a:p>
        </p:txBody>
      </p:sp>
    </p:spTree>
    <p:extLst>
      <p:ext uri="{BB962C8B-B14F-4D97-AF65-F5344CB8AC3E}">
        <p14:creationId xmlns:p14="http://schemas.microsoft.com/office/powerpoint/2010/main" val="282930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0012872"/>
              </p:ext>
            </p:extLst>
          </p:nvPr>
        </p:nvGraphicFramePr>
        <p:xfrm>
          <a:off x="1100863" y="902185"/>
          <a:ext cx="5977467" cy="1829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31" y="194415"/>
            <a:ext cx="8300852" cy="579575"/>
          </a:xfrm>
        </p:spPr>
        <p:txBody>
          <a:bodyPr/>
          <a:lstStyle/>
          <a:p>
            <a:r>
              <a:rPr lang="en-US" altLang="zh-CN" sz="2400" dirty="0" smtClean="0">
                <a:ea typeface="宋体" pitchFamily="2" charset="-122"/>
              </a:rPr>
              <a:t>MVAPICH2 Two-Sided Intra-Node Performance</a:t>
            </a:r>
            <a:br>
              <a:rPr lang="en-US" altLang="zh-CN" sz="2400" dirty="0" smtClean="0">
                <a:ea typeface="宋体" pitchFamily="2" charset="-122"/>
              </a:rPr>
            </a:br>
            <a:r>
              <a:rPr lang="en-US" altLang="zh-CN" sz="2000" dirty="0" smtClean="0">
                <a:ea typeface="宋体" pitchFamily="2" charset="-122"/>
              </a:rPr>
              <a:t>(Shared memory and </a:t>
            </a:r>
            <a:r>
              <a:rPr lang="en-US" altLang="zh-CN" sz="2000" dirty="0">
                <a:ea typeface="宋体" pitchFamily="2" charset="-122"/>
              </a:rPr>
              <a:t>Kernel-based Zero-copy </a:t>
            </a:r>
            <a:r>
              <a:rPr lang="en-US" altLang="zh-CN" sz="2000" dirty="0" smtClean="0">
                <a:ea typeface="宋体" pitchFamily="2" charset="-122"/>
              </a:rPr>
              <a:t>Support (LiMIC and CMA))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7059168" y="1219590"/>
            <a:ext cx="2084832" cy="65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sz="1400" b="0" kern="0" dirty="0" smtClean="0">
                <a:solidFill>
                  <a:srgbClr val="FF0000"/>
                </a:solidFill>
                <a:latin typeface="+mj-lt"/>
                <a:cs typeface="Calibri" pitchFamily="34" charset="0"/>
              </a:rPr>
              <a:t>Latest MVAPICH2 2.2b</a:t>
            </a:r>
          </a:p>
          <a:p>
            <a:pPr marL="342900" marR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Intel Iv</a:t>
            </a:r>
            <a:r>
              <a:rPr kumimoji="1" lang="en-US" sz="1400" b="0" kern="0" dirty="0" smtClean="0">
                <a:latin typeface="+mj-lt"/>
                <a:cs typeface="Calibri" pitchFamily="34" charset="0"/>
              </a:rPr>
              <a:t>y-bridge</a:t>
            </a:r>
            <a:endParaRPr kumimoji="1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3239035" y="1758990"/>
            <a:ext cx="1958975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sz="1200" b="0" kern="0" dirty="0" smtClean="0">
                <a:solidFill>
                  <a:srgbClr val="FF0000"/>
                </a:solidFill>
                <a:latin typeface="+mj-lt"/>
                <a:cs typeface="Calibri" pitchFamily="34" charset="0"/>
              </a:rPr>
              <a:t>0.18 u</a:t>
            </a:r>
            <a:r>
              <a:rPr kumimoji="1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s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3235322" y="1425137"/>
            <a:ext cx="1958975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sz="1200" b="0" kern="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  <a:cs typeface="Calibri" pitchFamily="34" charset="0"/>
              </a:rPr>
              <a:t>0.45 u</a:t>
            </a:r>
            <a:r>
              <a:rPr kumimoji="1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s</a:t>
            </a:r>
          </a:p>
        </p:txBody>
      </p:sp>
      <p:graphicFrame>
        <p:nvGraphicFramePr>
          <p:cNvPr id="1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7512883"/>
              </p:ext>
            </p:extLst>
          </p:nvPr>
        </p:nvGraphicFramePr>
        <p:xfrm>
          <a:off x="4595752" y="2859831"/>
          <a:ext cx="4239492" cy="2071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726506"/>
              </p:ext>
            </p:extLst>
          </p:nvPr>
        </p:nvGraphicFramePr>
        <p:xfrm>
          <a:off x="225631" y="2859819"/>
          <a:ext cx="4232564" cy="2049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TextBox 17"/>
          <p:cNvSpPr txBox="1"/>
          <p:nvPr/>
        </p:nvSpPr>
        <p:spPr bwMode="auto">
          <a:xfrm>
            <a:off x="3514465" y="3039203"/>
            <a:ext cx="1101103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14,250 MB/s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7539546" y="3265887"/>
            <a:ext cx="1125507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13,749 MB/s</a:t>
            </a:r>
          </a:p>
        </p:txBody>
      </p:sp>
    </p:spTree>
    <p:extLst>
      <p:ext uri="{BB962C8B-B14F-4D97-AF65-F5344CB8AC3E}">
        <p14:creationId xmlns:p14="http://schemas.microsoft.com/office/powerpoint/2010/main" val="245872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1570" y="125937"/>
            <a:ext cx="8409518" cy="411239"/>
          </a:xfrm>
        </p:spPr>
        <p:txBody>
          <a:bodyPr/>
          <a:lstStyle/>
          <a:p>
            <a:r>
              <a:rPr lang="en-US" sz="2400" dirty="0" smtClean="0"/>
              <a:t>Minimizing Memory Footprint by DC Transport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 bwMode="auto">
          <a:xfrm rot="16200000">
            <a:off x="1309875" y="458214"/>
            <a:ext cx="532187" cy="837363"/>
          </a:xfrm>
          <a:prstGeom prst="rect">
            <a:avLst/>
          </a:prstGeom>
          <a:solidFill>
            <a:srgbClr val="DCB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Node</a:t>
            </a:r>
            <a:r>
              <a:rPr kumimoji="0" lang="en-US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0</a:t>
            </a:r>
            <a:endParaRPr kumimoji="0" lang="en-US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 bwMode="auto">
          <a:xfrm rot="16200000">
            <a:off x="1597652" y="763257"/>
            <a:ext cx="462773" cy="2481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P1</a:t>
            </a:r>
          </a:p>
        </p:txBody>
      </p:sp>
      <p:sp>
        <p:nvSpPr>
          <p:cNvPr id="8" name="Rectangle 7"/>
          <p:cNvSpPr/>
          <p:nvPr/>
        </p:nvSpPr>
        <p:spPr bwMode="auto">
          <a:xfrm rot="16200000">
            <a:off x="1295497" y="763257"/>
            <a:ext cx="462771" cy="2481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10875" y="1364147"/>
            <a:ext cx="713309" cy="624741"/>
          </a:xfrm>
          <a:prstGeom prst="rect">
            <a:avLst/>
          </a:prstGeom>
          <a:solidFill>
            <a:srgbClr val="DCB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Node 1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367607" y="1776685"/>
            <a:ext cx="620269" cy="1851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P3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361016" y="1546111"/>
            <a:ext cx="620269" cy="1851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P2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91572" y="1364147"/>
            <a:ext cx="713309" cy="624741"/>
          </a:xfrm>
          <a:prstGeom prst="rect">
            <a:avLst/>
          </a:prstGeom>
          <a:solidFill>
            <a:srgbClr val="DCB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Node 3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48284" y="1775703"/>
            <a:ext cx="620269" cy="1851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P7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41726" y="1537501"/>
            <a:ext cx="620269" cy="1851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P6</a:t>
            </a:r>
          </a:p>
        </p:txBody>
      </p:sp>
      <p:sp>
        <p:nvSpPr>
          <p:cNvPr id="15" name="Rectangle 14"/>
          <p:cNvSpPr/>
          <p:nvPr/>
        </p:nvSpPr>
        <p:spPr bwMode="auto">
          <a:xfrm rot="16200000">
            <a:off x="1309875" y="2065554"/>
            <a:ext cx="532187" cy="837363"/>
          </a:xfrm>
          <a:prstGeom prst="rect">
            <a:avLst/>
          </a:prstGeom>
          <a:solidFill>
            <a:srgbClr val="DCB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Node</a:t>
            </a:r>
            <a:r>
              <a:rPr kumimoji="0" lang="en-US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2</a:t>
            </a:r>
            <a:endParaRPr kumimoji="0" lang="en-US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 rot="16200000">
            <a:off x="1597668" y="2370597"/>
            <a:ext cx="462771" cy="2481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P5</a:t>
            </a:r>
          </a:p>
        </p:txBody>
      </p:sp>
      <p:sp>
        <p:nvSpPr>
          <p:cNvPr id="17" name="Rectangle 16"/>
          <p:cNvSpPr/>
          <p:nvPr/>
        </p:nvSpPr>
        <p:spPr bwMode="auto">
          <a:xfrm rot="16200000">
            <a:off x="1295498" y="2370598"/>
            <a:ext cx="462771" cy="2481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P4</a:t>
            </a:r>
          </a:p>
        </p:txBody>
      </p:sp>
      <p:cxnSp>
        <p:nvCxnSpPr>
          <p:cNvPr id="18" name="Straight Connector 17"/>
          <p:cNvCxnSpPr>
            <a:stCxn id="14" idx="3"/>
            <a:endCxn id="11" idx="1"/>
          </p:cNvCxnSpPr>
          <p:nvPr/>
        </p:nvCxnSpPr>
        <p:spPr bwMode="auto">
          <a:xfrm>
            <a:off x="961999" y="1630069"/>
            <a:ext cx="1399027" cy="860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19" name="Straight Connector 18"/>
          <p:cNvCxnSpPr>
            <a:stCxn id="13" idx="3"/>
            <a:endCxn id="10" idx="1"/>
          </p:cNvCxnSpPr>
          <p:nvPr/>
        </p:nvCxnSpPr>
        <p:spPr bwMode="auto">
          <a:xfrm>
            <a:off x="968575" y="1868258"/>
            <a:ext cx="1399027" cy="9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20" name="Straight Connector 19"/>
          <p:cNvCxnSpPr>
            <a:stCxn id="8" idx="1"/>
            <a:endCxn id="17" idx="3"/>
          </p:cNvCxnSpPr>
          <p:nvPr/>
        </p:nvCxnSpPr>
        <p:spPr bwMode="auto">
          <a:xfrm>
            <a:off x="1526889" y="1118684"/>
            <a:ext cx="1" cy="11445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21" name="Straight Connector 20"/>
          <p:cNvCxnSpPr>
            <a:stCxn id="7" idx="1"/>
            <a:endCxn id="16" idx="3"/>
          </p:cNvCxnSpPr>
          <p:nvPr/>
        </p:nvCxnSpPr>
        <p:spPr bwMode="auto">
          <a:xfrm>
            <a:off x="1829061" y="1118686"/>
            <a:ext cx="1" cy="11445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22" name="Cloud 21"/>
          <p:cNvSpPr/>
          <p:nvPr/>
        </p:nvSpPr>
        <p:spPr bwMode="auto">
          <a:xfrm>
            <a:off x="1181822" y="1376998"/>
            <a:ext cx="927302" cy="638624"/>
          </a:xfrm>
          <a:prstGeom prst="cloud">
            <a:avLst/>
          </a:prstGeom>
          <a:solidFill>
            <a:srgbClr val="DCB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29120" y="1423829"/>
            <a:ext cx="927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IB</a:t>
            </a:r>
          </a:p>
          <a:p>
            <a:pPr algn="ctr"/>
            <a:r>
              <a:rPr lang="en-US" sz="1200" dirty="0" smtClean="0">
                <a:latin typeface="+mj-lt"/>
              </a:rPr>
              <a:t>Network</a:t>
            </a:r>
            <a:endParaRPr lang="en-US" sz="1200" dirty="0">
              <a:latin typeface="+mj-lt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3343278" y="547315"/>
            <a:ext cx="5724525" cy="201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1" lang="en-US" b="0" kern="0" dirty="0" smtClean="0">
                <a:latin typeface="+mj-lt"/>
                <a:cs typeface="Calibri" pitchFamily="34" charset="0"/>
              </a:rPr>
              <a:t>Constant connection cost (</a:t>
            </a:r>
            <a:r>
              <a:rPr kumimoji="1" lang="en-US" sz="1400" b="0" i="1" kern="0" dirty="0" smtClean="0">
                <a:latin typeface="+mj-lt"/>
                <a:cs typeface="Calibri" pitchFamily="34" charset="0"/>
              </a:rPr>
              <a:t>One QP for any peer</a:t>
            </a:r>
            <a:r>
              <a:rPr kumimoji="1" lang="en-US" sz="1400" b="0" kern="0" dirty="0" smtClean="0">
                <a:latin typeface="+mj-lt"/>
                <a:cs typeface="Calibri" pitchFamily="34" charset="0"/>
              </a:rPr>
              <a:t>)</a:t>
            </a:r>
          </a:p>
          <a:p>
            <a:pPr marL="342900" lvl="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1" lang="en-US" b="0" kern="0" dirty="0" smtClean="0">
                <a:latin typeface="+mj-lt"/>
                <a:cs typeface="Calibri" pitchFamily="34" charset="0"/>
              </a:rPr>
              <a:t>Full Feature Set (</a:t>
            </a:r>
            <a:r>
              <a:rPr kumimoji="1" lang="en-US" sz="1400" b="0" kern="0" dirty="0" smtClean="0">
                <a:latin typeface="+mj-lt"/>
                <a:cs typeface="Calibri" pitchFamily="34" charset="0"/>
              </a:rPr>
              <a:t>RDMA, Atomics etc)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Separate objects for send (DC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Initiator) and receive (DC Target)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1400" b="0" kern="0" dirty="0" smtClean="0">
                <a:latin typeface="+mj-lt"/>
              </a:rPr>
              <a:t>DC Target identified by “DCT Number”</a:t>
            </a: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 sz="1400" b="0" kern="0" dirty="0" smtClean="0">
                <a:latin typeface="+mj-lt"/>
              </a:rPr>
              <a:t>Messages routed with (DCT Number, LID)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1400" b="0" kern="0" dirty="0" smtClean="0">
                <a:latin typeface="+mj-lt"/>
              </a:rPr>
              <a:t>Requires same “DC Key” to enable communication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b="0" kern="0" dirty="0" smtClean="0">
                <a:solidFill>
                  <a:srgbClr val="C00000"/>
                </a:solidFill>
                <a:latin typeface="+mj-lt"/>
              </a:rPr>
              <a:t>Available since MVAPICH2-X 2.2a </a:t>
            </a:r>
          </a:p>
        </p:txBody>
      </p:sp>
      <p:graphicFrame>
        <p:nvGraphicFramePr>
          <p:cNvPr id="27" name="Content Placeholder 6"/>
          <p:cNvGraphicFramePr>
            <a:graphicFrameLocks/>
          </p:cNvGraphicFramePr>
          <p:nvPr/>
        </p:nvGraphicFramePr>
        <p:xfrm>
          <a:off x="4476750" y="2705166"/>
          <a:ext cx="4495800" cy="1982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Content Placeholder 6"/>
          <p:cNvGraphicFramePr>
            <a:graphicFrameLocks/>
          </p:cNvGraphicFramePr>
          <p:nvPr/>
        </p:nvGraphicFramePr>
        <p:xfrm>
          <a:off x="0" y="2619461"/>
          <a:ext cx="4305300" cy="2193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643240" y="4573560"/>
            <a:ext cx="8193088" cy="46192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 sz="1100" b="0" dirty="0" smtClean="0">
                <a:solidFill>
                  <a:srgbClr val="0004B0"/>
                </a:solidFill>
                <a:latin typeface="+mj-lt"/>
              </a:rPr>
              <a:t>H. Subramoni, K. Hamidouche, A. Venkatesh, S. Chakraborty and D. K. Panda, Designing MPI Library with Dynamic Connected Transport (DCT) of InfiniBand : Early Experiences. IEEE International Supercomputing Conference (ISC ’14).</a:t>
            </a:r>
            <a:endParaRPr lang="en-US" sz="1100" dirty="0">
              <a:solidFill>
                <a:srgbClr val="0004B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514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ojected-dev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004" y="911983"/>
            <a:ext cx="4756007" cy="336014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891" y="216846"/>
            <a:ext cx="8096596" cy="579575"/>
          </a:xfrm>
        </p:spPr>
        <p:txBody>
          <a:bodyPr/>
          <a:lstStyle/>
          <a:p>
            <a:r>
              <a:rPr lang="en-US" sz="2400" dirty="0" smtClean="0"/>
              <a:t>High-End Computing (HEC): ExaFlop &amp; ExaByte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 bwMode="auto">
          <a:xfrm>
            <a:off x="4693714" y="996366"/>
            <a:ext cx="457200" cy="171450"/>
          </a:xfrm>
          <a:prstGeom prst="ellipse">
            <a:avLst/>
          </a:prstGeom>
          <a:noFill/>
          <a:ln w="25400" cap="sq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Oval Callout 16"/>
          <p:cNvSpPr/>
          <p:nvPr/>
        </p:nvSpPr>
        <p:spPr bwMode="auto">
          <a:xfrm>
            <a:off x="902786" y="980939"/>
            <a:ext cx="1769416" cy="557598"/>
          </a:xfrm>
          <a:prstGeom prst="wedgeEllipseCallout">
            <a:avLst>
              <a:gd name="adj1" fmla="val 148868"/>
              <a:gd name="adj2" fmla="val 4005"/>
            </a:avLst>
          </a:prstGeom>
          <a:solidFill>
            <a:schemeClr val="accent2">
              <a:lumMod val="40000"/>
              <a:lumOff val="6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100-200</a:t>
            </a:r>
            <a:r>
              <a:rPr kumimoji="0" lang="en-US" sz="120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PFlops in 2016-2018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211883" y="1209579"/>
            <a:ext cx="457200" cy="171450"/>
          </a:xfrm>
          <a:prstGeom prst="ellipse">
            <a:avLst/>
          </a:prstGeom>
          <a:noFill/>
          <a:ln w="25400" cap="sq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Oval Callout 18"/>
          <p:cNvSpPr/>
          <p:nvPr/>
        </p:nvSpPr>
        <p:spPr bwMode="auto">
          <a:xfrm>
            <a:off x="2963605" y="2566356"/>
            <a:ext cx="1927126" cy="561110"/>
          </a:xfrm>
          <a:prstGeom prst="wedgeEllipseCallout">
            <a:avLst>
              <a:gd name="adj1" fmla="val 52621"/>
              <a:gd name="adj2" fmla="val -318392"/>
            </a:avLst>
          </a:prstGeom>
          <a:solidFill>
            <a:schemeClr val="accent2">
              <a:lumMod val="40000"/>
              <a:lumOff val="6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1 EFlops in 2020-2024?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1" name="图片 9"/>
          <p:cNvPicPr>
            <a:picLocks noChangeAspect="1"/>
          </p:cNvPicPr>
          <p:nvPr/>
        </p:nvPicPr>
        <p:blipFill rotWithShape="1">
          <a:blip r:embed="rId4"/>
          <a:srcRect t="12524" b="11"/>
          <a:stretch/>
        </p:blipFill>
        <p:spPr>
          <a:xfrm>
            <a:off x="5089128" y="938136"/>
            <a:ext cx="3953858" cy="3275856"/>
          </a:xfrm>
          <a:prstGeom prst="rect">
            <a:avLst/>
          </a:prstGeom>
        </p:spPr>
      </p:pic>
      <p:sp>
        <p:nvSpPr>
          <p:cNvPr id="15" name="Oval Callout 14"/>
          <p:cNvSpPr/>
          <p:nvPr/>
        </p:nvSpPr>
        <p:spPr bwMode="auto">
          <a:xfrm>
            <a:off x="4958054" y="2399208"/>
            <a:ext cx="1769416" cy="557598"/>
          </a:xfrm>
          <a:prstGeom prst="wedgeEllipseCallout">
            <a:avLst>
              <a:gd name="adj1" fmla="val 94499"/>
              <a:gd name="adj2" fmla="val 24711"/>
            </a:avLst>
          </a:prstGeom>
          <a:solidFill>
            <a:schemeClr val="accent2">
              <a:lumMod val="40000"/>
              <a:lumOff val="6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10K-20K </a:t>
            </a:r>
            <a:r>
              <a:rPr kumimoji="0" lang="en-US" sz="120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EBytes in 2016-2018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7292112" y="2410303"/>
            <a:ext cx="673416" cy="663907"/>
          </a:xfrm>
          <a:prstGeom prst="ellipse">
            <a:avLst/>
          </a:prstGeom>
          <a:noFill/>
          <a:ln w="25400" cap="sq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Oval Callout 20"/>
          <p:cNvSpPr/>
          <p:nvPr/>
        </p:nvSpPr>
        <p:spPr bwMode="auto">
          <a:xfrm>
            <a:off x="5591451" y="1214532"/>
            <a:ext cx="1769416" cy="557598"/>
          </a:xfrm>
          <a:prstGeom prst="wedgeEllipseCallout">
            <a:avLst>
              <a:gd name="adj1" fmla="val 123858"/>
              <a:gd name="adj2" fmla="val -81412"/>
            </a:avLst>
          </a:prstGeom>
          <a:solidFill>
            <a:schemeClr val="accent2">
              <a:lumMod val="40000"/>
              <a:lumOff val="6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FF0000"/>
                </a:solidFill>
                <a:latin typeface="Arial" charset="0"/>
                <a:cs typeface="Arial" charset="0"/>
              </a:rPr>
              <a:t>4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0K </a:t>
            </a:r>
            <a:r>
              <a:rPr kumimoji="0" lang="en-US" sz="140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EBytes in 2020 ?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8381052" y="951386"/>
            <a:ext cx="469530" cy="203244"/>
          </a:xfrm>
          <a:prstGeom prst="ellipse">
            <a:avLst/>
          </a:prstGeom>
          <a:noFill/>
          <a:ln w="25400" cap="sq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919468" y="4230557"/>
            <a:ext cx="1832408" cy="5034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lang="en-US" sz="24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US" sz="300" dirty="0" smtClean="0">
              <a:latin typeface="Calibri"/>
              <a:ea typeface="Times New Roman" charset="0"/>
              <a:cs typeface="Calibri"/>
            </a:endParaRPr>
          </a:p>
          <a:p>
            <a:pPr marL="0" indent="0" eaLnBrk="1" hangingPunct="1">
              <a:buNone/>
            </a:pPr>
            <a:r>
              <a:rPr lang="en-US" sz="2000" dirty="0" smtClean="0">
                <a:solidFill>
                  <a:srgbClr val="FF0000"/>
                </a:solidFill>
                <a:latin typeface="Calibri"/>
                <a:ea typeface="Times New Roman" charset="0"/>
                <a:cs typeface="Calibri"/>
              </a:rPr>
              <a:t>ExaFlop &amp; HPC</a:t>
            </a:r>
          </a:p>
          <a:p>
            <a:pPr eaLnBrk="1" hangingPunct="1"/>
            <a:r>
              <a:rPr lang="en-US" sz="200" dirty="0" smtClean="0">
                <a:latin typeface="Calibri"/>
                <a:ea typeface="Times New Roman" charset="0"/>
                <a:cs typeface="Calibri"/>
              </a:rPr>
              <a:t> </a:t>
            </a:r>
          </a:p>
          <a:p>
            <a:pPr eaLnBrk="1" hangingPunct="1"/>
            <a:endParaRPr lang="en-US" sz="2000" dirty="0" smtClean="0">
              <a:latin typeface="Calibri"/>
              <a:ea typeface="Times New Roman" charset="0"/>
              <a:cs typeface="Calibri"/>
            </a:endParaRPr>
          </a:p>
          <a:p>
            <a:pPr lvl="1" eaLnBrk="1" hangingPunct="1">
              <a:buFontTx/>
              <a:buNone/>
            </a:pPr>
            <a:endParaRPr lang="en-US" sz="200" dirty="0" smtClean="0">
              <a:latin typeface="Calibri"/>
              <a:ea typeface="Times New Roman" charset="0"/>
              <a:cs typeface="Calibri"/>
            </a:endParaRPr>
          </a:p>
          <a:p>
            <a:pPr lvl="1" eaLnBrk="1" hangingPunct="1"/>
            <a:endParaRPr lang="en-US" sz="1600" dirty="0" smtClean="0">
              <a:latin typeface="Calibri"/>
              <a:ea typeface="Times New Roman" charset="0"/>
              <a:cs typeface="Calibri"/>
            </a:endParaRPr>
          </a:p>
          <a:p>
            <a:pPr eaLnBrk="1" hangingPunct="1">
              <a:buFontTx/>
              <a:buNone/>
            </a:pPr>
            <a:endParaRPr lang="en-US" sz="1000" dirty="0" smtClean="0">
              <a:latin typeface="Calibri"/>
              <a:ea typeface="Times New Roman" charset="0"/>
              <a:cs typeface="Calibri"/>
            </a:endParaRPr>
          </a:p>
          <a:p>
            <a:pPr eaLnBrk="1" hangingPunct="1"/>
            <a:endParaRPr lang="en-US" sz="1600" dirty="0">
              <a:latin typeface="Calibri"/>
              <a:ea typeface="Times New Roman" charset="0"/>
              <a:cs typeface="Calibri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6189300" y="4214962"/>
            <a:ext cx="2276476" cy="5034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lang="en-US" sz="24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US" sz="300" dirty="0" smtClean="0">
              <a:latin typeface="Calibri"/>
              <a:ea typeface="Times New Roman" charset="0"/>
              <a:cs typeface="Calibri"/>
            </a:endParaRPr>
          </a:p>
          <a:p>
            <a:pPr marL="0" indent="0" eaLnBrk="1" hangingPunct="1">
              <a:buNone/>
            </a:pPr>
            <a:r>
              <a:rPr lang="en-US" sz="2000" dirty="0" smtClean="0">
                <a:solidFill>
                  <a:srgbClr val="FF0000"/>
                </a:solidFill>
                <a:latin typeface="Calibri"/>
                <a:ea typeface="Times New Roman" charset="0"/>
                <a:cs typeface="Calibri"/>
              </a:rPr>
              <a:t>ExaByte &amp; BigData</a:t>
            </a:r>
          </a:p>
          <a:p>
            <a:pPr eaLnBrk="1" hangingPunct="1"/>
            <a:r>
              <a:rPr lang="en-US" sz="200" dirty="0" smtClean="0">
                <a:latin typeface="Calibri"/>
                <a:ea typeface="Times New Roman" charset="0"/>
                <a:cs typeface="Calibri"/>
              </a:rPr>
              <a:t> </a:t>
            </a:r>
          </a:p>
          <a:p>
            <a:pPr eaLnBrk="1" hangingPunct="1"/>
            <a:endParaRPr lang="en-US" sz="2000" dirty="0" smtClean="0">
              <a:latin typeface="Calibri"/>
              <a:ea typeface="Times New Roman" charset="0"/>
              <a:cs typeface="Calibri"/>
            </a:endParaRPr>
          </a:p>
          <a:p>
            <a:pPr lvl="1" eaLnBrk="1" hangingPunct="1">
              <a:buFontTx/>
              <a:buNone/>
            </a:pPr>
            <a:endParaRPr lang="en-US" sz="200" dirty="0" smtClean="0">
              <a:latin typeface="Calibri"/>
              <a:ea typeface="Times New Roman" charset="0"/>
              <a:cs typeface="Calibri"/>
            </a:endParaRPr>
          </a:p>
          <a:p>
            <a:pPr lvl="1" eaLnBrk="1" hangingPunct="1"/>
            <a:endParaRPr lang="en-US" sz="1600" dirty="0" smtClean="0">
              <a:latin typeface="Calibri"/>
              <a:ea typeface="Times New Roman" charset="0"/>
              <a:cs typeface="Calibri"/>
            </a:endParaRPr>
          </a:p>
          <a:p>
            <a:pPr eaLnBrk="1" hangingPunct="1">
              <a:buFontTx/>
              <a:buNone/>
            </a:pPr>
            <a:endParaRPr lang="en-US" sz="1000" dirty="0" smtClean="0">
              <a:latin typeface="Calibri"/>
              <a:ea typeface="Times New Roman" charset="0"/>
              <a:cs typeface="Calibri"/>
            </a:endParaRPr>
          </a:p>
          <a:p>
            <a:pPr eaLnBrk="1" hangingPunct="1"/>
            <a:endParaRPr lang="en-US" sz="1600" dirty="0">
              <a:latin typeface="Calibri"/>
              <a:ea typeface="Times New Roman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526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15" grpId="0" animBg="1"/>
      <p:bldP spid="20" grpId="0" animBg="1"/>
      <p:bldP spid="21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3984" y="1161862"/>
            <a:ext cx="8348438" cy="32912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Scalability for million to billion processors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Support for highly-efficient inter-node and intra-node communication (both two-sided and one-sided RMA)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Extremely minimum memory footprint</a:t>
            </a:r>
            <a:endParaRPr lang="en-US" sz="1400" dirty="0" smtClean="0"/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2"/>
                </a:solidFill>
              </a:rPr>
              <a:t>Collective communication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>
                <a:solidFill>
                  <a:schemeClr val="accent2"/>
                </a:solidFill>
              </a:rPr>
              <a:t>Offload </a:t>
            </a:r>
            <a:r>
              <a:rPr lang="en-US" sz="1600" dirty="0">
                <a:solidFill>
                  <a:schemeClr val="accent2"/>
                </a:solidFill>
              </a:rPr>
              <a:t>and Non-blocking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Integrated Support for GPGPUs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Unified Runtime for Hybrid MPI+PGAS programming (MPI + OpenSHMEM, MPI + UPC, CAF, …)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Virtualization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Energy-Awareness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</a:t>
            </a:r>
          </a:p>
          <a:p>
            <a:pPr>
              <a:lnSpc>
                <a:spcPct val="90000"/>
              </a:lnSpc>
              <a:buNone/>
            </a:pPr>
            <a:endParaRPr lang="en-US" sz="2000" b="0" dirty="0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>
          <a:xfrm>
            <a:off x="136478" y="73882"/>
            <a:ext cx="8693623" cy="377222"/>
          </a:xfrm>
        </p:spPr>
        <p:txBody>
          <a:bodyPr/>
          <a:lstStyle/>
          <a:p>
            <a:r>
              <a:rPr lang="en-US" sz="2400" dirty="0" smtClean="0"/>
              <a:t>Overview of A Few Challenges being Addressed by the MVAPICH2 Project for Exascale</a:t>
            </a:r>
          </a:p>
        </p:txBody>
      </p:sp>
    </p:spTree>
    <p:extLst>
      <p:ext uri="{BB962C8B-B14F-4D97-AF65-F5344CB8AC3E}">
        <p14:creationId xmlns:p14="http://schemas.microsoft.com/office/powerpoint/2010/main" val="413447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664527" y="2506884"/>
            <a:ext cx="4660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+mj-lt"/>
              </a:rPr>
              <a:t>Modified  HPL with Offload-Bcast does up to </a:t>
            </a:r>
            <a:r>
              <a:rPr lang="en-US" sz="1200" b="0" dirty="0" smtClean="0">
                <a:solidFill>
                  <a:srgbClr val="FF0000"/>
                </a:solidFill>
                <a:latin typeface="+mj-lt"/>
              </a:rPr>
              <a:t>4.5% </a:t>
            </a:r>
            <a:r>
              <a:rPr lang="en-US" sz="1200" b="0" dirty="0" smtClean="0">
                <a:solidFill>
                  <a:schemeClr val="bg1"/>
                </a:solidFill>
                <a:latin typeface="+mj-lt"/>
              </a:rPr>
              <a:t>better than default version (512 Processes)</a:t>
            </a: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2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4160914"/>
              </p:ext>
            </p:extLst>
          </p:nvPr>
        </p:nvGraphicFramePr>
        <p:xfrm>
          <a:off x="0" y="713603"/>
          <a:ext cx="3966520" cy="1723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543880533"/>
              </p:ext>
            </p:extLst>
          </p:nvPr>
        </p:nvGraphicFramePr>
        <p:xfrm>
          <a:off x="207594" y="3041654"/>
          <a:ext cx="4090086" cy="1333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719" y="149729"/>
            <a:ext cx="8429075" cy="579576"/>
          </a:xfrm>
        </p:spPr>
        <p:txBody>
          <a:bodyPr/>
          <a:lstStyle/>
          <a:p>
            <a:r>
              <a:rPr lang="en-US" sz="1800" dirty="0" smtClean="0">
                <a:latin typeface="+mj-lt"/>
              </a:rPr>
              <a:t>Co-Design with MPI-3 Non-Blocking Collectives and Collective Offload Co-Direct Hardware (Available since MVAPICH2-X 2.2a)</a:t>
            </a:r>
            <a:endParaRPr lang="en-US" sz="18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2957" y="2525340"/>
            <a:ext cx="462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+mj-lt"/>
              </a:rPr>
              <a:t>Modified  P3DFFT with Offload-Alltoall does up to </a:t>
            </a:r>
            <a:r>
              <a:rPr lang="en-US" sz="1200" b="0" dirty="0" smtClean="0">
                <a:solidFill>
                  <a:srgbClr val="FF0000"/>
                </a:solidFill>
                <a:latin typeface="+mj-lt"/>
              </a:rPr>
              <a:t>17% </a:t>
            </a:r>
            <a:r>
              <a:rPr lang="en-US" sz="1200" b="0" dirty="0" smtClean="0">
                <a:solidFill>
                  <a:schemeClr val="bg1"/>
                </a:solidFill>
                <a:latin typeface="+mj-lt"/>
              </a:rPr>
              <a:t>better than default version (128 Processes)</a:t>
            </a: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430129" y="2958883"/>
            <a:ext cx="4500603" cy="37687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en-US" sz="105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K. Kandalla, et. al.. High-Performance and Scalable Non-Blocking All-to-All with Collective Offload on InfiniBand Clusters: A Study with Parallel 3D FFT, ISC 2011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5752" y="951334"/>
            <a:ext cx="644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+mj-lt"/>
              </a:rPr>
              <a:t>17%</a:t>
            </a:r>
            <a:endParaRPr lang="en-US" sz="11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Up-Down Arrow 17"/>
          <p:cNvSpPr/>
          <p:nvPr/>
        </p:nvSpPr>
        <p:spPr bwMode="auto">
          <a:xfrm>
            <a:off x="3635641" y="923222"/>
            <a:ext cx="228600" cy="273929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857647496"/>
              </p:ext>
            </p:extLst>
          </p:nvPr>
        </p:nvGraphicFramePr>
        <p:xfrm>
          <a:off x="4269592" y="566295"/>
          <a:ext cx="4872251" cy="2197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610830" y="1031828"/>
            <a:ext cx="644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+mj-lt"/>
              </a:rPr>
              <a:t>4.5%</a:t>
            </a:r>
            <a:endParaRPr lang="en-US" sz="11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1" name="Up-Down Arrow 20"/>
          <p:cNvSpPr/>
          <p:nvPr/>
        </p:nvSpPr>
        <p:spPr bwMode="auto">
          <a:xfrm>
            <a:off x="3598104" y="3316629"/>
            <a:ext cx="228600" cy="273929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5176" y="4309465"/>
            <a:ext cx="4225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+mj-lt"/>
              </a:rPr>
              <a:t>Modified  Pre-Conjugate Gradient Solver with Offload-Allreduce does up to </a:t>
            </a:r>
            <a:r>
              <a:rPr lang="en-US" sz="1200" b="0" dirty="0" smtClean="0">
                <a:solidFill>
                  <a:srgbClr val="FF0000"/>
                </a:solidFill>
                <a:latin typeface="+mj-lt"/>
              </a:rPr>
              <a:t>21.8% </a:t>
            </a:r>
            <a:r>
              <a:rPr lang="en-US" sz="1200" b="0" dirty="0" smtClean="0">
                <a:solidFill>
                  <a:schemeClr val="bg1"/>
                </a:solidFill>
                <a:latin typeface="+mj-lt"/>
              </a:rPr>
              <a:t>better than default version</a:t>
            </a: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4457131" y="3448825"/>
            <a:ext cx="4686889" cy="37687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en-US" sz="105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K. Kandalla, et. al, Designing Non-blocking Broadcast with Collective Offload on InfiniBand Clusters: A Case Study with HPL, HotI 2011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40878" y="3828674"/>
            <a:ext cx="47031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K. Kandalla, et. </a:t>
            </a:r>
            <a:r>
              <a:rPr lang="en-US" sz="1050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a</a:t>
            </a:r>
            <a:r>
              <a:rPr lang="en-US" sz="105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l., Designing </a:t>
            </a:r>
            <a:r>
              <a:rPr lang="en-US" sz="1050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Non-blocking Allreduce with Collective Offload on InfiniBand Clusters: A Case Study with Conjugate Gradient </a:t>
            </a:r>
            <a:r>
              <a:rPr lang="en-US" sz="105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Solvers, IPDPS ’12</a:t>
            </a:r>
            <a:endParaRPr lang="en-US" sz="1050" dirty="0">
              <a:solidFill>
                <a:schemeClr val="bg1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7" name="Up-Down Arrow 26"/>
          <p:cNvSpPr/>
          <p:nvPr/>
        </p:nvSpPr>
        <p:spPr bwMode="auto">
          <a:xfrm>
            <a:off x="8445686" y="1006183"/>
            <a:ext cx="228600" cy="273929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71538" y="3331595"/>
            <a:ext cx="789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+mj-lt"/>
              </a:rPr>
              <a:t>21.8%</a:t>
            </a:r>
            <a:endParaRPr lang="en-US" sz="11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32715" y="4278456"/>
            <a:ext cx="4656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Can Network-Offload based Non-Blocking Neighborhood MPI </a:t>
            </a:r>
            <a:r>
              <a:rPr lang="en-US" sz="105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Collectives Improve </a:t>
            </a:r>
            <a:r>
              <a:rPr lang="en-US" sz="105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Communication Overheads of Irregular Graph </a:t>
            </a:r>
            <a:r>
              <a:rPr lang="en-US" sz="105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 Algorithms? K</a:t>
            </a:r>
            <a:r>
              <a:rPr lang="en-US" sz="105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. </a:t>
            </a:r>
            <a:r>
              <a:rPr lang="en-US" sz="105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Kandalla, A</a:t>
            </a:r>
            <a:r>
              <a:rPr lang="en-US" sz="105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. </a:t>
            </a:r>
            <a:r>
              <a:rPr lang="en-US" sz="105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Buluc, </a:t>
            </a:r>
            <a:r>
              <a:rPr lang="en-US" sz="105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H. </a:t>
            </a:r>
            <a:r>
              <a:rPr lang="en-US" sz="105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Subramoni, </a:t>
            </a:r>
            <a:r>
              <a:rPr lang="en-US" sz="105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K. </a:t>
            </a:r>
            <a:r>
              <a:rPr lang="en-US" sz="105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Tomko, </a:t>
            </a:r>
            <a:r>
              <a:rPr lang="en-US" sz="105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J. </a:t>
            </a:r>
            <a:r>
              <a:rPr lang="en-US" sz="105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Vienne, </a:t>
            </a:r>
            <a:r>
              <a:rPr lang="en-US" sz="105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L. </a:t>
            </a:r>
            <a:r>
              <a:rPr lang="en-US" sz="105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Oliker, </a:t>
            </a:r>
            <a:r>
              <a:rPr lang="en-US" sz="105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and D. K. </a:t>
            </a:r>
            <a:r>
              <a:rPr lang="en-US" sz="105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Panda, IWPAPS’ 12</a:t>
            </a:r>
          </a:p>
        </p:txBody>
      </p:sp>
    </p:spTree>
    <p:extLst>
      <p:ext uri="{BB962C8B-B14F-4D97-AF65-F5344CB8AC3E}">
        <p14:creationId xmlns:p14="http://schemas.microsoft.com/office/powerpoint/2010/main" val="227952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3984" y="1136209"/>
            <a:ext cx="8348438" cy="355253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Scalability for million to billion processors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Support for highly-efficient inter-node and intra-node communication (both two-sided and one-sided RMA)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Extremely minimum memory footprint</a:t>
            </a:r>
            <a:endParaRPr lang="en-US" sz="1400" dirty="0" smtClean="0"/>
          </a:p>
          <a:p>
            <a:pPr>
              <a:lnSpc>
                <a:spcPct val="90000"/>
              </a:lnSpc>
            </a:pPr>
            <a:r>
              <a:rPr lang="en-US" sz="2000" dirty="0"/>
              <a:t>Collective communication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Offload </a:t>
            </a:r>
            <a:r>
              <a:rPr lang="en-US" sz="1600" dirty="0"/>
              <a:t>and Non-blocking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accent2"/>
                </a:solidFill>
              </a:rPr>
              <a:t>Integrated Support for GPGPUs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Integrated Support for </a:t>
            </a:r>
            <a:r>
              <a:rPr lang="en-US" sz="2000" dirty="0" smtClean="0"/>
              <a:t>MICs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smtClean="0"/>
              <a:t>Unified Runtime for Hybrid MPI+PGAS programming (MPI + OpenSHMEM, MPI + UPC, CAF, …)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Virtualization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Energy-Awareness </a:t>
            </a:r>
            <a:endParaRPr lang="en-US" sz="2000" dirty="0"/>
          </a:p>
          <a:p>
            <a:pPr>
              <a:lnSpc>
                <a:spcPct val="90000"/>
              </a:lnSpc>
              <a:buNone/>
            </a:pPr>
            <a:endParaRPr lang="en-US" sz="2000" dirty="0" smtClean="0"/>
          </a:p>
          <a:p>
            <a:pPr>
              <a:lnSpc>
                <a:spcPct val="90000"/>
              </a:lnSpc>
              <a:buNone/>
            </a:pPr>
            <a:endParaRPr lang="en-US" sz="2000" b="0" dirty="0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>
          <a:xfrm>
            <a:off x="261354" y="157411"/>
            <a:ext cx="8527805" cy="377222"/>
          </a:xfrm>
        </p:spPr>
        <p:txBody>
          <a:bodyPr/>
          <a:lstStyle/>
          <a:p>
            <a:r>
              <a:rPr lang="en-US" sz="2400" dirty="0" smtClean="0"/>
              <a:t>Overview of A Few Challenges being Addressed by the MVAPICH2 Project for Exascale</a:t>
            </a:r>
          </a:p>
        </p:txBody>
      </p:sp>
    </p:spTree>
    <p:extLst>
      <p:ext uri="{BB962C8B-B14F-4D97-AF65-F5344CB8AC3E}">
        <p14:creationId xmlns:p14="http://schemas.microsoft.com/office/powerpoint/2010/main" val="210353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7"/>
          <p:cNvGrpSpPr/>
          <p:nvPr/>
        </p:nvGrpSpPr>
        <p:grpSpPr>
          <a:xfrm>
            <a:off x="5196284" y="1371600"/>
            <a:ext cx="3642916" cy="2644986"/>
            <a:chOff x="4960790" y="2584248"/>
            <a:chExt cx="3642916" cy="3526648"/>
          </a:xfrm>
        </p:grpSpPr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6090588" y="5145919"/>
              <a:ext cx="382485" cy="378879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56388" y="4789295"/>
              <a:ext cx="1242177" cy="303854"/>
            </a:xfrm>
            <a:prstGeom prst="rect">
              <a:avLst/>
            </a:prstGeom>
          </p:spPr>
        </p:pic>
        <p:grpSp>
          <p:nvGrpSpPr>
            <p:cNvPr id="3" name="Group 116"/>
            <p:cNvGrpSpPr/>
            <p:nvPr/>
          </p:nvGrpSpPr>
          <p:grpSpPr>
            <a:xfrm>
              <a:off x="4960790" y="2584248"/>
              <a:ext cx="2548280" cy="2155662"/>
              <a:chOff x="4960790" y="2584248"/>
              <a:chExt cx="2548280" cy="2155662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16200000">
                <a:off x="5798906" y="3929835"/>
                <a:ext cx="864386" cy="755764"/>
              </a:xfrm>
              <a:prstGeom prst="rect">
                <a:avLst/>
              </a:prstGeom>
            </p:spPr>
          </p:pic>
          <p:grpSp>
            <p:nvGrpSpPr>
              <p:cNvPr id="4" name="Group 13"/>
              <p:cNvGrpSpPr/>
              <p:nvPr/>
            </p:nvGrpSpPr>
            <p:grpSpPr>
              <a:xfrm>
                <a:off x="5519140" y="4001313"/>
                <a:ext cx="490742" cy="491708"/>
                <a:chOff x="4096621" y="2385091"/>
                <a:chExt cx="905256" cy="899000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4096621" y="2385091"/>
                  <a:ext cx="905256" cy="899000"/>
                </a:xfrm>
                <a:prstGeom prst="rect">
                  <a:avLst/>
                </a:prstGeom>
                <a:gradFill flip="none" rotWithShape="1">
                  <a:gsLst>
                    <a:gs pos="54000">
                      <a:srgbClr val="347300"/>
                    </a:gs>
                    <a:gs pos="100000">
                      <a:srgbClr val="FFFFFF"/>
                    </a:gs>
                  </a:gsLst>
                  <a:lin ang="564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4223761" y="2503809"/>
                  <a:ext cx="674706" cy="668727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5" name="Group 14"/>
              <p:cNvGrpSpPr/>
              <p:nvPr/>
            </p:nvGrpSpPr>
            <p:grpSpPr>
              <a:xfrm>
                <a:off x="5546450" y="2623451"/>
                <a:ext cx="924823" cy="932688"/>
                <a:chOff x="4096621" y="574205"/>
                <a:chExt cx="1488439" cy="1668988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4096621" y="574205"/>
                  <a:ext cx="1488439" cy="1668988"/>
                </a:xfrm>
                <a:prstGeom prst="rect">
                  <a:avLst/>
                </a:prstGeom>
                <a:gradFill flip="none" rotWithShape="1">
                  <a:gsLst>
                    <a:gs pos="49000">
                      <a:srgbClr val="B1B1B1"/>
                    </a:gs>
                    <a:gs pos="100000">
                      <a:srgbClr val="FFFFFF"/>
                    </a:gs>
                  </a:gsLst>
                  <a:lin ang="588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268165" y="798430"/>
                  <a:ext cx="1103748" cy="1227197"/>
                </a:xfrm>
                <a:prstGeom prst="rect">
                  <a:avLst/>
                </a:prstGeom>
                <a:solidFill>
                  <a:srgbClr val="0100B9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48" name="Up-Down Arrow 47"/>
              <p:cNvSpPr/>
              <p:nvPr/>
            </p:nvSpPr>
            <p:spPr>
              <a:xfrm>
                <a:off x="5666693" y="3570894"/>
                <a:ext cx="204831" cy="409637"/>
              </a:xfrm>
              <a:prstGeom prst="up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 dirty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Up-Down Arrow 48"/>
              <p:cNvSpPr/>
              <p:nvPr/>
            </p:nvSpPr>
            <p:spPr>
              <a:xfrm>
                <a:off x="6170196" y="3564366"/>
                <a:ext cx="204831" cy="409637"/>
              </a:xfrm>
              <a:prstGeom prst="upDownArrow">
                <a:avLst/>
              </a:prstGeom>
              <a:solidFill>
                <a:srgbClr val="7F7F7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 dirty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095817" y="3516274"/>
                <a:ext cx="680115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PCIe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960790" y="4195640"/>
                <a:ext cx="640280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GPU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013888" y="2584248"/>
                <a:ext cx="996832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CPU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512238" y="4163694"/>
                <a:ext cx="996832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NIC</a:t>
                </a: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6701733" y="5078969"/>
              <a:ext cx="996832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</a:p>
          </p:txBody>
        </p:sp>
        <p:grpSp>
          <p:nvGrpSpPr>
            <p:cNvPr id="6" name="Group 73"/>
            <p:cNvGrpSpPr/>
            <p:nvPr/>
          </p:nvGrpSpPr>
          <p:grpSpPr>
            <a:xfrm>
              <a:off x="7372896" y="2626421"/>
              <a:ext cx="1230810" cy="2089073"/>
              <a:chOff x="6689007" y="2937055"/>
              <a:chExt cx="1230810" cy="2089073"/>
            </a:xfrm>
          </p:grpSpPr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16200000">
                <a:off x="6634696" y="4216053"/>
                <a:ext cx="864386" cy="755764"/>
              </a:xfrm>
              <a:prstGeom prst="rect">
                <a:avLst/>
              </a:prstGeom>
            </p:spPr>
          </p:pic>
          <p:grpSp>
            <p:nvGrpSpPr>
              <p:cNvPr id="7" name="Group 72"/>
              <p:cNvGrpSpPr/>
              <p:nvPr/>
            </p:nvGrpSpPr>
            <p:grpSpPr>
              <a:xfrm>
                <a:off x="6940374" y="2937055"/>
                <a:ext cx="979443" cy="1855916"/>
                <a:chOff x="6940374" y="2937055"/>
                <a:chExt cx="979443" cy="1855916"/>
              </a:xfrm>
              <a:scene3d>
                <a:camera prst="orthographicFront">
                  <a:rot lat="0" lon="10800000" rev="0"/>
                </a:camera>
                <a:lightRig rig="threePt" dir="t"/>
              </a:scene3d>
            </p:grpSpPr>
            <p:grpSp>
              <p:nvGrpSpPr>
                <p:cNvPr id="10" name="Group 60"/>
                <p:cNvGrpSpPr/>
                <p:nvPr/>
              </p:nvGrpSpPr>
              <p:grpSpPr>
                <a:xfrm>
                  <a:off x="6940374" y="4301263"/>
                  <a:ext cx="490742" cy="491708"/>
                  <a:chOff x="4096621" y="2385091"/>
                  <a:chExt cx="905256" cy="899000"/>
                </a:xfrm>
              </p:grpSpPr>
              <p:sp>
                <p:nvSpPr>
                  <p:cNvPr id="67" name="Rectangle 66"/>
                  <p:cNvSpPr/>
                  <p:nvPr/>
                </p:nvSpPr>
                <p:spPr>
                  <a:xfrm>
                    <a:off x="4096621" y="2385091"/>
                    <a:ext cx="905256" cy="899000"/>
                  </a:xfrm>
                  <a:prstGeom prst="rect">
                    <a:avLst/>
                  </a:prstGeom>
                  <a:gradFill flip="none" rotWithShape="1">
                    <a:gsLst>
                      <a:gs pos="54000">
                        <a:srgbClr val="347300"/>
                      </a:gs>
                      <a:gs pos="100000">
                        <a:srgbClr val="FFFFFF"/>
                      </a:gs>
                    </a:gsLst>
                    <a:lin ang="5640000" scaled="0"/>
                    <a:tileRect/>
                  </a:gra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00" b="1" dirty="0">
                      <a:solidFill>
                        <a:srgbClr val="000066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4223761" y="2503809"/>
                    <a:ext cx="674706" cy="66872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00" b="1" dirty="0">
                      <a:solidFill>
                        <a:srgbClr val="000066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65" name="Rectangle 64"/>
                <p:cNvSpPr/>
                <p:nvPr/>
              </p:nvSpPr>
              <p:spPr>
                <a:xfrm>
                  <a:off x="6994994" y="2937055"/>
                  <a:ext cx="924823" cy="932688"/>
                </a:xfrm>
                <a:prstGeom prst="rect">
                  <a:avLst/>
                </a:prstGeom>
                <a:gradFill flip="none" rotWithShape="1">
                  <a:gsLst>
                    <a:gs pos="49000">
                      <a:srgbClr val="B1B1B1"/>
                    </a:gs>
                    <a:gs pos="100000">
                      <a:srgbClr val="FFFFFF"/>
                    </a:gs>
                  </a:gsLst>
                  <a:lin ang="588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7101581" y="3048705"/>
                  <a:ext cx="685800" cy="685800"/>
                </a:xfrm>
                <a:prstGeom prst="rect">
                  <a:avLst/>
                </a:prstGeom>
                <a:solidFill>
                  <a:srgbClr val="0100B9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3" name="Up-Down Arrow 62"/>
                <p:cNvSpPr/>
                <p:nvPr/>
              </p:nvSpPr>
              <p:spPr>
                <a:xfrm>
                  <a:off x="7087927" y="3884499"/>
                  <a:ext cx="204831" cy="409637"/>
                </a:xfrm>
                <a:prstGeom prst="upDown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4" name="Up-Down Arrow 63"/>
                <p:cNvSpPr/>
                <p:nvPr/>
              </p:nvSpPr>
              <p:spPr>
                <a:xfrm>
                  <a:off x="7591430" y="3877971"/>
                  <a:ext cx="204831" cy="409637"/>
                </a:xfrm>
                <a:prstGeom prst="upDownArrow">
                  <a:avLst/>
                </a:prstGeom>
                <a:solidFill>
                  <a:srgbClr val="7F7F7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12" name="Group 106"/>
            <p:cNvGrpSpPr/>
            <p:nvPr/>
          </p:nvGrpSpPr>
          <p:grpSpPr>
            <a:xfrm>
              <a:off x="5847260" y="5287135"/>
              <a:ext cx="491577" cy="823761"/>
              <a:chOff x="5163371" y="5829904"/>
              <a:chExt cx="564311" cy="1156172"/>
            </a:xfrm>
            <a:scene3d>
              <a:camera prst="orthographicFront">
                <a:rot lat="0" lon="10800000" rev="0"/>
              </a:camera>
              <a:lightRig rig="threePt" dir="t"/>
            </a:scene3d>
          </p:grpSpPr>
          <p:grpSp>
            <p:nvGrpSpPr>
              <p:cNvPr id="14" name="Group 85"/>
              <p:cNvGrpSpPr/>
              <p:nvPr/>
            </p:nvGrpSpPr>
            <p:grpSpPr>
              <a:xfrm rot="10800000">
                <a:off x="5436829" y="5829904"/>
                <a:ext cx="290853" cy="304080"/>
                <a:chOff x="4096621" y="2385091"/>
                <a:chExt cx="905256" cy="899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4096621" y="2385091"/>
                  <a:ext cx="905256" cy="899000"/>
                </a:xfrm>
                <a:prstGeom prst="rect">
                  <a:avLst/>
                </a:prstGeom>
                <a:gradFill flip="none" rotWithShape="1">
                  <a:gsLst>
                    <a:gs pos="54000">
                      <a:srgbClr val="347300"/>
                    </a:gs>
                    <a:gs pos="100000">
                      <a:srgbClr val="FFFFFF"/>
                    </a:gs>
                  </a:gsLst>
                  <a:lin ang="564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4223761" y="2503809"/>
                  <a:ext cx="674706" cy="668727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5" name="Group 88"/>
              <p:cNvGrpSpPr/>
              <p:nvPr/>
            </p:nvGrpSpPr>
            <p:grpSpPr>
              <a:xfrm rot="10800000">
                <a:off x="5163371" y="6409287"/>
                <a:ext cx="548125" cy="576789"/>
                <a:chOff x="4096621" y="574205"/>
                <a:chExt cx="1488439" cy="1668988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4096621" y="574205"/>
                  <a:ext cx="1488439" cy="1668988"/>
                </a:xfrm>
                <a:prstGeom prst="rect">
                  <a:avLst/>
                </a:prstGeom>
                <a:gradFill flip="none" rotWithShape="1">
                  <a:gsLst>
                    <a:gs pos="49000">
                      <a:srgbClr val="B1B1B1"/>
                    </a:gs>
                    <a:gs pos="100000">
                      <a:srgbClr val="FFFFFF"/>
                    </a:gs>
                  </a:gsLst>
                  <a:lin ang="588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4268165" y="798430"/>
                  <a:ext cx="1103748" cy="1227197"/>
                </a:xfrm>
                <a:prstGeom prst="rect">
                  <a:avLst/>
                </a:prstGeom>
                <a:solidFill>
                  <a:srgbClr val="0100B9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92" name="Up-Down Arrow 91"/>
              <p:cNvSpPr/>
              <p:nvPr/>
            </p:nvSpPr>
            <p:spPr>
              <a:xfrm rot="10800000">
                <a:off x="5518831" y="6146836"/>
                <a:ext cx="121399" cy="253326"/>
              </a:xfrm>
              <a:prstGeom prst="up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 dirty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Up-Down Arrow 92"/>
              <p:cNvSpPr/>
              <p:nvPr/>
            </p:nvSpPr>
            <p:spPr>
              <a:xfrm rot="10800000">
                <a:off x="5220414" y="6150873"/>
                <a:ext cx="121399" cy="253326"/>
              </a:xfrm>
              <a:prstGeom prst="upDownArrow">
                <a:avLst/>
              </a:prstGeom>
              <a:solidFill>
                <a:srgbClr val="7F7F7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 dirty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6" name="Group 96"/>
            <p:cNvGrpSpPr/>
            <p:nvPr/>
          </p:nvGrpSpPr>
          <p:grpSpPr>
            <a:xfrm rot="10800000">
              <a:off x="7660396" y="5144637"/>
              <a:ext cx="545047" cy="966258"/>
              <a:chOff x="836408" y="1807317"/>
              <a:chExt cx="1067183" cy="2125625"/>
            </a:xfrm>
          </p:grpSpPr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16200000">
                <a:off x="1093516" y="3122867"/>
                <a:ext cx="864386" cy="755764"/>
              </a:xfrm>
              <a:prstGeom prst="rect">
                <a:avLst/>
              </a:prstGeom>
            </p:spPr>
          </p:pic>
          <p:grpSp>
            <p:nvGrpSpPr>
              <p:cNvPr id="17" name="Group 98"/>
              <p:cNvGrpSpPr/>
              <p:nvPr/>
            </p:nvGrpSpPr>
            <p:grpSpPr>
              <a:xfrm>
                <a:off x="836408" y="3185179"/>
                <a:ext cx="490742" cy="491708"/>
                <a:chOff x="4096621" y="2385091"/>
                <a:chExt cx="905256" cy="899000"/>
              </a:xfrm>
              <a:scene3d>
                <a:camera prst="orthographicFront">
                  <a:rot lat="10800000" lon="0" rev="0"/>
                </a:camera>
                <a:lightRig rig="threePt" dir="t"/>
              </a:scene3d>
            </p:grpSpPr>
            <p:sp>
              <p:nvSpPr>
                <p:cNvPr id="105" name="Rectangle 104"/>
                <p:cNvSpPr/>
                <p:nvPr/>
              </p:nvSpPr>
              <p:spPr>
                <a:xfrm>
                  <a:off x="4096621" y="2385091"/>
                  <a:ext cx="905256" cy="899000"/>
                </a:xfrm>
                <a:prstGeom prst="rect">
                  <a:avLst/>
                </a:prstGeom>
                <a:gradFill flip="none" rotWithShape="1">
                  <a:gsLst>
                    <a:gs pos="54000">
                      <a:srgbClr val="347300"/>
                    </a:gs>
                    <a:gs pos="100000">
                      <a:srgbClr val="FFFFFF"/>
                    </a:gs>
                  </a:gsLst>
                  <a:lin ang="564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4223761" y="2503809"/>
                  <a:ext cx="674706" cy="668727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9" name="Group 99"/>
              <p:cNvGrpSpPr/>
              <p:nvPr/>
            </p:nvGrpSpPr>
            <p:grpSpPr>
              <a:xfrm>
                <a:off x="863718" y="1807317"/>
                <a:ext cx="924823" cy="932688"/>
                <a:chOff x="4096621" y="574205"/>
                <a:chExt cx="1488439" cy="1668988"/>
              </a:xfrm>
              <a:scene3d>
                <a:camera prst="orthographicFront">
                  <a:rot lat="10800000" lon="0" rev="0"/>
                </a:camera>
                <a:lightRig rig="threePt" dir="t"/>
              </a:scene3d>
            </p:grpSpPr>
            <p:sp>
              <p:nvSpPr>
                <p:cNvPr id="103" name="Rectangle 102"/>
                <p:cNvSpPr/>
                <p:nvPr/>
              </p:nvSpPr>
              <p:spPr>
                <a:xfrm>
                  <a:off x="4096621" y="574205"/>
                  <a:ext cx="1488439" cy="1668988"/>
                </a:xfrm>
                <a:prstGeom prst="rect">
                  <a:avLst/>
                </a:prstGeom>
                <a:gradFill flip="none" rotWithShape="1">
                  <a:gsLst>
                    <a:gs pos="49000">
                      <a:srgbClr val="B1B1B1"/>
                    </a:gs>
                    <a:gs pos="100000">
                      <a:srgbClr val="FFFFFF"/>
                    </a:gs>
                  </a:gsLst>
                  <a:lin ang="588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4268165" y="798430"/>
                  <a:ext cx="1103748" cy="1227197"/>
                </a:xfrm>
                <a:prstGeom prst="rect">
                  <a:avLst/>
                </a:prstGeom>
                <a:solidFill>
                  <a:srgbClr val="0100B9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01" name="Up-Down Arrow 100"/>
              <p:cNvSpPr/>
              <p:nvPr/>
            </p:nvSpPr>
            <p:spPr>
              <a:xfrm>
                <a:off x="983961" y="2754760"/>
                <a:ext cx="204831" cy="409637"/>
              </a:xfrm>
              <a:prstGeom prst="up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 dirty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Up-Down Arrow 101"/>
              <p:cNvSpPr/>
              <p:nvPr/>
            </p:nvSpPr>
            <p:spPr>
              <a:xfrm>
                <a:off x="1487464" y="2748232"/>
                <a:ext cx="204831" cy="409637"/>
              </a:xfrm>
              <a:prstGeom prst="upDownArrow">
                <a:avLst/>
              </a:prstGeom>
              <a:solidFill>
                <a:srgbClr val="7F7F7F"/>
              </a:solidFill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 dirty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110" name="Rectangle 109"/>
          <p:cNvSpPr/>
          <p:nvPr/>
        </p:nvSpPr>
        <p:spPr>
          <a:xfrm>
            <a:off x="5864524" y="2521805"/>
            <a:ext cx="286763" cy="1371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069453" y="1829088"/>
            <a:ext cx="286763" cy="1371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160534" y="1821956"/>
            <a:ext cx="286763" cy="1371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446595" y="2504978"/>
            <a:ext cx="286763" cy="1371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Content Placeholder 2"/>
          <p:cNvSpPr txBox="1">
            <a:spLocks/>
          </p:cNvSpPr>
          <p:nvPr/>
        </p:nvSpPr>
        <p:spPr>
          <a:xfrm>
            <a:off x="387096" y="1638397"/>
            <a:ext cx="4489704" cy="200672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defTabSz="914400">
              <a:spcBef>
                <a:spcPct val="2000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 Sender: </a:t>
            </a:r>
          </a:p>
          <a:p>
            <a:pPr marL="342900" indent="-342900" defTabSz="914400">
              <a:spcBef>
                <a:spcPct val="2000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2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cudaMemcpy(</a:t>
            </a:r>
            <a:r>
              <a:rPr lang="en-US" sz="1200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s_hostbuf, s_devbuf, </a:t>
            </a:r>
            <a:r>
              <a:rPr lang="en-US" sz="12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. .);</a:t>
            </a:r>
          </a:p>
          <a:p>
            <a:pPr marL="342900" indent="-342900" defTabSz="914400">
              <a:spcBef>
                <a:spcPct val="200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MPI_Send(</a:t>
            </a:r>
            <a:r>
              <a:rPr lang="en-US" sz="1200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s_hostbuf, size</a:t>
            </a:r>
            <a:r>
              <a:rPr lang="en-US" sz="12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. . .);</a:t>
            </a:r>
          </a:p>
          <a:p>
            <a:pPr marL="342900" indent="-342900" defTabSz="914400">
              <a:spcBef>
                <a:spcPct val="20000"/>
              </a:spcBef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914400">
              <a:spcBef>
                <a:spcPct val="2000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 Receiver:</a:t>
            </a:r>
          </a:p>
          <a:p>
            <a:pPr marL="342900" indent="-342900" defTabSz="914400">
              <a:spcBef>
                <a:spcPct val="20000"/>
              </a:spcBef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2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MPI_Recv(</a:t>
            </a:r>
            <a:r>
              <a:rPr lang="en-US" sz="1200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r_hostbuf, </a:t>
            </a:r>
            <a:r>
              <a:rPr lang="en-US" sz="12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size, . . .);</a:t>
            </a:r>
          </a:p>
          <a:p>
            <a:pPr marL="342900" indent="-342900" defTabSz="914400">
              <a:spcBef>
                <a:spcPct val="200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cudaMemcpy(</a:t>
            </a:r>
            <a:r>
              <a:rPr lang="en-US" sz="1200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r_devbuf, r_hostbuf, </a:t>
            </a:r>
            <a:r>
              <a:rPr lang="en-US" sz="12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. .);</a:t>
            </a:r>
          </a:p>
        </p:txBody>
      </p:sp>
      <p:sp>
        <p:nvSpPr>
          <p:cNvPr id="57" name="Content Placeholder 2"/>
          <p:cNvSpPr txBox="1">
            <a:spLocks/>
          </p:cNvSpPr>
          <p:nvPr/>
        </p:nvSpPr>
        <p:spPr bwMode="auto">
          <a:xfrm>
            <a:off x="295828" y="525490"/>
            <a:ext cx="8848172" cy="50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200" b="0" kern="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9144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kumimoji="1" lang="en-US" sz="2000" b="0" kern="0" dirty="0" smtClean="0">
                <a:solidFill>
                  <a:srgbClr val="000000"/>
                </a:solidFill>
                <a:latin typeface="Calibri"/>
                <a:cs typeface="Calibri"/>
              </a:rPr>
              <a:t> Data movement in applications with standard MPI and CUDA interfaces </a:t>
            </a:r>
            <a:endParaRPr kumimoji="1" lang="en-US" sz="2000" b="0" kern="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0" name="Content Placeholder 2"/>
          <p:cNvSpPr txBox="1">
            <a:spLocks/>
          </p:cNvSpPr>
          <p:nvPr/>
        </p:nvSpPr>
        <p:spPr>
          <a:xfrm>
            <a:off x="317519" y="3905252"/>
            <a:ext cx="5534891" cy="801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914400">
              <a:spcBef>
                <a:spcPct val="20000"/>
              </a:spcBef>
              <a:defRPr/>
            </a:pPr>
            <a:r>
              <a:rPr lang="en-US" sz="2000" i="1" dirty="0" smtClean="0">
                <a:solidFill>
                  <a:srgbClr val="FF6600"/>
                </a:solidFill>
                <a:latin typeface="Calibri"/>
                <a:cs typeface="Calibri"/>
              </a:rPr>
              <a:t>High Productivity and Low Performance</a:t>
            </a:r>
            <a:endParaRPr lang="en-US" sz="2000" i="1" dirty="0">
              <a:solidFill>
                <a:srgbClr val="FF6600"/>
              </a:solidFill>
              <a:latin typeface="Calibri"/>
              <a:cs typeface="Calibri"/>
            </a:endParaRPr>
          </a:p>
          <a:p>
            <a:pPr marL="342900" indent="-342900" defTabSz="9144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400" i="1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itle 4"/>
          <p:cNvSpPr>
            <a:spLocks noGrp="1"/>
          </p:cNvSpPr>
          <p:nvPr>
            <p:ph type="title"/>
          </p:nvPr>
        </p:nvSpPr>
        <p:spPr>
          <a:xfrm>
            <a:off x="246438" y="235702"/>
            <a:ext cx="8096595" cy="579576"/>
          </a:xfrm>
        </p:spPr>
        <p:txBody>
          <a:bodyPr/>
          <a:lstStyle/>
          <a:p>
            <a:r>
              <a:rPr lang="en-US" sz="2400" dirty="0" smtClean="0"/>
              <a:t>MPI + CUDA - Naive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111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0.00069 C -0.00243 -0.01529 -0.00052 -0.02733 -0.00191 -0.04308 C -0.00243 -0.04655 -0.00052 -0.05188 -0.00052 -0.05512 C -0.00157 -0.10885 -0.00486 -0.10491 0.00069 -0.13155 C 0.01214 -0.12807 0.00312 -0.13479 0.02047 -0.13479 " pathEditMode="relative" rAng="0" ptsTypes="fffff">
                                      <p:cBhvr>
                                        <p:cTn id="1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" y="-678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0843E-8 -2.41315E-6 C 0.0092 0.00093 0.01891 0.00417 0.02828 0.00417 C 0.03106 0.04563 0.02273 0.18504 0.03089 0.22511 C 0.03904 0.26517 0.04876 0.24248 0.07756 0.24502 C 0.11956 0.24271 0.16189 0.24109 0.20406 0.24109 C 0.20302 0.16327 0.19538 0.07944 0.1999 0.00209 C 0.20024 -0.00556 0.22436 0.00139 0.22835 0.00417 " pathEditMode="relative" rAng="0" ptsTypes="ffaffff">
                                      <p:cBhvr>
                                        <p:cTn id="21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18" y="1296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527 -0.00324 0.00677 -0.00208 0.02534 -0.00208 C 0.02846 0.05512 0.02655 0.03242 0.02985 0.06577 C 0.0302 0.08361 0.03037 0.10144 0.03124 0.1195 C 0.03141 0.12413 0.0328 0.1334 0.0328 0.1334 " pathEditMode="relative" ptsTypes="ffffA">
                                      <p:cBhvr>
                                        <p:cTn id="3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5272484" y="1314450"/>
            <a:ext cx="3642916" cy="2644986"/>
            <a:chOff x="4960790" y="2584248"/>
            <a:chExt cx="3642916" cy="35266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090588" y="5145919"/>
              <a:ext cx="382485" cy="37887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6388" y="4789295"/>
              <a:ext cx="1242177" cy="303854"/>
            </a:xfrm>
            <a:prstGeom prst="rect">
              <a:avLst/>
            </a:prstGeom>
          </p:spPr>
        </p:pic>
        <p:grpSp>
          <p:nvGrpSpPr>
            <p:cNvPr id="3" name="Group 6"/>
            <p:cNvGrpSpPr/>
            <p:nvPr/>
          </p:nvGrpSpPr>
          <p:grpSpPr>
            <a:xfrm>
              <a:off x="4960790" y="2584248"/>
              <a:ext cx="2548280" cy="2155662"/>
              <a:chOff x="4960790" y="2584248"/>
              <a:chExt cx="2548280" cy="2155662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6200000">
                <a:off x="5798906" y="3929835"/>
                <a:ext cx="864386" cy="755764"/>
              </a:xfrm>
              <a:prstGeom prst="rect">
                <a:avLst/>
              </a:prstGeom>
            </p:spPr>
          </p:pic>
          <p:grpSp>
            <p:nvGrpSpPr>
              <p:cNvPr id="4" name="Group 38"/>
              <p:cNvGrpSpPr/>
              <p:nvPr/>
            </p:nvGrpSpPr>
            <p:grpSpPr>
              <a:xfrm>
                <a:off x="5519140" y="4001313"/>
                <a:ext cx="490742" cy="491708"/>
                <a:chOff x="4096621" y="2385091"/>
                <a:chExt cx="905256" cy="899000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4096621" y="2385091"/>
                  <a:ext cx="905256" cy="899000"/>
                </a:xfrm>
                <a:prstGeom prst="rect">
                  <a:avLst/>
                </a:prstGeom>
                <a:gradFill flip="none" rotWithShape="1">
                  <a:gsLst>
                    <a:gs pos="54000">
                      <a:srgbClr val="347300"/>
                    </a:gs>
                    <a:gs pos="100000">
                      <a:srgbClr val="FFFFFF"/>
                    </a:gs>
                  </a:gsLst>
                  <a:lin ang="564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223761" y="2503809"/>
                  <a:ext cx="674706" cy="668727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7" name="Group 39"/>
              <p:cNvGrpSpPr/>
              <p:nvPr/>
            </p:nvGrpSpPr>
            <p:grpSpPr>
              <a:xfrm>
                <a:off x="5546450" y="2623451"/>
                <a:ext cx="924823" cy="932688"/>
                <a:chOff x="4096621" y="574205"/>
                <a:chExt cx="1488439" cy="1668988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4096621" y="574205"/>
                  <a:ext cx="1488439" cy="1668988"/>
                </a:xfrm>
                <a:prstGeom prst="rect">
                  <a:avLst/>
                </a:prstGeom>
                <a:gradFill flip="none" rotWithShape="1">
                  <a:gsLst>
                    <a:gs pos="49000">
                      <a:srgbClr val="B1B1B1"/>
                    </a:gs>
                    <a:gs pos="100000">
                      <a:srgbClr val="FFFFFF"/>
                    </a:gs>
                  </a:gsLst>
                  <a:lin ang="588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4268165" y="798430"/>
                  <a:ext cx="1103748" cy="1227197"/>
                </a:xfrm>
                <a:prstGeom prst="rect">
                  <a:avLst/>
                </a:prstGeom>
                <a:solidFill>
                  <a:srgbClr val="0100B9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41" name="Up-Down Arrow 40"/>
              <p:cNvSpPr/>
              <p:nvPr/>
            </p:nvSpPr>
            <p:spPr>
              <a:xfrm>
                <a:off x="5666693" y="3570894"/>
                <a:ext cx="204831" cy="409637"/>
              </a:xfrm>
              <a:prstGeom prst="up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 dirty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" name="Up-Down Arrow 41"/>
              <p:cNvSpPr/>
              <p:nvPr/>
            </p:nvSpPr>
            <p:spPr>
              <a:xfrm>
                <a:off x="6170196" y="3564366"/>
                <a:ext cx="204831" cy="409637"/>
              </a:xfrm>
              <a:prstGeom prst="upDownArrow">
                <a:avLst/>
              </a:prstGeom>
              <a:solidFill>
                <a:srgbClr val="7F7F7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 dirty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095817" y="3516274"/>
                <a:ext cx="680115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PCIe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960790" y="4195640"/>
                <a:ext cx="640280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GPU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013888" y="2584248"/>
                <a:ext cx="996832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CPU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512238" y="4163694"/>
                <a:ext cx="996832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NIC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6701733" y="5078969"/>
              <a:ext cx="996832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372896" y="2626421"/>
              <a:ext cx="1230810" cy="2089073"/>
              <a:chOff x="6689007" y="2937055"/>
              <a:chExt cx="1230810" cy="2089073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6200000">
                <a:off x="6634696" y="4216053"/>
                <a:ext cx="864386" cy="755764"/>
              </a:xfrm>
              <a:prstGeom prst="rect">
                <a:avLst/>
              </a:prstGeom>
            </p:spPr>
          </p:pic>
          <p:grpSp>
            <p:nvGrpSpPr>
              <p:cNvPr id="10" name="Group 29"/>
              <p:cNvGrpSpPr/>
              <p:nvPr/>
            </p:nvGrpSpPr>
            <p:grpSpPr>
              <a:xfrm>
                <a:off x="6940374" y="2937055"/>
                <a:ext cx="979443" cy="1855916"/>
                <a:chOff x="6940374" y="2937055"/>
                <a:chExt cx="979443" cy="1855916"/>
              </a:xfrm>
              <a:scene3d>
                <a:camera prst="orthographicFront">
                  <a:rot lat="0" lon="10800000" rev="0"/>
                </a:camera>
                <a:lightRig rig="threePt" dir="t"/>
              </a:scene3d>
            </p:grpSpPr>
            <p:grpSp>
              <p:nvGrpSpPr>
                <p:cNvPr id="11" name="Group 30"/>
                <p:cNvGrpSpPr/>
                <p:nvPr/>
              </p:nvGrpSpPr>
              <p:grpSpPr>
                <a:xfrm>
                  <a:off x="6940374" y="4301263"/>
                  <a:ext cx="490742" cy="491708"/>
                  <a:chOff x="4096621" y="2385091"/>
                  <a:chExt cx="905256" cy="899000"/>
                </a:xfrm>
              </p:grpSpPr>
              <p:sp>
                <p:nvSpPr>
                  <p:cNvPr id="36" name="Rectangle 35"/>
                  <p:cNvSpPr/>
                  <p:nvPr/>
                </p:nvSpPr>
                <p:spPr>
                  <a:xfrm>
                    <a:off x="4096621" y="2385091"/>
                    <a:ext cx="905256" cy="899000"/>
                  </a:xfrm>
                  <a:prstGeom prst="rect">
                    <a:avLst/>
                  </a:prstGeom>
                  <a:gradFill flip="none" rotWithShape="1">
                    <a:gsLst>
                      <a:gs pos="54000">
                        <a:srgbClr val="347300"/>
                      </a:gs>
                      <a:gs pos="100000">
                        <a:srgbClr val="FFFFFF"/>
                      </a:gs>
                    </a:gsLst>
                    <a:lin ang="5640000" scaled="0"/>
                    <a:tileRect/>
                  </a:gra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00" b="1" dirty="0">
                      <a:solidFill>
                        <a:srgbClr val="000066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4223761" y="2503809"/>
                    <a:ext cx="674706" cy="66872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00" b="1" dirty="0">
                      <a:solidFill>
                        <a:srgbClr val="000066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32" name="Rectangle 31"/>
                <p:cNvSpPr/>
                <p:nvPr/>
              </p:nvSpPr>
              <p:spPr>
                <a:xfrm>
                  <a:off x="6994994" y="2937055"/>
                  <a:ext cx="924823" cy="932688"/>
                </a:xfrm>
                <a:prstGeom prst="rect">
                  <a:avLst/>
                </a:prstGeom>
                <a:gradFill flip="none" rotWithShape="1">
                  <a:gsLst>
                    <a:gs pos="49000">
                      <a:srgbClr val="B1B1B1"/>
                    </a:gs>
                    <a:gs pos="100000">
                      <a:srgbClr val="FFFFFF"/>
                    </a:gs>
                  </a:gsLst>
                  <a:lin ang="588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7101581" y="3048705"/>
                  <a:ext cx="685800" cy="685800"/>
                </a:xfrm>
                <a:prstGeom prst="rect">
                  <a:avLst/>
                </a:prstGeom>
                <a:solidFill>
                  <a:srgbClr val="0100B9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4" name="Up-Down Arrow 33"/>
                <p:cNvSpPr/>
                <p:nvPr/>
              </p:nvSpPr>
              <p:spPr>
                <a:xfrm>
                  <a:off x="7087927" y="3884499"/>
                  <a:ext cx="204831" cy="409637"/>
                </a:xfrm>
                <a:prstGeom prst="upDown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5" name="Up-Down Arrow 34"/>
                <p:cNvSpPr/>
                <p:nvPr/>
              </p:nvSpPr>
              <p:spPr>
                <a:xfrm>
                  <a:off x="7591430" y="3877971"/>
                  <a:ext cx="204831" cy="409637"/>
                </a:xfrm>
                <a:prstGeom prst="upDownArrow">
                  <a:avLst/>
                </a:prstGeom>
                <a:solidFill>
                  <a:srgbClr val="7F7F7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13" name="Group 9"/>
            <p:cNvGrpSpPr/>
            <p:nvPr/>
          </p:nvGrpSpPr>
          <p:grpSpPr>
            <a:xfrm>
              <a:off x="5847260" y="5287135"/>
              <a:ext cx="491577" cy="823761"/>
              <a:chOff x="5163371" y="5829904"/>
              <a:chExt cx="564311" cy="1156172"/>
            </a:xfrm>
            <a:scene3d>
              <a:camera prst="orthographicFront">
                <a:rot lat="0" lon="10800000" rev="0"/>
              </a:camera>
              <a:lightRig rig="threePt" dir="t"/>
            </a:scene3d>
          </p:grpSpPr>
          <p:grpSp>
            <p:nvGrpSpPr>
              <p:cNvPr id="14" name="Group 20"/>
              <p:cNvGrpSpPr/>
              <p:nvPr/>
            </p:nvGrpSpPr>
            <p:grpSpPr>
              <a:xfrm rot="10800000">
                <a:off x="5436829" y="5829904"/>
                <a:ext cx="290853" cy="304080"/>
                <a:chOff x="4096621" y="2385091"/>
                <a:chExt cx="905256" cy="89900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4096621" y="2385091"/>
                  <a:ext cx="905256" cy="899000"/>
                </a:xfrm>
                <a:prstGeom prst="rect">
                  <a:avLst/>
                </a:prstGeom>
                <a:gradFill flip="none" rotWithShape="1">
                  <a:gsLst>
                    <a:gs pos="54000">
                      <a:srgbClr val="347300"/>
                    </a:gs>
                    <a:gs pos="100000">
                      <a:srgbClr val="FFFFFF"/>
                    </a:gs>
                  </a:gsLst>
                  <a:lin ang="564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223761" y="2503809"/>
                  <a:ext cx="674706" cy="668727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1" name="Group 21"/>
              <p:cNvGrpSpPr/>
              <p:nvPr/>
            </p:nvGrpSpPr>
            <p:grpSpPr>
              <a:xfrm rot="10800000">
                <a:off x="5163371" y="6409287"/>
                <a:ext cx="548125" cy="576789"/>
                <a:chOff x="4096621" y="574205"/>
                <a:chExt cx="1488439" cy="1668988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4096621" y="574205"/>
                  <a:ext cx="1488439" cy="1668988"/>
                </a:xfrm>
                <a:prstGeom prst="rect">
                  <a:avLst/>
                </a:prstGeom>
                <a:gradFill flip="none" rotWithShape="1">
                  <a:gsLst>
                    <a:gs pos="49000">
                      <a:srgbClr val="B1B1B1"/>
                    </a:gs>
                    <a:gs pos="100000">
                      <a:srgbClr val="FFFFFF"/>
                    </a:gs>
                  </a:gsLst>
                  <a:lin ang="588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268165" y="798430"/>
                  <a:ext cx="1103748" cy="1227197"/>
                </a:xfrm>
                <a:prstGeom prst="rect">
                  <a:avLst/>
                </a:prstGeom>
                <a:solidFill>
                  <a:srgbClr val="0100B9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3" name="Up-Down Arrow 22"/>
              <p:cNvSpPr/>
              <p:nvPr/>
            </p:nvSpPr>
            <p:spPr>
              <a:xfrm rot="10800000">
                <a:off x="5518831" y="6146836"/>
                <a:ext cx="121399" cy="253326"/>
              </a:xfrm>
              <a:prstGeom prst="up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 dirty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Up-Down Arrow 23"/>
              <p:cNvSpPr/>
              <p:nvPr/>
            </p:nvSpPr>
            <p:spPr>
              <a:xfrm rot="10800000">
                <a:off x="5220414" y="6150873"/>
                <a:ext cx="121399" cy="253326"/>
              </a:xfrm>
              <a:prstGeom prst="upDownArrow">
                <a:avLst/>
              </a:prstGeom>
              <a:solidFill>
                <a:srgbClr val="7F7F7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 dirty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2" name="Group 10"/>
            <p:cNvGrpSpPr/>
            <p:nvPr/>
          </p:nvGrpSpPr>
          <p:grpSpPr>
            <a:xfrm rot="10800000">
              <a:off x="7660396" y="5144637"/>
              <a:ext cx="545047" cy="966258"/>
              <a:chOff x="836408" y="1807317"/>
              <a:chExt cx="1067183" cy="2125625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6200000">
                <a:off x="1093516" y="3122867"/>
                <a:ext cx="864386" cy="755764"/>
              </a:xfrm>
              <a:prstGeom prst="rect">
                <a:avLst/>
              </a:prstGeom>
            </p:spPr>
          </p:pic>
          <p:grpSp>
            <p:nvGrpSpPr>
              <p:cNvPr id="30" name="Group 12"/>
              <p:cNvGrpSpPr/>
              <p:nvPr/>
            </p:nvGrpSpPr>
            <p:grpSpPr>
              <a:xfrm>
                <a:off x="836408" y="3185179"/>
                <a:ext cx="490742" cy="491708"/>
                <a:chOff x="4096621" y="2385091"/>
                <a:chExt cx="905256" cy="899000"/>
              </a:xfrm>
              <a:scene3d>
                <a:camera prst="orthographicFront">
                  <a:rot lat="10800000" lon="0" rev="0"/>
                </a:camera>
                <a:lightRig rig="threePt" dir="t"/>
              </a:scene3d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096621" y="2385091"/>
                  <a:ext cx="905256" cy="899000"/>
                </a:xfrm>
                <a:prstGeom prst="rect">
                  <a:avLst/>
                </a:prstGeom>
                <a:gradFill flip="none" rotWithShape="1">
                  <a:gsLst>
                    <a:gs pos="54000">
                      <a:srgbClr val="347300"/>
                    </a:gs>
                    <a:gs pos="100000">
                      <a:srgbClr val="FFFFFF"/>
                    </a:gs>
                  </a:gsLst>
                  <a:lin ang="564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4223761" y="2503809"/>
                  <a:ext cx="674706" cy="668727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31" name="Group 13"/>
              <p:cNvGrpSpPr/>
              <p:nvPr/>
            </p:nvGrpSpPr>
            <p:grpSpPr>
              <a:xfrm>
                <a:off x="863718" y="1807317"/>
                <a:ext cx="924823" cy="932688"/>
                <a:chOff x="4096621" y="574205"/>
                <a:chExt cx="1488439" cy="1668988"/>
              </a:xfrm>
              <a:scene3d>
                <a:camera prst="orthographicFront">
                  <a:rot lat="10800000" lon="0" rev="0"/>
                </a:camera>
                <a:lightRig rig="threePt" dir="t"/>
              </a:scene3d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4096621" y="574205"/>
                  <a:ext cx="1488439" cy="1668988"/>
                </a:xfrm>
                <a:prstGeom prst="rect">
                  <a:avLst/>
                </a:prstGeom>
                <a:gradFill flip="none" rotWithShape="1">
                  <a:gsLst>
                    <a:gs pos="49000">
                      <a:srgbClr val="B1B1B1"/>
                    </a:gs>
                    <a:gs pos="100000">
                      <a:srgbClr val="FFFFFF"/>
                    </a:gs>
                  </a:gsLst>
                  <a:lin ang="588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4268165" y="798430"/>
                  <a:ext cx="1103748" cy="1227197"/>
                </a:xfrm>
                <a:prstGeom prst="rect">
                  <a:avLst/>
                </a:prstGeom>
                <a:solidFill>
                  <a:srgbClr val="0100B9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5" name="Up-Down Arrow 14"/>
              <p:cNvSpPr/>
              <p:nvPr/>
            </p:nvSpPr>
            <p:spPr>
              <a:xfrm>
                <a:off x="983961" y="2754760"/>
                <a:ext cx="204831" cy="409637"/>
              </a:xfrm>
              <a:prstGeom prst="up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 dirty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Up-Down Arrow 15"/>
              <p:cNvSpPr/>
              <p:nvPr/>
            </p:nvSpPr>
            <p:spPr>
              <a:xfrm>
                <a:off x="1487464" y="2748232"/>
                <a:ext cx="204831" cy="409637"/>
              </a:xfrm>
              <a:prstGeom prst="upDownArrow">
                <a:avLst/>
              </a:prstGeom>
              <a:solidFill>
                <a:srgbClr val="7F7F7F"/>
              </a:solidFill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 dirty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51" name="Rectangle 50"/>
          <p:cNvSpPr/>
          <p:nvPr/>
        </p:nvSpPr>
        <p:spPr>
          <a:xfrm>
            <a:off x="5941411" y="2464655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451676" y="1304909"/>
            <a:ext cx="4806124" cy="264887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defTabSz="914400">
              <a:spcBef>
                <a:spcPct val="2000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 Sender:</a:t>
            </a:r>
            <a:r>
              <a:rPr lang="en-US" sz="1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1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(j = 0; j &lt; pipeline_len; j++) </a:t>
            </a: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1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cudaMemcpyAsync(</a:t>
            </a:r>
            <a:r>
              <a:rPr lang="en-US" sz="1100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s_hostbuf </a:t>
            </a:r>
            <a:r>
              <a:rPr lang="en-US" sz="11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j * blk, </a:t>
            </a:r>
            <a:r>
              <a:rPr lang="en-US" sz="1100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s_devbuf </a:t>
            </a:r>
            <a:r>
              <a:rPr lang="en-US" sz="11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j * blksz</a:t>
            </a:r>
            <a:r>
              <a:rPr lang="en-US" sz="1100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…);</a:t>
            </a:r>
            <a:endParaRPr lang="en-US" sz="11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1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(j = 0; j &lt; pipeline_len; j++) {</a:t>
            </a: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en-US" sz="11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while (result != cudaSucess) {</a:t>
            </a: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en-US" sz="11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result = cudaStreamQuery(…);</a:t>
            </a: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en-US" sz="11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if(j &gt; 0) MPI_Test(…);</a:t>
            </a: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en-US" sz="11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} </a:t>
            </a: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en-US" sz="11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MPI_Isend(</a:t>
            </a:r>
            <a:r>
              <a:rPr lang="en-US" sz="1100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s_hostbuf </a:t>
            </a:r>
            <a:r>
              <a:rPr lang="en-US" sz="11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j * block_sz, blksz . . .);</a:t>
            </a: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en-US" sz="11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en-US" sz="11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MPI_Waitall</a:t>
            </a:r>
            <a:r>
              <a:rPr lang="en-US" sz="1100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</a:pPr>
            <a:endParaRPr lang="en-US" sz="400" b="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&lt;&lt;Similar at receiver&gt;&gt;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942936" y="2500712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942610" y="2537930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940937" y="2576249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148044" y="1743999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147081" y="1780055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146759" y="1819632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145571" y="1857420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270877" y="1746380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269897" y="1784795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269575" y="1822013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268390" y="1860988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520331" y="2449892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519351" y="2488306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519029" y="2525525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520175" y="2553818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272143" y="819406"/>
            <a:ext cx="8534400" cy="89510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Pipelining at user level with non-blocking MPI and CUDA interfaces</a:t>
            </a:r>
          </a:p>
        </p:txBody>
      </p:sp>
      <p:sp>
        <p:nvSpPr>
          <p:cNvPr id="74" name="Content Placeholder 2"/>
          <p:cNvSpPr txBox="1">
            <a:spLocks/>
          </p:cNvSpPr>
          <p:nvPr/>
        </p:nvSpPr>
        <p:spPr>
          <a:xfrm>
            <a:off x="431800" y="4057650"/>
            <a:ext cx="5534891" cy="342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 defTabSz="914400">
              <a:spcBef>
                <a:spcPct val="20000"/>
              </a:spcBef>
              <a:defRPr/>
            </a:pPr>
            <a:r>
              <a:rPr lang="en-US" sz="2000" i="1" dirty="0" smtClean="0">
                <a:solidFill>
                  <a:srgbClr val="FF6600"/>
                </a:solidFill>
                <a:latin typeface="Calibri"/>
                <a:cs typeface="Calibri"/>
              </a:rPr>
              <a:t>Low Productivity and High Performance</a:t>
            </a:r>
            <a:endParaRPr lang="en-US" sz="2000" i="1" dirty="0">
              <a:solidFill>
                <a:srgbClr val="FF6600"/>
              </a:solidFill>
              <a:latin typeface="Calibri"/>
              <a:cs typeface="Calibri"/>
            </a:endParaRPr>
          </a:p>
          <a:p>
            <a:pPr marL="342900" indent="-342900" defTabSz="9144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400" i="1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itle 4"/>
          <p:cNvSpPr>
            <a:spLocks noGrp="1"/>
          </p:cNvSpPr>
          <p:nvPr>
            <p:ph type="title"/>
          </p:nvPr>
        </p:nvSpPr>
        <p:spPr>
          <a:xfrm>
            <a:off x="191746" y="219969"/>
            <a:ext cx="8096595" cy="579576"/>
          </a:xfrm>
        </p:spPr>
        <p:txBody>
          <a:bodyPr/>
          <a:lstStyle/>
          <a:p>
            <a:r>
              <a:rPr lang="en-US" sz="2400" dirty="0" smtClean="0"/>
              <a:t>MPI + CUDA - Advanced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712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3.48229E-6 C -0.00087 -0.00509 -0.00174 -0.00995 -0.00209 -0.01481 C -0.00261 -0.03195 -0.00313 -0.04885 -0.00122 -0.06552 C -0.0007 -0.08474 -0.00104 -0.10396 -0.00174 -0.12294 C -0.00156 -0.12804 -0.00434 -0.13591 -0.00122 -0.13822 C 0.00486 -0.14262 0.01233 -0.13845 0.0191 -0.13869 C 0.01979 -0.13892 0.02136 -0.13938 0.02136 -0.13915 " pathEditMode="relative" rAng="0" ptsTypes="ffffffA">
                                      <p:cBhvr>
                                        <p:cTn id="3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" y="-71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0804E-6 -4.76036E-6 C 0.01007 -4.76036E-6 0.02014 -4.76036E-6 0.03038 0.00047 C 0.03195 0.00047 0.03038 0.00741 0.03038 0.00765 C 0.03073 0.0139 0.03142 0.01969 0.03264 0.02617 C 0.03351 0.03983 0.03195 0.0521 0.03264 0.06622 C 0.03299 0.09748 0.03351 0.13082 0.03577 0.16231 C 0.03594 0.17921 0.03611 0.19611 0.03698 0.21325 C 0.0375 0.27021 0.02795 0.26002 0.05817 0.2584 C 0.0665 0.25516 0.07553 0.25678 0.08404 0.25423 C 0.1113 0.25492 0.13874 0.25516 0.16617 0.25492 C 0.1752 0.25423 0.18388 0.25215 0.19308 0.25145 C 0.1969 0.25053 0.2009 0.25122 0.20489 0.25029 C 0.20524 0.25006 0.20455 0.2489 0.20455 0.24844 C 0.2035 0.24173 0.20455 0.24566 0.20316 0.2408 C 0.20264 0.23571 0.20402 0.23154 0.20368 0.22668 C 0.20316 0.21232 0.2002 0.1975 0.20177 0.18338 C 0.20211 0.16995 0.20264 0.15675 0.20368 0.14356 C 0.20402 0.13846 0.20455 0.07224 0.20455 0.07248 C 0.2035 0.04631 0.19916 0.01783 0.20402 0.00579 C 0.20889 -0.00625 0.22747 0.00116 0.23354 -4.76036E-6 " pathEditMode="relative" rAng="0" ptsTypes="ffffffffffffffffffaf">
                                      <p:cBhvr>
                                        <p:cTn id="4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9" y="1319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35 -0.00579 -0.00035 -0.00903 -0.00139 -0.01366 C -0.00209 -0.01621 -0.00261 -0.0213 -0.00261 -0.0213 C -0.00469 -0.0551 -0.00278 -0.08937 -0.00313 -0.12317 C -0.00296 -0.12804 -0.00296 -0.13267 -0.00261 -0.1373 C -0.00261 -0.13799 -0.00278 -0.13892 -0.00226 -0.13892 C 0.00451 -0.1417 0.01389 -0.14147 0.02101 -0.14147 " pathEditMode="relative" ptsTypes="ffffffA">
                                      <p:cBhvr>
                                        <p:cTn id="4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782 -0.00046 0.01719 -0.00208 0.02553 -0.00069 C 0.0257 0.01505 0.02553 0.02825 0.02692 0.0433 C 0.02709 0.05395 0.02796 0.0646 0.02865 0.07549 C 0.02848 0.08336 0.02779 0.11786 0.02779 0.13707 " pathEditMode="relative" ptsTypes="ffffA">
                                      <p:cBhvr>
                                        <p:cTn id="5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816 -0.00046 0.02049 -0.00232 0.02952 0.00116 C 0.03073 0.00162 0.03004 0.00463 0.03038 0.00648 C 0.03056 0.01065 0.0309 0.01459 0.03212 0.01875 C 0.03351 0.05094 0.03264 0.08358 0.03386 0.116 C 0.03386 0.1292 0.03229 0.15189 0.03525 0.16832 C 0.03559 0.17898 0.03525 0.18986 0.03733 0.20051 C 0.03698 0.21463 0.03646 0.22899 0.03646 0.24334 C 0.03646 0.24705 0.03611 0.25399 0.03959 0.25492 C 0.05869 0.25399 0.07779 0.25283 0.09706 0.25214 C 0.10904 0.24936 0.12346 0.25052 0.13492 0.25029 C 0.15506 0.24844 0.17555 0.25052 0.19569 0.24797 C 0.19829 0.24681 0.2002 0.24589 0.20316 0.24566 C 0.2042 0.24149 0.20403 0.23755 0.20316 0.23339 C 0.20212 0.21834 0.20194 0.20305 0.20125 0.18824 C 0.2009 0.17319 0.19777 0.14563 0.20229 0.13197 C 0.20264 0.12781 0.20281 0.12271 0.20403 0.11901 C 0.20437 0.11507 0.20489 0.11183 0.20524 0.10789 C 0.20541 0.10303 0.20611 0.09377 0.20611 0.09377 C 0.20576 0.08659 0.20628 0.08173 0.20437 0.07571 C 0.20385 0.07224 0.20333 0.069 0.20316 0.06575 C 0.20281 0.05672 0.20246 0.04885 0.20125 0.04052 C 0.20055 0.02894 0.19864 0.01621 0.20229 0.00532 C 0.20298 -0.00533 0.21062 0 0.21722 -0.0007 C 0.22208 -0.00046 0.22677 0.00069 0.23163 0.00069 " pathEditMode="relative" ptsTypes="ffffffffffffffffffffffffA">
                                      <p:cBhvr>
                                        <p:cTn id="5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7 -0.00348 -0.00174 -0.00996 -0.00174 -0.00996 C -0.00209 -0.01366 -0.00278 -0.01714 -0.00296 -0.02061 C -0.00313 -0.03844 -0.00348 -0.05627 -0.00348 -0.07386 C -0.00348 -0.09285 -0.0033 -0.1116 -0.00296 -0.13012 C -0.00296 -0.13244 -0.00348 -0.13476 -0.00261 -0.13661 C -0.00209 -0.13846 0 -0.1373 0.00139 -0.13777 C 0.00868 -0.14054 0.01406 -0.14078 0.0224 -0.14078 " pathEditMode="relative" ptsTypes="fffffffA">
                                      <p:cBhvr>
                                        <p:cTn id="6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353E-6 3.047E-6 C 0.00816 3.047E-6 0.01684 -0.00348 0.02466 0.00046 C 0.02744 0.00185 0.02466 0.0088 0.02553 0.01296 C 0.02587 0.01551 0.02622 0.01829 0.02692 0.02107 C 0.02709 0.025 0.02761 0.02871 0.02813 0.03287 C 0.02778 0.04607 0.02709 0.05973 0.02865 0.07316 C 0.02761 0.09608 0.02848 0.08729 0.02726 0.09956 C 0.02674 0.11275 0.02657 0.12271 0.02657 0.13614 " pathEditMode="relative" rAng="0" ptsTypes="ffffffff">
                                      <p:cBhvr>
                                        <p:cTn id="77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4" y="6622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4688 0.00162 0.02761 -0.01227 0.03073 0.00417 C 0.03073 0.00463 0.03108 0.00509 0.03125 0.00579 C 0.03143 0.00996 0.03212 0.01366 0.03299 0.01806 C 0.03351 0.03311 0.03577 0.05024 0.03247 0.06506 C 0.03108 0.0852 0.03195 0.10512 0.03299 0.12549 C 0.03334 0.14355 0.03281 0.163 0.03472 0.18106 C 0.03525 0.19403 0.03472 0.19773 0.03698 0.20745 C 0.03733 0.21301 0.0382 0.2188 0.03872 0.22459 C 0.03907 0.25307 0.0349 0.24867 0.05018 0.24728 C 0.06008 0.2445 0.0863 0.24797 0.09706 0.24844 C 0.10731 0.24797 0.11755 0.24682 0.12797 0.24612 C 0.14186 0.24218 0.15193 0.2445 0.1693 0.2445 C 0.17919 0.23894 0.19118 0.23871 0.20177 0.23802 C 0.20368 0.23686 0.20594 0.23825 0.20437 0.23501 C 0.20281 0.22806 0.20385 0.22088 0.20316 0.21394 C 0.20229 0.20005 0.20177 0.18615 0.20125 0.17226 C 0.20142 0.16161 0.2009 0.14726 0.20264 0.13591 C 0.20403 0.11206 0.20298 0.08798 0.20524 0.06437 C 0.20507 0.05256 0.20576 0.03843 0.20403 0.02639 C 0.20403 0.01829 0.20038 0.00833 0.20437 0.00231 C 0.20785 -0.00301 0.21479 0.00208 0.22017 0.00185 C 0.22451 0.00139 0.22851 0 0.23302 0 " pathEditMode="relative" ptsTypes="ffffffffffffffffffffffA">
                                      <p:cBhvr>
                                        <p:cTn id="7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7 -0.01019 -0.00122 -0.02015 -0.00226 -0.02987 C -0.00261 -0.03821 -0.00313 -0.04631 -0.004 -0.05441 C -0.00469 -0.07317 -0.00504 -0.09192 -0.00313 -0.11021 C -0.00261 -0.11577 -0.00226 -0.12133 -0.00174 -0.12665 C -0.00157 -0.13036 -0.00087 -0.13707 -0.00087 -0.13707 C 0.00278 -0.13568 0.00607 -0.13823 0.00972 -0.13892 C 0.01285 -0.14101 0.01788 -0.14078 0.02153 -0.14078 " pathEditMode="relative" ptsTypes="fffffffA">
                                      <p:cBhvr>
                                        <p:cTn id="8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353E-6 -6.80713E-7 C 0.00816 0.00046 0.01684 -0.00162 0.02501 0.00139 C 0.02605 0.00162 0.02535 0.0044 0.02553 0.00602 C 0.0257 0.01366 0.02587 0.02153 0.02674 0.02941 C 0.02726 0.04121 0.02778 0.05302 0.02848 0.06506 C 0.02813 0.09099 0.02692 0.11091 0.02692 0.13684 " pathEditMode="relative" rAng="0" ptsTypes="ffffff">
                                      <p:cBhvr>
                                        <p:cTn id="97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4" y="6761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8427E-6 2.52142E-6 C 0.00972 -0.00047 0.01632 -0.00093 0.02552 -0.00185 C 0.02691 -0.00162 0.02934 -0.00324 0.02986 -0.00116 C 0.03264 0.01366 0.02952 0.03241 0.03125 0.04816 C 0.03177 0.08705 0.03108 0.12642 0.03472 0.16531 C 0.03507 0.17596 0.03629 0.18615 0.03733 0.19703 C 0.03768 0.20931 0.0342 0.22806 0.03993 0.23848 C 0.04688 0.23802 0.054 0.23778 0.06112 0.23686 C 0.07015 0.23269 0.0797 0.23362 0.08925 0.23338 C 0.09446 0.232 0.09915 0.23223 0.1047 0.23269 C 0.11356 0.23616 0.14516 0.23338 0.15124 0.23338 C 0.15506 0.23107 0.16374 0.23176 0.16791 0.23153 C 0.17919 0.22899 0.191 0.22968 0.20264 0.22922 C 0.20455 0.22505 0.20403 0.21996 0.20264 0.21579 C 0.20246 0.20792 0.20264 0.19981 0.20229 0.19217 C 0.20194 0.18824 0.20038 0.18106 0.20038 0.18129 C 0.20055 0.16948 0.19968 0.15466 0.20177 0.14355 C 0.20194 0.13961 0.20194 0.13545 0.20316 0.13197 C 0.20455 0.10743 0.20437 0.08242 0.20489 0.05811 C 0.20455 0.04306 0.20541 0.02616 0.20316 0.01111 C 0.20264 0.0044 0.20281 0.00741 0.20403 0.00116 C 0.20472 0.00972 0.20403 -0.00371 0.2075 0.00185 C 0.23094 0.00092 0.22226 2.52142E-6 0.23215 2.52142E-6 " pathEditMode="relative" rAng="0" ptsTypes="fffffffffffffffffffffff">
                                      <p:cBhvr>
                                        <p:cTn id="9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99" y="117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7656E-6 2.52142E-6 C 0.00712 -0.0007 0.01164 -0.00116 0.01945 -0.00047 C 0.02102 -0.00023 0.02362 -0.00139 0.02466 0.00069 C 0.0257 0.00301 0.02484 0.00602 0.02518 0.0088 C 0.02553 0.01435 0.02622 0.02014 0.02692 0.02593 C 0.02605 0.09863 0.02727 0.06066 0.02727 0.13707 " pathEditMode="relative" rAng="0" ptsTypes="ffffff">
                                      <p:cBhvr>
                                        <p:cTn id="11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67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1" grpId="2" animBg="1"/>
      <p:bldP spid="57" grpId="0" animBg="1"/>
      <p:bldP spid="57" grpId="1" animBg="1"/>
      <p:bldP spid="57" grpId="2" animBg="1"/>
      <p:bldP spid="58" grpId="0" animBg="1"/>
      <p:bldP spid="58" grpId="1" animBg="1"/>
      <p:bldP spid="58" grpId="2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 animBg="1"/>
      <p:bldP spid="69" grpId="0" animBg="1"/>
      <p:bldP spid="70" grpId="0" animBg="1"/>
      <p:bldP spid="71" grpId="0" animBg="1"/>
      <p:bldP spid="74" grpId="0"/>
      <p:bldP spid="7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5655107" y="1885950"/>
            <a:ext cx="3084566" cy="2615584"/>
            <a:chOff x="5519140" y="2623451"/>
            <a:chExt cx="3084566" cy="348744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090588" y="5145919"/>
              <a:ext cx="382485" cy="37887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6388" y="4789295"/>
              <a:ext cx="1242177" cy="303854"/>
            </a:xfrm>
            <a:prstGeom prst="rect">
              <a:avLst/>
            </a:prstGeom>
          </p:spPr>
        </p:pic>
        <p:grpSp>
          <p:nvGrpSpPr>
            <p:cNvPr id="3" name="Group 6"/>
            <p:cNvGrpSpPr/>
            <p:nvPr/>
          </p:nvGrpSpPr>
          <p:grpSpPr>
            <a:xfrm>
              <a:off x="5519140" y="2623451"/>
              <a:ext cx="1089841" cy="2116459"/>
              <a:chOff x="5519140" y="2623451"/>
              <a:chExt cx="1089841" cy="2116459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6200000">
                <a:off x="5798906" y="3929835"/>
                <a:ext cx="864386" cy="755764"/>
              </a:xfrm>
              <a:prstGeom prst="rect">
                <a:avLst/>
              </a:prstGeom>
            </p:spPr>
          </p:pic>
          <p:grpSp>
            <p:nvGrpSpPr>
              <p:cNvPr id="4" name="Group 38"/>
              <p:cNvGrpSpPr/>
              <p:nvPr/>
            </p:nvGrpSpPr>
            <p:grpSpPr>
              <a:xfrm>
                <a:off x="5519140" y="4001313"/>
                <a:ext cx="490742" cy="491708"/>
                <a:chOff x="4096621" y="2385091"/>
                <a:chExt cx="905256" cy="899000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4096621" y="2385091"/>
                  <a:ext cx="905256" cy="899000"/>
                </a:xfrm>
                <a:prstGeom prst="rect">
                  <a:avLst/>
                </a:prstGeom>
                <a:gradFill flip="none" rotWithShape="1">
                  <a:gsLst>
                    <a:gs pos="54000">
                      <a:srgbClr val="347300"/>
                    </a:gs>
                    <a:gs pos="100000">
                      <a:srgbClr val="FFFFFF"/>
                    </a:gs>
                  </a:gsLst>
                  <a:lin ang="564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223761" y="2503809"/>
                  <a:ext cx="674706" cy="668727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7" name="Group 39"/>
              <p:cNvGrpSpPr/>
              <p:nvPr/>
            </p:nvGrpSpPr>
            <p:grpSpPr>
              <a:xfrm>
                <a:off x="5546450" y="2623451"/>
                <a:ext cx="924823" cy="932688"/>
                <a:chOff x="4096621" y="574205"/>
                <a:chExt cx="1488439" cy="1668988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4096621" y="574205"/>
                  <a:ext cx="1488439" cy="1668988"/>
                </a:xfrm>
                <a:prstGeom prst="rect">
                  <a:avLst/>
                </a:prstGeom>
                <a:gradFill flip="none" rotWithShape="1">
                  <a:gsLst>
                    <a:gs pos="49000">
                      <a:srgbClr val="B1B1B1"/>
                    </a:gs>
                    <a:gs pos="100000">
                      <a:srgbClr val="FFFFFF"/>
                    </a:gs>
                  </a:gsLst>
                  <a:lin ang="588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4268165" y="798430"/>
                  <a:ext cx="1103748" cy="1227197"/>
                </a:xfrm>
                <a:prstGeom prst="rect">
                  <a:avLst/>
                </a:prstGeom>
                <a:solidFill>
                  <a:srgbClr val="0100B9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41" name="Up-Down Arrow 40"/>
              <p:cNvSpPr/>
              <p:nvPr/>
            </p:nvSpPr>
            <p:spPr>
              <a:xfrm>
                <a:off x="5666693" y="3570894"/>
                <a:ext cx="204831" cy="409637"/>
              </a:xfrm>
              <a:prstGeom prst="up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 dirty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" name="Up-Down Arrow 41"/>
              <p:cNvSpPr/>
              <p:nvPr/>
            </p:nvSpPr>
            <p:spPr>
              <a:xfrm>
                <a:off x="6170196" y="3564366"/>
                <a:ext cx="204831" cy="409637"/>
              </a:xfrm>
              <a:prstGeom prst="upDownArrow">
                <a:avLst/>
              </a:prstGeom>
              <a:solidFill>
                <a:srgbClr val="7F7F7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 dirty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7372896" y="2626421"/>
              <a:ext cx="1230810" cy="2089073"/>
              <a:chOff x="6689007" y="2937055"/>
              <a:chExt cx="1230810" cy="2089073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6200000">
                <a:off x="6634696" y="4216053"/>
                <a:ext cx="864386" cy="755764"/>
              </a:xfrm>
              <a:prstGeom prst="rect">
                <a:avLst/>
              </a:prstGeom>
            </p:spPr>
          </p:pic>
          <p:grpSp>
            <p:nvGrpSpPr>
              <p:cNvPr id="9" name="Group 29"/>
              <p:cNvGrpSpPr/>
              <p:nvPr/>
            </p:nvGrpSpPr>
            <p:grpSpPr>
              <a:xfrm>
                <a:off x="6940374" y="2937055"/>
                <a:ext cx="979443" cy="1855916"/>
                <a:chOff x="6940374" y="2937055"/>
                <a:chExt cx="979443" cy="1855916"/>
              </a:xfrm>
              <a:scene3d>
                <a:camera prst="orthographicFront">
                  <a:rot lat="0" lon="10800000" rev="0"/>
                </a:camera>
                <a:lightRig rig="threePt" dir="t"/>
              </a:scene3d>
            </p:grpSpPr>
            <p:grpSp>
              <p:nvGrpSpPr>
                <p:cNvPr id="10" name="Group 30"/>
                <p:cNvGrpSpPr/>
                <p:nvPr/>
              </p:nvGrpSpPr>
              <p:grpSpPr>
                <a:xfrm>
                  <a:off x="6940374" y="4301263"/>
                  <a:ext cx="490742" cy="491708"/>
                  <a:chOff x="4096621" y="2385091"/>
                  <a:chExt cx="905256" cy="899000"/>
                </a:xfrm>
              </p:grpSpPr>
              <p:sp>
                <p:nvSpPr>
                  <p:cNvPr id="36" name="Rectangle 35"/>
                  <p:cNvSpPr/>
                  <p:nvPr/>
                </p:nvSpPr>
                <p:spPr>
                  <a:xfrm>
                    <a:off x="4096621" y="2385091"/>
                    <a:ext cx="905256" cy="899000"/>
                  </a:xfrm>
                  <a:prstGeom prst="rect">
                    <a:avLst/>
                  </a:prstGeom>
                  <a:gradFill flip="none" rotWithShape="1">
                    <a:gsLst>
                      <a:gs pos="54000">
                        <a:srgbClr val="347300"/>
                      </a:gs>
                      <a:gs pos="100000">
                        <a:srgbClr val="FFFFFF"/>
                      </a:gs>
                    </a:gsLst>
                    <a:lin ang="5640000" scaled="0"/>
                    <a:tileRect/>
                  </a:gra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00" b="1" dirty="0">
                      <a:solidFill>
                        <a:srgbClr val="000066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4223761" y="2503809"/>
                    <a:ext cx="674706" cy="66872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00" b="1" dirty="0">
                      <a:solidFill>
                        <a:srgbClr val="000066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32" name="Rectangle 31"/>
                <p:cNvSpPr/>
                <p:nvPr/>
              </p:nvSpPr>
              <p:spPr>
                <a:xfrm>
                  <a:off x="6994994" y="2937055"/>
                  <a:ext cx="924823" cy="932688"/>
                </a:xfrm>
                <a:prstGeom prst="rect">
                  <a:avLst/>
                </a:prstGeom>
                <a:gradFill flip="none" rotWithShape="1">
                  <a:gsLst>
                    <a:gs pos="49000">
                      <a:srgbClr val="B1B1B1"/>
                    </a:gs>
                    <a:gs pos="100000">
                      <a:srgbClr val="FFFFFF"/>
                    </a:gs>
                  </a:gsLst>
                  <a:lin ang="588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7101581" y="3048705"/>
                  <a:ext cx="685800" cy="685800"/>
                </a:xfrm>
                <a:prstGeom prst="rect">
                  <a:avLst/>
                </a:prstGeom>
                <a:solidFill>
                  <a:srgbClr val="0100B9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4" name="Up-Down Arrow 33"/>
                <p:cNvSpPr/>
                <p:nvPr/>
              </p:nvSpPr>
              <p:spPr>
                <a:xfrm>
                  <a:off x="7087927" y="3884499"/>
                  <a:ext cx="204831" cy="409637"/>
                </a:xfrm>
                <a:prstGeom prst="upDown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5" name="Up-Down Arrow 34"/>
                <p:cNvSpPr/>
                <p:nvPr/>
              </p:nvSpPr>
              <p:spPr>
                <a:xfrm>
                  <a:off x="7591430" y="3877971"/>
                  <a:ext cx="204831" cy="409637"/>
                </a:xfrm>
                <a:prstGeom prst="upDownArrow">
                  <a:avLst/>
                </a:prstGeom>
                <a:solidFill>
                  <a:srgbClr val="7F7F7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11" name="Group 9"/>
            <p:cNvGrpSpPr/>
            <p:nvPr/>
          </p:nvGrpSpPr>
          <p:grpSpPr>
            <a:xfrm>
              <a:off x="5847260" y="5287135"/>
              <a:ext cx="491577" cy="823761"/>
              <a:chOff x="5163371" y="5829904"/>
              <a:chExt cx="564311" cy="1156172"/>
            </a:xfrm>
            <a:scene3d>
              <a:camera prst="orthographicFront">
                <a:rot lat="0" lon="10800000" rev="0"/>
              </a:camera>
              <a:lightRig rig="threePt" dir="t"/>
            </a:scene3d>
          </p:grpSpPr>
          <p:grpSp>
            <p:nvGrpSpPr>
              <p:cNvPr id="13" name="Group 20"/>
              <p:cNvGrpSpPr/>
              <p:nvPr/>
            </p:nvGrpSpPr>
            <p:grpSpPr>
              <a:xfrm rot="10800000">
                <a:off x="5436829" y="5829904"/>
                <a:ext cx="290853" cy="304080"/>
                <a:chOff x="4096621" y="2385091"/>
                <a:chExt cx="905256" cy="89900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4096621" y="2385091"/>
                  <a:ext cx="905256" cy="899000"/>
                </a:xfrm>
                <a:prstGeom prst="rect">
                  <a:avLst/>
                </a:prstGeom>
                <a:gradFill flip="none" rotWithShape="1">
                  <a:gsLst>
                    <a:gs pos="54000">
                      <a:srgbClr val="347300"/>
                    </a:gs>
                    <a:gs pos="100000">
                      <a:srgbClr val="FFFFFF"/>
                    </a:gs>
                  </a:gsLst>
                  <a:lin ang="564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223761" y="2503809"/>
                  <a:ext cx="674706" cy="668727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4" name="Group 21"/>
              <p:cNvGrpSpPr/>
              <p:nvPr/>
            </p:nvGrpSpPr>
            <p:grpSpPr>
              <a:xfrm rot="10800000">
                <a:off x="5163371" y="6409287"/>
                <a:ext cx="548125" cy="576789"/>
                <a:chOff x="4096621" y="574205"/>
                <a:chExt cx="1488439" cy="1668988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4096621" y="574205"/>
                  <a:ext cx="1488439" cy="1668988"/>
                </a:xfrm>
                <a:prstGeom prst="rect">
                  <a:avLst/>
                </a:prstGeom>
                <a:gradFill flip="none" rotWithShape="1">
                  <a:gsLst>
                    <a:gs pos="49000">
                      <a:srgbClr val="B1B1B1"/>
                    </a:gs>
                    <a:gs pos="100000">
                      <a:srgbClr val="FFFFFF"/>
                    </a:gs>
                  </a:gsLst>
                  <a:lin ang="588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268165" y="798430"/>
                  <a:ext cx="1103748" cy="1227197"/>
                </a:xfrm>
                <a:prstGeom prst="rect">
                  <a:avLst/>
                </a:prstGeom>
                <a:solidFill>
                  <a:srgbClr val="0100B9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3" name="Up-Down Arrow 22"/>
              <p:cNvSpPr/>
              <p:nvPr/>
            </p:nvSpPr>
            <p:spPr>
              <a:xfrm rot="10800000">
                <a:off x="5518831" y="6146836"/>
                <a:ext cx="121399" cy="253326"/>
              </a:xfrm>
              <a:prstGeom prst="up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 dirty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Up-Down Arrow 23"/>
              <p:cNvSpPr/>
              <p:nvPr/>
            </p:nvSpPr>
            <p:spPr>
              <a:xfrm rot="10800000">
                <a:off x="5220414" y="6150873"/>
                <a:ext cx="121399" cy="253326"/>
              </a:xfrm>
              <a:prstGeom prst="upDownArrow">
                <a:avLst/>
              </a:prstGeom>
              <a:solidFill>
                <a:srgbClr val="7F7F7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 dirty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1" name="Group 10"/>
            <p:cNvGrpSpPr/>
            <p:nvPr/>
          </p:nvGrpSpPr>
          <p:grpSpPr>
            <a:xfrm rot="10800000">
              <a:off x="7660396" y="5144637"/>
              <a:ext cx="545047" cy="966258"/>
              <a:chOff x="836408" y="1807317"/>
              <a:chExt cx="1067183" cy="2125625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6200000">
                <a:off x="1093516" y="3122867"/>
                <a:ext cx="864386" cy="755764"/>
              </a:xfrm>
              <a:prstGeom prst="rect">
                <a:avLst/>
              </a:prstGeom>
            </p:spPr>
          </p:pic>
          <p:grpSp>
            <p:nvGrpSpPr>
              <p:cNvPr id="22" name="Group 12"/>
              <p:cNvGrpSpPr/>
              <p:nvPr/>
            </p:nvGrpSpPr>
            <p:grpSpPr>
              <a:xfrm>
                <a:off x="836408" y="3185179"/>
                <a:ext cx="490742" cy="491708"/>
                <a:chOff x="4096621" y="2385091"/>
                <a:chExt cx="905256" cy="899000"/>
              </a:xfrm>
              <a:scene3d>
                <a:camera prst="orthographicFront">
                  <a:rot lat="10800000" lon="0" rev="0"/>
                </a:camera>
                <a:lightRig rig="threePt" dir="t"/>
              </a:scene3d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096621" y="2385091"/>
                  <a:ext cx="905256" cy="899000"/>
                </a:xfrm>
                <a:prstGeom prst="rect">
                  <a:avLst/>
                </a:prstGeom>
                <a:gradFill flip="none" rotWithShape="1">
                  <a:gsLst>
                    <a:gs pos="54000">
                      <a:srgbClr val="347300"/>
                    </a:gs>
                    <a:gs pos="100000">
                      <a:srgbClr val="FFFFFF"/>
                    </a:gs>
                  </a:gsLst>
                  <a:lin ang="564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4223761" y="2503809"/>
                  <a:ext cx="674706" cy="668727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30" name="Group 13"/>
              <p:cNvGrpSpPr/>
              <p:nvPr/>
            </p:nvGrpSpPr>
            <p:grpSpPr>
              <a:xfrm>
                <a:off x="863718" y="1807317"/>
                <a:ext cx="924823" cy="932688"/>
                <a:chOff x="4096621" y="574205"/>
                <a:chExt cx="1488439" cy="1668988"/>
              </a:xfrm>
              <a:scene3d>
                <a:camera prst="orthographicFront">
                  <a:rot lat="10800000" lon="0" rev="0"/>
                </a:camera>
                <a:lightRig rig="threePt" dir="t"/>
              </a:scene3d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4096621" y="574205"/>
                  <a:ext cx="1488439" cy="1668988"/>
                </a:xfrm>
                <a:prstGeom prst="rect">
                  <a:avLst/>
                </a:prstGeom>
                <a:gradFill flip="none" rotWithShape="1">
                  <a:gsLst>
                    <a:gs pos="49000">
                      <a:srgbClr val="B1B1B1"/>
                    </a:gs>
                    <a:gs pos="100000">
                      <a:srgbClr val="FFFFFF"/>
                    </a:gs>
                  </a:gsLst>
                  <a:lin ang="588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4268165" y="798430"/>
                  <a:ext cx="1103748" cy="1227197"/>
                </a:xfrm>
                <a:prstGeom prst="rect">
                  <a:avLst/>
                </a:prstGeom>
                <a:solidFill>
                  <a:srgbClr val="0100B9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b="1" dirty="0">
                    <a:solidFill>
                      <a:srgbClr val="0000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5" name="Up-Down Arrow 14"/>
              <p:cNvSpPr/>
              <p:nvPr/>
            </p:nvSpPr>
            <p:spPr>
              <a:xfrm>
                <a:off x="983961" y="2754760"/>
                <a:ext cx="204831" cy="409637"/>
              </a:xfrm>
              <a:prstGeom prst="up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 dirty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Up-Down Arrow 15"/>
              <p:cNvSpPr/>
              <p:nvPr/>
            </p:nvSpPr>
            <p:spPr>
              <a:xfrm>
                <a:off x="1487464" y="2748232"/>
                <a:ext cx="204831" cy="409637"/>
              </a:xfrm>
              <a:prstGeom prst="upDownArrow">
                <a:avLst/>
              </a:prstGeom>
              <a:solidFill>
                <a:srgbClr val="7F7F7F"/>
              </a:solidFill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 dirty="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51" name="Rectangle 50"/>
          <p:cNvSpPr/>
          <p:nvPr/>
        </p:nvSpPr>
        <p:spPr>
          <a:xfrm>
            <a:off x="5765684" y="3013874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416069" y="2114907"/>
            <a:ext cx="4096183" cy="154269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 Sender:</a:t>
            </a: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 Receiver:</a:t>
            </a: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2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MPI_Recv</a:t>
            </a:r>
            <a:r>
              <a:rPr lang="en-US" sz="12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r_devbuf, </a:t>
            </a:r>
            <a:r>
              <a:rPr lang="en-US" sz="12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size, …);</a:t>
            </a:r>
          </a:p>
          <a:p>
            <a:pPr marL="342900" indent="-342900" defTabSz="914400">
              <a:spcBef>
                <a:spcPct val="20000"/>
              </a:spcBef>
              <a:defRPr/>
            </a:pPr>
            <a:endParaRPr lang="en-US" sz="1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767199" y="3052288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766871" y="3089507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764851" y="3127825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969150" y="2286097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968166" y="2326892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967838" y="2366469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966672" y="2407825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091960" y="2286097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090976" y="2326892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090673" y="2364111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089487" y="2403086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344604" y="2991989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343624" y="3030404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343302" y="3067622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344448" y="3100655"/>
            <a:ext cx="286763" cy="342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5380332" y="2111135"/>
            <a:ext cx="3570941" cy="151534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48200" y="2398828"/>
            <a:ext cx="13935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inside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MVAPICH2</a:t>
            </a:r>
          </a:p>
        </p:txBody>
      </p:sp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284861" y="781050"/>
            <a:ext cx="8414657" cy="514350"/>
          </a:xfrm>
        </p:spPr>
        <p:txBody>
          <a:bodyPr/>
          <a:lstStyle/>
          <a:p>
            <a:r>
              <a:rPr lang="en-US" sz="1600" dirty="0" smtClean="0">
                <a:latin typeface="Calibri"/>
                <a:cs typeface="Calibri"/>
              </a:rPr>
              <a:t>Standard MPI interfaces used for unified data movement</a:t>
            </a:r>
          </a:p>
          <a:p>
            <a:r>
              <a:rPr lang="en-US" sz="1600" dirty="0" smtClean="0">
                <a:latin typeface="Calibri"/>
                <a:cs typeface="Calibri"/>
              </a:rPr>
              <a:t>Takes advantage of Unified Virtual Addressing (&gt;= CUDA 4.0) </a:t>
            </a:r>
          </a:p>
          <a:p>
            <a:r>
              <a:rPr lang="en-US" sz="1600" dirty="0" smtClean="0">
                <a:latin typeface="Calibri"/>
                <a:cs typeface="Calibri"/>
              </a:rPr>
              <a:t>Overlaps data movement from GPU with RDMA transfers </a:t>
            </a:r>
          </a:p>
          <a:p>
            <a:endParaRPr lang="en-US" sz="1600" dirty="0" smtClean="0">
              <a:latin typeface="Calibri"/>
              <a:cs typeface="Calibri"/>
            </a:endParaRPr>
          </a:p>
        </p:txBody>
      </p:sp>
      <p:sp>
        <p:nvSpPr>
          <p:cNvPr id="75" name="Content Placeholder 2"/>
          <p:cNvSpPr txBox="1">
            <a:spLocks/>
          </p:cNvSpPr>
          <p:nvPr/>
        </p:nvSpPr>
        <p:spPr>
          <a:xfrm>
            <a:off x="396024" y="3886200"/>
            <a:ext cx="5534891" cy="514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914400">
              <a:spcBef>
                <a:spcPct val="20000"/>
              </a:spcBef>
              <a:defRPr/>
            </a:pPr>
            <a:r>
              <a:rPr lang="en-US" sz="2000" i="1" dirty="0">
                <a:solidFill>
                  <a:srgbClr val="FF6600"/>
                </a:solidFill>
                <a:latin typeface="Calibri"/>
                <a:cs typeface="Calibri"/>
              </a:rPr>
              <a:t>High Performance and High Productivity</a:t>
            </a:r>
          </a:p>
          <a:p>
            <a:pPr marL="342900" indent="-342900" defTabSz="9144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400" i="1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 bwMode="auto">
          <a:xfrm>
            <a:off x="495300" y="2399330"/>
            <a:ext cx="3840480" cy="38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9144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MPI_Send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s_devbuf, 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size, …);</a:t>
            </a:r>
            <a:endParaRPr kumimoji="1" lang="en-US" b="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itle 4"/>
          <p:cNvSpPr>
            <a:spLocks noGrp="1"/>
          </p:cNvSpPr>
          <p:nvPr>
            <p:ph type="title"/>
          </p:nvPr>
        </p:nvSpPr>
        <p:spPr>
          <a:xfrm>
            <a:off x="180666" y="219969"/>
            <a:ext cx="8096595" cy="579576"/>
          </a:xfrm>
        </p:spPr>
        <p:txBody>
          <a:bodyPr/>
          <a:lstStyle/>
          <a:p>
            <a:r>
              <a:rPr lang="en-US" sz="2400" dirty="0" smtClean="0"/>
              <a:t>GPU-Aware MPI Library: MVAPICH2-GPU 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9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3.48229E-6 C -0.00087 -0.00509 -0.00174 -0.00995 -0.00209 -0.01481 C -0.00261 -0.03195 -0.00313 -0.04885 -0.00122 -0.06552 C -0.0007 -0.08474 -0.00104 -0.10396 -0.00174 -0.12294 C -0.00156 -0.12804 -0.00434 -0.13591 -0.00122 -0.13822 C 0.00486 -0.14262 0.01233 -0.13845 0.0191 -0.13869 C 0.01979 -0.13892 0.02136 -0.13938 0.02136 -0.13915 " pathEditMode="relative" rAng="0" ptsTypes="ffffffA">
                                      <p:cBhvr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" y="-713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0804E-6 -4.76036E-6 C 0.01007 -4.76036E-6 0.02014 -4.76036E-6 0.03038 0.00047 C 0.03195 0.00047 0.03038 0.00741 0.03038 0.00765 C 0.03073 0.0139 0.03142 0.01969 0.03264 0.02617 C 0.03351 0.03983 0.03195 0.0521 0.03264 0.06622 C 0.03299 0.09748 0.03351 0.13082 0.03577 0.16231 C 0.03594 0.17921 0.03611 0.19611 0.03698 0.21325 C 0.0375 0.27021 0.02795 0.26002 0.05817 0.2584 C 0.0665 0.25516 0.07553 0.25678 0.08404 0.25423 C 0.1113 0.25492 0.13874 0.25516 0.16617 0.25492 C 0.1752 0.25423 0.18388 0.25215 0.19308 0.25145 C 0.1969 0.25053 0.2009 0.25122 0.20489 0.25029 C 0.20524 0.25006 0.20455 0.2489 0.20455 0.24844 C 0.2035 0.24173 0.20455 0.24566 0.20316 0.2408 C 0.20264 0.23571 0.20402 0.23154 0.20368 0.22668 C 0.20316 0.21232 0.2002 0.1975 0.20177 0.18338 C 0.20211 0.16995 0.20264 0.15675 0.20368 0.14356 C 0.20402 0.13846 0.20455 0.07224 0.20455 0.07248 C 0.2035 0.04631 0.19916 0.01783 0.20402 0.00579 C 0.20889 -0.00625 0.22747 0.00116 0.23354 -4.76036E-6 " pathEditMode="relative" rAng="0" ptsTypes="ffffffffffffffffffaf">
                                      <p:cBhvr>
                                        <p:cTn id="3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9" y="1319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35 -0.00579 -0.00035 -0.00903 -0.00139 -0.01366 C -0.00209 -0.01621 -0.00261 -0.0213 -0.00261 -0.0213 C -0.00469 -0.0551 -0.00278 -0.08937 -0.00313 -0.12317 C -0.00296 -0.12804 -0.00296 -0.13267 -0.00261 -0.1373 C -0.00261 -0.13799 -0.00278 -0.13892 -0.00226 -0.13892 C 0.00451 -0.1417 0.01389 -0.14147 0.02101 -0.14147 " pathEditMode="relative" ptsTypes="ffffffA">
                                      <p:cBhvr>
                                        <p:cTn id="3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5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6" dur="10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0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782 -0.00046 0.01719 -0.00208 0.02553 -0.00069 C 0.0257 0.01505 0.02553 0.02825 0.02692 0.0433 C 0.02709 0.05395 0.02796 0.0646 0.02865 0.07549 C 0.02848 0.08336 0.02779 0.11786 0.02779 0.13707 " pathEditMode="relative" ptsTypes="ffffA">
                                      <p:cBhvr>
                                        <p:cTn id="4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816 -0.00046 0.02049 -0.00232 0.02952 0.00116 C 0.03073 0.00162 0.03004 0.00463 0.03038 0.00648 C 0.03056 0.01065 0.0309 0.01459 0.03212 0.01875 C 0.03351 0.05094 0.03264 0.08358 0.03386 0.116 C 0.03386 0.1292 0.03229 0.15189 0.03525 0.16832 C 0.03559 0.17898 0.03525 0.18986 0.03733 0.20051 C 0.03698 0.21463 0.03646 0.22899 0.03646 0.24334 C 0.03646 0.24705 0.03611 0.25399 0.03959 0.25492 C 0.05869 0.25399 0.07779 0.25283 0.09706 0.25214 C 0.10904 0.24936 0.12346 0.25052 0.13492 0.25029 C 0.15506 0.24844 0.17555 0.25052 0.19569 0.24797 C 0.19829 0.24681 0.2002 0.24589 0.20316 0.24566 C 0.2042 0.24149 0.20403 0.23755 0.20316 0.23339 C 0.20212 0.21834 0.20194 0.20305 0.20125 0.18824 C 0.2009 0.17319 0.19777 0.14563 0.20229 0.13197 C 0.20264 0.12781 0.20281 0.12271 0.20403 0.11901 C 0.20437 0.11507 0.20489 0.11183 0.20524 0.10789 C 0.20541 0.10303 0.20611 0.09377 0.20611 0.09377 C 0.20576 0.08659 0.20628 0.08173 0.20437 0.07571 C 0.20385 0.07224 0.20333 0.069 0.20316 0.06575 C 0.20281 0.05672 0.20246 0.04885 0.20125 0.04052 C 0.20055 0.02894 0.19864 0.01621 0.20229 0.00532 C 0.20298 -0.00533 0.21062 0 0.21722 -0.0007 C 0.22208 -0.00046 0.22677 0.00069 0.23163 0.00069 " pathEditMode="relative" ptsTypes="ffffffffffffffffffffffffA">
                                      <p:cBhvr>
                                        <p:cTn id="5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7 -0.00348 -0.00174 -0.00996 -0.00174 -0.00996 C -0.00209 -0.01366 -0.00278 -0.01714 -0.00296 -0.02061 C -0.00313 -0.03844 -0.00348 -0.05627 -0.00348 -0.07386 C -0.00348 -0.09285 -0.0033 -0.1116 -0.00296 -0.13012 C -0.00296 -0.13244 -0.00348 -0.13476 -0.00261 -0.13661 C -0.00209 -0.13846 0 -0.1373 0.00139 -0.13777 C 0.00868 -0.14054 0.01406 -0.14078 0.0224 -0.14078 " pathEditMode="relative" ptsTypes="fffffffA">
                                      <p:cBhvr>
                                        <p:cTn id="5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353E-6 3.047E-6 C 0.00816 3.047E-6 0.01684 -0.00348 0.02466 0.00046 C 0.02744 0.00185 0.02466 0.0088 0.02553 0.01296 C 0.02587 0.01551 0.02622 0.01829 0.02692 0.02107 C 0.02709 0.025 0.02761 0.02871 0.02813 0.03287 C 0.02778 0.04607 0.02709 0.05973 0.02865 0.07316 C 0.02761 0.09608 0.02848 0.08729 0.02726 0.09956 C 0.02674 0.11275 0.02657 0.12271 0.02657 0.13614 " pathEditMode="relative" rAng="0" ptsTypes="ffffffff">
                                      <p:cBhvr>
                                        <p:cTn id="7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4" y="6622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4688 0.00162 0.02761 -0.01227 0.03073 0.00417 C 0.03073 0.00463 0.03108 0.00509 0.03125 0.00579 C 0.03143 0.00996 0.03212 0.01366 0.03299 0.01806 C 0.03351 0.03311 0.03577 0.05024 0.03247 0.06506 C 0.03108 0.0852 0.03195 0.10512 0.03299 0.12549 C 0.03334 0.14355 0.03281 0.163 0.03472 0.18106 C 0.03525 0.19403 0.03472 0.19773 0.03698 0.20745 C 0.03733 0.21301 0.0382 0.2188 0.03872 0.22459 C 0.03907 0.25307 0.0349 0.24867 0.05018 0.24728 C 0.06008 0.2445 0.0863 0.24797 0.09706 0.24844 C 0.10731 0.24797 0.11755 0.24682 0.12797 0.24612 C 0.14186 0.24218 0.15193 0.2445 0.1693 0.2445 C 0.17919 0.23894 0.19118 0.23871 0.20177 0.23802 C 0.20368 0.23686 0.20594 0.23825 0.20437 0.23501 C 0.20281 0.22806 0.20385 0.22088 0.20316 0.21394 C 0.20229 0.20005 0.20177 0.18615 0.20125 0.17226 C 0.20142 0.16161 0.2009 0.14726 0.20264 0.13591 C 0.20403 0.11206 0.20298 0.08798 0.20524 0.06437 C 0.20507 0.05256 0.20576 0.03843 0.20403 0.02639 C 0.20403 0.01829 0.20038 0.00833 0.20437 0.00231 C 0.20785 -0.00301 0.21479 0.00208 0.22017 0.00185 C 0.22451 0.00139 0.22851 0 0.23302 0 " pathEditMode="relative" ptsTypes="ffffffffffffffffffffffA">
                                      <p:cBhvr>
                                        <p:cTn id="7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7 -0.01019 -0.00122 -0.02015 -0.00226 -0.02987 C -0.00261 -0.03821 -0.00313 -0.04631 -0.004 -0.05441 C -0.00469 -0.07317 -0.00504 -0.09192 -0.00313 -0.11021 C -0.00261 -0.11577 -0.00226 -0.12133 -0.00174 -0.12665 C -0.00157 -0.13036 -0.00087 -0.13707 -0.00087 -0.13707 C 0.00278 -0.13568 0.00607 -0.13823 0.00972 -0.13892 C 0.01285 -0.14101 0.01788 -0.14078 0.02153 -0.14078 " pathEditMode="relative" ptsTypes="fffffffA">
                                      <p:cBhvr>
                                        <p:cTn id="7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353E-6 -6.80713E-7 C 0.00816 0.00046 0.01684 -0.00162 0.02501 0.00139 C 0.02605 0.00162 0.02535 0.0044 0.02553 0.00602 C 0.0257 0.01366 0.02587 0.02153 0.02674 0.02941 C 0.02726 0.04121 0.02778 0.05302 0.02848 0.06506 C 0.02813 0.09099 0.02692 0.11091 0.02692 0.13684 " pathEditMode="relative" rAng="0" ptsTypes="ffffff">
                                      <p:cBhvr>
                                        <p:cTn id="9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4" y="6761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8427E-6 2.52142E-6 C 0.00972 -0.00047 0.01632 -0.00093 0.02552 -0.00185 C 0.02691 -0.00162 0.02934 -0.00324 0.02986 -0.00116 C 0.03264 0.01366 0.02952 0.03241 0.03125 0.04816 C 0.03177 0.08705 0.03108 0.12642 0.03472 0.16531 C 0.03507 0.17596 0.03629 0.18615 0.03733 0.19703 C 0.03768 0.20931 0.0342 0.22806 0.03993 0.23848 C 0.04688 0.23802 0.054 0.23778 0.06112 0.23686 C 0.07015 0.23269 0.0797 0.23362 0.08925 0.23338 C 0.09446 0.232 0.09915 0.23223 0.1047 0.23269 C 0.11356 0.23616 0.14516 0.23338 0.15124 0.23338 C 0.15506 0.23107 0.16374 0.23176 0.16791 0.23153 C 0.17919 0.22899 0.191 0.22968 0.20264 0.22922 C 0.20455 0.22505 0.20403 0.21996 0.20264 0.21579 C 0.20246 0.20792 0.20264 0.19981 0.20229 0.19217 C 0.20194 0.18824 0.20038 0.18106 0.20038 0.18129 C 0.20055 0.16948 0.19968 0.15466 0.20177 0.14355 C 0.20194 0.13961 0.20194 0.13545 0.20316 0.13197 C 0.20455 0.10743 0.20437 0.08242 0.20489 0.05811 C 0.20455 0.04306 0.20541 0.02616 0.20316 0.01111 C 0.20264 0.0044 0.20281 0.00741 0.20403 0.00116 C 0.20472 0.00972 0.20403 -0.00371 0.2075 0.00185 C 0.23094 0.00092 0.22226 2.52142E-6 0.23215 2.52142E-6 " pathEditMode="relative" rAng="0" ptsTypes="fffffffffffffffffffffff">
                                      <p:cBhvr>
                                        <p:cTn id="9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99" y="11739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7656E-6 2.52142E-6 C 0.00712 -0.0007 0.01164 -0.00116 0.01945 -0.00047 C 0.02102 -0.00023 0.02362 -0.00139 0.02466 0.00069 C 0.0257 0.00301 0.02484 0.00602 0.02518 0.0088 C 0.02553 0.01435 0.02622 0.02014 0.02692 0.02593 C 0.02605 0.09863 0.02727 0.06066 0.02727 0.13707 " pathEditMode="relative" rAng="0" ptsTypes="ffffff">
                                      <p:cBhvr>
                                        <p:cTn id="11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6784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1" grpId="2" animBg="1"/>
      <p:bldP spid="57" grpId="0" animBg="1"/>
      <p:bldP spid="57" grpId="1" animBg="1"/>
      <p:bldP spid="57" grpId="2" animBg="1"/>
      <p:bldP spid="58" grpId="0" animBg="1"/>
      <p:bldP spid="58" grpId="1" animBg="1"/>
      <p:bldP spid="58" grpId="2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 animBg="1"/>
      <p:bldP spid="69" grpId="0" animBg="1"/>
      <p:bldP spid="70" grpId="0" animBg="1"/>
      <p:bldP spid="71" grpId="0" animBg="1"/>
      <p:bldP spid="53" grpId="0"/>
      <p:bldP spid="53" grpId="1"/>
      <p:bldP spid="53" grpId="2"/>
      <p:bldP spid="53" grpId="3"/>
      <p:bldP spid="53" grpId="4"/>
      <p:bldP spid="53" grpId="5"/>
      <p:bldP spid="75" grpId="0"/>
      <p:bldP spid="8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8371" y="737489"/>
            <a:ext cx="6032501" cy="3502002"/>
          </a:xfrm>
        </p:spPr>
        <p:txBody>
          <a:bodyPr/>
          <a:lstStyle/>
          <a:p>
            <a:r>
              <a:rPr lang="en-US" sz="2200" dirty="0" smtClean="0"/>
              <a:t>OFED with support for GPUDirect RDMA is developed by NVIDIA and Mellanox</a:t>
            </a:r>
          </a:p>
          <a:p>
            <a:r>
              <a:rPr lang="en-US" sz="2200" dirty="0" smtClean="0"/>
              <a:t>OSU has a design of MVAPICH2 using 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      GPUDirect RDMA</a:t>
            </a:r>
          </a:p>
          <a:p>
            <a:pPr lvl="1"/>
            <a:r>
              <a:rPr lang="en-US" dirty="0" smtClean="0"/>
              <a:t>Hybrid design using GPU-Direct RDMA</a:t>
            </a:r>
          </a:p>
          <a:p>
            <a:pPr lvl="2"/>
            <a:r>
              <a:rPr lang="en-US" dirty="0" smtClean="0"/>
              <a:t>GPUDirect RDMA and Host-based pipelining</a:t>
            </a:r>
          </a:p>
          <a:p>
            <a:pPr lvl="2"/>
            <a:r>
              <a:rPr lang="en-US" dirty="0" smtClean="0"/>
              <a:t>Alleviates P2P bandwidth bottlenecks on SandyBridge and IvyBridge</a:t>
            </a:r>
          </a:p>
          <a:p>
            <a:pPr lvl="1"/>
            <a:r>
              <a:rPr lang="en-US" dirty="0" smtClean="0"/>
              <a:t>Support for communication using multi-rail</a:t>
            </a:r>
          </a:p>
          <a:p>
            <a:pPr lvl="1"/>
            <a:r>
              <a:rPr lang="en-US" dirty="0" smtClean="0"/>
              <a:t>Support for Mellanox Connect-IB and ConnectX VPI adapters</a:t>
            </a:r>
          </a:p>
          <a:p>
            <a:pPr lvl="1"/>
            <a:r>
              <a:rPr lang="en-US" dirty="0" smtClean="0"/>
              <a:t>Support for RoCE with Mellanox ConnectX VPI adapters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0247" y="168870"/>
            <a:ext cx="8096595" cy="579576"/>
          </a:xfrm>
        </p:spPr>
        <p:txBody>
          <a:bodyPr/>
          <a:lstStyle/>
          <a:p>
            <a:r>
              <a:rPr lang="en-US" sz="2400" dirty="0" smtClean="0"/>
              <a:t>GPU-Direct RDMA (GDR) with CUDA 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 bwMode="auto">
          <a:xfrm>
            <a:off x="428625" y="3559978"/>
            <a:ext cx="8159750" cy="88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kumimoji="1" lang="en-US" sz="2000" b="0" kern="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42900" marR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grpSp>
        <p:nvGrpSpPr>
          <p:cNvPr id="6" name="Group 121"/>
          <p:cNvGrpSpPr/>
          <p:nvPr/>
        </p:nvGrpSpPr>
        <p:grpSpPr>
          <a:xfrm>
            <a:off x="5572779" y="1058905"/>
            <a:ext cx="3675996" cy="2004715"/>
            <a:chOff x="1861926" y="3124200"/>
            <a:chExt cx="4634952" cy="3521407"/>
          </a:xfrm>
        </p:grpSpPr>
        <p:sp>
          <p:nvSpPr>
            <p:cNvPr id="40" name="Rectangle 39"/>
            <p:cNvSpPr/>
            <p:nvPr/>
          </p:nvSpPr>
          <p:spPr>
            <a:xfrm>
              <a:off x="3254374" y="3124200"/>
              <a:ext cx="924823" cy="932688"/>
            </a:xfrm>
            <a:prstGeom prst="rect">
              <a:avLst/>
            </a:prstGeom>
            <a:gradFill flip="none" rotWithShape="1">
              <a:gsLst>
                <a:gs pos="47000">
                  <a:srgbClr val="B7B7B7"/>
                </a:gs>
                <a:gs pos="100000">
                  <a:srgbClr val="FFFFFF"/>
                </a:gs>
              </a:gsLst>
              <a:lin ang="5640000" scaled="0"/>
              <a:tileRect/>
            </a:gradFill>
            <a:ln w="9525" cap="flat" cmpd="sng" algn="ctr">
              <a:solidFill>
                <a:srgbClr val="BBE0E3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61926" y="5112283"/>
              <a:ext cx="1219629" cy="540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IB Adapter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9526" y="4339299"/>
              <a:ext cx="864386" cy="755764"/>
            </a:xfrm>
            <a:prstGeom prst="rect">
              <a:avLst/>
            </a:prstGeom>
          </p:spPr>
        </p:pic>
        <p:sp>
          <p:nvSpPr>
            <p:cNvPr id="43" name="Rectangle 42"/>
            <p:cNvSpPr/>
            <p:nvPr/>
          </p:nvSpPr>
          <p:spPr>
            <a:xfrm>
              <a:off x="4632324" y="4346176"/>
              <a:ext cx="924823" cy="932688"/>
            </a:xfrm>
            <a:prstGeom prst="rect">
              <a:avLst/>
            </a:prstGeom>
            <a:solidFill>
              <a:srgbClr val="399A2C"/>
            </a:solidFill>
            <a:ln w="9525" cap="flat" cmpd="sng" algn="ctr">
              <a:solidFill>
                <a:srgbClr val="BBE0E3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4" name="Up-Down Arrow 43"/>
            <p:cNvSpPr/>
            <p:nvPr/>
          </p:nvSpPr>
          <p:spPr>
            <a:xfrm>
              <a:off x="4661757" y="5293620"/>
              <a:ext cx="151873" cy="409637"/>
            </a:xfrm>
            <a:prstGeom prst="upDownArrow">
              <a:avLst/>
            </a:prstGeom>
            <a:gradFill flip="none" rotWithShape="1">
              <a:gsLst>
                <a:gs pos="0">
                  <a:srgbClr val="A2A2A2"/>
                </a:gs>
                <a:gs pos="100000">
                  <a:srgbClr val="FFFFFF"/>
                </a:gs>
              </a:gsLst>
              <a:lin ang="6060000" scaled="0"/>
              <a:tileRect/>
            </a:gradFill>
            <a:ln w="9525" cap="flat" cmpd="sng" algn="ctr">
              <a:solidFill>
                <a:srgbClr val="191918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5" name="Up-Down Arrow 44"/>
            <p:cNvSpPr/>
            <p:nvPr/>
          </p:nvSpPr>
          <p:spPr>
            <a:xfrm>
              <a:off x="5165260" y="5287092"/>
              <a:ext cx="151873" cy="409637"/>
            </a:xfrm>
            <a:prstGeom prst="upDownArrow">
              <a:avLst/>
            </a:prstGeom>
            <a:gradFill flip="none" rotWithShape="1">
              <a:gsLst>
                <a:gs pos="0">
                  <a:srgbClr val="A2A2A2"/>
                </a:gs>
                <a:gs pos="100000">
                  <a:srgbClr val="FFFFFF"/>
                </a:gs>
              </a:gsLst>
              <a:lin ang="6060000" scaled="0"/>
              <a:tileRect/>
            </a:gradFill>
            <a:ln w="9525" cap="flat" cmpd="sng" algn="ctr">
              <a:solidFill>
                <a:srgbClr val="191918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45633" y="4473701"/>
              <a:ext cx="685800" cy="685800"/>
            </a:xfrm>
            <a:prstGeom prst="rect">
              <a:avLst/>
            </a:prstGeom>
            <a:solidFill>
              <a:srgbClr val="191918"/>
            </a:solidFill>
            <a:ln w="9525" cap="flat" cmpd="sng" algn="ctr">
              <a:solidFill>
                <a:srgbClr val="BBE0E3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641849" y="5705076"/>
              <a:ext cx="924823" cy="932688"/>
            </a:xfrm>
            <a:prstGeom prst="rect">
              <a:avLst/>
            </a:prstGeom>
            <a:gradFill flip="none" rotWithShape="1">
              <a:gsLst>
                <a:gs pos="47000">
                  <a:srgbClr val="B7B7B7"/>
                </a:gs>
                <a:gs pos="100000">
                  <a:srgbClr val="FFFFFF"/>
                </a:gs>
              </a:gsLst>
              <a:lin ang="5640000" scaled="0"/>
              <a:tileRect/>
            </a:gradFill>
            <a:ln w="9525" cap="flat" cmpd="sng" algn="ctr">
              <a:solidFill>
                <a:srgbClr val="BBE0E3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755158" y="5832601"/>
              <a:ext cx="685800" cy="685800"/>
            </a:xfrm>
            <a:prstGeom prst="rect">
              <a:avLst/>
            </a:prstGeom>
            <a:solidFill>
              <a:srgbClr val="191918"/>
            </a:solidFill>
            <a:ln w="9525" cap="flat" cmpd="sng" algn="ctr">
              <a:solidFill>
                <a:srgbClr val="BBE0E3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9" name="Up-Down Arrow 48"/>
            <p:cNvSpPr/>
            <p:nvPr/>
          </p:nvSpPr>
          <p:spPr>
            <a:xfrm>
              <a:off x="4920785" y="5296617"/>
              <a:ext cx="151873" cy="409637"/>
            </a:xfrm>
            <a:prstGeom prst="upDownArrow">
              <a:avLst/>
            </a:prstGeom>
            <a:gradFill flip="none" rotWithShape="1">
              <a:gsLst>
                <a:gs pos="0">
                  <a:srgbClr val="A2A2A2"/>
                </a:gs>
                <a:gs pos="100000">
                  <a:srgbClr val="FFFFFF"/>
                </a:gs>
              </a:gsLst>
              <a:lin ang="6060000" scaled="0"/>
              <a:tileRect/>
            </a:gradFill>
            <a:ln w="9525" cap="flat" cmpd="sng" algn="ctr">
              <a:solidFill>
                <a:srgbClr val="191918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50" name="Up-Down Arrow 49"/>
            <p:cNvSpPr/>
            <p:nvPr/>
          </p:nvSpPr>
          <p:spPr>
            <a:xfrm>
              <a:off x="5390685" y="5290267"/>
              <a:ext cx="151873" cy="409637"/>
            </a:xfrm>
            <a:prstGeom prst="upDownArrow">
              <a:avLst/>
            </a:prstGeom>
            <a:gradFill flip="none" rotWithShape="1">
              <a:gsLst>
                <a:gs pos="0">
                  <a:srgbClr val="A2A2A2"/>
                </a:gs>
                <a:gs pos="100000">
                  <a:srgbClr val="FFFFFF"/>
                </a:gs>
              </a:gsLst>
              <a:lin ang="6060000" scaled="0"/>
              <a:tileRect/>
            </a:gradFill>
            <a:ln w="9525" cap="flat" cmpd="sng" algn="ctr">
              <a:solidFill>
                <a:srgbClr val="191918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374033" y="3251725"/>
              <a:ext cx="685800" cy="685800"/>
            </a:xfrm>
            <a:prstGeom prst="rect">
              <a:avLst/>
            </a:prstGeom>
            <a:solidFill>
              <a:srgbClr val="333399"/>
            </a:solidFill>
            <a:ln w="9525" cap="flat" cmpd="sng" algn="ctr">
              <a:solidFill>
                <a:srgbClr val="BBE0E3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grpSp>
          <p:nvGrpSpPr>
            <p:cNvPr id="7" name="Group 68"/>
            <p:cNvGrpSpPr/>
            <p:nvPr/>
          </p:nvGrpSpPr>
          <p:grpSpPr>
            <a:xfrm>
              <a:off x="4724400" y="3276600"/>
              <a:ext cx="727870" cy="663740"/>
              <a:chOff x="8484592" y="-615569"/>
              <a:chExt cx="727870" cy="66374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8484592" y="-615569"/>
                <a:ext cx="727870" cy="663740"/>
              </a:xfrm>
              <a:prstGeom prst="rect">
                <a:avLst/>
              </a:prstGeom>
              <a:gradFill flip="none" rotWithShape="1">
                <a:gsLst>
                  <a:gs pos="47000">
                    <a:srgbClr val="B7B7B7"/>
                  </a:gs>
                  <a:gs pos="100000">
                    <a:srgbClr val="FFFFFF"/>
                  </a:gs>
                </a:gsLst>
                <a:lin ang="5640000" scaled="0"/>
                <a:tileRect/>
              </a:gradFill>
              <a:ln w="9525" cap="flat" cmpd="sng" algn="ctr">
                <a:solidFill>
                  <a:srgbClr val="BBE0E3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8588376" y="-519794"/>
                <a:ext cx="512317" cy="460612"/>
              </a:xfrm>
              <a:prstGeom prst="rect">
                <a:avLst/>
              </a:prstGeom>
              <a:solidFill>
                <a:srgbClr val="191918"/>
              </a:solidFill>
              <a:ln w="9525" cap="flat" cmpd="sng" algn="ctr">
                <a:solidFill>
                  <a:srgbClr val="BBE0E3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65"/>
            <p:cNvGrpSpPr/>
            <p:nvPr/>
          </p:nvGrpSpPr>
          <p:grpSpPr>
            <a:xfrm>
              <a:off x="3327399" y="4514850"/>
              <a:ext cx="786409" cy="583819"/>
              <a:chOff x="7166966" y="765556"/>
              <a:chExt cx="924823" cy="932688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7166966" y="765556"/>
                <a:ext cx="924823" cy="932688"/>
              </a:xfrm>
              <a:prstGeom prst="rect">
                <a:avLst/>
              </a:prstGeom>
              <a:gradFill flip="none" rotWithShape="1">
                <a:gsLst>
                  <a:gs pos="47000">
                    <a:srgbClr val="B7B7B7"/>
                  </a:gs>
                  <a:gs pos="100000">
                    <a:srgbClr val="FFFFFF"/>
                  </a:gs>
                </a:gsLst>
                <a:lin ang="5640000" scaled="0"/>
                <a:tileRect/>
              </a:gradFill>
              <a:ln w="9525" cap="flat" cmpd="sng" algn="ctr">
                <a:solidFill>
                  <a:srgbClr val="BBE0E3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286625" y="893081"/>
                <a:ext cx="685800" cy="685800"/>
              </a:xfrm>
              <a:prstGeom prst="rect">
                <a:avLst/>
              </a:prstGeom>
              <a:solidFill>
                <a:srgbClr val="333399"/>
              </a:solidFill>
              <a:ln w="9525" cap="flat" cmpd="sng" algn="ctr">
                <a:solidFill>
                  <a:srgbClr val="BBE0E3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  <p:sp>
          <p:nvSpPr>
            <p:cNvPr id="54" name="Up-Down Arrow 53"/>
            <p:cNvSpPr/>
            <p:nvPr/>
          </p:nvSpPr>
          <p:spPr>
            <a:xfrm>
              <a:off x="3685183" y="4080770"/>
              <a:ext cx="159055" cy="409637"/>
            </a:xfrm>
            <a:prstGeom prst="upDownArrow">
              <a:avLst/>
            </a:prstGeom>
            <a:gradFill flip="none" rotWithShape="1">
              <a:gsLst>
                <a:gs pos="0">
                  <a:srgbClr val="A2A2A2"/>
                </a:gs>
                <a:gs pos="100000">
                  <a:srgbClr val="FFFFFF"/>
                </a:gs>
              </a:gsLst>
              <a:lin ang="6060000" scaled="0"/>
              <a:tileRect/>
            </a:gradFill>
            <a:ln w="9525" cap="flat" cmpd="sng" algn="ctr">
              <a:solidFill>
                <a:srgbClr val="191918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476445" y="3324975"/>
              <a:ext cx="924355" cy="810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System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Memory</a:t>
              </a:r>
            </a:p>
          </p:txBody>
        </p:sp>
        <p:sp>
          <p:nvSpPr>
            <p:cNvPr id="56" name="Up-Down Arrow 55"/>
            <p:cNvSpPr/>
            <p:nvPr/>
          </p:nvSpPr>
          <p:spPr>
            <a:xfrm rot="5400000">
              <a:off x="2974867" y="4538984"/>
              <a:ext cx="158750" cy="484371"/>
            </a:xfrm>
            <a:prstGeom prst="upDownArrow">
              <a:avLst/>
            </a:prstGeom>
            <a:gradFill flip="none" rotWithShape="1">
              <a:gsLst>
                <a:gs pos="0">
                  <a:srgbClr val="A2A2A2"/>
                </a:gs>
                <a:gs pos="100000">
                  <a:srgbClr val="FFFFFF"/>
                </a:gs>
              </a:gsLst>
              <a:lin ang="6060000" scaled="0"/>
              <a:tileRect/>
            </a:gradFill>
            <a:ln w="9525" cap="flat" cmpd="sng" algn="ctr">
              <a:solidFill>
                <a:srgbClr val="191918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57" name="Up-Down Arrow 56"/>
            <p:cNvSpPr/>
            <p:nvPr/>
          </p:nvSpPr>
          <p:spPr>
            <a:xfrm rot="5400000">
              <a:off x="4297254" y="4480246"/>
              <a:ext cx="168275" cy="484371"/>
            </a:xfrm>
            <a:prstGeom prst="upDownArrow">
              <a:avLst/>
            </a:prstGeom>
            <a:gradFill flip="none" rotWithShape="1">
              <a:gsLst>
                <a:gs pos="0">
                  <a:srgbClr val="A2A2A2"/>
                </a:gs>
                <a:gs pos="100000">
                  <a:srgbClr val="FFFFFF"/>
                </a:gs>
              </a:gsLst>
              <a:lin ang="6060000" scaled="0"/>
              <a:tileRect/>
            </a:gradFill>
            <a:ln w="9525" cap="flat" cmpd="sng" algn="ctr">
              <a:solidFill>
                <a:srgbClr val="191918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58" name="Up-Down Arrow 57"/>
            <p:cNvSpPr/>
            <p:nvPr/>
          </p:nvSpPr>
          <p:spPr>
            <a:xfrm rot="5400000">
              <a:off x="4381392" y="3326134"/>
              <a:ext cx="177800" cy="484371"/>
            </a:xfrm>
            <a:prstGeom prst="upDownArrow">
              <a:avLst/>
            </a:prstGeom>
            <a:gradFill flip="none" rotWithShape="1">
              <a:gsLst>
                <a:gs pos="0">
                  <a:srgbClr val="A2A2A2"/>
                </a:gs>
                <a:gs pos="100000">
                  <a:srgbClr val="FFFFFF"/>
                </a:gs>
              </a:gsLst>
              <a:lin ang="6060000" scaled="0"/>
              <a:tileRect/>
            </a:gradFill>
            <a:ln w="9525" cap="flat" cmpd="sng" algn="ctr">
              <a:solidFill>
                <a:srgbClr val="191918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572523" y="5834664"/>
              <a:ext cx="924355" cy="810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GPU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Memory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380367" y="4767592"/>
              <a:ext cx="924355" cy="486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GPU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98018" y="3466986"/>
              <a:ext cx="924355" cy="486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CPU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66645" y="5105400"/>
              <a:ext cx="924355" cy="486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Chipset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</p:grpSp>
      <p:sp>
        <p:nvSpPr>
          <p:cNvPr id="67" name="Bent-Up Arrow 66"/>
          <p:cNvSpPr/>
          <p:nvPr/>
        </p:nvSpPr>
        <p:spPr bwMode="auto">
          <a:xfrm rot="16200000">
            <a:off x="6345796" y="1261078"/>
            <a:ext cx="929160" cy="2438401"/>
          </a:xfrm>
          <a:prstGeom prst="bentUpArrow">
            <a:avLst>
              <a:gd name="adj1" fmla="val 9894"/>
              <a:gd name="adj2" fmla="val 10367"/>
              <a:gd name="adj3" fmla="val 24103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8" name="Bent-Up Arrow 67"/>
          <p:cNvSpPr/>
          <p:nvPr/>
        </p:nvSpPr>
        <p:spPr bwMode="auto">
          <a:xfrm rot="10800000">
            <a:off x="5895976" y="1858999"/>
            <a:ext cx="2438400" cy="1085852"/>
          </a:xfrm>
          <a:prstGeom prst="bentUpArrow">
            <a:avLst>
              <a:gd name="adj1" fmla="val 7297"/>
              <a:gd name="adj2" fmla="val 8094"/>
              <a:gd name="adj3" fmla="val 16311"/>
            </a:avLst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42093" y="3350163"/>
            <a:ext cx="228774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P2P write: 5.2 GB/s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P2P read: &lt; 1.0 GB/s 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 bwMode="auto">
          <a:xfrm>
            <a:off x="6745143" y="3072205"/>
            <a:ext cx="1551699" cy="38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9144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sz="1600" b="1" kern="0" dirty="0" smtClean="0">
                <a:solidFill>
                  <a:srgbClr val="C00000"/>
                </a:solidFill>
                <a:latin typeface="+mj-lt"/>
                <a:cs typeface="Calibri" pitchFamily="34" charset="0"/>
              </a:rPr>
              <a:t>SNB E5-2670</a:t>
            </a:r>
            <a:endParaRPr kumimoji="1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cs typeface="Calibri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52582" y="4091162"/>
            <a:ext cx="228774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P2P write: 6.4 GB/s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P2P read:  3.5 GB/s 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 bwMode="auto">
          <a:xfrm>
            <a:off x="6724113" y="3836852"/>
            <a:ext cx="1551699" cy="38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9144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kern="0" dirty="0" smtClean="0">
                <a:solidFill>
                  <a:srgbClr val="C00000"/>
                </a:solidFill>
                <a:latin typeface="+mj-lt"/>
                <a:cs typeface="Calibri" pitchFamily="34" charset="0"/>
              </a:rPr>
              <a:t>IV</a:t>
            </a:r>
            <a:r>
              <a:rPr kumimoji="1" lang="en-US" sz="1600" b="1" kern="0" dirty="0" smtClean="0">
                <a:solidFill>
                  <a:srgbClr val="C00000"/>
                </a:solidFill>
                <a:latin typeface="+mj-lt"/>
                <a:cs typeface="Calibri" pitchFamily="34" charset="0"/>
              </a:rPr>
              <a:t>B E5-2680V2</a:t>
            </a:r>
            <a:endParaRPr kumimoji="1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cs typeface="Calibri" pitchFamily="34" charset="0"/>
            </a:endParaRPr>
          </a:p>
        </p:txBody>
      </p:sp>
      <p:sp>
        <p:nvSpPr>
          <p:cNvPr id="73" name="TextBox 72"/>
          <p:cNvSpPr txBox="1"/>
          <p:nvPr/>
        </p:nvSpPr>
        <p:spPr bwMode="auto">
          <a:xfrm>
            <a:off x="6311792" y="385975"/>
            <a:ext cx="1684079" cy="724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en-US" sz="1600" b="1" kern="0" dirty="0" smtClean="0">
                <a:solidFill>
                  <a:srgbClr val="C00000"/>
                </a:solidFill>
                <a:latin typeface="+mj-lt"/>
                <a:cs typeface="Calibri" pitchFamily="34" charset="0"/>
              </a:rPr>
              <a:t>SNB E5-2670 /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en-US" kern="0" dirty="0" smtClean="0">
                <a:solidFill>
                  <a:srgbClr val="C00000"/>
                </a:solidFill>
                <a:latin typeface="+mj-lt"/>
                <a:cs typeface="Calibri" pitchFamily="34" charset="0"/>
              </a:rPr>
              <a:t>IVB E5-2680V2</a:t>
            </a:r>
            <a:endParaRPr kumimoji="1" lang="en-US" kern="0" dirty="0">
              <a:solidFill>
                <a:srgbClr val="C0000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01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Chart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58157"/>
              </p:ext>
            </p:extLst>
          </p:nvPr>
        </p:nvGraphicFramePr>
        <p:xfrm>
          <a:off x="4480560" y="6014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5" name="Char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477613"/>
              </p:ext>
            </p:extLst>
          </p:nvPr>
        </p:nvGraphicFramePr>
        <p:xfrm>
          <a:off x="45150" y="2792389"/>
          <a:ext cx="4572000" cy="2347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670703"/>
              </p:ext>
            </p:extLst>
          </p:nvPr>
        </p:nvGraphicFramePr>
        <p:xfrm>
          <a:off x="-1" y="592448"/>
          <a:ext cx="4678681" cy="2761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Slide Number Placeholder 3"/>
          <p:cNvSpPr txBox="1">
            <a:spLocks/>
          </p:cNvSpPr>
          <p:nvPr/>
        </p:nvSpPr>
        <p:spPr>
          <a:xfrm>
            <a:off x="8405813" y="6567055"/>
            <a:ext cx="600075" cy="21457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B3B012D-51F9-4EB3-ADB9-94CA2509D22A}" type="slidenum">
              <a:rPr lang="en-US" sz="1200" smtClean="0">
                <a:latin typeface="+mj-lt"/>
              </a:rPr>
              <a:pPr>
                <a:defRPr/>
              </a:pPr>
              <a:t>27</a:t>
            </a:fld>
            <a:endParaRPr lang="en-US" sz="1200" dirty="0">
              <a:latin typeface="+mj-lt"/>
            </a:endParaRPr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627380" y="6015930"/>
            <a:ext cx="425577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200" dirty="0" smtClean="0">
                <a:solidFill>
                  <a:srgbClr val="000066">
                    <a:lumMod val="75000"/>
                  </a:srgbClr>
                </a:solidFill>
              </a:rPr>
              <a:t>LENS (Oct '15)</a:t>
            </a:r>
            <a:endParaRPr lang="en-US" sz="1200" dirty="0">
              <a:solidFill>
                <a:srgbClr val="000066">
                  <a:lumMod val="75000"/>
                </a:srgbClr>
              </a:solidFill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678680" y="3569062"/>
            <a:ext cx="4373880" cy="12003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MVAPICH2-GDR-2.2a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Intel Ivy Bridge (E5-2680 v2) node - 20 cores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NVIDIA </a:t>
            </a:r>
            <a:r>
              <a:rPr lang="en-US" sz="1200" dirty="0" smtClean="0">
                <a:solidFill>
                  <a:srgbClr val="FF0000"/>
                </a:solidFill>
                <a:latin typeface="+mj-lt"/>
                <a:cs typeface="Calibri"/>
              </a:rPr>
              <a:t>Tesla K40c GPU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  <a:latin typeface="+mj-lt"/>
                <a:cs typeface="Calibri"/>
              </a:rPr>
              <a:t>Mellanox Connect-IB Dual-FDR HCA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  <a:latin typeface="+mj-lt"/>
                <a:cs typeface="Calibri"/>
              </a:rPr>
              <a:t>CUDA 7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  <a:latin typeface="+mj-lt"/>
                <a:cs typeface="Calibri"/>
              </a:rPr>
              <a:t>Mellanox OFED 2.4 with GPU-Direct-RDMA</a:t>
            </a:r>
            <a:endParaRPr lang="en-US" sz="1200" dirty="0">
              <a:solidFill>
                <a:schemeClr val="bg1">
                  <a:lumMod val="60000"/>
                  <a:lumOff val="40000"/>
                </a:schemeClr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0" name="Group 12"/>
          <p:cNvGrpSpPr/>
          <p:nvPr/>
        </p:nvGrpSpPr>
        <p:grpSpPr>
          <a:xfrm>
            <a:off x="1032183" y="1577246"/>
            <a:ext cx="3075941" cy="850687"/>
            <a:chOff x="1843280" y="2020539"/>
            <a:chExt cx="3973862" cy="1830840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 rot="5400000">
              <a:off x="2774905" y="3692629"/>
              <a:ext cx="316706" cy="794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 bwMode="auto">
            <a:xfrm>
              <a:off x="3129779" y="2328606"/>
              <a:ext cx="914948" cy="677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en-US" sz="1200" kern="0" dirty="0" smtClean="0">
                  <a:solidFill>
                    <a:srgbClr val="0070C0"/>
                  </a:solidFill>
                  <a:latin typeface="+mj-lt"/>
                  <a:cs typeface="Calibri" pitchFamily="34" charset="0"/>
                </a:rPr>
                <a:t>3.7X</a:t>
              </a:r>
              <a:r>
                <a:rPr kumimoji="1" 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+mj-lt"/>
                  <a:cs typeface="Calibri" pitchFamily="34" charset="0"/>
                </a:rPr>
                <a:t> 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>
              <a:off x="2682360" y="2190076"/>
              <a:ext cx="0" cy="1579805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4" name="TextBox 13"/>
            <p:cNvSpPr txBox="1"/>
            <p:nvPr/>
          </p:nvSpPr>
          <p:spPr bwMode="auto">
            <a:xfrm>
              <a:off x="4812246" y="2020539"/>
              <a:ext cx="1004896" cy="645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indent="-342900" algn="l" defTabSz="914400" rtl="0" eaLnBrk="0" fontAlgn="base" latinLnBrk="0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en-US" sz="1200" kern="0" dirty="0" smtClean="0">
                  <a:solidFill>
                    <a:srgbClr val="FF0000"/>
                  </a:solidFill>
                  <a:latin typeface="+mj-lt"/>
                  <a:cs typeface="Calibri" pitchFamily="34" charset="0"/>
                </a:rPr>
                <a:t>10X</a:t>
              </a:r>
              <a:endParaRPr kumimoji="1" lang="en-US" sz="1200" i="0" u="none" strike="noStrike" kern="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cs typeface="Calibri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1843280" y="3072682"/>
              <a:ext cx="1678158" cy="645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indent="-342900" algn="l" defTabSz="914400" rtl="0" eaLnBrk="0" fontAlgn="base" latinLnBrk="0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en-US" sz="1200" kern="0" dirty="0" smtClean="0">
                  <a:solidFill>
                    <a:srgbClr val="FF0000"/>
                  </a:solidFill>
                  <a:latin typeface="+mj-lt"/>
                  <a:cs typeface="Calibri" pitchFamily="34" charset="0"/>
                </a:rPr>
                <a:t>2.18 usec</a:t>
              </a:r>
              <a:endParaRPr kumimoji="1" lang="en-US" sz="1200" i="0" u="none" strike="noStrike" kern="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cs typeface="Calibri" pitchFamily="34" charset="0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 bwMode="auto">
          <a:xfrm flipH="1" flipV="1">
            <a:off x="8764234" y="1575174"/>
            <a:ext cx="1870" cy="1076613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8" name="TextBox 17"/>
          <p:cNvSpPr txBox="1"/>
          <p:nvPr/>
        </p:nvSpPr>
        <p:spPr bwMode="auto">
          <a:xfrm>
            <a:off x="8705850" y="1809252"/>
            <a:ext cx="526909" cy="299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sz="1200" kern="0" dirty="0" smtClean="0">
                <a:solidFill>
                  <a:srgbClr val="FF0000"/>
                </a:solidFill>
                <a:latin typeface="+mj-lt"/>
                <a:cs typeface="Calibri" pitchFamily="34" charset="0"/>
              </a:rPr>
              <a:t>11x</a:t>
            </a:r>
            <a:endParaRPr kumimoji="1" lang="en-US" sz="12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cs typeface="Calibri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8533685" y="1777213"/>
            <a:ext cx="4760" cy="473872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226544" y="1984111"/>
            <a:ext cx="533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+mj-lt"/>
              </a:rPr>
              <a:t>2X</a:t>
            </a:r>
            <a:endParaRPr lang="en-US" sz="1200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3288531" y="1403970"/>
            <a:ext cx="0" cy="919457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457567" y="1363893"/>
            <a:ext cx="0" cy="673817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4176954" y="3843004"/>
            <a:ext cx="0" cy="567396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5" name="TextBox 24"/>
          <p:cNvSpPr txBox="1"/>
          <p:nvPr/>
        </p:nvSpPr>
        <p:spPr bwMode="auto">
          <a:xfrm>
            <a:off x="4108124" y="4110573"/>
            <a:ext cx="598858" cy="299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sz="1200" kern="0" dirty="0" smtClean="0">
                <a:solidFill>
                  <a:srgbClr val="FF0000"/>
                </a:solidFill>
                <a:latin typeface="+mj-lt"/>
                <a:cs typeface="Calibri" pitchFamily="34" charset="0"/>
              </a:rPr>
              <a:t>11x</a:t>
            </a:r>
            <a:endParaRPr kumimoji="1" lang="en-US" sz="12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4301121" y="3711420"/>
            <a:ext cx="335028" cy="29982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sz="1200" kern="0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2x</a:t>
            </a:r>
            <a:endParaRPr kumimoji="1" lang="en-US" sz="120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cs typeface="Calibri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4301121" y="3706524"/>
            <a:ext cx="0" cy="400972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8" name="Title 4"/>
          <p:cNvSpPr txBox="1">
            <a:spLocks/>
          </p:cNvSpPr>
          <p:nvPr/>
        </p:nvSpPr>
        <p:spPr>
          <a:xfrm>
            <a:off x="200247" y="168870"/>
            <a:ext cx="8096595" cy="57957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l"/>
            <a:endParaRPr lang="en-US" sz="2400" kern="0" dirty="0"/>
          </a:p>
        </p:txBody>
      </p:sp>
      <p:sp>
        <p:nvSpPr>
          <p:cNvPr id="29" name="Title 4"/>
          <p:cNvSpPr txBox="1">
            <a:spLocks/>
          </p:cNvSpPr>
          <p:nvPr/>
        </p:nvSpPr>
        <p:spPr>
          <a:xfrm>
            <a:off x="135179" y="161415"/>
            <a:ext cx="8096595" cy="57957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2400" kern="0" dirty="0" smtClean="0"/>
              <a:t>Performance of MVAPICH2-GPU with GPU-Direct RDMA (GDR) 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98249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 txBox="1">
            <a:spLocks/>
          </p:cNvSpPr>
          <p:nvPr/>
        </p:nvSpPr>
        <p:spPr>
          <a:xfrm>
            <a:off x="1085364" y="6583681"/>
            <a:ext cx="2892597" cy="12750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dirty="0" smtClean="0">
                <a:solidFill>
                  <a:srgbClr val="000000"/>
                </a:solidFill>
              </a:rPr>
              <a:t>LENS (Oct '15)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478868" y="6567056"/>
            <a:ext cx="474566" cy="1520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B3B012D-51F9-4EB3-ADB9-94CA2509D22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130" y="3896791"/>
            <a:ext cx="8835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 </a:t>
            </a:r>
            <a:r>
              <a:rPr kumimoji="1" lang="en-US" altLang="zh-CN" sz="1200" b="0" kern="0" dirty="0">
                <a:solidFill>
                  <a:prstClr val="black"/>
                </a:solidFill>
                <a:latin typeface="Arial"/>
                <a:ea typeface="黑体"/>
                <a:cs typeface="Calibri" pitchFamily="34" charset="0"/>
              </a:rPr>
              <a:t>Platform: </a:t>
            </a:r>
            <a:r>
              <a:rPr kumimoji="1" lang="en-US" altLang="zh-CN" sz="1200" b="0" kern="0" dirty="0" smtClean="0">
                <a:solidFill>
                  <a:prstClr val="black"/>
                </a:solidFill>
                <a:latin typeface="Arial"/>
                <a:ea typeface="黑体"/>
                <a:cs typeface="Calibri" pitchFamily="34" charset="0"/>
              </a:rPr>
              <a:t>Wilkes (Intel </a:t>
            </a:r>
            <a:r>
              <a:rPr kumimoji="1" lang="en-US" altLang="zh-CN" sz="1200" b="0" kern="0" dirty="0">
                <a:solidFill>
                  <a:prstClr val="black"/>
                </a:solidFill>
                <a:latin typeface="Arial"/>
                <a:ea typeface="黑体"/>
                <a:cs typeface="Calibri" pitchFamily="34" charset="0"/>
              </a:rPr>
              <a:t>Ivy Bridge + NVIDIA Tesla K20c + Mellanox Connect-</a:t>
            </a:r>
            <a:r>
              <a:rPr kumimoji="1" lang="en-US" altLang="zh-CN" sz="1200" b="0" kern="0" dirty="0" smtClean="0">
                <a:solidFill>
                  <a:prstClr val="black"/>
                </a:solidFill>
                <a:latin typeface="Arial"/>
                <a:ea typeface="黑体"/>
                <a:cs typeface="Calibri" pitchFamily="34" charset="0"/>
              </a:rPr>
              <a:t>IB)</a:t>
            </a:r>
          </a:p>
          <a:p>
            <a:pPr marL="285750" indent="-2857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zh-CN" sz="1200" b="0" kern="0" dirty="0">
                <a:solidFill>
                  <a:prstClr val="black"/>
                </a:solidFill>
                <a:latin typeface="Arial"/>
                <a:ea typeface="黑体"/>
                <a:cs typeface="Calibri" pitchFamily="34" charset="0"/>
              </a:rPr>
              <a:t> </a:t>
            </a:r>
            <a:r>
              <a:rPr kumimoji="1" lang="en-US" altLang="zh-CN" sz="1200" b="0" kern="0" dirty="0" smtClean="0">
                <a:solidFill>
                  <a:srgbClr val="FF0000"/>
                </a:solidFill>
                <a:latin typeface="Arial"/>
                <a:ea typeface="黑体"/>
                <a:cs typeface="Calibri" pitchFamily="34" charset="0"/>
              </a:rPr>
              <a:t>HoomdBlue Version 1.0.5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000000"/>
                </a:solidFill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rial"/>
              </a:rPr>
              <a:t>GDRCOPY enabled</a:t>
            </a:r>
            <a:r>
              <a:rPr lang="en-US" sz="1200" b="0" dirty="0">
                <a:solidFill>
                  <a:srgbClr val="000000"/>
                </a:solidFill>
                <a:latin typeface="Arial"/>
              </a:rPr>
              <a:t>: MV2_USE_CUDA=1 MV2_IBA_HCA=mlx5_0 MV2_IBA_EAGER_THRESHOLD=32768 MV2_VBUF_TOTAL_SIZE=32768 MV2_USE_GPUDIRECT_LOOPBACK_LIMIT=32768 MV2_USE_GPUDIRECT_GDRCOPY=1 MV2_USE_GPUDIRECT_GDRCOPY_LIMIT=16384</a:t>
            </a:r>
          </a:p>
          <a:p>
            <a:pPr marL="742950" lvl="1" indent="-2857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200" b="0" dirty="0" smtClean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4390107"/>
              </p:ext>
            </p:extLst>
          </p:nvPr>
        </p:nvGraphicFramePr>
        <p:xfrm>
          <a:off x="0" y="706625"/>
          <a:ext cx="4601184" cy="3320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6870598"/>
              </p:ext>
            </p:extLst>
          </p:nvPr>
        </p:nvGraphicFramePr>
        <p:xfrm>
          <a:off x="4488438" y="706625"/>
          <a:ext cx="4572000" cy="3245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itle 4"/>
          <p:cNvSpPr txBox="1">
            <a:spLocks/>
          </p:cNvSpPr>
          <p:nvPr/>
        </p:nvSpPr>
        <p:spPr>
          <a:xfrm>
            <a:off x="190887" y="217045"/>
            <a:ext cx="8096595" cy="44686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2400" kern="0" dirty="0" smtClean="0">
                <a:solidFill>
                  <a:srgbClr val="C00000"/>
                </a:solidFill>
              </a:rPr>
              <a:t>Application-Level Evaluation (HOOMD-blue)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313956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154823774"/>
              </p:ext>
            </p:extLst>
          </p:nvPr>
        </p:nvGraphicFramePr>
        <p:xfrm>
          <a:off x="112839" y="869539"/>
          <a:ext cx="4310743" cy="3212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062030387"/>
              </p:ext>
            </p:extLst>
          </p:nvPr>
        </p:nvGraphicFramePr>
        <p:xfrm>
          <a:off x="4615102" y="888718"/>
          <a:ext cx="4421843" cy="3193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85695" y="4158615"/>
            <a:ext cx="327044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kern="0" dirty="0">
                <a:solidFill>
                  <a:srgbClr val="FF0000"/>
                </a:solidFill>
                <a:latin typeface="+mn-lt"/>
                <a:cs typeface="Calibri" pitchFamily="34" charset="0"/>
              </a:rPr>
              <a:t>Platform: </a:t>
            </a:r>
            <a:r>
              <a:rPr kumimoji="1" lang="en-US" altLang="zh-CN" sz="1400" kern="0" dirty="0" smtClean="0">
                <a:solidFill>
                  <a:srgbClr val="FF0000"/>
                </a:solidFill>
                <a:latin typeface="+mn-lt"/>
                <a:cs typeface="Calibri" pitchFamily="34" charset="0"/>
              </a:rPr>
              <a:t>Wilkes: Intel </a:t>
            </a:r>
            <a:r>
              <a:rPr kumimoji="1" lang="en-US" altLang="zh-CN" sz="1400" kern="0" dirty="0">
                <a:solidFill>
                  <a:srgbClr val="FF0000"/>
                </a:solidFill>
                <a:latin typeface="+mn-lt"/>
                <a:cs typeface="Calibri" pitchFamily="34" charset="0"/>
              </a:rPr>
              <a:t>Ivy Bridge </a:t>
            </a:r>
          </a:p>
          <a:p>
            <a:pPr algn="ctr"/>
            <a:r>
              <a:rPr kumimoji="1" lang="en-US" altLang="zh-CN" sz="1400" kern="0" dirty="0" smtClean="0">
                <a:solidFill>
                  <a:srgbClr val="FF0000"/>
                </a:solidFill>
                <a:latin typeface="+mn-lt"/>
                <a:cs typeface="Calibri" pitchFamily="34" charset="0"/>
              </a:rPr>
              <a:t>NVIDIA </a:t>
            </a:r>
            <a:r>
              <a:rPr kumimoji="1" lang="en-US" altLang="zh-CN" sz="1400" kern="0" dirty="0">
                <a:solidFill>
                  <a:srgbClr val="FF0000"/>
                </a:solidFill>
                <a:latin typeface="+mn-lt"/>
                <a:cs typeface="Calibri" pitchFamily="34" charset="0"/>
              </a:rPr>
              <a:t>Tesla K20c + Mellanox Connect-</a:t>
            </a:r>
            <a:r>
              <a:rPr kumimoji="1" lang="en-US" altLang="zh-CN" sz="1400" kern="0" dirty="0" smtClean="0">
                <a:solidFill>
                  <a:srgbClr val="FF0000"/>
                </a:solidFill>
                <a:latin typeface="+mn-lt"/>
                <a:cs typeface="Calibri" pitchFamily="34" charset="0"/>
              </a:rPr>
              <a:t>IB</a:t>
            </a:r>
          </a:p>
          <a:p>
            <a:pPr algn="ctr"/>
            <a:r>
              <a:rPr kumimoji="1" lang="en-US" altLang="zh-CN" sz="1400" kern="0" dirty="0" smtClean="0">
                <a:solidFill>
                  <a:srgbClr val="FF0000"/>
                </a:solidFill>
                <a:latin typeface="+mn-lt"/>
                <a:cs typeface="Calibri" pitchFamily="34" charset="0"/>
              </a:rPr>
              <a:t>MVAPICH2-GDR 2.2a</a:t>
            </a:r>
            <a:endParaRPr kumimoji="1" lang="en-US" altLang="zh-CN" sz="1400" kern="0" dirty="0">
              <a:solidFill>
                <a:srgbClr val="FF0000"/>
              </a:solidFill>
              <a:latin typeface="+mn-lt"/>
              <a:cs typeface="Calibri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190887" y="217045"/>
            <a:ext cx="8096595" cy="44686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2400" kern="0" dirty="0" smtClean="0">
                <a:solidFill>
                  <a:srgbClr val="C00000"/>
                </a:solidFill>
              </a:rPr>
              <a:t>CUDA-Aware Non-Blocking Collectives</a:t>
            </a:r>
            <a:endParaRPr lang="en-US" sz="2400" kern="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90887" y="4278368"/>
            <a:ext cx="5094808" cy="7017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1200" dirty="0" smtClean="0">
                <a:solidFill>
                  <a:srgbClr val="0000FF"/>
                </a:solidFill>
                <a:latin typeface="+mn-lt"/>
              </a:rPr>
              <a:t>A. Venkatesh, K</a:t>
            </a:r>
            <a:r>
              <a:rPr lang="en-US" altLang="zh-CN" sz="1200" dirty="0">
                <a:solidFill>
                  <a:srgbClr val="0000FF"/>
                </a:solidFill>
                <a:latin typeface="+mn-lt"/>
              </a:rPr>
              <a:t>. Hamidouche, H. Subramoni, and D. K. Panda, </a:t>
            </a:r>
            <a:r>
              <a:rPr lang="en-US" altLang="zh-CN" sz="1200" dirty="0" smtClean="0">
                <a:solidFill>
                  <a:srgbClr val="0000FF"/>
                </a:solidFill>
                <a:latin typeface="+mn-lt"/>
              </a:rPr>
              <a:t>“Offloaded GPU Collectives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</a:rPr>
              <a:t>using CORE-Direct and CUDA Capabilities on IB </a:t>
            </a:r>
            <a:r>
              <a:rPr lang="en-US" altLang="zh-CN" sz="1200" dirty="0" smtClean="0">
                <a:solidFill>
                  <a:srgbClr val="0000FF"/>
                </a:solidFill>
                <a:latin typeface="+mn-lt"/>
              </a:rPr>
              <a:t>Clusters”, HIPC,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</a:rPr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48164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883940259"/>
              </p:ext>
            </p:extLst>
          </p:nvPr>
        </p:nvGraphicFramePr>
        <p:xfrm>
          <a:off x="378831" y="1070588"/>
          <a:ext cx="8490857" cy="3970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0575" y="116557"/>
            <a:ext cx="8096596" cy="579575"/>
          </a:xfrm>
        </p:spPr>
        <p:txBody>
          <a:bodyPr/>
          <a:lstStyle/>
          <a:p>
            <a:r>
              <a:rPr lang="en-US" sz="2400" dirty="0"/>
              <a:t>Trends for Commodity Computing Clusters in the Top 500 List (http://www.top500.org)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230966" y="1166813"/>
            <a:ext cx="632911" cy="45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85%</a:t>
            </a:r>
          </a:p>
        </p:txBody>
      </p:sp>
    </p:spTree>
    <p:extLst>
      <p:ext uri="{BB962C8B-B14F-4D97-AF65-F5344CB8AC3E}">
        <p14:creationId xmlns:p14="http://schemas.microsoft.com/office/powerpoint/2010/main" val="41863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3984" y="1136209"/>
            <a:ext cx="8348438" cy="355253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Scalability for million to billion processors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Support for highly-efficient inter-node and intra-node communication (both two-sided and one-sided RMA)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Extremely minimum memory footprint</a:t>
            </a:r>
            <a:endParaRPr lang="en-US" sz="1400" dirty="0" smtClean="0"/>
          </a:p>
          <a:p>
            <a:pPr>
              <a:lnSpc>
                <a:spcPct val="90000"/>
              </a:lnSpc>
            </a:pPr>
            <a:r>
              <a:rPr lang="en-US" sz="2000" dirty="0"/>
              <a:t>Collective communication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Offload </a:t>
            </a:r>
            <a:r>
              <a:rPr lang="en-US" sz="1600" dirty="0"/>
              <a:t>and Non-blocking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Integrated Support for GPGPUs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2"/>
                </a:solidFill>
              </a:rPr>
              <a:t>Integrated Support for </a:t>
            </a:r>
            <a:r>
              <a:rPr lang="en-US" sz="2000" dirty="0" smtClean="0">
                <a:solidFill>
                  <a:schemeClr val="accent2"/>
                </a:solidFill>
              </a:rPr>
              <a:t>MICs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Unified Runtime for Hybrid MPI+PGAS programming (MPI + OpenSHMEM, MPI + UPC, CAF, …)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Virtualization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Energy-Awareness </a:t>
            </a:r>
          </a:p>
          <a:p>
            <a:pPr>
              <a:lnSpc>
                <a:spcPct val="90000"/>
              </a:lnSpc>
              <a:buNone/>
            </a:pPr>
            <a:endParaRPr lang="en-US" sz="2000" b="0" dirty="0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>
          <a:xfrm>
            <a:off x="261354" y="157411"/>
            <a:ext cx="8527805" cy="377222"/>
          </a:xfrm>
        </p:spPr>
        <p:txBody>
          <a:bodyPr/>
          <a:lstStyle/>
          <a:p>
            <a:r>
              <a:rPr lang="en-US" sz="2400" dirty="0" smtClean="0"/>
              <a:t>Overview of A Few Challenges being Addressed by the MVAPICH2 Project for Exascale</a:t>
            </a:r>
          </a:p>
        </p:txBody>
      </p:sp>
    </p:spTree>
    <p:extLst>
      <p:ext uri="{BB962C8B-B14F-4D97-AF65-F5344CB8AC3E}">
        <p14:creationId xmlns:p14="http://schemas.microsoft.com/office/powerpoint/2010/main" val="135498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0650" y="239453"/>
            <a:ext cx="8562109" cy="579576"/>
          </a:xfrm>
        </p:spPr>
        <p:txBody>
          <a:bodyPr/>
          <a:lstStyle/>
          <a:p>
            <a:r>
              <a:rPr lang="en-US" sz="2800" dirty="0" smtClean="0">
                <a:latin typeface="Calibri"/>
                <a:cs typeface="Calibri"/>
              </a:rPr>
              <a:t>MPI Applications on MIC Clusters</a:t>
            </a:r>
            <a:endParaRPr lang="en-US" sz="2800" dirty="0">
              <a:latin typeface="Calibri"/>
              <a:cs typeface="Calibri"/>
            </a:endParaRPr>
          </a:p>
        </p:txBody>
      </p:sp>
      <p:grpSp>
        <p:nvGrpSpPr>
          <p:cNvPr id="2" name="Group 42"/>
          <p:cNvGrpSpPr/>
          <p:nvPr/>
        </p:nvGrpSpPr>
        <p:grpSpPr>
          <a:xfrm>
            <a:off x="1219216" y="1198126"/>
            <a:ext cx="6705393" cy="3381733"/>
            <a:chOff x="-146782" y="984908"/>
            <a:chExt cx="7855170" cy="557460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6051" y="1371600"/>
              <a:ext cx="1091045" cy="914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13095" y="1409700"/>
              <a:ext cx="1212427" cy="9144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188639" y="984908"/>
              <a:ext cx="990600" cy="558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smtClean="0">
                  <a:latin typeface="Calibri"/>
                  <a:cs typeface="Calibri"/>
                </a:rPr>
                <a:t>Xeon</a:t>
              </a:r>
              <a:endParaRPr lang="en-US" b="0" dirty="0">
                <a:latin typeface="Calibri"/>
                <a:cs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46039" y="984908"/>
              <a:ext cx="1339851" cy="558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smtClean="0">
                  <a:latin typeface="Calibri"/>
                  <a:cs typeface="Calibri"/>
                </a:rPr>
                <a:t>Xeon Phi</a:t>
              </a:r>
              <a:endParaRPr lang="en-US" b="0" dirty="0">
                <a:latin typeface="Calibri"/>
                <a:cs typeface="Calibri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rot="16200000" flipH="1">
              <a:off x="3099872" y="3604696"/>
              <a:ext cx="5154057" cy="25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" name="Group 41"/>
            <p:cNvGrpSpPr/>
            <p:nvPr/>
          </p:nvGrpSpPr>
          <p:grpSpPr>
            <a:xfrm>
              <a:off x="-146782" y="1826705"/>
              <a:ext cx="2781882" cy="4732806"/>
              <a:chOff x="-19782" y="1763205"/>
              <a:chExt cx="2781882" cy="4732806"/>
            </a:xfrm>
          </p:grpSpPr>
          <p:sp>
            <p:nvSpPr>
              <p:cNvPr id="20" name="Up-Down Arrow 19"/>
              <p:cNvSpPr/>
              <p:nvPr/>
            </p:nvSpPr>
            <p:spPr bwMode="auto">
              <a:xfrm>
                <a:off x="1003300" y="2256611"/>
                <a:ext cx="253999" cy="3559174"/>
              </a:xfrm>
              <a:prstGeom prst="upDownArrow">
                <a:avLst/>
              </a:prstGeom>
              <a:solidFill>
                <a:srgbClr val="D61D17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algn="r">
                  <a:srgbClr val="000000">
                    <a:alpha val="43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61662" y="1763205"/>
                <a:ext cx="2600438" cy="558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>
                    <a:latin typeface="Calibri"/>
                    <a:cs typeface="Calibri"/>
                  </a:rPr>
                  <a:t>Multi-core Centric</a:t>
                </a:r>
                <a:endParaRPr lang="en-US" b="0" dirty="0">
                  <a:latin typeface="Calibri"/>
                  <a:cs typeface="Calibri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-19782" y="5937923"/>
                <a:ext cx="2677739" cy="558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>
                    <a:latin typeface="Calibri"/>
                    <a:cs typeface="Calibri"/>
                  </a:rPr>
                  <a:t>Many-core Centric</a:t>
                </a:r>
                <a:endParaRPr lang="en-US" b="0" dirty="0">
                  <a:latin typeface="Calibri"/>
                  <a:cs typeface="Calibri"/>
                </a:endParaRPr>
              </a:p>
            </p:txBody>
          </p:sp>
        </p:grpSp>
        <p:sp>
          <p:nvSpPr>
            <p:cNvPr id="24" name="Rounded Rectangle 23"/>
            <p:cNvSpPr/>
            <p:nvPr/>
          </p:nvSpPr>
          <p:spPr bwMode="auto">
            <a:xfrm>
              <a:off x="3930651" y="2616200"/>
              <a:ext cx="1257299" cy="647700"/>
            </a:xfrm>
            <a:prstGeom prst="roundRect">
              <a:avLst/>
            </a:prstGeom>
            <a:solidFill>
              <a:srgbClr val="B23F3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39700">
                <a:schemeClr val="accent1">
                  <a:alpha val="75000"/>
                </a:schemeClr>
              </a:glow>
              <a:outerShdw blurRad="50800" dist="38100" dir="18900000" algn="tr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MPI Program</a:t>
              </a: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3930651" y="3621348"/>
              <a:ext cx="1257299" cy="647700"/>
            </a:xfrm>
            <a:prstGeom prst="roundRect">
              <a:avLst/>
            </a:prstGeom>
            <a:solidFill>
              <a:srgbClr val="B23F3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39700">
                <a:schemeClr val="accent1">
                  <a:alpha val="75000"/>
                </a:schemeClr>
              </a:glow>
              <a:outerShdw blurRad="50800" dist="38100" dir="18900000" algn="tr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MPI Program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6254750" y="3619500"/>
              <a:ext cx="1453638" cy="647700"/>
            </a:xfrm>
            <a:prstGeom prst="roundRect">
              <a:avLst/>
            </a:prstGeom>
            <a:solidFill>
              <a:srgbClr val="A8C477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39700">
                <a:schemeClr val="accent1">
                  <a:alpha val="75000"/>
                </a:schemeClr>
              </a:glow>
              <a:outerShdw blurRad="50800" dist="38100" dir="18900000" algn="tr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Offloaded</a:t>
              </a:r>
              <a:r>
                <a:rPr kumimoji="0" 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 Computation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3930651" y="4648200"/>
              <a:ext cx="1257299" cy="647700"/>
            </a:xfrm>
            <a:prstGeom prst="roundRect">
              <a:avLst/>
            </a:prstGeom>
            <a:solidFill>
              <a:srgbClr val="B23F3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39700">
                <a:schemeClr val="accent1">
                  <a:alpha val="75000"/>
                </a:schemeClr>
              </a:glow>
              <a:outerShdw blurRad="50800" dist="38100" dir="18900000" algn="tr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MPI Program</a:t>
              </a: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6261102" y="4633652"/>
              <a:ext cx="1447286" cy="647700"/>
            </a:xfrm>
            <a:prstGeom prst="roundRect">
              <a:avLst/>
            </a:prstGeom>
            <a:solidFill>
              <a:srgbClr val="A8C477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39700">
                <a:schemeClr val="accent1">
                  <a:alpha val="75000"/>
                </a:schemeClr>
              </a:glow>
              <a:outerShdw blurRad="50800" dist="38100" dir="18900000" algn="tr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MPI Program</a:t>
              </a: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6267449" y="5581129"/>
              <a:ext cx="1440939" cy="647700"/>
            </a:xfrm>
            <a:prstGeom prst="roundRect">
              <a:avLst/>
            </a:prstGeom>
            <a:solidFill>
              <a:srgbClr val="A8C477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39700">
                <a:schemeClr val="accent1">
                  <a:alpha val="75000"/>
                </a:schemeClr>
              </a:glow>
              <a:outerShdw blurRad="50800" dist="38100" dir="18900000" algn="tr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MPI Program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30400" y="2730500"/>
              <a:ext cx="2114551" cy="558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smtClean="0">
                  <a:latin typeface="Calibri"/>
                  <a:cs typeface="Calibri"/>
                </a:rPr>
                <a:t>Host-only</a:t>
              </a:r>
              <a:endParaRPr lang="en-US" b="0" dirty="0">
                <a:latin typeface="Calibri"/>
                <a:cs typeface="Calibri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85376" y="3629722"/>
              <a:ext cx="2246989" cy="963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 smtClean="0">
                  <a:latin typeface="Calibri"/>
                  <a:cs typeface="Calibri"/>
                </a:rPr>
                <a:t>Offload </a:t>
              </a:r>
            </a:p>
            <a:p>
              <a:pPr algn="ctr"/>
              <a:r>
                <a:rPr lang="en-US" b="0" dirty="0" smtClean="0">
                  <a:latin typeface="Calibri"/>
                  <a:cs typeface="Calibri"/>
                </a:rPr>
                <a:t>(/reverse Offload)</a:t>
              </a:r>
              <a:endParaRPr lang="en-US" b="0" dirty="0">
                <a:latin typeface="Calibri"/>
                <a:cs typeface="Calibri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917700" y="4775202"/>
              <a:ext cx="2114551" cy="558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smtClean="0">
                  <a:latin typeface="Calibri"/>
                  <a:cs typeface="Calibri"/>
                </a:rPr>
                <a:t>Symmetric</a:t>
              </a:r>
              <a:endParaRPr lang="en-US" b="0" dirty="0">
                <a:latin typeface="Calibri"/>
                <a:cs typeface="Calibri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45392" y="5665824"/>
              <a:ext cx="2114551" cy="558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smtClean="0">
                  <a:latin typeface="Calibri"/>
                  <a:cs typeface="Calibri"/>
                </a:rPr>
                <a:t>Coprocessor-only</a:t>
              </a:r>
              <a:endParaRPr lang="en-US" b="0" dirty="0">
                <a:latin typeface="Calibri"/>
                <a:cs typeface="Calibri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71500" y="754774"/>
            <a:ext cx="796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000" b="0" dirty="0" smtClean="0">
                <a:latin typeface="Calibri"/>
                <a:cs typeface="Calibri"/>
              </a:rPr>
              <a:t> Flexibility in launching MPI jobs on clusters with Xeon Phi </a:t>
            </a:r>
            <a:endParaRPr lang="en-US" sz="2000" b="0" dirty="0">
              <a:latin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81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03781" y="212216"/>
            <a:ext cx="8740233" cy="579576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solidFill>
                  <a:srgbClr val="C90607"/>
                </a:solidFill>
                <a:latin typeface="Calibri"/>
                <a:ea typeface="Times New Roman" charset="0"/>
                <a:cs typeface="Calibri"/>
              </a:rPr>
              <a:t>MVAPICH2-MIC 2.0 Design for Clusters with IB and  MIC</a:t>
            </a:r>
          </a:p>
        </p:txBody>
      </p:sp>
      <p:sp>
        <p:nvSpPr>
          <p:cNvPr id="20484" name="Rectangle 3"/>
          <p:cNvSpPr txBox="1">
            <a:spLocks noChangeArrowheads="1"/>
          </p:cNvSpPr>
          <p:nvPr/>
        </p:nvSpPr>
        <p:spPr bwMode="auto">
          <a:xfrm>
            <a:off x="393370" y="996785"/>
            <a:ext cx="84709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spcAft>
                <a:spcPts val="1200"/>
              </a:spcAft>
              <a:buFontTx/>
              <a:buChar char="•"/>
            </a:pPr>
            <a:r>
              <a:rPr lang="en-US" altLang="zh-CN" sz="1800" b="0" kern="1000" dirty="0" smtClean="0">
                <a:latin typeface="Calibri"/>
                <a:ea typeface="Times New Roman" charset="0"/>
                <a:cs typeface="Calibri"/>
              </a:rPr>
              <a:t>Offload Mode </a:t>
            </a:r>
          </a:p>
          <a:p>
            <a:pPr marL="342900" indent="-342900">
              <a:spcBef>
                <a:spcPct val="20000"/>
              </a:spcBef>
              <a:spcAft>
                <a:spcPts val="1200"/>
              </a:spcAft>
              <a:buFontTx/>
              <a:buChar char="•"/>
            </a:pPr>
            <a:r>
              <a:rPr lang="en-US" altLang="zh-CN" sz="1800" b="0" kern="1000" dirty="0" smtClean="0">
                <a:latin typeface="Calibri"/>
                <a:ea typeface="Times New Roman" charset="0"/>
                <a:cs typeface="Calibri"/>
              </a:rPr>
              <a:t>Intranode Communication</a:t>
            </a:r>
          </a:p>
          <a:p>
            <a:pPr marL="800100" lvl="1" indent="-342900">
              <a:spcBef>
                <a:spcPct val="20000"/>
              </a:spcBef>
              <a:spcAft>
                <a:spcPts val="1200"/>
              </a:spcAft>
              <a:buFontTx/>
              <a:buChar char="•"/>
            </a:pPr>
            <a:r>
              <a:rPr lang="en-US" altLang="zh-CN" sz="1800" b="0" kern="1000" dirty="0" smtClean="0">
                <a:latin typeface="Calibri"/>
                <a:ea typeface="Times New Roman" charset="0"/>
                <a:cs typeface="Calibri"/>
              </a:rPr>
              <a:t>Coprocessor-only and Symmetric Mode </a:t>
            </a:r>
          </a:p>
          <a:p>
            <a:pPr marL="342900" indent="-342900">
              <a:spcBef>
                <a:spcPct val="20000"/>
              </a:spcBef>
              <a:spcAft>
                <a:spcPts val="1200"/>
              </a:spcAft>
              <a:buFontTx/>
              <a:buChar char="•"/>
            </a:pPr>
            <a:r>
              <a:rPr lang="en-US" altLang="zh-CN" sz="1800" b="0" kern="1000" dirty="0" smtClean="0">
                <a:latin typeface="Calibri"/>
                <a:ea typeface="Times New Roman" charset="0"/>
                <a:cs typeface="Calibri"/>
              </a:rPr>
              <a:t>Internode Communication </a:t>
            </a:r>
          </a:p>
          <a:p>
            <a:pPr marL="800100" lvl="1" indent="-342900">
              <a:spcBef>
                <a:spcPct val="20000"/>
              </a:spcBef>
              <a:spcAft>
                <a:spcPts val="1200"/>
              </a:spcAft>
              <a:buFontTx/>
              <a:buChar char="•"/>
            </a:pPr>
            <a:r>
              <a:rPr lang="en-US" altLang="zh-CN" sz="1800" b="0" kern="1000" dirty="0" smtClean="0">
                <a:latin typeface="Calibri"/>
                <a:ea typeface="Times New Roman" charset="0"/>
                <a:cs typeface="Calibri"/>
              </a:rPr>
              <a:t>Coprocessors-only and Symmetric Mode</a:t>
            </a:r>
          </a:p>
          <a:p>
            <a:pPr marL="342900" indent="-342900">
              <a:spcBef>
                <a:spcPct val="20000"/>
              </a:spcBef>
              <a:spcAft>
                <a:spcPts val="1200"/>
              </a:spcAft>
              <a:buFontTx/>
              <a:buChar char="•"/>
            </a:pPr>
            <a:r>
              <a:rPr lang="en-US" altLang="zh-CN" sz="1800" b="0" kern="1000" dirty="0" smtClean="0">
                <a:solidFill>
                  <a:schemeClr val="bg2"/>
                </a:solidFill>
                <a:latin typeface="Calibri"/>
                <a:ea typeface="Times New Roman" charset="0"/>
                <a:cs typeface="Calibri"/>
              </a:rPr>
              <a:t>Multi-MIC Node Configurations</a:t>
            </a:r>
            <a:endParaRPr lang="en-US" altLang="zh-CN" sz="2400" b="0" kern="1000" dirty="0" smtClean="0">
              <a:solidFill>
                <a:schemeClr val="bg2"/>
              </a:solidFill>
              <a:latin typeface="Calibri"/>
              <a:ea typeface="Times New Roman" charset="0"/>
              <a:cs typeface="Calibri"/>
            </a:endParaRPr>
          </a:p>
          <a:p>
            <a:pPr marL="342900" indent="-342900">
              <a:spcBef>
                <a:spcPct val="20000"/>
              </a:spcBef>
              <a:spcAft>
                <a:spcPts val="1200"/>
              </a:spcAft>
              <a:buFontTx/>
              <a:buChar char="•"/>
            </a:pPr>
            <a:r>
              <a:rPr lang="en-US" altLang="zh-CN" sz="1800" b="0" kern="1000" dirty="0" smtClean="0">
                <a:solidFill>
                  <a:schemeClr val="bg2"/>
                </a:solidFill>
                <a:latin typeface="Calibri"/>
                <a:ea typeface="Times New Roman" charset="0"/>
                <a:cs typeface="Calibri"/>
              </a:rPr>
              <a:t>Running on three major systems</a:t>
            </a:r>
          </a:p>
          <a:p>
            <a:pPr marL="800100" lvl="1" indent="-342900">
              <a:spcBef>
                <a:spcPct val="20000"/>
              </a:spcBef>
              <a:spcAft>
                <a:spcPts val="1200"/>
              </a:spcAft>
              <a:buFontTx/>
              <a:buChar char="•"/>
            </a:pPr>
            <a:r>
              <a:rPr lang="en-US" altLang="zh-CN" sz="1800" b="0" kern="1000" dirty="0" smtClean="0">
                <a:solidFill>
                  <a:schemeClr val="bg2"/>
                </a:solidFill>
                <a:latin typeface="Calibri"/>
                <a:ea typeface="Times New Roman" charset="0"/>
                <a:cs typeface="Calibri"/>
              </a:rPr>
              <a:t>Stampede, Blueridge (Virginia Tech) and Beacon (UTK)</a:t>
            </a:r>
          </a:p>
        </p:txBody>
      </p:sp>
    </p:spTree>
    <p:extLst>
      <p:ext uri="{BB962C8B-B14F-4D97-AF65-F5344CB8AC3E}">
        <p14:creationId xmlns:p14="http://schemas.microsoft.com/office/powerpoint/2010/main" val="412761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12382"/>
            <a:ext cx="8902700" cy="47029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2800" dirty="0" smtClean="0">
                <a:solidFill>
                  <a:srgbClr val="C90607"/>
                </a:solidFill>
                <a:latin typeface="Calibri"/>
                <a:ea typeface="宋体" pitchFamily="2" charset="-122"/>
                <a:cs typeface="Calibri"/>
              </a:rPr>
              <a:t>MIC-Remote-MIC P2P Communication with Proxy-based Communication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63916" y="791247"/>
            <a:ext cx="1335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alibri"/>
                <a:cs typeface="Calibri"/>
              </a:rPr>
              <a:t>Bandwidth</a:t>
            </a:r>
            <a:endParaRPr lang="en-US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grpSp>
        <p:nvGrpSpPr>
          <p:cNvPr id="2" name="Group 29"/>
          <p:cNvGrpSpPr/>
          <p:nvPr/>
        </p:nvGrpSpPr>
        <p:grpSpPr>
          <a:xfrm>
            <a:off x="4342097" y="1066710"/>
            <a:ext cx="430887" cy="1532334"/>
            <a:chOff x="4202380" y="1551782"/>
            <a:chExt cx="430887" cy="2043112"/>
          </a:xfrm>
        </p:grpSpPr>
        <p:cxnSp>
          <p:nvCxnSpPr>
            <p:cNvPr id="10" name="Straight Arrow Connector 9"/>
            <p:cNvCxnSpPr/>
            <p:nvPr/>
          </p:nvCxnSpPr>
          <p:spPr bwMode="auto">
            <a:xfrm rot="5400000">
              <a:off x="3226594" y="2572544"/>
              <a:ext cx="2043112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4202380" y="2168435"/>
              <a:ext cx="430887" cy="1200329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alibri"/>
                  <a:cs typeface="Calibri"/>
                </a:rPr>
                <a:t>Better</a:t>
              </a:r>
              <a:endParaRPr lang="en-US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3" name="Group 36"/>
          <p:cNvGrpSpPr/>
          <p:nvPr/>
        </p:nvGrpSpPr>
        <p:grpSpPr>
          <a:xfrm>
            <a:off x="8713130" y="1040822"/>
            <a:ext cx="430887" cy="1536569"/>
            <a:chOff x="4238933" y="3876823"/>
            <a:chExt cx="430887" cy="2048759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rot="16200000">
              <a:off x="3291236" y="4903232"/>
              <a:ext cx="2043112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 rot="10800000">
              <a:off x="4238933" y="3876823"/>
              <a:ext cx="430887" cy="120033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alibri"/>
                  <a:cs typeface="Calibri"/>
                </a:rPr>
                <a:t>Better</a:t>
              </a:r>
              <a:endParaRPr lang="en-US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4" name="Group 37"/>
          <p:cNvGrpSpPr/>
          <p:nvPr/>
        </p:nvGrpSpPr>
        <p:grpSpPr>
          <a:xfrm>
            <a:off x="8750425" y="3088697"/>
            <a:ext cx="430887" cy="1593719"/>
            <a:chOff x="8763108" y="3876823"/>
            <a:chExt cx="430887" cy="2124959"/>
          </a:xfrm>
        </p:grpSpPr>
        <p:cxnSp>
          <p:nvCxnSpPr>
            <p:cNvPr id="16" name="Straight Arrow Connector 15"/>
            <p:cNvCxnSpPr/>
            <p:nvPr/>
          </p:nvCxnSpPr>
          <p:spPr bwMode="auto">
            <a:xfrm rot="16200000">
              <a:off x="7828111" y="4979432"/>
              <a:ext cx="2043112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 rot="10800000">
              <a:off x="8763108" y="3876823"/>
              <a:ext cx="430887" cy="120033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alibri"/>
                  <a:cs typeface="Calibri"/>
                </a:rPr>
                <a:t>Better</a:t>
              </a:r>
              <a:endParaRPr lang="en-US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92201" y="794259"/>
            <a:ext cx="2675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Calibri"/>
                <a:cs typeface="Calibri"/>
              </a:rPr>
              <a:t>Latency (Large Messages)</a:t>
            </a:r>
            <a:endParaRPr lang="en-US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1058964666"/>
              </p:ext>
            </p:extLst>
          </p:nvPr>
        </p:nvGraphicFramePr>
        <p:xfrm>
          <a:off x="266711" y="956531"/>
          <a:ext cx="4068233" cy="1876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Chart 31"/>
          <p:cNvGraphicFramePr/>
          <p:nvPr>
            <p:extLst>
              <p:ext uri="{D42A27DB-BD31-4B8C-83A1-F6EECF244321}">
                <p14:modId xmlns:p14="http://schemas.microsoft.com/office/powerpoint/2010/main" val="1505121366"/>
              </p:ext>
            </p:extLst>
          </p:nvPr>
        </p:nvGraphicFramePr>
        <p:xfrm>
          <a:off x="4699000" y="956533"/>
          <a:ext cx="4068234" cy="187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32"/>
          <p:cNvSpPr txBox="1"/>
          <p:nvPr/>
        </p:nvSpPr>
        <p:spPr bwMode="auto">
          <a:xfrm>
            <a:off x="7759700" y="991841"/>
            <a:ext cx="1072356" cy="38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5236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3619516" y="556482"/>
            <a:ext cx="1926835" cy="45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E50530"/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Intra-socket P2P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3632216" y="2718657"/>
            <a:ext cx="1929339" cy="45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E50530"/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Inter-socket P2P</a:t>
            </a:r>
          </a:p>
        </p:txBody>
      </p:sp>
      <p:graphicFrame>
        <p:nvGraphicFramePr>
          <p:cNvPr id="37" name="Chart 36"/>
          <p:cNvGraphicFramePr/>
          <p:nvPr>
            <p:extLst>
              <p:ext uri="{D42A27DB-BD31-4B8C-83A1-F6EECF244321}">
                <p14:modId xmlns:p14="http://schemas.microsoft.com/office/powerpoint/2010/main" val="3070193038"/>
              </p:ext>
            </p:extLst>
          </p:nvPr>
        </p:nvGraphicFramePr>
        <p:xfrm>
          <a:off x="228616" y="3090131"/>
          <a:ext cx="4068233" cy="1876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344474" y="2965959"/>
            <a:ext cx="23240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alibri"/>
                <a:cs typeface="Calibri"/>
              </a:rPr>
              <a:t>Latency (Large Messages)</a:t>
            </a:r>
            <a:endParaRPr lang="en-US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Chart 38"/>
          <p:cNvGraphicFramePr/>
          <p:nvPr>
            <p:extLst>
              <p:ext uri="{D42A27DB-BD31-4B8C-83A1-F6EECF244321}">
                <p14:modId xmlns:p14="http://schemas.microsoft.com/office/powerpoint/2010/main" val="3977862752"/>
              </p:ext>
            </p:extLst>
          </p:nvPr>
        </p:nvGraphicFramePr>
        <p:xfrm>
          <a:off x="4749800" y="3061558"/>
          <a:ext cx="4068234" cy="187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6" name="Group 29"/>
          <p:cNvGrpSpPr/>
          <p:nvPr/>
        </p:nvGrpSpPr>
        <p:grpSpPr>
          <a:xfrm>
            <a:off x="4291297" y="3105060"/>
            <a:ext cx="430887" cy="1532334"/>
            <a:chOff x="4202380" y="1551782"/>
            <a:chExt cx="430887" cy="2043112"/>
          </a:xfrm>
        </p:grpSpPr>
        <p:cxnSp>
          <p:nvCxnSpPr>
            <p:cNvPr id="42" name="Straight Arrow Connector 41"/>
            <p:cNvCxnSpPr/>
            <p:nvPr/>
          </p:nvCxnSpPr>
          <p:spPr bwMode="auto">
            <a:xfrm rot="5400000">
              <a:off x="3226594" y="2572544"/>
              <a:ext cx="2043112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4202380" y="2168435"/>
              <a:ext cx="430887" cy="1200329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alibri"/>
                  <a:cs typeface="Calibri"/>
                </a:rPr>
                <a:t>Better</a:t>
              </a:r>
              <a:endParaRPr lang="en-US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44" name="TextBox 43"/>
          <p:cNvSpPr txBox="1"/>
          <p:nvPr/>
        </p:nvSpPr>
        <p:spPr bwMode="auto">
          <a:xfrm>
            <a:off x="8129142" y="3249266"/>
            <a:ext cx="1072356" cy="38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5594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23042" y="2915323"/>
            <a:ext cx="1291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alibri"/>
                <a:cs typeface="Calibri"/>
              </a:rPr>
              <a:t>Bandwidth</a:t>
            </a:r>
            <a:endParaRPr lang="en-US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92200" y="1070831"/>
            <a:ext cx="1219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20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7746" y="103532"/>
            <a:ext cx="8096596" cy="431849"/>
          </a:xfrm>
        </p:spPr>
        <p:txBody>
          <a:bodyPr/>
          <a:lstStyle/>
          <a:p>
            <a:r>
              <a:rPr sz="2300" dirty="0" smtClean="0">
                <a:solidFill>
                  <a:srgbClr val="C00000"/>
                </a:solidFill>
              </a:rPr>
              <a:t>Optimized </a:t>
            </a:r>
            <a:r>
              <a:rPr sz="2300" dirty="0">
                <a:solidFill>
                  <a:srgbClr val="C00000"/>
                </a:solidFill>
              </a:rPr>
              <a:t>MPI Collectives for </a:t>
            </a:r>
            <a:r>
              <a:rPr sz="2300" dirty="0" smtClean="0">
                <a:solidFill>
                  <a:srgbClr val="C00000"/>
                </a:solidFill>
              </a:rPr>
              <a:t>MIC Clusters (Allgather &amp; Alltoall)</a:t>
            </a:r>
            <a:endParaRPr lang="en-US" sz="2300" dirty="0" smtClean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6284" y="4585076"/>
            <a:ext cx="6906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3333CC"/>
                </a:solidFill>
                <a:latin typeface="Calibri" pitchFamily="34" charset="0"/>
              </a:rPr>
              <a:t>A. Venkatesh, S. Potluri, R. Rajachandrasekar, M. Luo, K. Hamidouche and D. K. Panda - High Performance Alltoall and Allgather designs for InﬁniBand MIC Clusters; IPDPS’14, May 2014</a:t>
            </a:r>
            <a:endParaRPr lang="en-US" sz="12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15" name="Chart 14"/>
          <p:cNvGraphicFramePr/>
          <p:nvPr/>
        </p:nvGraphicFramePr>
        <p:xfrm>
          <a:off x="242888" y="389337"/>
          <a:ext cx="4271962" cy="2203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/>
          <p:cNvGraphicFramePr/>
          <p:nvPr/>
        </p:nvGraphicFramePr>
        <p:xfrm>
          <a:off x="4386274" y="414346"/>
          <a:ext cx="4100513" cy="2146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/>
          <p:cNvGraphicFramePr/>
          <p:nvPr/>
        </p:nvGraphicFramePr>
        <p:xfrm>
          <a:off x="242887" y="2593180"/>
          <a:ext cx="45720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Chart 18"/>
          <p:cNvGraphicFramePr/>
          <p:nvPr/>
        </p:nvGraphicFramePr>
        <p:xfrm>
          <a:off x="4629150" y="2453886"/>
          <a:ext cx="4143375" cy="2089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Down Arrow 9"/>
          <p:cNvSpPr/>
          <p:nvPr/>
        </p:nvSpPr>
        <p:spPr bwMode="auto">
          <a:xfrm>
            <a:off x="4286250" y="889399"/>
            <a:ext cx="100012" cy="792956"/>
          </a:xfrm>
          <a:prstGeom prst="downArrow">
            <a:avLst/>
          </a:prstGeom>
          <a:solidFill>
            <a:srgbClr val="FF0000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8367712" y="725092"/>
            <a:ext cx="100012" cy="792956"/>
          </a:xfrm>
          <a:prstGeom prst="downArrow">
            <a:avLst/>
          </a:prstGeom>
          <a:solidFill>
            <a:srgbClr val="FF0000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3881454" y="1453753"/>
            <a:ext cx="785813" cy="34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sz="1400" b="0" kern="0" dirty="0" smtClean="0">
                <a:solidFill>
                  <a:srgbClr val="FF0000"/>
                </a:solidFill>
                <a:latin typeface="+mj-lt"/>
                <a:cs typeface="Calibri" pitchFamily="34" charset="0"/>
              </a:rPr>
              <a:t>76%</a:t>
            </a:r>
            <a:endParaRPr kumimoji="1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7934478" y="1268005"/>
            <a:ext cx="785813" cy="34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sz="1400" b="0" kern="0" dirty="0" smtClean="0">
                <a:solidFill>
                  <a:srgbClr val="FF0000"/>
                </a:solidFill>
                <a:latin typeface="+mj-lt"/>
                <a:cs typeface="Calibri" pitchFamily="34" charset="0"/>
              </a:rPr>
              <a:t>58%</a:t>
            </a:r>
            <a:endParaRPr kumimoji="1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4033854" y="3175453"/>
            <a:ext cx="785813" cy="34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sz="1400" b="0" kern="0" dirty="0" smtClean="0">
                <a:solidFill>
                  <a:srgbClr val="FF0000"/>
                </a:solidFill>
                <a:latin typeface="+mj-lt"/>
                <a:cs typeface="Calibri" pitchFamily="34" charset="0"/>
              </a:rPr>
              <a:t>55%</a:t>
            </a:r>
            <a:endParaRPr kumimoji="1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15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3984" y="1176332"/>
            <a:ext cx="8348438" cy="305177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Scalability for million to billion processors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Support for highly-efficient inter-node and intra-node communication (both two-sided and one-sided RMA)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Extremely minimum memory footprint</a:t>
            </a:r>
            <a:endParaRPr lang="en-US" sz="1400" dirty="0" smtClean="0"/>
          </a:p>
          <a:p>
            <a:pPr>
              <a:lnSpc>
                <a:spcPct val="90000"/>
              </a:lnSpc>
            </a:pPr>
            <a:r>
              <a:rPr lang="en-US" sz="2000" dirty="0"/>
              <a:t>Collective communication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Offload </a:t>
            </a:r>
            <a:r>
              <a:rPr lang="en-US" sz="1600" dirty="0"/>
              <a:t>and Non-blocking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Integrated Support for GPGPUs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Integrated Support for </a:t>
            </a:r>
            <a:r>
              <a:rPr lang="en-US" sz="2000" dirty="0" smtClean="0"/>
              <a:t>MICs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accent2"/>
                </a:solidFill>
              </a:rPr>
              <a:t>Unified Runtime for Hybrid MPI+PGAS programming (MPI + OpenSHMEM, MPI + UPC, CAF, …)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Virtualization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Energy-Awareness </a:t>
            </a: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endParaRPr lang="en-US" sz="2000" dirty="0" smtClean="0"/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</a:t>
            </a:r>
          </a:p>
          <a:p>
            <a:pPr>
              <a:lnSpc>
                <a:spcPct val="90000"/>
              </a:lnSpc>
              <a:buNone/>
            </a:pPr>
            <a:endParaRPr lang="en-US" sz="2000" b="0" dirty="0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>
          <a:xfrm>
            <a:off x="329592" y="154126"/>
            <a:ext cx="8582395" cy="377222"/>
          </a:xfrm>
        </p:spPr>
        <p:txBody>
          <a:bodyPr/>
          <a:lstStyle/>
          <a:p>
            <a:r>
              <a:rPr lang="en-US" sz="2400" dirty="0" smtClean="0"/>
              <a:t>Overview of A Few Challenges being Addressed by the MVAPICH2 Project for Exascale</a:t>
            </a:r>
          </a:p>
        </p:txBody>
      </p:sp>
    </p:spTree>
    <p:extLst>
      <p:ext uri="{BB962C8B-B14F-4D97-AF65-F5344CB8AC3E}">
        <p14:creationId xmlns:p14="http://schemas.microsoft.com/office/powerpoint/2010/main" val="95766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3" y="184695"/>
            <a:ext cx="8939284" cy="579576"/>
          </a:xfrm>
        </p:spPr>
        <p:txBody>
          <a:bodyPr/>
          <a:lstStyle/>
          <a:p>
            <a:r>
              <a:rPr lang="en-US" sz="2400" dirty="0" smtClean="0">
                <a:solidFill>
                  <a:srgbClr val="C90607"/>
                </a:solidFill>
                <a:latin typeface="Calibri"/>
                <a:cs typeface="Calibri"/>
              </a:rPr>
              <a:t>MVAPICH2-X for Advanced MPI and Hybrid MPI + PGAS Applications</a:t>
            </a:r>
            <a:endParaRPr lang="en-US" sz="2400" dirty="0">
              <a:solidFill>
                <a:srgbClr val="C90607"/>
              </a:solidFill>
              <a:latin typeface="Calibri"/>
              <a:cs typeface="Calibri"/>
            </a:endParaRPr>
          </a:p>
        </p:txBody>
      </p:sp>
      <p:grpSp>
        <p:nvGrpSpPr>
          <p:cNvPr id="3" name="Group 16"/>
          <p:cNvGrpSpPr/>
          <p:nvPr/>
        </p:nvGrpSpPr>
        <p:grpSpPr>
          <a:xfrm>
            <a:off x="1427412" y="679257"/>
            <a:ext cx="6192099" cy="1740809"/>
            <a:chOff x="260071" y="1186776"/>
            <a:chExt cx="5682171" cy="2321079"/>
          </a:xfrm>
        </p:grpSpPr>
        <p:grpSp>
          <p:nvGrpSpPr>
            <p:cNvPr id="4" name="Group 57"/>
            <p:cNvGrpSpPr/>
            <p:nvPr/>
          </p:nvGrpSpPr>
          <p:grpSpPr>
            <a:xfrm>
              <a:off x="260071" y="1186776"/>
              <a:ext cx="5682171" cy="2321079"/>
              <a:chOff x="455169" y="1710200"/>
              <a:chExt cx="6770961" cy="3027996"/>
            </a:xfrm>
          </p:grpSpPr>
          <p:sp>
            <p:nvSpPr>
              <p:cNvPr id="59" name="Rounded Rectangle 58"/>
              <p:cNvSpPr/>
              <p:nvPr/>
            </p:nvSpPr>
            <p:spPr bwMode="auto">
              <a:xfrm>
                <a:off x="1612543" y="1710200"/>
                <a:ext cx="4685653" cy="790789"/>
              </a:xfrm>
              <a:prstGeom prst="roundRect">
                <a:avLst/>
              </a:prstGeom>
              <a:solidFill>
                <a:schemeClr val="accent3"/>
              </a:solidFill>
              <a:ln w="12700" cap="sq">
                <a:solidFill>
                  <a:schemeClr val="tx1">
                    <a:alpha val="2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sz="1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MPI, OpenSHMEM, UPC, CAF or  Hybrid (MPI + PGAS) Applications</a:t>
                </a:r>
              </a:p>
            </p:txBody>
          </p:sp>
          <p:sp>
            <p:nvSpPr>
              <p:cNvPr id="60" name="Rounded Rectangle 59"/>
              <p:cNvSpPr/>
              <p:nvPr/>
            </p:nvSpPr>
            <p:spPr bwMode="auto">
              <a:xfrm>
                <a:off x="1612543" y="3171963"/>
                <a:ext cx="4685653" cy="706917"/>
              </a:xfrm>
              <a:prstGeom prst="roundRect">
                <a:avLst/>
              </a:prstGeom>
              <a:solidFill>
                <a:srgbClr val="3366FF">
                  <a:alpha val="57000"/>
                </a:srgbClr>
              </a:solidFill>
              <a:ln w="12700" cap="sq">
                <a:solidFill>
                  <a:schemeClr val="tx1">
                    <a:alpha val="2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Unified MVAPICH2-X Runtime</a:t>
                </a:r>
              </a:p>
            </p:txBody>
          </p:sp>
          <p:sp>
            <p:nvSpPr>
              <p:cNvPr id="62" name="Rounded Rectangle 61"/>
              <p:cNvSpPr/>
              <p:nvPr/>
            </p:nvSpPr>
            <p:spPr bwMode="auto">
              <a:xfrm>
                <a:off x="1612545" y="4031279"/>
                <a:ext cx="4685653" cy="706917"/>
              </a:xfrm>
              <a:prstGeom prst="roundRect">
                <a:avLst/>
              </a:prstGeom>
              <a:solidFill>
                <a:srgbClr val="AAAAB8">
                  <a:alpha val="57000"/>
                </a:srgbClr>
              </a:solidFill>
              <a:ln w="12700" cap="sq">
                <a:solidFill>
                  <a:schemeClr val="tx1">
                    <a:alpha val="2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InfiniBand, RoCE, iWARP</a:t>
                </a:r>
              </a:p>
            </p:txBody>
          </p:sp>
          <p:sp>
            <p:nvSpPr>
              <p:cNvPr id="63" name="Up-Down Arrow 62"/>
              <p:cNvSpPr/>
              <p:nvPr/>
            </p:nvSpPr>
            <p:spPr bwMode="auto">
              <a:xfrm>
                <a:off x="2161263" y="2572881"/>
                <a:ext cx="198121" cy="516509"/>
              </a:xfrm>
              <a:prstGeom prst="upDownArrow">
                <a:avLst/>
              </a:prstGeom>
              <a:solidFill>
                <a:schemeClr val="bg2"/>
              </a:solidFill>
              <a:ln w="12700" cap="sq">
                <a:solidFill>
                  <a:schemeClr val="tx1">
                    <a:alpha val="2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endParaRPr 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64" name="Up-Down Arrow 63"/>
              <p:cNvSpPr/>
              <p:nvPr/>
            </p:nvSpPr>
            <p:spPr bwMode="auto">
              <a:xfrm>
                <a:off x="5290191" y="2584863"/>
                <a:ext cx="198121" cy="516509"/>
              </a:xfrm>
              <a:prstGeom prst="upDownArrow">
                <a:avLst/>
              </a:prstGeom>
              <a:solidFill>
                <a:schemeClr val="bg2"/>
              </a:solidFill>
              <a:ln w="12700" cap="sq">
                <a:solidFill>
                  <a:schemeClr val="tx1">
                    <a:alpha val="25000"/>
                  </a:schemeClr>
                </a:solidFill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endParaRPr 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 bwMode="auto">
              <a:xfrm>
                <a:off x="455169" y="2539004"/>
                <a:ext cx="2108633" cy="5989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1" lang="en-US" sz="1400" b="0" i="1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+mj-lt"/>
                    <a:ea typeface="+mn-ea"/>
                    <a:cs typeface="Calibri" pitchFamily="34" charset="0"/>
                  </a:rPr>
                  <a:t>OpenSHMEM Calls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 bwMode="auto">
              <a:xfrm>
                <a:off x="5504232" y="2577565"/>
                <a:ext cx="1721898" cy="5989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1" lang="en-US" sz="1400" b="0" i="1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+mj-lt"/>
                    <a:ea typeface="+mn-ea"/>
                    <a:cs typeface="Calibri" pitchFamily="34" charset="0"/>
                  </a:rPr>
                  <a:t>MPI Calls</a:t>
                </a:r>
              </a:p>
            </p:txBody>
          </p:sp>
        </p:grpSp>
        <p:sp>
          <p:nvSpPr>
            <p:cNvPr id="14" name="Up-Down Arrow 13"/>
            <p:cNvSpPr/>
            <p:nvPr/>
          </p:nvSpPr>
          <p:spPr bwMode="auto">
            <a:xfrm>
              <a:off x="3624565" y="1857240"/>
              <a:ext cx="166262" cy="395925"/>
            </a:xfrm>
            <a:prstGeom prst="upDownArrow">
              <a:avLst/>
            </a:prstGeom>
            <a:solidFill>
              <a:schemeClr val="bg2"/>
            </a:solidFill>
            <a:ln w="12700" cap="sq">
              <a:solidFill>
                <a:schemeClr val="tx1">
                  <a:alpha val="2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endPara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2886835" y="1831185"/>
              <a:ext cx="979561" cy="459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en-US" sz="1400" b="0" i="1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j-lt"/>
                  <a:ea typeface="+mn-ea"/>
                  <a:cs typeface="Calibri" pitchFamily="34" charset="0"/>
                </a:rPr>
                <a:t>UPC Calls</a:t>
              </a:r>
            </a:p>
          </p:txBody>
        </p:sp>
      </p:grp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90006" y="2392077"/>
            <a:ext cx="8204814" cy="243660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1600" dirty="0" smtClean="0">
                <a:solidFill>
                  <a:srgbClr val="FF0000"/>
                </a:solidFill>
                <a:latin typeface="Calibri"/>
                <a:cs typeface="Calibri"/>
              </a:rPr>
              <a:t>Unified </a:t>
            </a:r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lang="en-US" sz="1600" dirty="0" smtClean="0">
                <a:solidFill>
                  <a:srgbClr val="FF0000"/>
                </a:solidFill>
                <a:latin typeface="Calibri"/>
                <a:cs typeface="Calibri"/>
              </a:rPr>
              <a:t>ommunication runtime for MPI, UPC, OpenSHMEM, CAF available with MVAPICH2-X 1.9 (2012) onwards! </a:t>
            </a:r>
          </a:p>
          <a:p>
            <a:pPr lvl="1">
              <a:lnSpc>
                <a:spcPct val="110000"/>
              </a:lnSpc>
            </a:pPr>
            <a:r>
              <a:rPr lang="en-US" sz="1600" u="sng" dirty="0" smtClean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</a:t>
            </a:r>
            <a:r>
              <a:rPr lang="en-US" sz="1600" u="sng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://mvapich.cse.ohio-</a:t>
            </a:r>
            <a:r>
              <a:rPr lang="en-US" sz="1600" u="sng" dirty="0" smtClean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state.edu</a:t>
            </a:r>
            <a:endParaRPr lang="en-US" sz="1600" dirty="0" smtClean="0">
              <a:latin typeface="Calibri"/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en-US" sz="1600" dirty="0" smtClean="0">
                <a:latin typeface="Calibri"/>
                <a:cs typeface="Calibri"/>
              </a:rPr>
              <a:t>Feature Highlights</a:t>
            </a:r>
            <a:endParaRPr lang="en-US" sz="1400" dirty="0" smtClean="0">
              <a:latin typeface="Calibri"/>
              <a:cs typeface="Calibri"/>
            </a:endParaRPr>
          </a:p>
          <a:p>
            <a:pPr lvl="1">
              <a:lnSpc>
                <a:spcPct val="110000"/>
              </a:lnSpc>
            </a:pPr>
            <a:r>
              <a:rPr lang="en-US" sz="1400" dirty="0" smtClean="0">
                <a:latin typeface="Calibri"/>
                <a:cs typeface="Calibri"/>
              </a:rPr>
              <a:t>Supports MPI(+OpenMP), OpenSHMEM, UPC, CAF, MPI(+OpenMP) + </a:t>
            </a:r>
            <a:r>
              <a:rPr lang="en-US" sz="1400" dirty="0">
                <a:latin typeface="Calibri"/>
                <a:cs typeface="Calibri"/>
              </a:rPr>
              <a:t>OpenSHMEM, MPI(+OpenMP) + </a:t>
            </a:r>
            <a:r>
              <a:rPr lang="en-US" sz="1400" dirty="0" smtClean="0">
                <a:latin typeface="Calibri"/>
                <a:cs typeface="Calibri"/>
              </a:rPr>
              <a:t>UPC  + CAF</a:t>
            </a:r>
          </a:p>
          <a:p>
            <a:pPr lvl="1">
              <a:lnSpc>
                <a:spcPct val="110000"/>
              </a:lnSpc>
            </a:pPr>
            <a:r>
              <a:rPr lang="en-US" sz="1400" dirty="0" smtClean="0">
                <a:latin typeface="Calibri"/>
                <a:cs typeface="Calibri"/>
              </a:rPr>
              <a:t>MPI-3 compliant, OpenSHMEM v1.0 standard compliant, UPC v1.2 </a:t>
            </a:r>
            <a:r>
              <a:rPr lang="en-US" sz="1400" dirty="0">
                <a:latin typeface="Calibri"/>
                <a:cs typeface="Calibri"/>
              </a:rPr>
              <a:t>standard </a:t>
            </a:r>
            <a:r>
              <a:rPr lang="en-US" sz="1400" dirty="0" smtClean="0">
                <a:latin typeface="Calibri"/>
                <a:cs typeface="Calibri"/>
              </a:rPr>
              <a:t>compliant (with initial support for UPC 1.3), CAF 2008 standard (OpenUH)</a:t>
            </a:r>
          </a:p>
          <a:p>
            <a:pPr lvl="1">
              <a:lnSpc>
                <a:spcPct val="110000"/>
              </a:lnSpc>
            </a:pPr>
            <a:r>
              <a:rPr lang="en-US" sz="1400" dirty="0" smtClean="0">
                <a:latin typeface="Calibri"/>
                <a:cs typeface="Calibri"/>
              </a:rPr>
              <a:t>Scalable Inter-node and intra-node communication – point-to-point and collectives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16" name="Up-Down Arrow 15"/>
          <p:cNvSpPr/>
          <p:nvPr/>
        </p:nvSpPr>
        <p:spPr bwMode="auto">
          <a:xfrm>
            <a:off x="4053383" y="1182492"/>
            <a:ext cx="181183" cy="296944"/>
          </a:xfrm>
          <a:prstGeom prst="upDownArrow">
            <a:avLst/>
          </a:prstGeom>
          <a:solidFill>
            <a:schemeClr val="bg2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3214997" y="1159138"/>
            <a:ext cx="1067469" cy="351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sz="1400" b="0" i="1" kern="0" dirty="0" smtClean="0">
                <a:latin typeface="+mj-lt"/>
                <a:cs typeface="Calibri" pitchFamily="34" charset="0"/>
              </a:rPr>
              <a:t>CAF</a:t>
            </a:r>
            <a:r>
              <a:rPr kumimoji="1" lang="en-US" sz="1400" b="0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 Calls</a:t>
            </a:r>
          </a:p>
        </p:txBody>
      </p:sp>
    </p:spTree>
    <p:extLst>
      <p:ext uri="{BB962C8B-B14F-4D97-AF65-F5344CB8AC3E}">
        <p14:creationId xmlns:p14="http://schemas.microsoft.com/office/powerpoint/2010/main" val="363365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016" y="97353"/>
            <a:ext cx="8458684" cy="579575"/>
          </a:xfrm>
        </p:spPr>
        <p:txBody>
          <a:bodyPr/>
          <a:lstStyle/>
          <a:p>
            <a:r>
              <a:rPr lang="en-US" sz="2400" dirty="0" smtClean="0"/>
              <a:t>Application Level Performance with Graph500 and Sort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161059" y="423898"/>
            <a:ext cx="3278107" cy="34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sz="1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Graph500 Execution Time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191962" y="2735808"/>
            <a:ext cx="45627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18158"/>
              </p:ext>
            </p:extLst>
          </p:nvPr>
        </p:nvGraphicFramePr>
        <p:xfrm>
          <a:off x="236485" y="576552"/>
          <a:ext cx="4256689" cy="1894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TextBox 27"/>
          <p:cNvSpPr txBox="1"/>
          <p:nvPr/>
        </p:nvSpPr>
        <p:spPr bwMode="auto">
          <a:xfrm>
            <a:off x="4073755" y="1127395"/>
            <a:ext cx="584692" cy="34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R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13X</a:t>
            </a:r>
          </a:p>
        </p:txBody>
      </p:sp>
      <p:sp>
        <p:nvSpPr>
          <p:cNvPr id="29" name="Up-Down Arrow 28"/>
          <p:cNvSpPr/>
          <p:nvPr/>
        </p:nvSpPr>
        <p:spPr bwMode="auto">
          <a:xfrm>
            <a:off x="4025213" y="1023257"/>
            <a:ext cx="144016" cy="709044"/>
          </a:xfrm>
          <a:prstGeom prst="upDown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2927426" y="1500592"/>
            <a:ext cx="513848" cy="34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R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7.6X</a:t>
            </a:r>
          </a:p>
        </p:txBody>
      </p:sp>
      <p:sp>
        <p:nvSpPr>
          <p:cNvPr id="31" name="Up-Down Arrow 30"/>
          <p:cNvSpPr/>
          <p:nvPr/>
        </p:nvSpPr>
        <p:spPr bwMode="auto">
          <a:xfrm>
            <a:off x="2845178" y="1578431"/>
            <a:ext cx="126625" cy="201189"/>
          </a:xfrm>
          <a:prstGeom prst="upDown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339286" y="2401327"/>
            <a:ext cx="4317565" cy="159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en-US" sz="1200" b="0" kern="0" dirty="0" smtClean="0">
                <a:latin typeface="+mj-lt"/>
                <a:cs typeface="Calibri" pitchFamily="34" charset="0"/>
              </a:rPr>
              <a:t>Performance of Hybrid (MPI+ OpenSHMEM) Graph500 Design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kumimoji="1" lang="en-US" sz="1200" b="0" kern="0" dirty="0" smtClean="0">
                <a:latin typeface="Calibri"/>
                <a:cs typeface="Calibri"/>
              </a:rPr>
              <a:t>8,192 processes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1" lang="en-US" sz="1100" b="0" kern="0" dirty="0" smtClean="0">
                <a:solidFill>
                  <a:srgbClr val="FF0000"/>
                </a:solidFill>
                <a:latin typeface="Calibri"/>
                <a:cs typeface="Calibri"/>
              </a:rPr>
              <a:t>	- </a:t>
            </a:r>
            <a:r>
              <a:rPr kumimoji="1" lang="en-US" sz="1100" kern="0" dirty="0">
                <a:solidFill>
                  <a:srgbClr val="FF0000"/>
                </a:solidFill>
                <a:latin typeface="Calibri"/>
                <a:cs typeface="Calibri"/>
              </a:rPr>
              <a:t>2.4X</a:t>
            </a:r>
            <a:r>
              <a:rPr kumimoji="1" lang="en-US" sz="1100" b="0" kern="0" dirty="0">
                <a:latin typeface="Calibri"/>
                <a:cs typeface="Calibri"/>
              </a:rPr>
              <a:t> improvement over MPI-CSR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1" lang="en-US" sz="1100" b="0" kern="0" dirty="0" smtClean="0">
                <a:solidFill>
                  <a:srgbClr val="FF0000"/>
                </a:solidFill>
                <a:latin typeface="Calibri"/>
                <a:cs typeface="Calibri"/>
              </a:rPr>
              <a:t>	- </a:t>
            </a:r>
            <a:r>
              <a:rPr kumimoji="1" lang="en-US" sz="1100" kern="0" dirty="0" smtClean="0">
                <a:solidFill>
                  <a:srgbClr val="FF0000"/>
                </a:solidFill>
                <a:latin typeface="Calibri"/>
                <a:cs typeface="Calibri"/>
              </a:rPr>
              <a:t>7.6X</a:t>
            </a:r>
            <a:r>
              <a:rPr kumimoji="1" lang="en-US" sz="1100" b="0" kern="0" dirty="0" smtClean="0">
                <a:latin typeface="Calibri"/>
                <a:cs typeface="Calibri"/>
              </a:rPr>
              <a:t> </a:t>
            </a:r>
            <a:r>
              <a:rPr kumimoji="1" lang="en-US" sz="1100" b="0" kern="0" dirty="0">
                <a:latin typeface="Calibri"/>
                <a:cs typeface="Calibri"/>
              </a:rPr>
              <a:t>improvement over MPI-</a:t>
            </a:r>
            <a:r>
              <a:rPr kumimoji="1" lang="en-US" sz="1100" b="0" kern="0" dirty="0" smtClean="0">
                <a:latin typeface="Calibri"/>
                <a:cs typeface="Calibri"/>
              </a:rPr>
              <a:t>Simple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kumimoji="1" lang="en-US" sz="1200" b="0" kern="0" dirty="0" smtClean="0">
                <a:latin typeface="Calibri"/>
                <a:cs typeface="Calibri"/>
              </a:rPr>
              <a:t>16,384 </a:t>
            </a:r>
            <a:r>
              <a:rPr kumimoji="1" lang="en-US" sz="1200" b="0" kern="0" dirty="0">
                <a:latin typeface="Calibri"/>
                <a:cs typeface="Calibri"/>
              </a:rPr>
              <a:t>processes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1" lang="en-US" sz="1100" b="0" kern="0" dirty="0">
                <a:solidFill>
                  <a:srgbClr val="FF0000"/>
                </a:solidFill>
                <a:latin typeface="Calibri"/>
                <a:cs typeface="Calibri"/>
              </a:rPr>
              <a:t>	- </a:t>
            </a:r>
            <a:r>
              <a:rPr kumimoji="1" lang="en-US" sz="1100" kern="0" dirty="0" smtClean="0">
                <a:solidFill>
                  <a:srgbClr val="FF0000"/>
                </a:solidFill>
                <a:latin typeface="Calibri"/>
                <a:cs typeface="Calibri"/>
              </a:rPr>
              <a:t>1.5X</a:t>
            </a:r>
            <a:r>
              <a:rPr kumimoji="1" lang="en-US" sz="1100" b="0" kern="0" dirty="0" smtClean="0">
                <a:latin typeface="Calibri"/>
                <a:cs typeface="Calibri"/>
              </a:rPr>
              <a:t> </a:t>
            </a:r>
            <a:r>
              <a:rPr kumimoji="1" lang="en-US" sz="1100" b="0" kern="0" dirty="0">
                <a:latin typeface="Calibri"/>
                <a:cs typeface="Calibri"/>
              </a:rPr>
              <a:t>improvement over MPI-CSR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1" lang="en-US" sz="1100" b="0" kern="0" dirty="0">
                <a:solidFill>
                  <a:srgbClr val="FF0000"/>
                </a:solidFill>
                <a:latin typeface="Calibri"/>
                <a:cs typeface="Calibri"/>
              </a:rPr>
              <a:t>	- </a:t>
            </a:r>
            <a:r>
              <a:rPr kumimoji="1" lang="en-US" sz="1100" kern="0" dirty="0" smtClean="0">
                <a:solidFill>
                  <a:srgbClr val="FF0000"/>
                </a:solidFill>
                <a:latin typeface="Calibri"/>
                <a:cs typeface="Calibri"/>
              </a:rPr>
              <a:t>13X</a:t>
            </a:r>
            <a:r>
              <a:rPr kumimoji="1" lang="en-US" sz="1100" b="0" kern="0" dirty="0" smtClean="0">
                <a:latin typeface="Calibri"/>
                <a:cs typeface="Calibri"/>
              </a:rPr>
              <a:t> </a:t>
            </a:r>
            <a:r>
              <a:rPr kumimoji="1" lang="en-US" sz="1100" b="0" kern="0" dirty="0">
                <a:latin typeface="Calibri"/>
                <a:cs typeface="Calibri"/>
              </a:rPr>
              <a:t>improvement over MPI-Simple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</a:pPr>
            <a:endParaRPr kumimoji="1" lang="en-US" sz="1100" b="0" kern="0" dirty="0">
              <a:latin typeface="Calibri"/>
              <a:cs typeface="Calibri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5698993" y="449509"/>
            <a:ext cx="2978829" cy="34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Sort Execution Time</a:t>
            </a:r>
          </a:p>
        </p:txBody>
      </p:sp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5040310"/>
              </p:ext>
            </p:extLst>
          </p:nvPr>
        </p:nvGraphicFramePr>
        <p:xfrm>
          <a:off x="4658460" y="574855"/>
          <a:ext cx="4334925" cy="1868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TextBox 24"/>
          <p:cNvSpPr txBox="1"/>
          <p:nvPr/>
        </p:nvSpPr>
        <p:spPr bwMode="auto">
          <a:xfrm>
            <a:off x="8498321" y="1062856"/>
            <a:ext cx="531312" cy="34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R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51%</a:t>
            </a:r>
          </a:p>
        </p:txBody>
      </p:sp>
      <p:sp>
        <p:nvSpPr>
          <p:cNvPr id="33" name="Up-Down Arrow 32"/>
          <p:cNvSpPr/>
          <p:nvPr/>
        </p:nvSpPr>
        <p:spPr bwMode="auto">
          <a:xfrm>
            <a:off x="8461605" y="942975"/>
            <a:ext cx="112413" cy="463548"/>
          </a:xfrm>
          <a:prstGeom prst="upDown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4746171" y="2391413"/>
            <a:ext cx="4283462" cy="13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en-US" sz="1400" b="0" kern="0" dirty="0" smtClean="0">
                <a:latin typeface="+mj-lt"/>
                <a:cs typeface="Calibri" pitchFamily="34" charset="0"/>
              </a:rPr>
              <a:t>Performance of Hybrid (MPI+OpenSHMEM) Sort Application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kumimoji="1" lang="en-US" sz="1400" b="0" kern="0" dirty="0" smtClean="0">
                <a:latin typeface="Calibri"/>
                <a:cs typeface="Calibri"/>
              </a:rPr>
              <a:t>4,096 processes, 4 TB Input Size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1" lang="en-US" sz="1200" b="0" kern="0" dirty="0" smtClean="0">
                <a:latin typeface="Calibri"/>
                <a:cs typeface="Calibri"/>
              </a:rPr>
              <a:t>	- MPI – </a:t>
            </a:r>
            <a:r>
              <a:rPr kumimoji="1" lang="en-US" sz="1200" b="0" kern="0" dirty="0" smtClean="0">
                <a:solidFill>
                  <a:srgbClr val="FF0000"/>
                </a:solidFill>
                <a:latin typeface="Calibri"/>
                <a:cs typeface="Calibri"/>
              </a:rPr>
              <a:t>2408</a:t>
            </a:r>
            <a:r>
              <a:rPr kumimoji="1" lang="en-US" sz="1200" b="0" kern="0" dirty="0" smtClean="0">
                <a:latin typeface="Calibri"/>
                <a:cs typeface="Calibri"/>
              </a:rPr>
              <a:t> </a:t>
            </a:r>
            <a:r>
              <a:rPr kumimoji="1" lang="en-US" sz="1200" b="0" kern="0" dirty="0" smtClean="0">
                <a:solidFill>
                  <a:srgbClr val="FF0000"/>
                </a:solidFill>
                <a:latin typeface="Calibri"/>
                <a:cs typeface="Calibri"/>
              </a:rPr>
              <a:t>sec</a:t>
            </a:r>
            <a:r>
              <a:rPr kumimoji="1" lang="en-US" sz="1200" b="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;</a:t>
            </a:r>
            <a:r>
              <a:rPr kumimoji="1" lang="en-US" sz="1200" b="0" kern="0" dirty="0" smtClean="0">
                <a:solidFill>
                  <a:srgbClr val="FF0000"/>
                </a:solidFill>
                <a:latin typeface="Calibri"/>
                <a:cs typeface="Calibri"/>
              </a:rPr>
              <a:t> 0.16 TB/min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1" lang="en-US" sz="1200" b="0" kern="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kumimoji="1" lang="en-US" sz="1200" b="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- </a:t>
            </a:r>
            <a:r>
              <a:rPr kumimoji="1" lang="en-US" sz="1200" b="0" kern="0" dirty="0" smtClean="0">
                <a:solidFill>
                  <a:srgbClr val="000000"/>
                </a:solidFill>
                <a:latin typeface="Calibri"/>
                <a:cs typeface="Calibri"/>
              </a:rPr>
              <a:t>Hybrid</a:t>
            </a:r>
            <a:r>
              <a:rPr kumimoji="1" lang="en-US" sz="1200" b="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kumimoji="1" lang="en-US" sz="1200" b="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– </a:t>
            </a:r>
            <a:r>
              <a:rPr kumimoji="1" lang="en-US" sz="1200" b="0" kern="0" dirty="0" smtClean="0">
                <a:solidFill>
                  <a:srgbClr val="FF0000"/>
                </a:solidFill>
                <a:latin typeface="Calibri"/>
                <a:cs typeface="Calibri"/>
              </a:rPr>
              <a:t>1172</a:t>
            </a:r>
            <a:r>
              <a:rPr kumimoji="1" lang="en-US" sz="1200" b="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kumimoji="1" lang="en-US" sz="1200" b="0" kern="0" dirty="0" smtClean="0">
                <a:solidFill>
                  <a:srgbClr val="FF0000"/>
                </a:solidFill>
                <a:latin typeface="Calibri"/>
                <a:cs typeface="Calibri"/>
              </a:rPr>
              <a:t>sec</a:t>
            </a:r>
            <a:r>
              <a:rPr kumimoji="1" lang="en-US" sz="1200" b="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; </a:t>
            </a:r>
            <a:r>
              <a:rPr kumimoji="1" lang="en-US" sz="1200" b="0" kern="0" dirty="0" smtClean="0">
                <a:solidFill>
                  <a:srgbClr val="FF0000"/>
                </a:solidFill>
                <a:latin typeface="Calibri"/>
                <a:cs typeface="Calibri"/>
              </a:rPr>
              <a:t>0.36 </a:t>
            </a:r>
            <a:r>
              <a:rPr kumimoji="1" lang="en-US" sz="1200" b="0" kern="0" dirty="0">
                <a:solidFill>
                  <a:srgbClr val="FF0000"/>
                </a:solidFill>
                <a:latin typeface="Calibri"/>
                <a:cs typeface="Calibri"/>
              </a:rPr>
              <a:t>TB/min</a:t>
            </a:r>
            <a:endParaRPr kumimoji="1" lang="en-US" sz="1200" b="0" kern="0" dirty="0" smtClean="0">
              <a:latin typeface="Calibri"/>
              <a:cs typeface="Calibri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1" lang="en-US" sz="1200" b="0" kern="0" dirty="0" smtClean="0">
                <a:solidFill>
                  <a:srgbClr val="FF0000"/>
                </a:solidFill>
                <a:latin typeface="Calibri"/>
                <a:cs typeface="Calibri"/>
              </a:rPr>
              <a:t>	- </a:t>
            </a:r>
            <a:r>
              <a:rPr kumimoji="1" lang="en-US" sz="1200" kern="0" dirty="0" smtClean="0">
                <a:solidFill>
                  <a:srgbClr val="FF0000"/>
                </a:solidFill>
                <a:latin typeface="Calibri"/>
                <a:cs typeface="Calibri"/>
              </a:rPr>
              <a:t>51%</a:t>
            </a:r>
            <a:r>
              <a:rPr kumimoji="1" lang="en-US" sz="1200" b="0" kern="0" dirty="0" smtClean="0">
                <a:latin typeface="Calibri"/>
                <a:cs typeface="Calibri"/>
              </a:rPr>
              <a:t> improvement over MPI-design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335106" y="3936361"/>
            <a:ext cx="8529140" cy="89922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sz="11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J. Jose</a:t>
            </a:r>
            <a:r>
              <a:rPr lang="en-US" sz="110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, </a:t>
            </a:r>
            <a:r>
              <a:rPr lang="en-US" sz="11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S. Potluri</a:t>
            </a:r>
            <a:r>
              <a:rPr lang="en-US" sz="110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, </a:t>
            </a:r>
            <a:r>
              <a:rPr lang="en-US" sz="11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H. Subramoni</a:t>
            </a:r>
            <a:r>
              <a:rPr lang="en-US" sz="110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, </a:t>
            </a:r>
            <a:r>
              <a:rPr lang="en-US" sz="11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X. Lu</a:t>
            </a:r>
            <a:r>
              <a:rPr lang="en-US" sz="110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, </a:t>
            </a:r>
            <a:r>
              <a:rPr lang="en-US" sz="11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K. Hamidouche</a:t>
            </a:r>
            <a:r>
              <a:rPr lang="en-US" sz="110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, </a:t>
            </a:r>
            <a:r>
              <a:rPr lang="en-US" sz="11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K. W</a:t>
            </a:r>
            <a:r>
              <a:rPr lang="en-US" sz="110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. Schulz, </a:t>
            </a:r>
            <a:r>
              <a:rPr lang="en-US" sz="11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H. Sundar</a:t>
            </a:r>
            <a:r>
              <a:rPr lang="en-US" sz="110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, </a:t>
            </a:r>
            <a:r>
              <a:rPr lang="en-US" sz="11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D. K</a:t>
            </a:r>
            <a:r>
              <a:rPr lang="en-US" sz="110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. </a:t>
            </a:r>
            <a:r>
              <a:rPr lang="en-US" sz="11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Panda, Designing </a:t>
            </a:r>
            <a:r>
              <a:rPr lang="en-US" sz="110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Scalable Out-of-core Sorting with Hybrid MPI+PGAS Programming </a:t>
            </a:r>
            <a:r>
              <a:rPr lang="en-US" sz="11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Models, PGAS ‘14, Oct. 2014.</a:t>
            </a:r>
            <a:endParaRPr lang="en-US" sz="1100" dirty="0">
              <a:solidFill>
                <a:schemeClr val="bg1">
                  <a:lumMod val="60000"/>
                  <a:lumOff val="40000"/>
                </a:schemeClr>
              </a:solidFill>
              <a:latin typeface="+mn-lt"/>
            </a:endParaRPr>
          </a:p>
          <a:p>
            <a:pPr eaLnBrk="0" hangingPunct="0">
              <a:lnSpc>
                <a:spcPct val="120000"/>
              </a:lnSpc>
            </a:pPr>
            <a:r>
              <a:rPr lang="en-US" sz="11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J. Jose, S. Potluri, K. Tomko and D. K. Panda, Designing Scalable Graph500 Benchmark with Hybrid MPI+OpenSHMEM Programming Models, International Supercomputing Conference (ISC’13), June 2013.</a:t>
            </a:r>
            <a:endParaRPr lang="en-US" sz="11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511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6688" y="1039853"/>
            <a:ext cx="8348438" cy="305177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Scalability for million to billion processors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Support for highly-efficient inter-node and intra-node communication (both two-sided and one-sided RMA)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Extremely minimum memory footprint</a:t>
            </a:r>
            <a:endParaRPr lang="en-US" sz="1400" dirty="0" smtClean="0"/>
          </a:p>
          <a:p>
            <a:pPr>
              <a:lnSpc>
                <a:spcPct val="90000"/>
              </a:lnSpc>
            </a:pPr>
            <a:r>
              <a:rPr lang="en-US" sz="2000" dirty="0"/>
              <a:t>Collective communication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Offload </a:t>
            </a:r>
            <a:r>
              <a:rPr lang="en-US" sz="1600" dirty="0"/>
              <a:t>and Non-blocking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Integrated Support for GPGPUs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Integrated Support for </a:t>
            </a:r>
            <a:r>
              <a:rPr lang="en-US" sz="2000" dirty="0" smtClean="0"/>
              <a:t>MICs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Unified Runtime for Hybrid MPI+PGAS programming (MPI + OpenSHMEM, MPI + UPC, CAF, …)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accent2"/>
                </a:solidFill>
              </a:rPr>
              <a:t>Virtualization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Energy-Awareness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</a:t>
            </a:r>
          </a:p>
          <a:p>
            <a:pPr>
              <a:lnSpc>
                <a:spcPct val="90000"/>
              </a:lnSpc>
              <a:buNone/>
            </a:pPr>
            <a:endParaRPr lang="en-US" sz="2000" b="0" dirty="0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>
          <a:xfrm>
            <a:off x="150125" y="145402"/>
            <a:ext cx="8993875" cy="377222"/>
          </a:xfrm>
        </p:spPr>
        <p:txBody>
          <a:bodyPr/>
          <a:lstStyle/>
          <a:p>
            <a:r>
              <a:rPr lang="en-US" sz="2400" dirty="0" smtClean="0"/>
              <a:t>Overview of A Few Challenges being Addressed by the MVAPICH2 Project for Exascale</a:t>
            </a:r>
          </a:p>
        </p:txBody>
      </p:sp>
    </p:spTree>
    <p:extLst>
      <p:ext uri="{BB962C8B-B14F-4D97-AF65-F5344CB8AC3E}">
        <p14:creationId xmlns:p14="http://schemas.microsoft.com/office/powerpoint/2010/main" val="344632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9278" y="613023"/>
            <a:ext cx="8072437" cy="28850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0" dirty="0" smtClean="0"/>
              <a:t>Virtualization has many benefits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Fault-tolerance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Job migration</a:t>
            </a:r>
          </a:p>
          <a:p>
            <a:pPr lvl="1">
              <a:lnSpc>
                <a:spcPct val="90000"/>
              </a:lnSpc>
            </a:pPr>
            <a:r>
              <a:rPr lang="en-US" sz="1600" b="0" dirty="0" smtClean="0"/>
              <a:t>Compaction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Have not been very popular in HPC due to overhead associated with Virtualization</a:t>
            </a:r>
            <a:endParaRPr lang="en-US" sz="2000" b="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New SR-IOV (Single Root – IO Virtualization) support available with Mellanox InfiniBand adapters changes the field</a:t>
            </a:r>
            <a:endParaRPr lang="en-US" sz="2000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Enhanced MVAPICH2 support for SR-IOV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MVAPICH2-Virt 2.1 (with and without OpenStack) is publicly available</a:t>
            </a:r>
          </a:p>
          <a:p>
            <a:pPr>
              <a:lnSpc>
                <a:spcPct val="90000"/>
              </a:lnSpc>
              <a:buNone/>
            </a:pPr>
            <a:endParaRPr lang="en-US" sz="1800" b="0" dirty="0" smtClean="0"/>
          </a:p>
          <a:p>
            <a:pPr>
              <a:lnSpc>
                <a:spcPct val="90000"/>
              </a:lnSpc>
              <a:buNone/>
            </a:pPr>
            <a:endParaRPr lang="en-US" sz="1800" b="0" dirty="0" smtClean="0"/>
          </a:p>
          <a:p>
            <a:pPr>
              <a:lnSpc>
                <a:spcPct val="90000"/>
              </a:lnSpc>
              <a:buNone/>
            </a:pPr>
            <a:endParaRPr lang="en-US" sz="1800" b="0" dirty="0" smtClean="0"/>
          </a:p>
          <a:p>
            <a:pPr>
              <a:lnSpc>
                <a:spcPct val="90000"/>
              </a:lnSpc>
              <a:buNone/>
            </a:pPr>
            <a:endParaRPr lang="en-US" sz="2000" b="0" dirty="0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>
          <a:xfrm>
            <a:off x="199119" y="146438"/>
            <a:ext cx="7772400" cy="638711"/>
          </a:xfrm>
        </p:spPr>
        <p:txBody>
          <a:bodyPr/>
          <a:lstStyle/>
          <a:p>
            <a:r>
              <a:rPr lang="en-US" sz="2400" dirty="0" smtClean="0"/>
              <a:t>Can HPC and Virtualization be Combined?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809188" y="3636964"/>
            <a:ext cx="7583715" cy="53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sz="1200" b="1" kern="0" dirty="0">
                <a:solidFill>
                  <a:srgbClr val="0000FF"/>
                </a:solidFill>
                <a:latin typeface="Calibri"/>
                <a:cs typeface="Calibri" pitchFamily="34" charset="0"/>
              </a:rPr>
              <a:t>J. Zhang, X. Lu, J. Jose, R. Shi and D. K. Panda, Can Inter-VM Shmem Benefit MPI Applications on SR-IOV based Virtualized </a:t>
            </a:r>
            <a:r>
              <a:rPr kumimoji="1" lang="en-US" sz="1200" b="1" kern="0" dirty="0" smtClean="0">
                <a:solidFill>
                  <a:srgbClr val="0000FF"/>
                </a:solidFill>
                <a:latin typeface="Calibri"/>
                <a:cs typeface="Calibri" pitchFamily="34" charset="0"/>
              </a:rPr>
              <a:t>InfiniBand </a:t>
            </a:r>
            <a:r>
              <a:rPr kumimoji="1" lang="en-US" sz="1200" b="1" kern="0" dirty="0">
                <a:solidFill>
                  <a:srgbClr val="0000FF"/>
                </a:solidFill>
                <a:latin typeface="Calibri"/>
                <a:cs typeface="Calibri" pitchFamily="34" charset="0"/>
              </a:rPr>
              <a:t>Clusters? EuroPar'14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802851" y="4052683"/>
            <a:ext cx="7583715" cy="53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sz="1200" b="1" kern="0" dirty="0">
                <a:solidFill>
                  <a:srgbClr val="0000FF"/>
                </a:solidFill>
                <a:latin typeface="Calibri"/>
                <a:cs typeface="Calibri" pitchFamily="34" charset="0"/>
              </a:rPr>
              <a:t>J. Zhang, X. Lu, J. Jose, M. Li, R. Shi and D.K. Panda, High Performance MPI Libray over SR-IOV enabled </a:t>
            </a:r>
            <a:r>
              <a:rPr kumimoji="1" lang="en-US" sz="1200" b="1" kern="0" dirty="0" smtClean="0">
                <a:solidFill>
                  <a:srgbClr val="0000FF"/>
                </a:solidFill>
                <a:latin typeface="Calibri"/>
                <a:cs typeface="Calibri" pitchFamily="34" charset="0"/>
              </a:rPr>
              <a:t>InfiniBand Clusters</a:t>
            </a:r>
            <a:r>
              <a:rPr kumimoji="1" lang="en-US" sz="1200" b="1" kern="0" dirty="0">
                <a:solidFill>
                  <a:srgbClr val="0000FF"/>
                </a:solidFill>
                <a:latin typeface="Calibri"/>
                <a:cs typeface="Calibri" pitchFamily="34" charset="0"/>
              </a:rPr>
              <a:t>, HiPC’14    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809188" y="4448689"/>
            <a:ext cx="7583715" cy="53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sz="1200" b="1" kern="0" dirty="0">
                <a:solidFill>
                  <a:srgbClr val="0000FF"/>
                </a:solidFill>
                <a:latin typeface="Calibri"/>
                <a:cs typeface="Calibri" pitchFamily="34" charset="0"/>
              </a:rPr>
              <a:t>J. Zhang, X .Lu, M. Arnold and D. K. Panda, MVAPICH2 Over OpenStack with SR-IOV: an Efficient Approach to build HPC Clouds, CCGrid’15   </a:t>
            </a:r>
          </a:p>
        </p:txBody>
      </p:sp>
    </p:spTree>
    <p:extLst>
      <p:ext uri="{BB962C8B-B14F-4D97-AF65-F5344CB8AC3E}">
        <p14:creationId xmlns:p14="http://schemas.microsoft.com/office/powerpoint/2010/main" val="168626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18719" y="65549"/>
            <a:ext cx="8623731" cy="511669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C90607"/>
                </a:solidFill>
                <a:latin typeface="Calibri"/>
                <a:ea typeface="Times New Roman" charset="0"/>
                <a:cs typeface="Calibri"/>
              </a:rPr>
              <a:t>Drivers of Modern HPC Cluster Architectures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5088" y="3809678"/>
            <a:ext cx="9078912" cy="1237770"/>
            <a:chOff x="52560" y="4697493"/>
            <a:chExt cx="9078304" cy="1649643"/>
          </a:xfrm>
        </p:grpSpPr>
        <p:pic>
          <p:nvPicPr>
            <p:cNvPr id="22538" name="Picture 2" descr="http://media2.hpcwire.com/hpcwire/TH2_Fig_7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560" y="4697494"/>
              <a:ext cx="2094709" cy="1261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9" name="Picture 6" descr="http://www.nodeju.com/wp-content/uploads/2012/10/titan-super-computer.jpg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76908" y="4697493"/>
              <a:ext cx="2276856" cy="1261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40" name="Picture 8" descr="http://www.tacc.utexas.edu/image/image_gallery?uuid=0872a151-f2cc-43cf-906f-02554f471d27&amp;groupId=13601&amp;t=1354463688372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00953" y="4697494"/>
              <a:ext cx="2276856" cy="1261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41" name="Picture 10" descr="China builds worlds' fastest supercomputer 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790944" y="4697493"/>
              <a:ext cx="2276856" cy="1261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42" name="TextBox 18"/>
            <p:cNvSpPr txBox="1">
              <a:spLocks noChangeArrowheads="1"/>
            </p:cNvSpPr>
            <p:nvPr/>
          </p:nvSpPr>
          <p:spPr bwMode="auto">
            <a:xfrm>
              <a:off x="304800" y="5866441"/>
              <a:ext cx="1828800" cy="451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i="1" dirty="0">
                  <a:latin typeface="Calibri"/>
                  <a:ea typeface="Times New Roman" charset="0"/>
                  <a:cs typeface="Calibri"/>
                </a:rPr>
                <a:t>Tianhe – 2 </a:t>
              </a:r>
            </a:p>
          </p:txBody>
        </p:sp>
        <p:sp>
          <p:nvSpPr>
            <p:cNvPr id="22543" name="TextBox 19"/>
            <p:cNvSpPr txBox="1">
              <a:spLocks noChangeArrowheads="1"/>
            </p:cNvSpPr>
            <p:nvPr/>
          </p:nvSpPr>
          <p:spPr bwMode="auto">
            <a:xfrm>
              <a:off x="2895600" y="5895927"/>
              <a:ext cx="1828800" cy="451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i="1" dirty="0" smtClean="0">
                  <a:latin typeface="Calibri"/>
                  <a:ea typeface="Times New Roman" charset="0"/>
                  <a:cs typeface="Calibri"/>
                </a:rPr>
                <a:t>Titan</a:t>
              </a:r>
              <a:endParaRPr lang="en-US" i="1" dirty="0">
                <a:latin typeface="Calibri"/>
                <a:ea typeface="Times New Roman" charset="0"/>
                <a:cs typeface="Calibri"/>
              </a:endParaRPr>
            </a:p>
          </p:txBody>
        </p:sp>
        <p:sp>
          <p:nvSpPr>
            <p:cNvPr id="22544" name="TextBox 20"/>
            <p:cNvSpPr txBox="1">
              <a:spLocks noChangeArrowheads="1"/>
            </p:cNvSpPr>
            <p:nvPr/>
          </p:nvSpPr>
          <p:spPr bwMode="auto">
            <a:xfrm>
              <a:off x="4800600" y="5867462"/>
              <a:ext cx="1828800" cy="451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i="1" dirty="0" smtClean="0">
                  <a:latin typeface="Calibri"/>
                  <a:ea typeface="Times New Roman" charset="0"/>
                  <a:cs typeface="Calibri"/>
                </a:rPr>
                <a:t>Stampede</a:t>
              </a:r>
              <a:endParaRPr lang="en-US" i="1" dirty="0">
                <a:latin typeface="Calibri"/>
                <a:ea typeface="Times New Roman" charset="0"/>
                <a:cs typeface="Calibri"/>
              </a:endParaRPr>
            </a:p>
          </p:txBody>
        </p:sp>
        <p:sp>
          <p:nvSpPr>
            <p:cNvPr id="22545" name="TextBox 21"/>
            <p:cNvSpPr txBox="1">
              <a:spLocks noChangeArrowheads="1"/>
            </p:cNvSpPr>
            <p:nvPr/>
          </p:nvSpPr>
          <p:spPr bwMode="auto">
            <a:xfrm>
              <a:off x="7010400" y="5892863"/>
              <a:ext cx="2120464" cy="451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i="1" dirty="0">
                  <a:latin typeface="Calibri"/>
                  <a:ea typeface="Times New Roman" charset="0"/>
                  <a:cs typeface="Calibri"/>
                </a:rPr>
                <a:t>Tianhe – 1A </a:t>
              </a:r>
            </a:p>
          </p:txBody>
        </p:sp>
      </p:grp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341773" y="2249893"/>
            <a:ext cx="8343619" cy="1187654"/>
          </a:xfrm>
        </p:spPr>
        <p:txBody>
          <a:bodyPr/>
          <a:lstStyle/>
          <a:p>
            <a:pPr eaLnBrk="1" hangingPunct="1"/>
            <a:endParaRPr lang="en-US" sz="300" dirty="0" smtClean="0">
              <a:latin typeface="Calibri"/>
              <a:ea typeface="Times New Roman" charset="0"/>
              <a:cs typeface="Calibri"/>
            </a:endParaRPr>
          </a:p>
          <a:p>
            <a:pPr eaLnBrk="1" hangingPunct="1"/>
            <a:r>
              <a:rPr lang="en-US" sz="1600" dirty="0">
                <a:latin typeface="Calibri"/>
                <a:ea typeface="Times New Roman" charset="0"/>
                <a:cs typeface="Calibri"/>
              </a:rPr>
              <a:t>Multi-core/many-core technologies</a:t>
            </a:r>
          </a:p>
          <a:p>
            <a:pPr eaLnBrk="1" hangingPunct="1"/>
            <a:r>
              <a:rPr lang="en-US" sz="1600" dirty="0">
                <a:latin typeface="Calibri"/>
                <a:ea typeface="Times New Roman" charset="0"/>
                <a:cs typeface="Calibri"/>
              </a:rPr>
              <a:t>Remote Direct Memory Access (RDMA)-enabled networking (InfiniBand and RoCE)</a:t>
            </a:r>
          </a:p>
          <a:p>
            <a:pPr eaLnBrk="1" hangingPunct="1"/>
            <a:r>
              <a:rPr lang="en-US" sz="1600" dirty="0">
                <a:latin typeface="Calibri"/>
                <a:ea typeface="Times New Roman" charset="0"/>
                <a:cs typeface="Calibri"/>
              </a:rPr>
              <a:t>Solid State Drives (SSDs), Non-Volatile Random-Access Memory (NVRAM), NVMe-SSD</a:t>
            </a:r>
          </a:p>
          <a:p>
            <a:pPr eaLnBrk="1" hangingPunct="1"/>
            <a:r>
              <a:rPr lang="en-US" sz="1600" dirty="0">
                <a:latin typeface="Calibri"/>
                <a:ea typeface="Times New Roman" charset="0"/>
                <a:cs typeface="Calibri"/>
              </a:rPr>
              <a:t>Accelerators (NVIDIA GPGPUs and Intel Xeon Phi)</a:t>
            </a:r>
          </a:p>
          <a:p>
            <a:pPr eaLnBrk="1" hangingPunct="1"/>
            <a:endParaRPr lang="en-US" sz="1600" dirty="0" smtClean="0">
              <a:latin typeface="Calibri"/>
              <a:ea typeface="Times New Roman" charset="0"/>
              <a:cs typeface="Calibri"/>
            </a:endParaRPr>
          </a:p>
          <a:p>
            <a:pPr lvl="1" eaLnBrk="1" hangingPunct="1">
              <a:buFontTx/>
              <a:buNone/>
            </a:pPr>
            <a:endParaRPr lang="en-US" sz="300" dirty="0" smtClean="0">
              <a:latin typeface="Calibri"/>
              <a:ea typeface="Times New Roman" charset="0"/>
              <a:cs typeface="Calibri"/>
            </a:endParaRPr>
          </a:p>
          <a:p>
            <a:pPr lvl="1" eaLnBrk="1" hangingPunct="1"/>
            <a:endParaRPr lang="en-US" sz="1200" dirty="0" smtClean="0">
              <a:latin typeface="Calibri"/>
              <a:ea typeface="Times New Roman" charset="0"/>
              <a:cs typeface="Calibri"/>
            </a:endParaRPr>
          </a:p>
          <a:p>
            <a:pPr eaLnBrk="1" hangingPunct="1">
              <a:buFontTx/>
              <a:buNone/>
            </a:pPr>
            <a:endParaRPr lang="en-US" sz="800" dirty="0" smtClean="0">
              <a:latin typeface="Calibri"/>
              <a:ea typeface="Times New Roman" charset="0"/>
              <a:cs typeface="Calibri"/>
            </a:endParaRPr>
          </a:p>
          <a:p>
            <a:pPr eaLnBrk="1" hangingPunct="1"/>
            <a:endParaRPr lang="en-US" sz="1200" dirty="0" smtClean="0">
              <a:latin typeface="Calibri"/>
              <a:ea typeface="Times New Roman" charset="0"/>
              <a:cs typeface="Calibri"/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81389" y="725855"/>
            <a:ext cx="1307543" cy="1099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51476" y="645412"/>
            <a:ext cx="1138461" cy="1201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10"/>
          <p:cNvSpPr txBox="1">
            <a:spLocks noChangeArrowheads="1"/>
          </p:cNvSpPr>
          <p:nvPr/>
        </p:nvSpPr>
        <p:spPr bwMode="auto">
          <a:xfrm>
            <a:off x="4178089" y="1724099"/>
            <a:ext cx="250007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dirty="0">
                <a:latin typeface="Calibri"/>
                <a:ea typeface="Times New Roman" charset="0"/>
                <a:cs typeface="Calibri"/>
              </a:rPr>
              <a:t>Accelerators / Coprocessors </a:t>
            </a:r>
          </a:p>
          <a:p>
            <a:pPr algn="ctr"/>
            <a:r>
              <a:rPr lang="en-US" sz="1100" dirty="0">
                <a:latin typeface="Calibri"/>
                <a:ea typeface="Times New Roman" charset="0"/>
                <a:cs typeface="Calibri"/>
              </a:rPr>
              <a:t>high compute density, high performance/watt</a:t>
            </a:r>
          </a:p>
          <a:p>
            <a:pPr algn="ctr"/>
            <a:r>
              <a:rPr lang="en-US" sz="1100" dirty="0">
                <a:latin typeface="Calibri"/>
                <a:ea typeface="Times New Roman" charset="0"/>
                <a:cs typeface="Calibri"/>
              </a:rPr>
              <a:t>&gt;1 TFlop DP on a chip </a:t>
            </a:r>
          </a:p>
        </p:txBody>
      </p:sp>
      <p:cxnSp>
        <p:nvCxnSpPr>
          <p:cNvPr id="31" name="Straight Connector 12"/>
          <p:cNvCxnSpPr>
            <a:cxnSpLocks noChangeShapeType="1"/>
          </p:cNvCxnSpPr>
          <p:nvPr/>
        </p:nvCxnSpPr>
        <p:spPr bwMode="auto">
          <a:xfrm>
            <a:off x="4177455" y="607568"/>
            <a:ext cx="0" cy="13842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405971" y="760752"/>
            <a:ext cx="1219263" cy="997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14"/>
          <p:cNvSpPr txBox="1">
            <a:spLocks noChangeArrowheads="1"/>
          </p:cNvSpPr>
          <p:nvPr/>
        </p:nvSpPr>
        <p:spPr bwMode="auto">
          <a:xfrm>
            <a:off x="1761946" y="1778076"/>
            <a:ext cx="2466606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dirty="0" smtClean="0">
                <a:latin typeface="Calibri"/>
                <a:ea typeface="Times New Roman" charset="0"/>
                <a:cs typeface="Calibri"/>
              </a:rPr>
              <a:t>High Performance Interconnects </a:t>
            </a:r>
            <a:r>
              <a:rPr lang="en-US" sz="1100" dirty="0">
                <a:latin typeface="Calibri"/>
                <a:ea typeface="Times New Roman" charset="0"/>
                <a:cs typeface="Calibri"/>
              </a:rPr>
              <a:t>- InfiniBand</a:t>
            </a:r>
          </a:p>
          <a:p>
            <a:pPr algn="ctr"/>
            <a:r>
              <a:rPr lang="en-US" sz="1100" dirty="0">
                <a:latin typeface="Calibri"/>
                <a:ea typeface="Times New Roman" charset="0"/>
                <a:cs typeface="Calibri"/>
              </a:rPr>
              <a:t>&lt;1usec latency, </a:t>
            </a:r>
            <a:r>
              <a:rPr lang="en-US" sz="1100" dirty="0" smtClean="0">
                <a:latin typeface="Calibri"/>
                <a:ea typeface="Times New Roman" charset="0"/>
                <a:cs typeface="Calibri"/>
              </a:rPr>
              <a:t>100Gbps Bandwidth&gt;</a:t>
            </a:r>
            <a:endParaRPr lang="en-US" sz="1100" dirty="0">
              <a:latin typeface="Calibri"/>
              <a:ea typeface="Times New Roman" charset="0"/>
              <a:cs typeface="Calibri"/>
            </a:endParaRPr>
          </a:p>
        </p:txBody>
      </p:sp>
      <p:pic>
        <p:nvPicPr>
          <p:cNvPr id="34" name="Picture 2" descr="http://www.maximumpc.com/files/u69/Xe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9826" y="994955"/>
            <a:ext cx="1150534" cy="893959"/>
          </a:xfrm>
          <a:prstGeom prst="rect">
            <a:avLst/>
          </a:prstGeom>
          <a:noFill/>
        </p:spPr>
      </p:pic>
      <p:cxnSp>
        <p:nvCxnSpPr>
          <p:cNvPr id="35" name="Straight Connector 12"/>
          <p:cNvCxnSpPr>
            <a:cxnSpLocks noChangeShapeType="1"/>
          </p:cNvCxnSpPr>
          <p:nvPr/>
        </p:nvCxnSpPr>
        <p:spPr bwMode="auto">
          <a:xfrm flipH="1">
            <a:off x="1933765" y="608362"/>
            <a:ext cx="35" cy="13842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6" name="TextBox 14"/>
          <p:cNvSpPr txBox="1">
            <a:spLocks noChangeArrowheads="1"/>
          </p:cNvSpPr>
          <p:nvPr/>
        </p:nvSpPr>
        <p:spPr bwMode="auto">
          <a:xfrm>
            <a:off x="89808" y="2111430"/>
            <a:ext cx="180610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dirty="0" smtClean="0">
                <a:latin typeface="Calibri"/>
                <a:ea typeface="Times New Roman" charset="0"/>
                <a:cs typeface="Calibri"/>
              </a:rPr>
              <a:t>Multi-core Processors</a:t>
            </a:r>
            <a:endParaRPr lang="en-US" sz="1100" dirty="0">
              <a:latin typeface="Calibri"/>
              <a:ea typeface="Times New Roman" charset="0"/>
              <a:cs typeface="Calibri"/>
            </a:endParaRPr>
          </a:p>
        </p:txBody>
      </p:sp>
      <p:cxnSp>
        <p:nvCxnSpPr>
          <p:cNvPr id="37" name="Straight Connector 12"/>
          <p:cNvCxnSpPr>
            <a:cxnSpLocks noChangeShapeType="1"/>
          </p:cNvCxnSpPr>
          <p:nvPr/>
        </p:nvCxnSpPr>
        <p:spPr bwMode="auto">
          <a:xfrm>
            <a:off x="7036814" y="618863"/>
            <a:ext cx="0" cy="13842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pic>
        <p:nvPicPr>
          <p:cNvPr id="38" name="Picture 3" descr="D:\my-papers\hpca-2011\presentations\fusion-io_iodrive_005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241753" y="804251"/>
            <a:ext cx="1561842" cy="943111"/>
          </a:xfrm>
          <a:prstGeom prst="rect">
            <a:avLst/>
          </a:prstGeom>
          <a:noFill/>
        </p:spPr>
      </p:pic>
      <p:sp>
        <p:nvSpPr>
          <p:cNvPr id="39" name="TextBox 14"/>
          <p:cNvSpPr txBox="1">
            <a:spLocks noChangeArrowheads="1"/>
          </p:cNvSpPr>
          <p:nvPr/>
        </p:nvSpPr>
        <p:spPr bwMode="auto">
          <a:xfrm>
            <a:off x="7182802" y="2045762"/>
            <a:ext cx="180610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dirty="0" smtClean="0">
                <a:latin typeface="Calibri"/>
                <a:ea typeface="Times New Roman" charset="0"/>
                <a:cs typeface="Calibri"/>
              </a:rPr>
              <a:t>SSD, NVMe-SSD, NVRAM</a:t>
            </a:r>
            <a:endParaRPr lang="en-US" sz="1100" dirty="0">
              <a:latin typeface="Calibri"/>
              <a:ea typeface="Times New Roman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366126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图表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611411"/>
              </p:ext>
            </p:extLst>
          </p:nvPr>
        </p:nvGraphicFramePr>
        <p:xfrm>
          <a:off x="4572000" y="1023944"/>
          <a:ext cx="4572000" cy="2506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图表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2769316"/>
              </p:ext>
            </p:extLst>
          </p:nvPr>
        </p:nvGraphicFramePr>
        <p:xfrm>
          <a:off x="119529" y="1019743"/>
          <a:ext cx="4572000" cy="2498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00" y="3843625"/>
            <a:ext cx="8407400" cy="992963"/>
          </a:xfrm>
        </p:spPr>
        <p:txBody>
          <a:bodyPr/>
          <a:lstStyle/>
          <a:p>
            <a:r>
              <a:rPr lang="en-US" altLang="zh-CN" sz="1800" dirty="0" smtClean="0"/>
              <a:t>Compared</a:t>
            </a:r>
            <a:r>
              <a:rPr lang="zh-CN" altLang="en-US" sz="1800" dirty="0" smtClean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Native,</a:t>
            </a:r>
            <a:r>
              <a:rPr lang="zh-CN" altLang="en-US" sz="1800" dirty="0"/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1-9%</a:t>
            </a:r>
            <a:r>
              <a:rPr lang="zh-CN" altLang="en-US" sz="1800" dirty="0" smtClean="0"/>
              <a:t> </a:t>
            </a:r>
            <a:r>
              <a:rPr lang="en-US" altLang="zh-CN" sz="1800" dirty="0"/>
              <a:t>overhead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NAS</a:t>
            </a:r>
            <a:endParaRPr lang="en-US" altLang="zh-CN" sz="1800" dirty="0"/>
          </a:p>
          <a:p>
            <a:r>
              <a:rPr lang="en-US" altLang="zh-CN" sz="1800" dirty="0" smtClean="0"/>
              <a:t>Compared to Native, </a:t>
            </a:r>
            <a:r>
              <a:rPr lang="en-US" altLang="zh-CN" sz="1800" dirty="0" smtClean="0">
                <a:solidFill>
                  <a:srgbClr val="FF0000"/>
                </a:solidFill>
              </a:rPr>
              <a:t>4-</a:t>
            </a:r>
            <a:r>
              <a:rPr lang="en-US" altLang="zh-CN" sz="1800" dirty="0">
                <a:solidFill>
                  <a:srgbClr val="FF0000"/>
                </a:solidFill>
              </a:rPr>
              <a:t>9</a:t>
            </a:r>
            <a:r>
              <a:rPr lang="en-US" altLang="zh-CN" sz="1800" dirty="0" smtClean="0">
                <a:solidFill>
                  <a:srgbClr val="FF0000"/>
                </a:solidFill>
              </a:rPr>
              <a:t>%</a:t>
            </a:r>
            <a:r>
              <a:rPr lang="zh-CN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/>
              <a:t>overhead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Graph500</a:t>
            </a:r>
          </a:p>
        </p:txBody>
      </p:sp>
      <p:sp>
        <p:nvSpPr>
          <p:cNvPr id="8" name="TextShape 1"/>
          <p:cNvSpPr txBox="1"/>
          <p:nvPr/>
        </p:nvSpPr>
        <p:spPr>
          <a:xfrm>
            <a:off x="288227" y="147121"/>
            <a:ext cx="8229240" cy="68553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zh-CN" sz="2400" dirty="0" smtClean="0">
                <a:solidFill>
                  <a:srgbClr val="CC0000"/>
                </a:solidFill>
                <a:latin typeface="+mn-lt"/>
              </a:rPr>
              <a:t>Application-Level</a:t>
            </a:r>
            <a:r>
              <a:rPr lang="zh-CN" altLang="en-US" sz="2400" dirty="0" smtClean="0">
                <a:solidFill>
                  <a:srgbClr val="CC0000"/>
                </a:solidFill>
                <a:latin typeface="+mn-lt"/>
              </a:rPr>
              <a:t> </a:t>
            </a:r>
            <a:r>
              <a:rPr lang="en-US" altLang="zh-CN" sz="2400" dirty="0" smtClean="0">
                <a:solidFill>
                  <a:srgbClr val="CC0000"/>
                </a:solidFill>
                <a:latin typeface="+mn-lt"/>
              </a:rPr>
              <a:t>Performance</a:t>
            </a:r>
            <a:r>
              <a:rPr lang="zh-CN" altLang="en-US" sz="2400" dirty="0" smtClean="0">
                <a:solidFill>
                  <a:srgbClr val="CC0000"/>
                </a:solidFill>
                <a:latin typeface="+mn-lt"/>
              </a:rPr>
              <a:t> </a:t>
            </a:r>
            <a:r>
              <a:rPr lang="en-US" altLang="zh-CN" sz="2400" dirty="0" smtClean="0">
                <a:solidFill>
                  <a:srgbClr val="CC0000"/>
                </a:solidFill>
                <a:latin typeface="+mn-lt"/>
              </a:rPr>
              <a:t>(8</a:t>
            </a:r>
            <a:r>
              <a:rPr lang="zh-CN" altLang="en-US" sz="2400" dirty="0" smtClean="0">
                <a:solidFill>
                  <a:srgbClr val="CC0000"/>
                </a:solidFill>
                <a:latin typeface="+mn-lt"/>
              </a:rPr>
              <a:t> </a:t>
            </a:r>
            <a:r>
              <a:rPr lang="en-US" altLang="zh-CN" sz="2400" dirty="0" smtClean="0">
                <a:solidFill>
                  <a:srgbClr val="CC0000"/>
                </a:solidFill>
                <a:latin typeface="+mn-lt"/>
              </a:rPr>
              <a:t>VM</a:t>
            </a:r>
            <a:r>
              <a:rPr lang="zh-CN" altLang="en-US" sz="2400" dirty="0" smtClean="0">
                <a:solidFill>
                  <a:srgbClr val="CC0000"/>
                </a:solidFill>
                <a:latin typeface="+mn-lt"/>
              </a:rPr>
              <a:t> * </a:t>
            </a:r>
            <a:r>
              <a:rPr lang="en-US" altLang="zh-CN" sz="2400" dirty="0" smtClean="0">
                <a:solidFill>
                  <a:srgbClr val="CC0000"/>
                </a:solidFill>
                <a:latin typeface="+mn-lt"/>
              </a:rPr>
              <a:t>8</a:t>
            </a:r>
            <a:r>
              <a:rPr lang="zh-CN" altLang="en-US" sz="2400" dirty="0" smtClean="0">
                <a:solidFill>
                  <a:srgbClr val="CC0000"/>
                </a:solidFill>
                <a:latin typeface="+mn-lt"/>
              </a:rPr>
              <a:t> </a:t>
            </a:r>
            <a:r>
              <a:rPr lang="en-US" altLang="zh-CN" sz="2400" dirty="0" smtClean="0">
                <a:solidFill>
                  <a:srgbClr val="CC0000"/>
                </a:solidFill>
                <a:latin typeface="+mn-lt"/>
              </a:rPr>
              <a:t>Core/VM)</a:t>
            </a:r>
            <a:r>
              <a:rPr lang="zh-CN" altLang="en-US" sz="2400" dirty="0" smtClean="0">
                <a:solidFill>
                  <a:srgbClr val="CC0000"/>
                </a:solidFill>
                <a:latin typeface="+mn-lt"/>
              </a:rPr>
              <a:t> </a:t>
            </a:r>
            <a:endParaRPr sz="1400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2" name="文本框 1"/>
          <p:cNvSpPr txBox="1"/>
          <p:nvPr/>
        </p:nvSpPr>
        <p:spPr bwMode="auto">
          <a:xfrm>
            <a:off x="2336800" y="3432923"/>
            <a:ext cx="558800" cy="34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NAS </a:t>
            </a:r>
            <a:endParaRPr kumimoji="1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 bwMode="auto">
          <a:xfrm>
            <a:off x="6489703" y="3421718"/>
            <a:ext cx="1076223" cy="34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Graph500</a:t>
            </a:r>
            <a:endParaRPr kumimoji="1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1879600" y="2511800"/>
            <a:ext cx="546100" cy="314325"/>
          </a:xfrm>
          <a:prstGeom prst="ellipse">
            <a:avLst/>
          </a:prstGeom>
          <a:solidFill>
            <a:schemeClr val="lt1">
              <a:alpha val="0"/>
            </a:schemeClr>
          </a:solidFill>
          <a:ln w="38100" cmpd="sng">
            <a:solidFill>
              <a:srgbClr val="0000FF"/>
            </a:solidFill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kumimoji="1" lang="zh-CN" altLang="en-US" dirty="0" err="1" smtClean="0">
              <a:ln>
                <a:solidFill>
                  <a:srgbClr val="000090"/>
                </a:solidFill>
              </a:ln>
              <a:solidFill>
                <a:srgbClr val="0000FF"/>
              </a:solidFill>
              <a:latin typeface="+mj-lt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5367867" y="2811743"/>
            <a:ext cx="368300" cy="219075"/>
          </a:xfrm>
          <a:prstGeom prst="ellipse">
            <a:avLst/>
          </a:prstGeom>
          <a:solidFill>
            <a:schemeClr val="lt1">
              <a:alpha val="0"/>
            </a:schemeClr>
          </a:solidFill>
          <a:ln w="38100" cmpd="sng">
            <a:solidFill>
              <a:srgbClr val="0000FF"/>
            </a:solidFill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kumimoji="1" lang="zh-CN" altLang="en-US" dirty="0" err="1" smtClean="0">
              <a:ln>
                <a:solidFill>
                  <a:srgbClr val="000090"/>
                </a:solidFill>
              </a:ln>
              <a:solidFill>
                <a:srgbClr val="0000FF"/>
              </a:solidFill>
              <a:latin typeface="+mj-lt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2871694" y="1813673"/>
            <a:ext cx="546100" cy="314325"/>
          </a:xfrm>
          <a:prstGeom prst="ellipse">
            <a:avLst/>
          </a:prstGeom>
          <a:solidFill>
            <a:schemeClr val="lt1">
              <a:alpha val="0"/>
            </a:schemeClr>
          </a:solidFill>
          <a:ln w="38100" cmpd="sng">
            <a:solidFill>
              <a:srgbClr val="0000FF"/>
            </a:solidFill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kumimoji="1" lang="zh-CN" altLang="en-US" dirty="0" err="1" smtClean="0">
              <a:ln>
                <a:solidFill>
                  <a:srgbClr val="000090"/>
                </a:solidFill>
              </a:ln>
              <a:solidFill>
                <a:srgbClr val="0000FF"/>
              </a:solidFill>
              <a:latin typeface="+mj-lt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8517467" y="1605250"/>
            <a:ext cx="389466" cy="287057"/>
          </a:xfrm>
          <a:prstGeom prst="ellipse">
            <a:avLst/>
          </a:prstGeom>
          <a:solidFill>
            <a:schemeClr val="lt1">
              <a:alpha val="0"/>
            </a:schemeClr>
          </a:solidFill>
          <a:ln w="38100" cmpd="sng">
            <a:solidFill>
              <a:srgbClr val="0000FF"/>
            </a:solidFill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kumimoji="1" lang="zh-CN" altLang="en-US" dirty="0" err="1" smtClean="0">
              <a:ln>
                <a:solidFill>
                  <a:srgbClr val="000090"/>
                </a:solidFill>
              </a:ln>
              <a:solidFill>
                <a:srgbClr val="0000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5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7421" y="56364"/>
            <a:ext cx="8387669" cy="579576"/>
          </a:xfrm>
        </p:spPr>
        <p:txBody>
          <a:bodyPr/>
          <a:lstStyle/>
          <a:p>
            <a:r>
              <a:rPr lang="en-US" altLang="zh-CN" sz="2400" dirty="0" smtClean="0"/>
              <a:t>NSF Chameleon Cloud: </a:t>
            </a:r>
            <a:r>
              <a:rPr lang="en-US" altLang="zh-CN" sz="2400" dirty="0"/>
              <a:t>A </a:t>
            </a:r>
            <a:r>
              <a:rPr lang="en-US" altLang="zh-CN" sz="2400" dirty="0" smtClean="0"/>
              <a:t>Powerful </a:t>
            </a:r>
            <a:r>
              <a:rPr lang="en-US" altLang="zh-CN" sz="2400" dirty="0"/>
              <a:t>and </a:t>
            </a:r>
            <a:r>
              <a:rPr lang="en-US" altLang="zh-CN" sz="2400" dirty="0" smtClean="0"/>
              <a:t>Flexible </a:t>
            </a:r>
            <a:br>
              <a:rPr lang="en-US" altLang="zh-CN" sz="2400" dirty="0" smtClean="0"/>
            </a:br>
            <a:r>
              <a:rPr lang="en-US" altLang="zh-CN" sz="2400" dirty="0" smtClean="0"/>
              <a:t>Experimental Instrument</a:t>
            </a:r>
            <a:endParaRPr kumimoji="1" lang="zh-CN" alt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40667" y="811948"/>
            <a:ext cx="7895247" cy="35717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Large-scale instrument</a:t>
            </a:r>
          </a:p>
          <a:p>
            <a:pPr lvl="1"/>
            <a:r>
              <a:rPr lang="en-US" dirty="0" smtClean="0"/>
              <a:t>Targeting Big Data, Big Compute, Big Instrument research</a:t>
            </a:r>
          </a:p>
          <a:p>
            <a:pPr lvl="1"/>
            <a:r>
              <a:rPr lang="en-US" dirty="0" smtClean="0"/>
              <a:t>~650 nodes (~14,500 cores), 5 PB disk over two sites, 2 sites connected with 100G network</a:t>
            </a:r>
          </a:p>
          <a:p>
            <a:r>
              <a:rPr lang="en-US" dirty="0" smtClean="0"/>
              <a:t>Reconfigurable instrument</a:t>
            </a:r>
          </a:p>
          <a:p>
            <a:pPr lvl="1"/>
            <a:r>
              <a:rPr lang="en-US" dirty="0" smtClean="0"/>
              <a:t>Bare metal reconfiguration, operated as single instrument, graduated approach for ease-of-use</a:t>
            </a:r>
          </a:p>
          <a:p>
            <a:r>
              <a:rPr lang="en-US" dirty="0" smtClean="0"/>
              <a:t>Connected instrument</a:t>
            </a:r>
          </a:p>
          <a:p>
            <a:pPr lvl="1"/>
            <a:r>
              <a:rPr lang="en-US" dirty="0" smtClean="0"/>
              <a:t>Workload and Trace Archive</a:t>
            </a:r>
          </a:p>
          <a:p>
            <a:pPr lvl="1"/>
            <a:r>
              <a:rPr lang="en-US" dirty="0" smtClean="0"/>
              <a:t>Partnerships with production clouds: CERN, OSDC, Rackspace, Google, and others</a:t>
            </a:r>
          </a:p>
          <a:p>
            <a:pPr lvl="1"/>
            <a:r>
              <a:rPr lang="en-US" dirty="0" smtClean="0"/>
              <a:t>Partnerships with users</a:t>
            </a:r>
          </a:p>
          <a:p>
            <a:r>
              <a:rPr lang="en-US" dirty="0" smtClean="0"/>
              <a:t>Complementary instrument</a:t>
            </a:r>
          </a:p>
          <a:p>
            <a:pPr lvl="1"/>
            <a:r>
              <a:rPr lang="en-US" dirty="0" smtClean="0"/>
              <a:t>Complementing GENI, Grid’5000, and other testbeds</a:t>
            </a:r>
          </a:p>
          <a:p>
            <a:r>
              <a:rPr lang="en-US" dirty="0" smtClean="0"/>
              <a:t>Sustainable instrument</a:t>
            </a:r>
          </a:p>
          <a:p>
            <a:pPr lvl="1"/>
            <a:r>
              <a:rPr lang="en-US" dirty="0" smtClean="0"/>
              <a:t>Industry connections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8" name="图片 7" descr="Screen Shot 2014-08-23 at 3.32.5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036" y="3367576"/>
            <a:ext cx="2571923" cy="514562"/>
          </a:xfrm>
          <a:prstGeom prst="rect">
            <a:avLst/>
          </a:prstGeom>
        </p:spPr>
      </p:pic>
      <p:pic>
        <p:nvPicPr>
          <p:cNvPr id="9" name="图片 8" descr="Screen Shot 2014-08-23 at 3.33.2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420" y="125851"/>
            <a:ext cx="1506595" cy="93856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581208" y="3974041"/>
            <a:ext cx="3656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altLang="zh-CN" sz="1800" b="0" dirty="0" smtClean="0">
                <a:solidFill>
                  <a:schemeClr val="hlink"/>
                </a:solidFill>
                <a:latin typeface="Calibri"/>
                <a:ea typeface="宋体" pitchFamily="2" charset="-122"/>
                <a:cs typeface="Calibri"/>
                <a:hlinkClick r:id="rId4"/>
              </a:rPr>
              <a:t>http</a:t>
            </a:r>
            <a:r>
              <a:rPr lang="en-US" altLang="zh-CN" sz="1800" b="0" dirty="0">
                <a:solidFill>
                  <a:schemeClr val="hlink"/>
                </a:solidFill>
                <a:latin typeface="Calibri"/>
                <a:ea typeface="宋体" pitchFamily="2" charset="-122"/>
                <a:cs typeface="Calibri"/>
                <a:hlinkClick r:id="rId4"/>
              </a:rPr>
              <a:t>://www.chameleoncloud.org</a:t>
            </a:r>
            <a:r>
              <a:rPr lang="en-US" altLang="zh-CN" sz="1800" b="0" dirty="0" smtClean="0">
                <a:solidFill>
                  <a:schemeClr val="hlink"/>
                </a:solidFill>
                <a:latin typeface="Calibri"/>
                <a:ea typeface="宋体" pitchFamily="2" charset="-122"/>
                <a:cs typeface="Calibri"/>
                <a:hlinkClick r:id="rId4"/>
              </a:rPr>
              <a:t>/</a:t>
            </a:r>
            <a:endParaRPr lang="en-US" altLang="zh-CN" sz="1800" b="0" dirty="0">
              <a:solidFill>
                <a:schemeClr val="hlink"/>
              </a:solidFill>
              <a:latin typeface="Calibri"/>
              <a:ea typeface="宋体" pitchFamily="2" charset="-122"/>
              <a:cs typeface="Calibri"/>
            </a:endParaRPr>
          </a:p>
        </p:txBody>
      </p:sp>
      <p:pic>
        <p:nvPicPr>
          <p:cNvPr id="11" name="图片 10" descr="Screen Shot 2014-08-23 at 3.41.18 PM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9644"/>
            <a:ext cx="9144000" cy="55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9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3984" y="983617"/>
            <a:ext cx="8348438" cy="305177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Scalability for million to billion processors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Support for highly-efficient inter-node and intra-node communication (both two-sided and one-sided RMA)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Extremely minimum memory footprint</a:t>
            </a:r>
            <a:endParaRPr lang="en-US" sz="1400" dirty="0" smtClean="0"/>
          </a:p>
          <a:p>
            <a:pPr>
              <a:lnSpc>
                <a:spcPct val="90000"/>
              </a:lnSpc>
            </a:pPr>
            <a:r>
              <a:rPr lang="en-US" sz="2000" dirty="0"/>
              <a:t>Collective communication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Offload </a:t>
            </a:r>
            <a:r>
              <a:rPr lang="en-US" sz="1600" dirty="0"/>
              <a:t>and Non-blocking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Integrated Support for GPGPUs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Integrated Support for </a:t>
            </a:r>
            <a:r>
              <a:rPr lang="en-US" sz="2000" dirty="0" smtClean="0"/>
              <a:t>MICs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Unified Runtime for Hybrid MPI+PGAS programming (MPI + OpenSHMEM, MPI + UPC, CAF, …)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Virtualization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accent2"/>
                </a:solidFill>
              </a:rPr>
              <a:t>Energy-Awareness</a:t>
            </a:r>
            <a:r>
              <a:rPr lang="en-US" sz="2000" dirty="0" smtClean="0"/>
              <a:t> </a:t>
            </a:r>
            <a:endParaRPr lang="en-US" sz="2000" dirty="0"/>
          </a:p>
          <a:p>
            <a:pPr>
              <a:lnSpc>
                <a:spcPct val="90000"/>
              </a:lnSpc>
              <a:buNone/>
            </a:pPr>
            <a:endParaRPr lang="en-US" sz="2000" dirty="0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>
          <a:xfrm>
            <a:off x="232011" y="35401"/>
            <a:ext cx="8734567" cy="377222"/>
          </a:xfrm>
        </p:spPr>
        <p:txBody>
          <a:bodyPr/>
          <a:lstStyle/>
          <a:p>
            <a:r>
              <a:rPr lang="en-US" sz="2400" dirty="0" smtClean="0"/>
              <a:t>Overview of A Few Challenges being Addressed by the MVAPICH2 Project for Exascale</a:t>
            </a:r>
          </a:p>
        </p:txBody>
      </p:sp>
    </p:spTree>
    <p:extLst>
      <p:ext uri="{BB962C8B-B14F-4D97-AF65-F5344CB8AC3E}">
        <p14:creationId xmlns:p14="http://schemas.microsoft.com/office/powerpoint/2010/main" val="31054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01662" y="1203373"/>
            <a:ext cx="8003441" cy="3393923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342900" marR="0" lvl="0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MVAPICH2-EA 2.1 (Energy-Aware)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white-box approach</a:t>
            </a:r>
          </a:p>
          <a:p>
            <a:pPr lvl="1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Energy-Efficient communication protocols for pt-pt and collective operations</a:t>
            </a:r>
          </a:p>
          <a:p>
            <a:pPr lvl="1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Intelligently apply the appropriate Energy saving techniques</a:t>
            </a:r>
          </a:p>
          <a:p>
            <a:pPr lvl="1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oblivious energy saving</a:t>
            </a:r>
          </a:p>
          <a:p>
            <a:pPr marL="438150"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OEMT</a:t>
            </a:r>
          </a:p>
          <a:p>
            <a:pPr lvl="1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library utility to measure energy consumption for MPI applications</a:t>
            </a:r>
          </a:p>
          <a:p>
            <a:pPr lvl="1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 with all MPI runtimes</a:t>
            </a:r>
          </a:p>
          <a:p>
            <a:pPr lvl="1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PRELOAD option for precompiled applications  </a:t>
            </a:r>
          </a:p>
          <a:p>
            <a:pPr lvl="1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not require ROOT permission: </a:t>
            </a:r>
          </a:p>
          <a:p>
            <a:pPr lvl="2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safe kernel module to read only a subset of MSRs 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83470" y="233992"/>
            <a:ext cx="8315407" cy="5071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Energy-Aware MVAPICH2 &amp; OSU Energy Management Tool (OEMT)</a:t>
            </a:r>
            <a:endParaRPr lang="en-US" sz="26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04000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10578" y="779096"/>
            <a:ext cx="2913900" cy="3567825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342900" marR="0" lvl="0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energy efficient runtime that provides energy savings without application knowledge</a:t>
            </a:r>
          </a:p>
          <a:p>
            <a:pPr marL="342900" marR="0" lvl="0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  <a:r>
              <a:rPr lang="en-US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automatically and transparently  the best energy lever</a:t>
            </a:r>
          </a:p>
          <a:p>
            <a:pPr marL="342900" marR="0" lvl="0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4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Provides guarantees on maximum degradation with 5-41% savings at &lt;= 5% degradation</a:t>
            </a:r>
          </a:p>
          <a:p>
            <a:pPr marL="342900" marR="0" lvl="0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Pessimistic 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MPI applies energy reduction lever to each MPI call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" y="194550"/>
            <a:ext cx="9048466" cy="57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600" b="1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MVAPICH2-EA: Application </a:t>
            </a:r>
            <a:r>
              <a:rPr lang="en-US" sz="26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Oblivious Energy-Aware-MPI (EAM)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901843" y="4294420"/>
            <a:ext cx="7632567" cy="4914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2307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 Case for Application-Oblivious Energy-Efficient MPI Runtime</a:t>
            </a:r>
            <a:r>
              <a:rPr lang="en-US" sz="1200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A. </a:t>
            </a:r>
            <a:r>
              <a:rPr lang="en-US" sz="1200" dirty="0" smtClean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Venkatesh, </a:t>
            </a:r>
            <a:r>
              <a:rPr lang="en-US" sz="1200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A. </a:t>
            </a:r>
            <a:r>
              <a:rPr lang="en-US" sz="1200" dirty="0" smtClean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Vishnu, </a:t>
            </a:r>
            <a:r>
              <a:rPr lang="en-US" sz="1200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K. </a:t>
            </a:r>
            <a:r>
              <a:rPr lang="en-US" sz="1200" dirty="0" smtClean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Hamidouche, </a:t>
            </a:r>
            <a:r>
              <a:rPr lang="en-US" sz="1200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N. </a:t>
            </a:r>
            <a:r>
              <a:rPr lang="en-US" sz="1200" dirty="0" smtClean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Tallent, </a:t>
            </a:r>
            <a:r>
              <a:rPr lang="en-US" sz="1200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D. K. </a:t>
            </a:r>
            <a:r>
              <a:rPr lang="en-US" sz="1200" dirty="0" smtClean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Panda, </a:t>
            </a:r>
            <a:r>
              <a:rPr lang="en-US" sz="1200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D. </a:t>
            </a:r>
            <a:r>
              <a:rPr lang="en-US" sz="1200" dirty="0" smtClean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Kerbyson, </a:t>
            </a:r>
            <a:r>
              <a:rPr lang="en-US" sz="1200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and A. </a:t>
            </a:r>
            <a:r>
              <a:rPr lang="en-US" sz="1200" dirty="0" smtClean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Hoise, </a:t>
            </a:r>
            <a:r>
              <a:rPr lang="en-US" sz="1200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Supercomputing ‘15, Nov 2015 </a:t>
            </a:r>
            <a:r>
              <a:rPr lang="en-US" sz="1200" b="1" i="1" dirty="0" smtClean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1200" b="1" i="1" dirty="0" smtClea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Best </a:t>
            </a:r>
            <a:r>
              <a:rPr lang="en-US" sz="1200" b="1" i="1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Student Paper Finalist</a:t>
            </a:r>
            <a:r>
              <a:rPr lang="en-US" sz="1200" b="1" i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3315677" y="692006"/>
            <a:ext cx="5629275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3315677" y="2523897"/>
            <a:ext cx="5629275" cy="17359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 bwMode="auto">
          <a:xfrm>
            <a:off x="3522141" y="3073400"/>
            <a:ext cx="5266267" cy="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/>
        </p:nvSpPr>
        <p:spPr bwMode="auto">
          <a:xfrm>
            <a:off x="3302000" y="2959108"/>
            <a:ext cx="263944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16155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>
          <a:xfrm>
            <a:off x="293914" y="153967"/>
            <a:ext cx="7772400" cy="857250"/>
          </a:xfrm>
        </p:spPr>
        <p:txBody>
          <a:bodyPr/>
          <a:lstStyle/>
          <a:p>
            <a:r>
              <a:rPr lang="en-US" sz="2400" dirty="0" smtClean="0"/>
              <a:t>MVAPICH2 – Plans for Exascale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50863" y="768061"/>
            <a:ext cx="8348438" cy="408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Performance and Memory scalability toward 1M cores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Hybrid programming 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(</a:t>
            </a:r>
            <a:r>
              <a:rPr kumimoji="1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MPI + OpenSHMEM, MPI + UPC, MPI + CAF …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Support for </a:t>
            </a:r>
            <a:r>
              <a:rPr kumimoji="1" lang="en-US" sz="1200" b="0" kern="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kumimoji="1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task-based parallelism (UPC++)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Enhanced Optimization for GPU Support and Accelerators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Taking advantage of advanced features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User Mode Memory Registration (UMR)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On-demand Paging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Enhanced Inter-node and Intra-node communication schemes for upcoming </a:t>
            </a:r>
            <a:r>
              <a:rPr kumimoji="1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OmniPath </a:t>
            </a:r>
            <a:r>
              <a:rPr kumimoji="1" lang="en-US" b="0" kern="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and </a:t>
            </a:r>
            <a:r>
              <a:rPr kumimoji="1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Knights Landing architectures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Extended RMA support (as in MPI 3.0)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Extended topology-aware collectives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Energy-aware point-to-point (one-sided and two-sided) and collectives</a:t>
            </a:r>
            <a:endParaRPr kumimoji="1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Extended Support for MPI Tools Interface (as in MPI 3.0)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Extended Checkpoint-Restart and migration support with SCR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7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0204" y="727412"/>
            <a:ext cx="7867996" cy="3828011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Scientific Computing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Message Passing Interface (MPI), including MPI + OpenMP, is the Dominant Programming Model 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Many discussions towards Partitioned Global Address Space (PGAS) </a:t>
            </a:r>
          </a:p>
          <a:p>
            <a:pPr lvl="2"/>
            <a:r>
              <a:rPr lang="en-US" dirty="0" smtClean="0">
                <a:solidFill>
                  <a:schemeClr val="accent3"/>
                </a:solidFill>
              </a:rPr>
              <a:t>UPC, OpenSHMEM, CAF, etc.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Hybrid Programming: MPI + PGAS (OpenSHMEM, UPC)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Big Data/Enterprise/Commercial Computing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Focuses on large data and data analysis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Hadoop (HDFS, HBase, MapReduce) 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Spark is emerging for in-memory computing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Memcached is also used for Web 2.0 </a:t>
            </a:r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Major Categories of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4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4"/>
          <p:cNvSpPr>
            <a:spLocks noGrp="1"/>
          </p:cNvSpPr>
          <p:nvPr>
            <p:ph type="title"/>
          </p:nvPr>
        </p:nvSpPr>
        <p:spPr>
          <a:xfrm>
            <a:off x="103076" y="56760"/>
            <a:ext cx="8851704" cy="77311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How Can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HPC Clusters with High-Performance </a:t>
            </a:r>
            <a:r>
              <a:rPr kumimoji="0" lang="en-US" sz="2000" dirty="0" smtClean="0"/>
              <a:t>Interconnect and Storage Architectures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 Benefit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Big Data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Applications?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24" name="Picture 23" descr="confused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37743" y="3602687"/>
            <a:ext cx="744232" cy="1360019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>
            <a:off x="3998205" y="3856540"/>
            <a:ext cx="4879105" cy="1064202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Bring HPC and Big Data processing into a “convergent trajectory”!</a:t>
            </a:r>
          </a:p>
        </p:txBody>
      </p:sp>
      <p:sp>
        <p:nvSpPr>
          <p:cNvPr id="18" name="Cloud Callout 17"/>
          <p:cNvSpPr/>
          <p:nvPr/>
        </p:nvSpPr>
        <p:spPr bwMode="auto">
          <a:xfrm>
            <a:off x="103076" y="1912210"/>
            <a:ext cx="2745015" cy="1330034"/>
          </a:xfrm>
          <a:prstGeom prst="cloudCallout">
            <a:avLst>
              <a:gd name="adj1" fmla="val 68191"/>
              <a:gd name="adj2" fmla="val 89118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457200" eaLnBrk="0" fontAlgn="auto" latinLnBrk="0" hangingPunct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are the major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bottlenecks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current Big Data processing middleware (e.g. Hadoop, Spark, and Memcached)?</a:t>
            </a:r>
          </a:p>
        </p:txBody>
      </p:sp>
      <p:sp>
        <p:nvSpPr>
          <p:cNvPr id="20" name="Cloud Callout 19"/>
          <p:cNvSpPr/>
          <p:nvPr/>
        </p:nvSpPr>
        <p:spPr bwMode="auto">
          <a:xfrm>
            <a:off x="628635" y="718297"/>
            <a:ext cx="2479037" cy="1411962"/>
          </a:xfrm>
          <a:prstGeom prst="cloudCallout">
            <a:avLst>
              <a:gd name="adj1" fmla="val 60844"/>
              <a:gd name="adj2" fmla="val 168934"/>
            </a:avLst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Calibri"/>
              </a:rPr>
              <a:t>Can the bottlenecks be alleviated with new designs by</a:t>
            </a:r>
            <a:r>
              <a:rPr kumimoji="0" lang="en-US" altLang="zh-CN" sz="12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Calibri"/>
              </a:rPr>
              <a:t> taking advantage of </a:t>
            </a:r>
            <a:r>
              <a:rPr kumimoji="0" lang="en-US" altLang="zh-CN" sz="12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itchFamily="2" charset="-122"/>
                <a:cs typeface="Calibri"/>
              </a:rPr>
              <a:t>HPC technologies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Calibri"/>
              </a:rPr>
              <a:t>?</a:t>
            </a:r>
          </a:p>
        </p:txBody>
      </p:sp>
      <p:sp>
        <p:nvSpPr>
          <p:cNvPr id="19" name="Cloud Callout 18"/>
          <p:cNvSpPr/>
          <p:nvPr/>
        </p:nvSpPr>
        <p:spPr bwMode="auto">
          <a:xfrm>
            <a:off x="2481504" y="705471"/>
            <a:ext cx="2265296" cy="1502654"/>
          </a:xfrm>
          <a:prstGeom prst="cloudCallout">
            <a:avLst>
              <a:gd name="adj1" fmla="val -21423"/>
              <a:gd name="adj2" fmla="val 171657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457200" eaLnBrk="0" fontAlgn="auto" latinLnBrk="0" hangingPunct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Can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rPr>
              <a:t>RDMA-enabled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rPr>
              <a:t>high</a:t>
            </a:r>
            <a:r>
              <a:rPr lang="en-US" sz="1200" b="0" kern="0" dirty="0">
                <a:solidFill>
                  <a:srgbClr val="FF0000"/>
                </a:solidFill>
                <a:latin typeface="Calibri"/>
              </a:rPr>
              <a:t>-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rPr>
              <a:t>performance interconnects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 benefit Big Data processing?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Cloud Callout 20"/>
          <p:cNvSpPr/>
          <p:nvPr/>
        </p:nvSpPr>
        <p:spPr bwMode="auto">
          <a:xfrm>
            <a:off x="4233546" y="666991"/>
            <a:ext cx="2386314" cy="1583810"/>
          </a:xfrm>
          <a:prstGeom prst="cloudCallout">
            <a:avLst>
              <a:gd name="adj1" fmla="val -92187"/>
              <a:gd name="adj2" fmla="val 170141"/>
            </a:avLst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457200" eaLnBrk="0" fontAlgn="auto" latinLnBrk="0" hangingPunct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 HPC Clusters with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high-performance storage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systems (e.g. SSD, parallel file systems) benefit Big Data applications?</a:t>
            </a:r>
          </a:p>
        </p:txBody>
      </p:sp>
      <p:sp>
        <p:nvSpPr>
          <p:cNvPr id="22" name="Cloud Callout 21"/>
          <p:cNvSpPr/>
          <p:nvPr/>
        </p:nvSpPr>
        <p:spPr bwMode="auto">
          <a:xfrm>
            <a:off x="6054632" y="641336"/>
            <a:ext cx="2335665" cy="1573677"/>
          </a:xfrm>
          <a:prstGeom prst="cloudCallout">
            <a:avLst>
              <a:gd name="adj1" fmla="val -163864"/>
              <a:gd name="adj2" fmla="val 147819"/>
            </a:avLst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457200" eaLnBrk="0" fontAlgn="auto" latinLnBrk="0" hangingPunct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much performance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benefits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can be achieved through enhanced designs?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Cloud Callout 22"/>
          <p:cNvSpPr/>
          <p:nvPr/>
        </p:nvSpPr>
        <p:spPr bwMode="auto">
          <a:xfrm>
            <a:off x="6581381" y="1744432"/>
            <a:ext cx="2373399" cy="1487894"/>
          </a:xfrm>
          <a:prstGeom prst="cloudCallout">
            <a:avLst>
              <a:gd name="adj1" fmla="val -189912"/>
              <a:gd name="adj2" fmla="val 87488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457200" eaLnBrk="0" fontAlgn="auto" latinLnBrk="0" hangingPunct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to design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benchmarks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 evaluating the performance of Big Data middleware on HPC clusters?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123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 animBg="1"/>
      <p:bldP spid="20" grpId="0" animBg="1"/>
      <p:bldP spid="19" grpId="0" animBg="1"/>
      <p:bldP spid="21" grpId="0" animBg="1"/>
      <p:bldP spid="22" grpId="0" animBg="1"/>
      <p:bldP spid="2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8363" y="167332"/>
            <a:ext cx="8761863" cy="65640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Designing Communication and I/O Libraries for Big Data Systems: Challenges </a:t>
            </a: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1093788" y="1027511"/>
            <a:ext cx="69215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082" name="Freeform 58"/>
          <p:cNvSpPr>
            <a:spLocks/>
          </p:cNvSpPr>
          <p:nvPr/>
        </p:nvSpPr>
        <p:spPr bwMode="auto">
          <a:xfrm>
            <a:off x="1237995" y="1487918"/>
            <a:ext cx="6651954" cy="524531"/>
          </a:xfrm>
          <a:custGeom>
            <a:avLst/>
            <a:gdLst/>
            <a:ahLst/>
            <a:cxnLst>
              <a:cxn ang="0">
                <a:pos x="0" y="587"/>
              </a:cxn>
              <a:cxn ang="0">
                <a:pos x="0" y="587"/>
              </a:cxn>
              <a:cxn ang="0">
                <a:pos x="6959" y="587"/>
              </a:cxn>
              <a:cxn ang="0">
                <a:pos x="6959" y="0"/>
              </a:cxn>
              <a:cxn ang="0">
                <a:pos x="0" y="0"/>
              </a:cxn>
              <a:cxn ang="0">
                <a:pos x="0" y="587"/>
              </a:cxn>
            </a:cxnLst>
            <a:rect l="0" t="0" r="r" b="b"/>
            <a:pathLst>
              <a:path w="6959" h="587">
                <a:moveTo>
                  <a:pt x="0" y="587"/>
                </a:moveTo>
                <a:lnTo>
                  <a:pt x="0" y="587"/>
                </a:lnTo>
                <a:lnTo>
                  <a:pt x="6959" y="587"/>
                </a:lnTo>
                <a:lnTo>
                  <a:pt x="6959" y="0"/>
                </a:lnTo>
                <a:lnTo>
                  <a:pt x="0" y="0"/>
                </a:lnTo>
                <a:lnTo>
                  <a:pt x="0" y="587"/>
                </a:lnTo>
                <a:close/>
              </a:path>
            </a:pathLst>
          </a:custGeom>
          <a:solidFill>
            <a:srgbClr val="CC999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+mj-lt"/>
              </a:rPr>
              <a:t>Big Data Middleware</a:t>
            </a:r>
          </a:p>
          <a:p>
            <a:pPr algn="ctr"/>
            <a:r>
              <a:rPr lang="en-US" dirty="0" smtClean="0">
                <a:latin typeface="+mj-lt"/>
              </a:rPr>
              <a:t>(HDFS, MapReduce, HBase, Spark and Memcached)</a:t>
            </a:r>
            <a:endParaRPr lang="en-US" dirty="0">
              <a:latin typeface="+mj-lt"/>
            </a:endParaRPr>
          </a:p>
        </p:txBody>
      </p:sp>
      <p:sp>
        <p:nvSpPr>
          <p:cNvPr id="1133" name="Freeform 109"/>
          <p:cNvSpPr>
            <a:spLocks/>
          </p:cNvSpPr>
          <p:nvPr/>
        </p:nvSpPr>
        <p:spPr bwMode="auto">
          <a:xfrm>
            <a:off x="1244944" y="3932587"/>
            <a:ext cx="2152650" cy="851766"/>
          </a:xfrm>
          <a:custGeom>
            <a:avLst/>
            <a:gdLst/>
            <a:ahLst/>
            <a:cxnLst>
              <a:cxn ang="0">
                <a:pos x="0" y="1054"/>
              </a:cxn>
              <a:cxn ang="0">
                <a:pos x="0" y="1054"/>
              </a:cxn>
              <a:cxn ang="0">
                <a:pos x="2257" y="1054"/>
              </a:cxn>
              <a:cxn ang="0">
                <a:pos x="2257" y="0"/>
              </a:cxn>
              <a:cxn ang="0">
                <a:pos x="0" y="0"/>
              </a:cxn>
              <a:cxn ang="0">
                <a:pos x="0" y="1054"/>
              </a:cxn>
            </a:cxnLst>
            <a:rect l="0" t="0" r="r" b="b"/>
            <a:pathLst>
              <a:path w="2257" h="1054">
                <a:moveTo>
                  <a:pt x="0" y="1054"/>
                </a:moveTo>
                <a:lnTo>
                  <a:pt x="0" y="1054"/>
                </a:lnTo>
                <a:lnTo>
                  <a:pt x="2257" y="1054"/>
                </a:lnTo>
                <a:lnTo>
                  <a:pt x="2257" y="0"/>
                </a:lnTo>
                <a:lnTo>
                  <a:pt x="0" y="0"/>
                </a:lnTo>
                <a:lnTo>
                  <a:pt x="0" y="1054"/>
                </a:lnTo>
                <a:close/>
              </a:path>
            </a:pathLst>
          </a:custGeom>
          <a:solidFill>
            <a:srgbClr val="66999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Networking Technologies</a:t>
            </a:r>
          </a:p>
          <a:p>
            <a:pPr algn="ctr"/>
            <a:r>
              <a:rPr lang="en-US" sz="1200" dirty="0" smtClean="0">
                <a:latin typeface="+mj-lt"/>
              </a:rPr>
              <a:t>(InfiniBand, 1/10/40/100 GigE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smtClean="0">
                <a:latin typeface="+mj-lt"/>
              </a:rPr>
              <a:t>and Intelligent NICs)</a:t>
            </a:r>
            <a:endParaRPr lang="en-US" sz="1200" dirty="0">
              <a:latin typeface="+mj-lt"/>
            </a:endParaRPr>
          </a:p>
        </p:txBody>
      </p:sp>
      <p:sp>
        <p:nvSpPr>
          <p:cNvPr id="1170" name="Freeform 146"/>
          <p:cNvSpPr>
            <a:spLocks/>
          </p:cNvSpPr>
          <p:nvPr/>
        </p:nvSpPr>
        <p:spPr bwMode="auto">
          <a:xfrm>
            <a:off x="5729663" y="3932610"/>
            <a:ext cx="2155825" cy="864593"/>
          </a:xfrm>
          <a:custGeom>
            <a:avLst/>
            <a:gdLst/>
            <a:ahLst/>
            <a:cxnLst>
              <a:cxn ang="0">
                <a:pos x="0" y="1054"/>
              </a:cxn>
              <a:cxn ang="0">
                <a:pos x="0" y="1054"/>
              </a:cxn>
              <a:cxn ang="0">
                <a:pos x="2261" y="1054"/>
              </a:cxn>
              <a:cxn ang="0">
                <a:pos x="2261" y="0"/>
              </a:cxn>
              <a:cxn ang="0">
                <a:pos x="0" y="0"/>
              </a:cxn>
              <a:cxn ang="0">
                <a:pos x="0" y="1054"/>
              </a:cxn>
            </a:cxnLst>
            <a:rect l="0" t="0" r="r" b="b"/>
            <a:pathLst>
              <a:path w="2261" h="1054">
                <a:moveTo>
                  <a:pt x="0" y="1054"/>
                </a:moveTo>
                <a:lnTo>
                  <a:pt x="0" y="1054"/>
                </a:lnTo>
                <a:lnTo>
                  <a:pt x="2261" y="1054"/>
                </a:lnTo>
                <a:lnTo>
                  <a:pt x="2261" y="0"/>
                </a:lnTo>
                <a:lnTo>
                  <a:pt x="0" y="0"/>
                </a:lnTo>
                <a:lnTo>
                  <a:pt x="0" y="1054"/>
                </a:lnTo>
                <a:close/>
              </a:path>
            </a:pathLst>
          </a:custGeom>
          <a:solidFill>
            <a:srgbClr val="66999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latin typeface="+mj-lt"/>
              </a:rPr>
              <a:t>Storage Technologies</a:t>
            </a:r>
          </a:p>
          <a:p>
            <a:pPr algn="ctr"/>
            <a:r>
              <a:rPr lang="en-US" sz="1200" dirty="0" smtClean="0">
                <a:latin typeface="+mj-lt"/>
              </a:rPr>
              <a:t>(HDD, SSD, and NVMe-SSD)</a:t>
            </a:r>
            <a:endParaRPr lang="en-US" sz="1200" dirty="0">
              <a:latin typeface="+mj-l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249412" y="2057936"/>
            <a:ext cx="6638925" cy="520224"/>
            <a:chOff x="1249363" y="2778124"/>
            <a:chExt cx="6638925" cy="693633"/>
          </a:xfrm>
        </p:grpSpPr>
        <p:sp>
          <p:nvSpPr>
            <p:cNvPr id="1208" name="Freeform 184"/>
            <p:cNvSpPr>
              <a:spLocks/>
            </p:cNvSpPr>
            <p:nvPr/>
          </p:nvSpPr>
          <p:spPr bwMode="auto">
            <a:xfrm>
              <a:off x="1249363" y="2778124"/>
              <a:ext cx="6638925" cy="693631"/>
            </a:xfrm>
            <a:custGeom>
              <a:avLst/>
              <a:gdLst/>
              <a:ahLst/>
              <a:cxnLst>
                <a:cxn ang="0">
                  <a:pos x="0" y="680"/>
                </a:cxn>
                <a:cxn ang="0">
                  <a:pos x="0" y="680"/>
                </a:cxn>
                <a:cxn ang="0">
                  <a:pos x="6959" y="680"/>
                </a:cxn>
                <a:cxn ang="0">
                  <a:pos x="6959" y="0"/>
                </a:cxn>
                <a:cxn ang="0">
                  <a:pos x="0" y="0"/>
                </a:cxn>
                <a:cxn ang="0">
                  <a:pos x="0" y="680"/>
                </a:cxn>
              </a:cxnLst>
              <a:rect l="0" t="0" r="r" b="b"/>
              <a:pathLst>
                <a:path w="6959" h="680">
                  <a:moveTo>
                    <a:pt x="0" y="680"/>
                  </a:moveTo>
                  <a:lnTo>
                    <a:pt x="0" y="680"/>
                  </a:lnTo>
                  <a:lnTo>
                    <a:pt x="6959" y="680"/>
                  </a:lnTo>
                  <a:lnTo>
                    <a:pt x="6959" y="0"/>
                  </a:lnTo>
                  <a:lnTo>
                    <a:pt x="0" y="0"/>
                  </a:lnTo>
                  <a:lnTo>
                    <a:pt x="0" y="680"/>
                  </a:lnTo>
                  <a:close/>
                </a:path>
              </a:pathLst>
            </a:custGeom>
            <a:solidFill>
              <a:srgbClr val="FFCC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Programming Models</a:t>
              </a:r>
            </a:p>
            <a:p>
              <a:pPr algn="ctr"/>
              <a:r>
                <a:rPr lang="en-US" sz="1400" dirty="0" smtClean="0">
                  <a:latin typeface="+mj-lt"/>
                </a:rPr>
                <a:t>(Sockets)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209" name="Freeform 185"/>
            <p:cNvSpPr>
              <a:spLocks/>
            </p:cNvSpPr>
            <p:nvPr/>
          </p:nvSpPr>
          <p:spPr bwMode="auto">
            <a:xfrm>
              <a:off x="1249363" y="2778125"/>
              <a:ext cx="6638925" cy="6936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959" y="0"/>
                </a:cxn>
                <a:cxn ang="0">
                  <a:pos x="6959" y="680"/>
                </a:cxn>
                <a:cxn ang="0">
                  <a:pos x="0" y="680"/>
                </a:cxn>
                <a:cxn ang="0">
                  <a:pos x="0" y="0"/>
                </a:cxn>
              </a:cxnLst>
              <a:rect l="0" t="0" r="r" b="b"/>
              <a:pathLst>
                <a:path w="6959" h="680">
                  <a:moveTo>
                    <a:pt x="0" y="0"/>
                  </a:moveTo>
                  <a:lnTo>
                    <a:pt x="0" y="0"/>
                  </a:lnTo>
                  <a:lnTo>
                    <a:pt x="6959" y="0"/>
                  </a:lnTo>
                  <a:lnTo>
                    <a:pt x="6959" y="680"/>
                  </a:lnTo>
                  <a:lnTo>
                    <a:pt x="0" y="6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48413" y="1011599"/>
            <a:ext cx="3255348" cy="420291"/>
            <a:chOff x="1248413" y="1502722"/>
            <a:chExt cx="6637338" cy="560388"/>
          </a:xfrm>
        </p:grpSpPr>
        <p:sp>
          <p:nvSpPr>
            <p:cNvPr id="1226" name="Freeform 202"/>
            <p:cNvSpPr>
              <a:spLocks/>
            </p:cNvSpPr>
            <p:nvPr/>
          </p:nvSpPr>
          <p:spPr bwMode="auto">
            <a:xfrm>
              <a:off x="1248413" y="1502722"/>
              <a:ext cx="6637338" cy="560388"/>
            </a:xfrm>
            <a:custGeom>
              <a:avLst/>
              <a:gdLst/>
              <a:ahLst/>
              <a:cxnLst>
                <a:cxn ang="0">
                  <a:pos x="0" y="586"/>
                </a:cxn>
                <a:cxn ang="0">
                  <a:pos x="0" y="586"/>
                </a:cxn>
                <a:cxn ang="0">
                  <a:pos x="6959" y="586"/>
                </a:cxn>
                <a:cxn ang="0">
                  <a:pos x="6959" y="0"/>
                </a:cxn>
                <a:cxn ang="0">
                  <a:pos x="0" y="0"/>
                </a:cxn>
                <a:cxn ang="0">
                  <a:pos x="0" y="586"/>
                </a:cxn>
              </a:cxnLst>
              <a:rect l="0" t="0" r="r" b="b"/>
              <a:pathLst>
                <a:path w="6959" h="586">
                  <a:moveTo>
                    <a:pt x="0" y="586"/>
                  </a:moveTo>
                  <a:lnTo>
                    <a:pt x="0" y="586"/>
                  </a:lnTo>
                  <a:lnTo>
                    <a:pt x="6959" y="586"/>
                  </a:lnTo>
                  <a:lnTo>
                    <a:pt x="6959" y="0"/>
                  </a:lnTo>
                  <a:lnTo>
                    <a:pt x="0" y="0"/>
                  </a:lnTo>
                  <a:lnTo>
                    <a:pt x="0" y="586"/>
                  </a:lnTo>
                  <a:close/>
                </a:path>
              </a:pathLst>
            </a:custGeom>
            <a:solidFill>
              <a:srgbClr val="9999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+mj-lt"/>
                </a:rPr>
                <a:t>Applications</a:t>
              </a:r>
              <a:endParaRPr lang="en-US" dirty="0">
                <a:latin typeface="+mj-lt"/>
              </a:endParaRPr>
            </a:p>
          </p:txBody>
        </p:sp>
        <p:sp>
          <p:nvSpPr>
            <p:cNvPr id="1227" name="Freeform 203"/>
            <p:cNvSpPr>
              <a:spLocks/>
            </p:cNvSpPr>
            <p:nvPr/>
          </p:nvSpPr>
          <p:spPr bwMode="auto">
            <a:xfrm>
              <a:off x="1248413" y="1502722"/>
              <a:ext cx="6637338" cy="560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959" y="0"/>
                </a:cxn>
                <a:cxn ang="0">
                  <a:pos x="6959" y="586"/>
                </a:cxn>
                <a:cxn ang="0">
                  <a:pos x="0" y="586"/>
                </a:cxn>
                <a:cxn ang="0">
                  <a:pos x="0" y="0"/>
                </a:cxn>
              </a:cxnLst>
              <a:rect l="0" t="0" r="r" b="b"/>
              <a:pathLst>
                <a:path w="6959" h="586">
                  <a:moveTo>
                    <a:pt x="0" y="0"/>
                  </a:moveTo>
                  <a:lnTo>
                    <a:pt x="0" y="0"/>
                  </a:lnTo>
                  <a:lnTo>
                    <a:pt x="6959" y="0"/>
                  </a:lnTo>
                  <a:lnTo>
                    <a:pt x="6959" y="586"/>
                  </a:lnTo>
                  <a:lnTo>
                    <a:pt x="0" y="58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1236" name="Freeform 212"/>
          <p:cNvSpPr>
            <a:spLocks/>
          </p:cNvSpPr>
          <p:nvPr/>
        </p:nvSpPr>
        <p:spPr bwMode="auto">
          <a:xfrm>
            <a:off x="3470667" y="3932844"/>
            <a:ext cx="2155825" cy="864336"/>
          </a:xfrm>
          <a:custGeom>
            <a:avLst/>
            <a:gdLst/>
            <a:ahLst/>
            <a:cxnLst>
              <a:cxn ang="0">
                <a:pos x="0" y="1053"/>
              </a:cxn>
              <a:cxn ang="0">
                <a:pos x="0" y="1053"/>
              </a:cxn>
              <a:cxn ang="0">
                <a:pos x="2261" y="1053"/>
              </a:cxn>
              <a:cxn ang="0">
                <a:pos x="2261" y="0"/>
              </a:cxn>
              <a:cxn ang="0">
                <a:pos x="0" y="0"/>
              </a:cxn>
              <a:cxn ang="0">
                <a:pos x="0" y="1053"/>
              </a:cxn>
            </a:cxnLst>
            <a:rect l="0" t="0" r="r" b="b"/>
            <a:pathLst>
              <a:path w="2261" h="1053">
                <a:moveTo>
                  <a:pt x="0" y="1053"/>
                </a:moveTo>
                <a:lnTo>
                  <a:pt x="0" y="1053"/>
                </a:lnTo>
                <a:lnTo>
                  <a:pt x="2261" y="1053"/>
                </a:lnTo>
                <a:lnTo>
                  <a:pt x="2261" y="0"/>
                </a:lnTo>
                <a:lnTo>
                  <a:pt x="0" y="0"/>
                </a:lnTo>
                <a:lnTo>
                  <a:pt x="0" y="1053"/>
                </a:lnTo>
                <a:close/>
              </a:path>
            </a:pathLst>
          </a:custGeom>
          <a:solidFill>
            <a:srgbClr val="66999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latin typeface="+mj-lt"/>
              </a:rPr>
              <a:t>Commodity Computing System Architectures</a:t>
            </a:r>
          </a:p>
          <a:p>
            <a:pPr algn="ctr"/>
            <a:r>
              <a:rPr lang="en-US" sz="1200" dirty="0" smtClean="0">
                <a:latin typeface="+mj-lt"/>
              </a:rPr>
              <a:t>(Multi- and Many-core architectures and accelerators)</a:t>
            </a:r>
            <a:endParaRPr lang="en-US" sz="1200" dirty="0">
              <a:latin typeface="+mj-lt"/>
            </a:endParaRPr>
          </a:p>
        </p:txBody>
      </p:sp>
      <p:sp>
        <p:nvSpPr>
          <p:cNvPr id="280" name="Rounded Rectangle 279"/>
          <p:cNvSpPr/>
          <p:nvPr/>
        </p:nvSpPr>
        <p:spPr bwMode="auto">
          <a:xfrm>
            <a:off x="5902035" y="2191021"/>
            <a:ext cx="1852551" cy="2939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Other Protocols?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252244" y="2624882"/>
            <a:ext cx="6642100" cy="1261605"/>
            <a:chOff x="1252244" y="3499839"/>
            <a:chExt cx="6642100" cy="1501775"/>
          </a:xfrm>
        </p:grpSpPr>
        <p:sp>
          <p:nvSpPr>
            <p:cNvPr id="1029" name="Freeform 5"/>
            <p:cNvSpPr>
              <a:spLocks/>
            </p:cNvSpPr>
            <p:nvPr/>
          </p:nvSpPr>
          <p:spPr bwMode="auto">
            <a:xfrm>
              <a:off x="1252244" y="3499839"/>
              <a:ext cx="6642100" cy="1501775"/>
            </a:xfrm>
            <a:custGeom>
              <a:avLst/>
              <a:gdLst/>
              <a:ahLst/>
              <a:cxnLst>
                <a:cxn ang="0">
                  <a:pos x="0" y="1574"/>
                </a:cxn>
                <a:cxn ang="0">
                  <a:pos x="0" y="1574"/>
                </a:cxn>
                <a:cxn ang="0">
                  <a:pos x="6963" y="1574"/>
                </a:cxn>
                <a:cxn ang="0">
                  <a:pos x="6963" y="0"/>
                </a:cxn>
                <a:cxn ang="0">
                  <a:pos x="0" y="0"/>
                </a:cxn>
                <a:cxn ang="0">
                  <a:pos x="0" y="1574"/>
                </a:cxn>
              </a:cxnLst>
              <a:rect l="0" t="0" r="r" b="b"/>
              <a:pathLst>
                <a:path w="6963" h="1574">
                  <a:moveTo>
                    <a:pt x="0" y="1574"/>
                  </a:moveTo>
                  <a:lnTo>
                    <a:pt x="0" y="1574"/>
                  </a:lnTo>
                  <a:lnTo>
                    <a:pt x="6963" y="1574"/>
                  </a:lnTo>
                  <a:lnTo>
                    <a:pt x="6963" y="0"/>
                  </a:lnTo>
                  <a:lnTo>
                    <a:pt x="0" y="0"/>
                  </a:lnTo>
                  <a:lnTo>
                    <a:pt x="0" y="1574"/>
                  </a:lnTo>
                  <a:close/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>
                  <a:latin typeface="+mj-lt"/>
                </a:rPr>
                <a:t>Communication and I/O Library</a:t>
              </a:r>
              <a:endParaRPr lang="en-US" dirty="0">
                <a:latin typeface="+mj-lt"/>
              </a:endParaRPr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1252244" y="3499839"/>
              <a:ext cx="6642100" cy="15017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963" y="0"/>
                </a:cxn>
                <a:cxn ang="0">
                  <a:pos x="6963" y="1574"/>
                </a:cxn>
                <a:cxn ang="0">
                  <a:pos x="0" y="1574"/>
                </a:cxn>
                <a:cxn ang="0">
                  <a:pos x="0" y="0"/>
                </a:cxn>
              </a:cxnLst>
              <a:rect l="0" t="0" r="r" b="b"/>
              <a:pathLst>
                <a:path w="6963" h="1574">
                  <a:moveTo>
                    <a:pt x="0" y="0"/>
                  </a:moveTo>
                  <a:lnTo>
                    <a:pt x="0" y="0"/>
                  </a:lnTo>
                  <a:lnTo>
                    <a:pt x="6963" y="0"/>
                  </a:lnTo>
                  <a:lnTo>
                    <a:pt x="6963" y="1574"/>
                  </a:lnTo>
                  <a:lnTo>
                    <a:pt x="0" y="15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394486" y="3866552"/>
              <a:ext cx="2051050" cy="474663"/>
            </a:xfrm>
            <a:custGeom>
              <a:avLst/>
              <a:gdLst/>
              <a:ahLst/>
              <a:cxnLst>
                <a:cxn ang="0">
                  <a:pos x="0" y="496"/>
                </a:cxn>
                <a:cxn ang="0">
                  <a:pos x="0" y="496"/>
                </a:cxn>
                <a:cxn ang="0">
                  <a:pos x="2150" y="496"/>
                </a:cxn>
                <a:cxn ang="0">
                  <a:pos x="2150" y="0"/>
                </a:cxn>
                <a:cxn ang="0">
                  <a:pos x="0" y="0"/>
                </a:cxn>
                <a:cxn ang="0">
                  <a:pos x="0" y="496"/>
                </a:cxn>
              </a:cxnLst>
              <a:rect l="0" t="0" r="r" b="b"/>
              <a:pathLst>
                <a:path w="2150" h="496">
                  <a:moveTo>
                    <a:pt x="0" y="496"/>
                  </a:moveTo>
                  <a:lnTo>
                    <a:pt x="0" y="496"/>
                  </a:lnTo>
                  <a:lnTo>
                    <a:pt x="2150" y="496"/>
                  </a:lnTo>
                  <a:lnTo>
                    <a:pt x="2150" y="0"/>
                  </a:lnTo>
                  <a:lnTo>
                    <a:pt x="0" y="0"/>
                  </a:lnTo>
                  <a:lnTo>
                    <a:pt x="0" y="496"/>
                  </a:lnTo>
                  <a:close/>
                </a:path>
              </a:pathLst>
            </a:custGeom>
            <a:solidFill>
              <a:srgbClr val="6699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 smtClean="0">
                  <a:latin typeface="+mj-lt"/>
                </a:rPr>
                <a:t>Point-to-Point</a:t>
              </a:r>
            </a:p>
            <a:p>
              <a:pPr algn="ctr"/>
              <a:r>
                <a:rPr lang="en-US" sz="1200" dirty="0" smtClean="0">
                  <a:latin typeface="+mj-lt"/>
                </a:rPr>
                <a:t>Communication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562057" y="4439639"/>
              <a:ext cx="2049463" cy="473075"/>
            </a:xfrm>
            <a:custGeom>
              <a:avLst/>
              <a:gdLst/>
              <a:ahLst/>
              <a:cxnLst>
                <a:cxn ang="0">
                  <a:pos x="0" y="496"/>
                </a:cxn>
                <a:cxn ang="0">
                  <a:pos x="0" y="496"/>
                </a:cxn>
                <a:cxn ang="0">
                  <a:pos x="2150" y="496"/>
                </a:cxn>
                <a:cxn ang="0">
                  <a:pos x="2150" y="0"/>
                </a:cxn>
                <a:cxn ang="0">
                  <a:pos x="0" y="0"/>
                </a:cxn>
                <a:cxn ang="0">
                  <a:pos x="0" y="496"/>
                </a:cxn>
              </a:cxnLst>
              <a:rect l="0" t="0" r="r" b="b"/>
              <a:pathLst>
                <a:path w="2150" h="496">
                  <a:moveTo>
                    <a:pt x="0" y="496"/>
                  </a:moveTo>
                  <a:lnTo>
                    <a:pt x="0" y="496"/>
                  </a:lnTo>
                  <a:lnTo>
                    <a:pt x="2150" y="496"/>
                  </a:lnTo>
                  <a:lnTo>
                    <a:pt x="2150" y="0"/>
                  </a:lnTo>
                  <a:lnTo>
                    <a:pt x="0" y="0"/>
                  </a:lnTo>
                  <a:lnTo>
                    <a:pt x="0" y="496"/>
                  </a:lnTo>
                  <a:close/>
                </a:path>
              </a:pathLst>
            </a:custGeom>
            <a:solidFill>
              <a:srgbClr val="6699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dirty="0" smtClean="0">
                  <a:latin typeface="+mj-lt"/>
                </a:rPr>
                <a:t>QoS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3568413" y="3869727"/>
              <a:ext cx="2049463" cy="473075"/>
            </a:xfrm>
            <a:custGeom>
              <a:avLst/>
              <a:gdLst/>
              <a:ahLst/>
              <a:cxnLst>
                <a:cxn ang="0">
                  <a:pos x="0" y="496"/>
                </a:cxn>
                <a:cxn ang="0">
                  <a:pos x="0" y="496"/>
                </a:cxn>
                <a:cxn ang="0">
                  <a:pos x="2150" y="496"/>
                </a:cxn>
                <a:cxn ang="0">
                  <a:pos x="2150" y="0"/>
                </a:cxn>
                <a:cxn ang="0">
                  <a:pos x="0" y="0"/>
                </a:cxn>
                <a:cxn ang="0">
                  <a:pos x="0" y="496"/>
                </a:cxn>
              </a:cxnLst>
              <a:rect l="0" t="0" r="r" b="b"/>
              <a:pathLst>
                <a:path w="2150" h="496">
                  <a:moveTo>
                    <a:pt x="0" y="496"/>
                  </a:moveTo>
                  <a:lnTo>
                    <a:pt x="0" y="496"/>
                  </a:lnTo>
                  <a:lnTo>
                    <a:pt x="2150" y="496"/>
                  </a:lnTo>
                  <a:lnTo>
                    <a:pt x="2150" y="0"/>
                  </a:lnTo>
                  <a:lnTo>
                    <a:pt x="0" y="0"/>
                  </a:lnTo>
                  <a:lnTo>
                    <a:pt x="0" y="496"/>
                  </a:lnTo>
                  <a:close/>
                </a:path>
              </a:pathLst>
            </a:custGeom>
            <a:solidFill>
              <a:srgbClr val="6699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 smtClean="0">
                  <a:latin typeface="+mj-lt"/>
                </a:rPr>
                <a:t>Threaded Models</a:t>
              </a:r>
            </a:p>
            <a:p>
              <a:pPr algn="ctr"/>
              <a:r>
                <a:rPr lang="en-US" sz="1200" dirty="0" smtClean="0">
                  <a:latin typeface="+mj-lt"/>
                </a:rPr>
                <a:t>and Synchronization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5748044" y="4439639"/>
              <a:ext cx="2051050" cy="473075"/>
            </a:xfrm>
            <a:custGeom>
              <a:avLst/>
              <a:gdLst/>
              <a:ahLst/>
              <a:cxnLst>
                <a:cxn ang="0">
                  <a:pos x="0" y="496"/>
                </a:cxn>
                <a:cxn ang="0">
                  <a:pos x="0" y="496"/>
                </a:cxn>
                <a:cxn ang="0">
                  <a:pos x="2150" y="496"/>
                </a:cxn>
                <a:cxn ang="0">
                  <a:pos x="2150" y="0"/>
                </a:cxn>
                <a:cxn ang="0">
                  <a:pos x="0" y="0"/>
                </a:cxn>
                <a:cxn ang="0">
                  <a:pos x="0" y="496"/>
                </a:cxn>
              </a:cxnLst>
              <a:rect l="0" t="0" r="r" b="b"/>
              <a:pathLst>
                <a:path w="2150" h="496">
                  <a:moveTo>
                    <a:pt x="0" y="496"/>
                  </a:moveTo>
                  <a:lnTo>
                    <a:pt x="0" y="496"/>
                  </a:lnTo>
                  <a:lnTo>
                    <a:pt x="2150" y="496"/>
                  </a:lnTo>
                  <a:lnTo>
                    <a:pt x="2150" y="0"/>
                  </a:lnTo>
                  <a:lnTo>
                    <a:pt x="0" y="0"/>
                  </a:lnTo>
                  <a:lnTo>
                    <a:pt x="0" y="496"/>
                  </a:lnTo>
                  <a:close/>
                </a:path>
              </a:pathLst>
            </a:custGeom>
            <a:solidFill>
              <a:srgbClr val="6699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dirty="0" smtClean="0">
                  <a:latin typeface="+mj-lt"/>
                </a:rPr>
                <a:t>Fault-Tolerance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1377657" y="4436464"/>
              <a:ext cx="2052638" cy="476250"/>
            </a:xfrm>
            <a:custGeom>
              <a:avLst/>
              <a:gdLst/>
              <a:ahLst/>
              <a:cxnLst>
                <a:cxn ang="0">
                  <a:pos x="0" y="499"/>
                </a:cxn>
                <a:cxn ang="0">
                  <a:pos x="0" y="499"/>
                </a:cxn>
                <a:cxn ang="0">
                  <a:pos x="2151" y="499"/>
                </a:cxn>
                <a:cxn ang="0">
                  <a:pos x="2151" y="0"/>
                </a:cxn>
                <a:cxn ang="0">
                  <a:pos x="0" y="0"/>
                </a:cxn>
                <a:cxn ang="0">
                  <a:pos x="0" y="499"/>
                </a:cxn>
              </a:cxnLst>
              <a:rect l="0" t="0" r="r" b="b"/>
              <a:pathLst>
                <a:path w="2151" h="499">
                  <a:moveTo>
                    <a:pt x="0" y="499"/>
                  </a:moveTo>
                  <a:lnTo>
                    <a:pt x="0" y="499"/>
                  </a:lnTo>
                  <a:lnTo>
                    <a:pt x="2151" y="499"/>
                  </a:lnTo>
                  <a:lnTo>
                    <a:pt x="2151" y="0"/>
                  </a:lnTo>
                  <a:lnTo>
                    <a:pt x="0" y="0"/>
                  </a:lnTo>
                  <a:lnTo>
                    <a:pt x="0" y="499"/>
                  </a:lnTo>
                  <a:close/>
                </a:path>
              </a:pathLst>
            </a:custGeom>
            <a:solidFill>
              <a:srgbClr val="6699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dirty="0" smtClean="0">
                  <a:latin typeface="+mj-lt"/>
                </a:rPr>
                <a:t>I/O and File Systems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28" name="Freeform 46"/>
            <p:cNvSpPr>
              <a:spLocks/>
            </p:cNvSpPr>
            <p:nvPr/>
          </p:nvSpPr>
          <p:spPr bwMode="auto">
            <a:xfrm>
              <a:off x="5736671" y="3868708"/>
              <a:ext cx="2051050" cy="473075"/>
            </a:xfrm>
            <a:custGeom>
              <a:avLst/>
              <a:gdLst/>
              <a:ahLst/>
              <a:cxnLst>
                <a:cxn ang="0">
                  <a:pos x="0" y="496"/>
                </a:cxn>
                <a:cxn ang="0">
                  <a:pos x="0" y="496"/>
                </a:cxn>
                <a:cxn ang="0">
                  <a:pos x="2150" y="496"/>
                </a:cxn>
                <a:cxn ang="0">
                  <a:pos x="2150" y="0"/>
                </a:cxn>
                <a:cxn ang="0">
                  <a:pos x="0" y="0"/>
                </a:cxn>
                <a:cxn ang="0">
                  <a:pos x="0" y="496"/>
                </a:cxn>
              </a:cxnLst>
              <a:rect l="0" t="0" r="r" b="b"/>
              <a:pathLst>
                <a:path w="2150" h="496">
                  <a:moveTo>
                    <a:pt x="0" y="496"/>
                  </a:moveTo>
                  <a:lnTo>
                    <a:pt x="0" y="496"/>
                  </a:lnTo>
                  <a:lnTo>
                    <a:pt x="2150" y="496"/>
                  </a:lnTo>
                  <a:lnTo>
                    <a:pt x="2150" y="0"/>
                  </a:lnTo>
                  <a:lnTo>
                    <a:pt x="0" y="0"/>
                  </a:lnTo>
                  <a:lnTo>
                    <a:pt x="0" y="496"/>
                  </a:lnTo>
                  <a:close/>
                </a:path>
              </a:pathLst>
            </a:custGeom>
            <a:solidFill>
              <a:srgbClr val="6699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dirty="0" smtClean="0">
                  <a:latin typeface="+mj-lt"/>
                </a:rPr>
                <a:t>Virtualization</a:t>
              </a:r>
              <a:endParaRPr lang="en-US" sz="1400" dirty="0">
                <a:latin typeface="+mj-lt"/>
              </a:endParaRPr>
            </a:p>
          </p:txBody>
        </p:sp>
      </p:grpSp>
      <p:sp>
        <p:nvSpPr>
          <p:cNvPr id="30" name="Freeform 202"/>
          <p:cNvSpPr>
            <a:spLocks/>
          </p:cNvSpPr>
          <p:nvPr/>
        </p:nvSpPr>
        <p:spPr bwMode="auto">
          <a:xfrm>
            <a:off x="4635333" y="1013306"/>
            <a:ext cx="3255348" cy="420291"/>
          </a:xfrm>
          <a:custGeom>
            <a:avLst/>
            <a:gdLst/>
            <a:ahLst/>
            <a:cxnLst>
              <a:cxn ang="0">
                <a:pos x="0" y="586"/>
              </a:cxn>
              <a:cxn ang="0">
                <a:pos x="0" y="586"/>
              </a:cxn>
              <a:cxn ang="0">
                <a:pos x="6959" y="586"/>
              </a:cxn>
              <a:cxn ang="0">
                <a:pos x="6959" y="0"/>
              </a:cxn>
              <a:cxn ang="0">
                <a:pos x="0" y="0"/>
              </a:cxn>
              <a:cxn ang="0">
                <a:pos x="0" y="586"/>
              </a:cxn>
            </a:cxnLst>
            <a:rect l="0" t="0" r="r" b="b"/>
            <a:pathLst>
              <a:path w="6959" h="586">
                <a:moveTo>
                  <a:pt x="0" y="586"/>
                </a:moveTo>
                <a:lnTo>
                  <a:pt x="0" y="586"/>
                </a:lnTo>
                <a:lnTo>
                  <a:pt x="6959" y="586"/>
                </a:lnTo>
                <a:lnTo>
                  <a:pt x="6959" y="0"/>
                </a:lnTo>
                <a:lnTo>
                  <a:pt x="0" y="0"/>
                </a:lnTo>
                <a:lnTo>
                  <a:pt x="0" y="586"/>
                </a:lnTo>
                <a:close/>
              </a:path>
            </a:pathLst>
          </a:custGeom>
          <a:solidFill>
            <a:srgbClr val="999966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latin typeface="+mj-lt"/>
              </a:rPr>
              <a:t>Benchmarks</a:t>
            </a:r>
            <a:endParaRPr lang="en-US" dirty="0">
              <a:latin typeface="+mj-lt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6968908" y="1531850"/>
            <a:ext cx="1793174" cy="486888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Upper level Changes?</a:t>
            </a:r>
          </a:p>
        </p:txBody>
      </p:sp>
    </p:spTree>
    <p:extLst>
      <p:ext uri="{BB962C8B-B14F-4D97-AF65-F5344CB8AC3E}">
        <p14:creationId xmlns:p14="http://schemas.microsoft.com/office/powerpoint/2010/main" val="275194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2" grpId="0" animBg="1"/>
      <p:bldP spid="1133" grpId="0" animBg="1"/>
      <p:bldP spid="1170" grpId="0" animBg="1"/>
      <p:bldP spid="1236" grpId="0" animBg="1"/>
      <p:bldP spid="280" grpId="0" animBg="1"/>
      <p:bldP spid="30" grpId="0" animBg="1"/>
      <p:bldP spid="2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 noChangeArrowheads="1"/>
          </p:cNvSpPr>
          <p:nvPr>
            <p:ph idx="1"/>
          </p:nvPr>
        </p:nvSpPr>
        <p:spPr>
          <a:xfrm>
            <a:off x="154701" y="3755237"/>
            <a:ext cx="8915400" cy="628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zh-CN" sz="1600" dirty="0">
                <a:latin typeface="Calibri"/>
                <a:ea typeface="宋体" pitchFamily="2" charset="-122"/>
                <a:cs typeface="Calibri"/>
              </a:rPr>
              <a:t>Enables high performance RDMA communication, while supporting traditional socket interface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zh-CN" sz="1600" dirty="0" smtClean="0">
                <a:latin typeface="Calibri"/>
                <a:ea typeface="宋体" pitchFamily="2" charset="-122"/>
                <a:cs typeface="Calibri"/>
              </a:rPr>
              <a:t>JNI </a:t>
            </a:r>
            <a:r>
              <a:rPr lang="en-US" altLang="zh-CN" sz="1600" dirty="0">
                <a:latin typeface="Calibri"/>
                <a:ea typeface="宋体" pitchFamily="2" charset="-122"/>
                <a:cs typeface="Calibri"/>
              </a:rPr>
              <a:t>Layer bridges Java based </a:t>
            </a:r>
            <a:r>
              <a:rPr lang="en-US" altLang="zh-CN" sz="1600" dirty="0" smtClean="0">
                <a:latin typeface="Calibri"/>
                <a:ea typeface="宋体" pitchFamily="2" charset="-122"/>
                <a:cs typeface="Calibri"/>
              </a:rPr>
              <a:t>HDFS with </a:t>
            </a:r>
            <a:r>
              <a:rPr lang="en-US" altLang="zh-CN" sz="1600" dirty="0">
                <a:latin typeface="Calibri"/>
                <a:ea typeface="宋体" pitchFamily="2" charset="-122"/>
                <a:cs typeface="Calibri"/>
              </a:rPr>
              <a:t>communication library written in native </a:t>
            </a:r>
            <a:r>
              <a:rPr lang="en-US" altLang="zh-CN" sz="1600" dirty="0" smtClean="0">
                <a:latin typeface="Calibri"/>
                <a:ea typeface="宋体" pitchFamily="2" charset="-122"/>
                <a:cs typeface="Calibri"/>
              </a:rPr>
              <a:t>code</a:t>
            </a:r>
          </a:p>
          <a:p>
            <a:pPr marL="0" indent="0" eaLnBrk="1" hangingPunct="1">
              <a:lnSpc>
                <a:spcPct val="80000"/>
              </a:lnSpc>
              <a:spcAft>
                <a:spcPts val="600"/>
              </a:spcAft>
              <a:buNone/>
            </a:pPr>
            <a:endParaRPr lang="en-US" altLang="zh-CN" sz="1600" dirty="0" smtClean="0">
              <a:latin typeface="Calibri"/>
              <a:ea typeface="宋体" pitchFamily="2" charset="-122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71" y="141585"/>
            <a:ext cx="8229600" cy="477239"/>
          </a:xfrm>
        </p:spPr>
        <p:txBody>
          <a:bodyPr/>
          <a:lstStyle/>
          <a:p>
            <a:r>
              <a:rPr lang="en-US" altLang="zh-CN" sz="2400" dirty="0"/>
              <a:t>Design Overview of </a:t>
            </a:r>
            <a:r>
              <a:rPr lang="en-US" altLang="zh-CN" sz="2400" dirty="0" smtClean="0"/>
              <a:t>HDFS with </a:t>
            </a:r>
            <a:r>
              <a:rPr lang="en-US" altLang="zh-CN" sz="2400" dirty="0"/>
              <a:t>RDMA</a:t>
            </a:r>
            <a:endParaRPr lang="en-US" sz="2400" dirty="0"/>
          </a:p>
        </p:txBody>
      </p:sp>
      <p:grpSp>
        <p:nvGrpSpPr>
          <p:cNvPr id="3" name="Group 27"/>
          <p:cNvGrpSpPr/>
          <p:nvPr/>
        </p:nvGrpSpPr>
        <p:grpSpPr>
          <a:xfrm>
            <a:off x="424779" y="741414"/>
            <a:ext cx="5254624" cy="2791854"/>
            <a:chOff x="2286000" y="1236662"/>
            <a:chExt cx="4681537" cy="4174239"/>
          </a:xfrm>
        </p:grpSpPr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3200400" y="2097087"/>
              <a:ext cx="2743200" cy="457200"/>
            </a:xfrm>
            <a:prstGeom prst="rect">
              <a:avLst/>
            </a:prstGeom>
            <a:gradFill rotWithShape="0">
              <a:gsLst>
                <a:gs pos="0">
                  <a:srgbClr val="C8B3E9"/>
                </a:gs>
                <a:gs pos="100000">
                  <a:srgbClr val="F1EAF8"/>
                </a:gs>
              </a:gsLst>
              <a:lin ang="16200000" scaled="1"/>
            </a:gradFill>
            <a:ln w="9360">
              <a:solidFill>
                <a:srgbClr val="7D5FA0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200" b="1" dirty="0">
                  <a:solidFill>
                    <a:srgbClr val="000000"/>
                  </a:solidFill>
                  <a:latin typeface="Calibri" charset="0"/>
                </a:rPr>
                <a:t>HDFS</a:t>
              </a:r>
              <a:endParaRPr lang="en-US" sz="1400" b="1" dirty="0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4876800" y="4281487"/>
              <a:ext cx="2057400" cy="381000"/>
            </a:xfrm>
            <a:prstGeom prst="rect">
              <a:avLst/>
            </a:prstGeom>
            <a:solidFill>
              <a:srgbClr val="C4BD97"/>
            </a:solidFill>
            <a:ln w="936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</a:pPr>
              <a:r>
                <a:rPr lang="en-US" sz="1200" b="1" dirty="0" smtClean="0">
                  <a:solidFill>
                    <a:srgbClr val="000000"/>
                  </a:solidFill>
                  <a:latin typeface="Calibri" charset="0"/>
                </a:rPr>
                <a:t>Verbs</a:t>
              </a:r>
              <a:endParaRPr lang="en-US" sz="1200" b="1" dirty="0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4876800" y="4830705"/>
              <a:ext cx="2057400" cy="570501"/>
            </a:xfrm>
            <a:prstGeom prst="rect">
              <a:avLst/>
            </a:prstGeom>
            <a:gradFill rotWithShape="0">
              <a:gsLst>
                <a:gs pos="0">
                  <a:srgbClr val="A6E6FF"/>
                </a:gs>
                <a:gs pos="100000">
                  <a:srgbClr val="E6F7FF"/>
                </a:gs>
              </a:gsLst>
              <a:lin ang="16200000" scaled="1"/>
            </a:gradFill>
            <a:ln w="9360">
              <a:solidFill>
                <a:srgbClr val="46AAC4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lvl="0" algn="ctr"/>
              <a:r>
                <a:rPr lang="en-US" altLang="zh-CN" sz="1200" dirty="0">
                  <a:solidFill>
                    <a:srgbClr val="000000"/>
                  </a:solidFill>
                  <a:latin typeface="Calibri"/>
                  <a:cs typeface="Calibri"/>
                </a:rPr>
                <a:t>RDMA Capable Networks</a:t>
              </a:r>
              <a:endParaRPr lang="en-US" altLang="zh-CN" sz="1050" dirty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pPr lvl="0" algn="ctr"/>
              <a:r>
                <a:rPr lang="en-US" altLang="zh-CN" sz="1200" b="0" dirty="0">
                  <a:solidFill>
                    <a:srgbClr val="000000"/>
                  </a:solidFill>
                  <a:latin typeface="Calibri"/>
                  <a:cs typeface="Calibri"/>
                </a:rPr>
                <a:t>(IB, </a:t>
              </a:r>
              <a:r>
                <a:rPr lang="en-US" altLang="zh-CN" sz="1200" b="0" dirty="0" smtClean="0">
                  <a:solidFill>
                    <a:srgbClr val="000000"/>
                  </a:solidFill>
                  <a:latin typeface="Calibri"/>
                  <a:cs typeface="Calibri"/>
                </a:rPr>
                <a:t> </a:t>
              </a:r>
              <a:r>
                <a:rPr lang="en-US" altLang="zh-CN" sz="1200" dirty="0">
                  <a:solidFill>
                    <a:srgbClr val="000000"/>
                  </a:solidFill>
                  <a:latin typeface="Calibri"/>
                  <a:cs typeface="Calibri"/>
                </a:rPr>
                <a:t>i</a:t>
              </a:r>
              <a:r>
                <a:rPr lang="en-US" altLang="zh-CN" sz="1200" b="0" dirty="0">
                  <a:solidFill>
                    <a:srgbClr val="000000"/>
                  </a:solidFill>
                  <a:latin typeface="Calibri"/>
                  <a:cs typeface="Calibri"/>
                </a:rPr>
                <a:t>WARP, RoCE ..</a:t>
              </a:r>
              <a:r>
                <a:rPr lang="en-US" altLang="zh-CN" sz="1200" b="0" dirty="0" smtClean="0">
                  <a:solidFill>
                    <a:srgbClr val="000000"/>
                  </a:solidFill>
                  <a:latin typeface="Calibri"/>
                  <a:cs typeface="Calibri"/>
                </a:rPr>
                <a:t>)</a:t>
              </a:r>
              <a:endParaRPr lang="en-US" altLang="zh-CN" sz="1200" b="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3200400" y="1236662"/>
              <a:ext cx="2743200" cy="457200"/>
            </a:xfrm>
            <a:prstGeom prst="rect">
              <a:avLst/>
            </a:prstGeom>
            <a:gradFill rotWithShape="0">
              <a:gsLst>
                <a:gs pos="0">
                  <a:srgbClr val="FFD2BC"/>
                </a:gs>
                <a:gs pos="100000">
                  <a:srgbClr val="FFF1EC"/>
                </a:gs>
              </a:gsLst>
              <a:lin ang="16200000" scaled="1"/>
            </a:gradFill>
            <a:ln w="9360">
              <a:solidFill>
                <a:srgbClr val="F59240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200" b="1" dirty="0">
                  <a:solidFill>
                    <a:srgbClr val="000000"/>
                  </a:solidFill>
                  <a:latin typeface="Calibri" charset="0"/>
                </a:rPr>
                <a:t>Applications</a:t>
              </a:r>
              <a:endParaRPr lang="en-US" sz="1400" b="1" dirty="0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2286000" y="4824160"/>
              <a:ext cx="2057400" cy="586741"/>
            </a:xfrm>
            <a:prstGeom prst="rect">
              <a:avLst/>
            </a:prstGeom>
            <a:solidFill>
              <a:srgbClr val="C3C040"/>
            </a:solidFill>
            <a:ln w="9360">
              <a:solidFill>
                <a:srgbClr val="808000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</a:pPr>
              <a:r>
                <a:rPr lang="en-US" sz="1200" b="1" dirty="0">
                  <a:solidFill>
                    <a:srgbClr val="000000"/>
                  </a:solidFill>
                  <a:latin typeface="Calibri" charset="0"/>
                </a:rPr>
                <a:t>1/</a:t>
              </a:r>
              <a:r>
                <a:rPr lang="en-US" sz="1200" b="1" dirty="0" smtClean="0">
                  <a:solidFill>
                    <a:srgbClr val="000000"/>
                  </a:solidFill>
                  <a:latin typeface="Calibri" charset="0"/>
                </a:rPr>
                <a:t>10/40/100 </a:t>
              </a:r>
              <a:r>
                <a:rPr lang="en-US" sz="1200" b="1" dirty="0">
                  <a:solidFill>
                    <a:srgbClr val="000000"/>
                  </a:solidFill>
                  <a:latin typeface="Calibri" charset="0"/>
                </a:rPr>
                <a:t>GigE, IPoIB </a:t>
              </a:r>
              <a:r>
                <a:rPr lang="en-US" sz="1200" b="1" dirty="0" smtClean="0">
                  <a:solidFill>
                    <a:srgbClr val="000000"/>
                  </a:solidFill>
                  <a:latin typeface="Calibri" charset="0"/>
                </a:rPr>
                <a:t> Network</a:t>
              </a:r>
              <a:endParaRPr lang="en-US" sz="1200" b="1" dirty="0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2286000" y="3008312"/>
              <a:ext cx="2046287" cy="515938"/>
            </a:xfrm>
            <a:prstGeom prst="rect">
              <a:avLst/>
            </a:prstGeom>
            <a:solidFill>
              <a:srgbClr val="FFFF66">
                <a:alpha val="62745"/>
              </a:srgbClr>
            </a:solidFill>
            <a:ln w="9360">
              <a:solidFill>
                <a:srgbClr val="FFCC66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</a:pPr>
              <a:r>
                <a:rPr lang="en-US" sz="1200" b="1" dirty="0">
                  <a:solidFill>
                    <a:srgbClr val="1F497D"/>
                  </a:solidFill>
                  <a:latin typeface="Calibri" charset="0"/>
                </a:rPr>
                <a:t>Java Socket </a:t>
              </a:r>
              <a:r>
                <a:rPr lang="en-US" sz="1200" b="1" dirty="0" smtClean="0">
                  <a:solidFill>
                    <a:srgbClr val="1F497D"/>
                  </a:solidFill>
                  <a:latin typeface="Calibri" charset="0"/>
                </a:rPr>
                <a:t>Interface</a:t>
              </a:r>
              <a:endParaRPr lang="en-US" sz="1200" b="1" dirty="0">
                <a:solidFill>
                  <a:srgbClr val="1F497D"/>
                </a:solidFill>
                <a:latin typeface="Calibri" charset="0"/>
              </a:endParaRPr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4876800" y="2989262"/>
              <a:ext cx="2046287" cy="4397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360">
              <a:solidFill>
                <a:srgbClr val="4A7EBB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</a:pPr>
              <a:r>
                <a:rPr lang="en-US" sz="1200" b="1" dirty="0">
                  <a:solidFill>
                    <a:srgbClr val="1F497D"/>
                  </a:solidFill>
                  <a:latin typeface="Calibri" charset="0"/>
                </a:rPr>
                <a:t>Java Native Interface (JNI)</a:t>
              </a:r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5583237" y="2581275"/>
              <a:ext cx="1384300" cy="3175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59112" rIns="90000" bIns="4500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</a:pPr>
              <a:r>
                <a:rPr lang="en-US" sz="1600" b="1" dirty="0">
                  <a:solidFill>
                    <a:srgbClr val="C5000B"/>
                  </a:solidFill>
                  <a:latin typeface="Calibri"/>
                </a:rPr>
                <a:t>Write</a:t>
              </a:r>
            </a:p>
          </p:txBody>
        </p:sp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2708275" y="2581275"/>
              <a:ext cx="790575" cy="3175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59112" rIns="90000" bIns="4500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</a:pPr>
              <a:r>
                <a:rPr lang="en-US" sz="1600" b="1" dirty="0">
                  <a:solidFill>
                    <a:srgbClr val="FF0000"/>
                  </a:solidFill>
                  <a:latin typeface="Calibri"/>
                </a:rPr>
                <a:t>Others</a:t>
              </a: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4548187" y="1682657"/>
              <a:ext cx="1588" cy="4156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3503612" y="2543175"/>
              <a:ext cx="1588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5519737" y="2543175"/>
              <a:ext cx="1588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3297237" y="3494557"/>
              <a:ext cx="1588" cy="13830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4887912" y="3625850"/>
              <a:ext cx="2046288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360">
              <a:solidFill>
                <a:srgbClr val="98B855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</a:pPr>
              <a:endParaRPr lang="en-US" sz="1400" b="1" dirty="0">
                <a:solidFill>
                  <a:srgbClr val="1F497D"/>
                </a:solidFill>
                <a:latin typeface="Calibri" charset="0"/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</a:pPr>
              <a:r>
                <a:rPr lang="en-US" sz="1200" b="1" dirty="0">
                  <a:solidFill>
                    <a:srgbClr val="FF0000"/>
                  </a:solidFill>
                  <a:latin typeface="Calibri" charset="0"/>
                </a:rPr>
                <a:t>OSU Design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</a:pPr>
              <a:endParaRPr lang="en-US" sz="1400" b="1" dirty="0">
                <a:solidFill>
                  <a:srgbClr val="1F497D"/>
                </a:solidFill>
                <a:latin typeface="Calibri" charset="0"/>
              </a:endParaRPr>
            </a:p>
          </p:txBody>
        </p:sp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5883275" y="3422650"/>
              <a:ext cx="1587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5883275" y="4071937"/>
              <a:ext cx="1587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5883275" y="4648200"/>
              <a:ext cx="1587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5643109" y="821684"/>
            <a:ext cx="34290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lang="en-US"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zh-CN" sz="2000" b="0" dirty="0" smtClean="0">
                <a:latin typeface="Calibri"/>
                <a:ea typeface="宋体" pitchFamily="2" charset="-122"/>
                <a:cs typeface="Calibri"/>
              </a:rPr>
              <a:t>Design Features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zh-CN" sz="1800" b="0" dirty="0">
                <a:latin typeface="Calibri"/>
                <a:ea typeface="宋体" pitchFamily="2" charset="-122"/>
                <a:cs typeface="Calibri"/>
              </a:rPr>
              <a:t>RDMA-based HDFS write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zh-CN" sz="1800" b="0" dirty="0">
                <a:latin typeface="Calibri"/>
                <a:ea typeface="宋体" pitchFamily="2" charset="-122"/>
                <a:cs typeface="Calibri"/>
              </a:rPr>
              <a:t>RDMA-based HDFS </a:t>
            </a:r>
            <a:r>
              <a:rPr lang="en-US" altLang="zh-CN" sz="1800" b="0" dirty="0" smtClean="0">
                <a:latin typeface="Calibri"/>
                <a:ea typeface="宋体" pitchFamily="2" charset="-122"/>
                <a:cs typeface="Calibri"/>
              </a:rPr>
              <a:t>replication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zh-CN" sz="1800" b="0" dirty="0">
                <a:latin typeface="Calibri"/>
                <a:ea typeface="宋体" pitchFamily="2" charset="-122"/>
                <a:cs typeface="Calibri"/>
              </a:rPr>
              <a:t>Parallel replication support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zh-CN" sz="1800" b="0" dirty="0">
                <a:latin typeface="Calibri"/>
                <a:ea typeface="宋体" pitchFamily="2" charset="-122"/>
                <a:cs typeface="Calibri"/>
              </a:rPr>
              <a:t>On-demand connection setup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zh-CN" sz="1800" b="0" dirty="0">
                <a:latin typeface="Calibri"/>
                <a:ea typeface="宋体" pitchFamily="2" charset="-122"/>
                <a:cs typeface="Calibri"/>
              </a:rPr>
              <a:t>InfiniBand/RoCE </a:t>
            </a:r>
            <a:r>
              <a:rPr lang="en-US" altLang="zh-CN" sz="1800" b="0" dirty="0" smtClean="0">
                <a:latin typeface="Calibri"/>
                <a:ea typeface="宋体" pitchFamily="2" charset="-122"/>
                <a:cs typeface="Calibri"/>
              </a:rPr>
              <a:t>support</a:t>
            </a:r>
            <a:endParaRPr lang="en-US" altLang="zh-CN" sz="1800" b="0" dirty="0">
              <a:latin typeface="Calibri"/>
              <a:ea typeface="宋体" pitchFamily="2" charset="-122"/>
              <a:cs typeface="Calibri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205271" y="4314619"/>
            <a:ext cx="8874587" cy="9500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1050" b="1" dirty="0" smtClean="0">
                <a:solidFill>
                  <a:srgbClr val="0000FF"/>
                </a:solidFill>
                <a:latin typeface="+mn-lt"/>
              </a:rPr>
              <a:t>N. S. Islam, M. W. Rahman, J. Jose, R. Rajachandrasekar, H. Wang, H. Subramoni, C. Murthy and D. K. Panda , High Performance RDMA-Based Design of HDFS over InfiniBand , Supercomputing (SC), Nov 2012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1050" dirty="0">
                <a:solidFill>
                  <a:srgbClr val="0000FF"/>
                </a:solidFill>
                <a:latin typeface="+mn-lt"/>
              </a:rPr>
              <a:t>N. Islam, X. Lu, W. Rahman, and D. K. Panda, SOR-HDFS: A SEDA-based Approach to Maximize Overlapping in RDMA-Enhanced HDFS,  HPDC '14,  June 2014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sz="10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838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9153" y="694821"/>
            <a:ext cx="8531473" cy="805902"/>
          </a:xfrm>
        </p:spPr>
        <p:txBody>
          <a:bodyPr/>
          <a:lstStyle/>
          <a:p>
            <a:r>
              <a:rPr lang="en-US" sz="1600" dirty="0" smtClean="0"/>
              <a:t>235 IB Clusters (47%) in the Nov’ 2015 Top500 list  (</a:t>
            </a:r>
            <a:r>
              <a:rPr lang="en-US" sz="1600" dirty="0" smtClean="0">
                <a:hlinkClick r:id="rId3"/>
              </a:rPr>
              <a:t>http://www.top500.org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Installations in the Top 50 (21 systems):</a:t>
            </a:r>
            <a:endParaRPr lang="en-US" sz="1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9422" y="178304"/>
            <a:ext cx="8096595" cy="579576"/>
          </a:xfrm>
        </p:spPr>
        <p:txBody>
          <a:bodyPr/>
          <a:lstStyle/>
          <a:p>
            <a:r>
              <a:rPr lang="en-US" sz="2400" dirty="0" smtClean="0"/>
              <a:t>Large-scale InfiniBand Installations</a:t>
            </a:r>
            <a:endParaRPr lang="en-US" sz="2400" dirty="0"/>
          </a:p>
        </p:txBody>
      </p:sp>
      <p:graphicFrame>
        <p:nvGraphicFramePr>
          <p:cNvPr id="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0184256"/>
              </p:ext>
            </p:extLst>
          </p:nvPr>
        </p:nvGraphicFramePr>
        <p:xfrm>
          <a:off x="368992" y="1449425"/>
          <a:ext cx="8495974" cy="3471936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4069285"/>
                <a:gridCol w="4426689"/>
              </a:tblGrid>
              <a:tr h="3043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462,462 cores (Stampede) at TACC (10</a:t>
                      </a:r>
                      <a:r>
                        <a:rPr lang="en-US" sz="1100" b="1" baseline="30000" dirty="0" smtClean="0">
                          <a:solidFill>
                            <a:srgbClr val="FF0000"/>
                          </a:solidFill>
                        </a:rPr>
                        <a:t>th</a:t>
                      </a:r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76,032 cores (Tsubame 2.5) at Japan/GSIC (25</a:t>
                      </a:r>
                      <a:r>
                        <a:rPr lang="en-US" sz="1100" baseline="30000" dirty="0" smtClean="0"/>
                        <a:t>th</a:t>
                      </a:r>
                      <a:r>
                        <a:rPr lang="en-US" sz="1100" dirty="0" smtClean="0"/>
                        <a:t>)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>
                        <a:alpha val="50000"/>
                      </a:srgbClr>
                    </a:solidFill>
                  </a:tcPr>
                </a:tc>
              </a:tr>
              <a:tr h="3043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185,344 cores (Pleiades) at NASA/Ames (13</a:t>
                      </a:r>
                      <a:r>
                        <a:rPr lang="en-US" sz="1100" baseline="30000" dirty="0" smtClean="0"/>
                        <a:t>th</a:t>
                      </a:r>
                      <a:r>
                        <a:rPr lang="en-US" sz="1100" dirty="0" smtClean="0"/>
                        <a:t>)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194,616 cores (Cascade) at PNNL (27</a:t>
                      </a:r>
                      <a:r>
                        <a:rPr lang="en-US" sz="1100" baseline="30000" dirty="0" smtClean="0"/>
                        <a:t>th</a:t>
                      </a:r>
                      <a:r>
                        <a:rPr lang="en-US" sz="1100" dirty="0" smtClean="0"/>
                        <a:t>)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>
                        <a:alpha val="50000"/>
                      </a:srgbClr>
                    </a:solidFill>
                  </a:tcPr>
                </a:tc>
              </a:tr>
              <a:tr h="3043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72,800 cores</a:t>
                      </a:r>
                      <a:r>
                        <a:rPr lang="en-US" sz="1100" baseline="0" dirty="0" smtClean="0"/>
                        <a:t> Cray CS-Storm in US (15</a:t>
                      </a:r>
                      <a:r>
                        <a:rPr lang="en-US" sz="1100" baseline="30000" dirty="0" smtClean="0"/>
                        <a:t>th</a:t>
                      </a:r>
                      <a:r>
                        <a:rPr lang="en-US" sz="1100" baseline="0" dirty="0" smtClean="0"/>
                        <a:t>)</a:t>
                      </a:r>
                      <a:endParaRPr lang="en-US" sz="1100" dirty="0" smtClean="0"/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76,032 cores (Makman-2) at Saudi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Aramco (32</a:t>
                      </a:r>
                      <a:r>
                        <a:rPr lang="en-US" sz="1100" baseline="30000" dirty="0" smtClean="0"/>
                        <a:t>nd</a:t>
                      </a:r>
                      <a:r>
                        <a:rPr lang="en-US" sz="1100" dirty="0" smtClean="0"/>
                        <a:t>)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>
                        <a:alpha val="50000"/>
                      </a:srgbClr>
                    </a:solidFill>
                  </a:tcPr>
                </a:tc>
              </a:tr>
              <a:tr h="3043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72,800 cores</a:t>
                      </a:r>
                      <a:r>
                        <a:rPr lang="en-US" sz="1100" baseline="0" dirty="0" smtClean="0"/>
                        <a:t> Cray CS-Storm in US (16</a:t>
                      </a:r>
                      <a:r>
                        <a:rPr lang="en-US" sz="1100" baseline="30000" dirty="0" smtClean="0"/>
                        <a:t>th</a:t>
                      </a:r>
                      <a:r>
                        <a:rPr lang="en-US" sz="1100" baseline="0" dirty="0" smtClean="0"/>
                        <a:t>)</a:t>
                      </a:r>
                      <a:endParaRPr lang="en-US" sz="1100" dirty="0" smtClean="0"/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110,400 cores (Pangea) in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France (33</a:t>
                      </a:r>
                      <a:r>
                        <a:rPr lang="en-US" sz="1100" baseline="30000" dirty="0" smtClean="0"/>
                        <a:t>rd</a:t>
                      </a:r>
                      <a:r>
                        <a:rPr lang="en-US" sz="1100" dirty="0" smtClean="0"/>
                        <a:t>)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>
                        <a:alpha val="50000"/>
                      </a:srgbClr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265,440 cores SGI ICE at</a:t>
                      </a:r>
                      <a:r>
                        <a:rPr lang="en-US" sz="1100" baseline="0" dirty="0" smtClean="0"/>
                        <a:t> Tulip Trading Australia (17</a:t>
                      </a:r>
                      <a:r>
                        <a:rPr lang="en-US" sz="1100" baseline="30000" dirty="0" smtClean="0"/>
                        <a:t>th</a:t>
                      </a:r>
                      <a:r>
                        <a:rPr lang="en-US" sz="1100" baseline="0" dirty="0" smtClean="0"/>
                        <a:t>)</a:t>
                      </a:r>
                      <a:endParaRPr lang="en-US" sz="1100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37,120 cores (Lomonosov-2) at Russia/MSU (35</a:t>
                      </a:r>
                      <a:r>
                        <a:rPr lang="en-US" sz="1100" baseline="30000" dirty="0" smtClean="0"/>
                        <a:t>th</a:t>
                      </a:r>
                      <a:r>
                        <a:rPr lang="en-US" sz="1100" dirty="0" smtClean="0"/>
                        <a:t>)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>
                        <a:alpha val="50000"/>
                      </a:srgbClr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124,200 cores (Topaz) SGI ICE at</a:t>
                      </a:r>
                      <a:r>
                        <a:rPr lang="en-US" sz="1100" b="0" baseline="0" dirty="0" smtClean="0"/>
                        <a:t> ERDC DSRC in US  (18</a:t>
                      </a:r>
                      <a:r>
                        <a:rPr lang="en-US" sz="1100" b="0" baseline="30000" dirty="0" smtClean="0"/>
                        <a:t>th</a:t>
                      </a:r>
                      <a:r>
                        <a:rPr lang="en-US" sz="1100" b="0" baseline="0" dirty="0" smtClean="0"/>
                        <a:t>)</a:t>
                      </a:r>
                      <a:endParaRPr lang="en-US" sz="1100" b="0" dirty="0" smtClean="0"/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57,600 cores (SwiftLucy)</a:t>
                      </a:r>
                      <a:r>
                        <a:rPr lang="en-US" sz="1100" baseline="0" dirty="0" smtClean="0"/>
                        <a:t> in US (37</a:t>
                      </a:r>
                      <a:r>
                        <a:rPr lang="en-US" sz="1100" baseline="30000" dirty="0" smtClean="0"/>
                        <a:t>th</a:t>
                      </a:r>
                      <a:r>
                        <a:rPr lang="en-US" sz="1100" baseline="0" dirty="0" smtClean="0"/>
                        <a:t>)</a:t>
                      </a:r>
                      <a:endParaRPr lang="en-US" sz="1100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>
                        <a:alpha val="50000"/>
                      </a:srgbClr>
                    </a:solidFill>
                  </a:tcPr>
                </a:tc>
              </a:tr>
              <a:tr h="3043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72,000 cores (HPC2) in Italy (19</a:t>
                      </a:r>
                      <a:r>
                        <a:rPr lang="en-US" sz="1100" baseline="30000" dirty="0" smtClean="0"/>
                        <a:t>th</a:t>
                      </a:r>
                      <a:r>
                        <a:rPr lang="en-US" sz="1100" dirty="0" smtClean="0"/>
                        <a:t>)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55,728 cores (Prometheus) at Poland/Cyfronet (38</a:t>
                      </a:r>
                      <a:r>
                        <a:rPr lang="en-US" sz="1100" baseline="30000" dirty="0" smtClean="0"/>
                        <a:t>th</a:t>
                      </a:r>
                      <a:r>
                        <a:rPr lang="en-US" sz="1100" dirty="0" smtClean="0"/>
                        <a:t>)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>
                        <a:alpha val="50000"/>
                      </a:srgbClr>
                    </a:solidFill>
                  </a:tcPr>
                </a:tc>
              </a:tr>
              <a:tr h="3043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152,692 cores (Thunder) at AFRL/USA (21</a:t>
                      </a:r>
                      <a:r>
                        <a:rPr kumimoji="0" lang="en-US" sz="11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50,544 cores (Occigen) at France/GENCI-CINES (43</a:t>
                      </a:r>
                      <a:r>
                        <a:rPr lang="en-US" sz="1100" baseline="30000" dirty="0" smtClean="0"/>
                        <a:t>rd</a:t>
                      </a:r>
                      <a:r>
                        <a:rPr lang="en-US" sz="1100" dirty="0" smtClean="0"/>
                        <a:t>)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>
                        <a:alpha val="50000"/>
                      </a:srgbClr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147,456 cores (SuperMUC) in  Germany (22</a:t>
                      </a:r>
                      <a:r>
                        <a:rPr lang="en-US" sz="1100" baseline="30000" dirty="0" smtClean="0"/>
                        <a:t>nd</a:t>
                      </a:r>
                      <a:r>
                        <a:rPr lang="en-US" sz="1100" dirty="0" smtClean="0"/>
                        <a:t>)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76,896 cores (Salomon) SGI ICE in Czech</a:t>
                      </a:r>
                      <a:r>
                        <a:rPr lang="en-US" sz="1100" baseline="0" dirty="0" smtClean="0"/>
                        <a:t> Republic (47</a:t>
                      </a:r>
                      <a:r>
                        <a:rPr lang="en-US" sz="1100" baseline="30000" dirty="0" smtClean="0"/>
                        <a:t>th</a:t>
                      </a:r>
                      <a:r>
                        <a:rPr lang="en-US" sz="1100" baseline="0" dirty="0" smtClean="0"/>
                        <a:t>)</a:t>
                      </a:r>
                      <a:endParaRPr lang="en-US" sz="1100" dirty="0" smtClean="0"/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>
                        <a:alpha val="50000"/>
                      </a:srgbClr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86,016 cores (SuperMUC Phase 2) in  Germany (24</a:t>
                      </a:r>
                      <a:r>
                        <a:rPr lang="en-US" sz="1100" baseline="30000" dirty="0" smtClean="0"/>
                        <a:t>th</a:t>
                      </a:r>
                      <a:r>
                        <a:rPr lang="en-US" sz="1100" dirty="0" smtClean="0"/>
                        <a:t>)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and many more!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6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6980242"/>
              </p:ext>
            </p:extLst>
          </p:nvPr>
        </p:nvGraphicFramePr>
        <p:xfrm>
          <a:off x="4572000" y="1114402"/>
          <a:ext cx="4572000" cy="2361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1" y="232617"/>
            <a:ext cx="9144000" cy="57957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r>
              <a:rPr lang="en-US" sz="2400" dirty="0" smtClean="0"/>
              <a:t>Evaluations using Enhanced DFSIO of Intel HiBench on TACC-Stampede</a:t>
            </a:r>
            <a:endParaRPr lang="en-US" sz="24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3" y="3371848"/>
            <a:ext cx="8085667" cy="1428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lang="en-US" sz="24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b="0" dirty="0" smtClean="0">
                <a:latin typeface="Calibri"/>
                <a:ea typeface="宋体" pitchFamily="2" charset="-122"/>
                <a:cs typeface="Calibri"/>
              </a:rPr>
              <a:t>Cluster with 64 DataNodes, single HDD per node</a:t>
            </a:r>
            <a:endParaRPr lang="en-US" altLang="zh-CN" b="0" dirty="0">
              <a:latin typeface="Calibri"/>
              <a:ea typeface="宋体" pitchFamily="2" charset="-122"/>
              <a:cs typeface="Calibri"/>
            </a:endParaRPr>
          </a:p>
          <a:p>
            <a:pPr lvl="1" eaLnBrk="1" hangingPunct="1"/>
            <a:r>
              <a:rPr lang="en-US" altLang="zh-CN" dirty="0" smtClean="0">
                <a:solidFill>
                  <a:srgbClr val="FF0000"/>
                </a:solidFill>
                <a:latin typeface="Calibri"/>
                <a:ea typeface="宋体" pitchFamily="2" charset="-122"/>
                <a:cs typeface="Calibri"/>
              </a:rPr>
              <a:t>64%</a:t>
            </a:r>
            <a:r>
              <a:rPr lang="en-US" altLang="zh-CN" b="0" dirty="0" smtClean="0">
                <a:latin typeface="Calibri"/>
                <a:ea typeface="宋体" pitchFamily="2" charset="-122"/>
                <a:cs typeface="Calibri"/>
              </a:rPr>
              <a:t> improvement in throughput over IPoIB (FDR) for 256GB file size</a:t>
            </a:r>
            <a:endParaRPr lang="en-US" altLang="zh-CN" b="0" dirty="0">
              <a:latin typeface="Calibri"/>
              <a:ea typeface="宋体" pitchFamily="2" charset="-122"/>
              <a:cs typeface="Calibri"/>
            </a:endParaRPr>
          </a:p>
          <a:p>
            <a:pPr lvl="1" eaLnBrk="1" hangingPunct="1"/>
            <a:r>
              <a:rPr lang="en-US" altLang="zh-CN" dirty="0" smtClean="0">
                <a:solidFill>
                  <a:srgbClr val="FF0000"/>
                </a:solidFill>
                <a:latin typeface="Calibri"/>
                <a:ea typeface="宋体" pitchFamily="2" charset="-122"/>
                <a:cs typeface="Calibri"/>
              </a:rPr>
              <a:t>37%</a:t>
            </a:r>
            <a:r>
              <a:rPr lang="en-US" altLang="zh-CN" b="0" dirty="0" smtClean="0">
                <a:latin typeface="Calibri"/>
                <a:ea typeface="宋体" pitchFamily="2" charset="-122"/>
                <a:cs typeface="Calibri"/>
              </a:rPr>
              <a:t> improvement in latency over IPoIB (FDR) for 256GB file size</a:t>
            </a:r>
            <a:endParaRPr lang="en-US" altLang="zh-CN" b="0" dirty="0">
              <a:latin typeface="Calibri"/>
              <a:ea typeface="宋体" pitchFamily="2" charset="-122"/>
              <a:cs typeface="Calibri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3733043"/>
              </p:ext>
            </p:extLst>
          </p:nvPr>
        </p:nvGraphicFramePr>
        <p:xfrm>
          <a:off x="0" y="1159374"/>
          <a:ext cx="4572000" cy="2303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4" name="Straight Arrow Connector 13"/>
          <p:cNvCxnSpPr/>
          <p:nvPr/>
        </p:nvCxnSpPr>
        <p:spPr bwMode="auto">
          <a:xfrm flipH="1" flipV="1">
            <a:off x="3686706" y="1541346"/>
            <a:ext cx="6174" cy="58566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419341" y="1283543"/>
            <a:ext cx="1480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Increased by 64%</a:t>
            </a:r>
            <a:endParaRPr lang="en-US" sz="14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8476303" y="1581976"/>
            <a:ext cx="8412" cy="57303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7484234" y="1312643"/>
            <a:ext cx="1396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Reduced by 37%</a:t>
            </a:r>
            <a:endParaRPr lang="en-US" sz="1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556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581255" y="1364012"/>
            <a:ext cx="4004200" cy="121885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tx1"/>
                </a:solidFill>
                <a:latin typeface="Calibri"/>
                <a:cs typeface="Calibri"/>
              </a:rPr>
              <a:t>Triple-H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04487" y="2850447"/>
            <a:ext cx="4024024" cy="15888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tx1"/>
                </a:solidFill>
                <a:latin typeface="Calibri"/>
                <a:cs typeface="Calibri"/>
              </a:rPr>
              <a:t>Heterogeneous Storage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50064" y="662379"/>
            <a:ext cx="4327119" cy="3519120"/>
          </a:xfrm>
        </p:spPr>
        <p:txBody>
          <a:bodyPr/>
          <a:lstStyle/>
          <a:p>
            <a:r>
              <a:rPr lang="en-US" sz="1600" dirty="0" smtClean="0"/>
              <a:t>Design Features</a:t>
            </a:r>
          </a:p>
          <a:p>
            <a:pPr lvl="1"/>
            <a:r>
              <a:rPr lang="en-US" sz="1400" dirty="0" smtClean="0">
                <a:solidFill>
                  <a:srgbClr val="008000"/>
                </a:solidFill>
              </a:rPr>
              <a:t>Three modes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Default (HHH)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In-Memory (HHH-M)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Lustre-Integrated (HHH-L)</a:t>
            </a:r>
          </a:p>
          <a:p>
            <a:pPr lvl="1"/>
            <a:r>
              <a:rPr lang="en-US" sz="1400" dirty="0" smtClean="0">
                <a:solidFill>
                  <a:srgbClr val="FF0000"/>
                </a:solidFill>
              </a:rPr>
              <a:t>Policies to efficiently utilize the heterogeneous storage devices</a:t>
            </a:r>
          </a:p>
          <a:p>
            <a:pPr lvl="2"/>
            <a:r>
              <a:rPr lang="en-US" sz="1200" dirty="0" smtClean="0">
                <a:solidFill>
                  <a:srgbClr val="FF0000"/>
                </a:solidFill>
              </a:rPr>
              <a:t>RAM, SSD, HDD, Lustre</a:t>
            </a:r>
          </a:p>
          <a:p>
            <a:pPr lvl="1"/>
            <a:r>
              <a:rPr lang="en-US" sz="1400" dirty="0" smtClean="0">
                <a:solidFill>
                  <a:srgbClr val="0000FF"/>
                </a:solidFill>
              </a:rPr>
              <a:t>Eviction/Promotion based on data usage pattern</a:t>
            </a:r>
          </a:p>
          <a:p>
            <a:pPr lvl="1"/>
            <a:r>
              <a:rPr lang="en-US" sz="1400" dirty="0" smtClean="0">
                <a:solidFill>
                  <a:srgbClr val="800000"/>
                </a:solidFill>
              </a:rPr>
              <a:t>Hybrid Replication</a:t>
            </a:r>
          </a:p>
          <a:p>
            <a:pPr lvl="1"/>
            <a:r>
              <a:rPr lang="en-US" sz="1400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Lustre-Integrated mode:</a:t>
            </a:r>
          </a:p>
          <a:p>
            <a:pPr lvl="2"/>
            <a:r>
              <a:rPr lang="en-US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Lustre-based fault-tolerance</a:t>
            </a:r>
          </a:p>
          <a:p>
            <a:pPr lvl="1"/>
            <a:endParaRPr lang="en-US" sz="1400" dirty="0" smtClean="0">
              <a:solidFill>
                <a:srgbClr val="0000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7026" y="96987"/>
            <a:ext cx="8886045" cy="579576"/>
          </a:xfrm>
        </p:spPr>
        <p:txBody>
          <a:bodyPr/>
          <a:lstStyle/>
          <a:p>
            <a:r>
              <a:rPr lang="en-US" sz="2400" dirty="0"/>
              <a:t>Enhanced HDFS with In</a:t>
            </a:r>
            <a:r>
              <a:rPr lang="en-US" sz="2400" dirty="0" smtClean="0"/>
              <a:t>-Memory </a:t>
            </a:r>
            <a:r>
              <a:rPr lang="en-US" sz="2400" dirty="0"/>
              <a:t>and Heterogeneous Storage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16488" y="2034016"/>
            <a:ext cx="1659245" cy="451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Hybrid Replication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95790" y="1635175"/>
            <a:ext cx="3552857" cy="3181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Data Placement Policies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655641" y="2034016"/>
            <a:ext cx="1684312" cy="451997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Eviction/Promotion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712148" y="3150618"/>
            <a:ext cx="1160805" cy="378022"/>
          </a:xfrm>
          <a:prstGeom prst="rect">
            <a:avLst/>
          </a:prstGeom>
          <a:solidFill>
            <a:srgbClr val="FFA39D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RAM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 Disk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027041" y="3168085"/>
            <a:ext cx="1160805" cy="37672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SSD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341962" y="3169363"/>
            <a:ext cx="1160805" cy="375422"/>
          </a:xfrm>
          <a:prstGeom prst="rect">
            <a:avLst/>
          </a:prstGeom>
          <a:solidFill>
            <a:srgbClr val="01CD04"/>
          </a:solidFill>
          <a:ln>
            <a:solidFill>
              <a:srgbClr val="00B90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HDD</a:t>
            </a:r>
          </a:p>
        </p:txBody>
      </p:sp>
      <p:sp>
        <p:nvSpPr>
          <p:cNvPr id="22" name="Can 87"/>
          <p:cNvSpPr/>
          <p:nvPr/>
        </p:nvSpPr>
        <p:spPr bwMode="auto">
          <a:xfrm>
            <a:off x="839593" y="3616006"/>
            <a:ext cx="3552113" cy="710285"/>
          </a:xfrm>
          <a:prstGeom prst="can">
            <a:avLst>
              <a:gd name="adj" fmla="val 50000"/>
            </a:avLst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rPr>
              <a:t>Lustre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2626411" y="1065424"/>
            <a:ext cx="0" cy="282422"/>
          </a:xfrm>
          <a:prstGeom prst="line">
            <a:avLst/>
          </a:prstGeom>
          <a:solidFill>
            <a:schemeClr val="accent1"/>
          </a:solidFill>
          <a:ln w="3175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528439" y="4541231"/>
            <a:ext cx="8254968" cy="4955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1200" dirty="0">
                <a:solidFill>
                  <a:srgbClr val="0000FF"/>
                </a:solidFill>
                <a:latin typeface="+mn-lt"/>
              </a:rPr>
              <a:t>N. Islam, X. Lu, </a:t>
            </a:r>
            <a:r>
              <a:rPr lang="en-US" sz="1200" dirty="0" smtClean="0">
                <a:solidFill>
                  <a:srgbClr val="0000FF"/>
                </a:solidFill>
                <a:latin typeface="+mn-lt"/>
              </a:rPr>
              <a:t>M. W</a:t>
            </a:r>
            <a:r>
              <a:rPr lang="en-US" sz="1200" dirty="0">
                <a:solidFill>
                  <a:srgbClr val="0000FF"/>
                </a:solidFill>
                <a:latin typeface="+mn-lt"/>
              </a:rPr>
              <a:t>. Rahman, </a:t>
            </a:r>
            <a:r>
              <a:rPr lang="en-US" sz="1200" dirty="0" smtClean="0">
                <a:solidFill>
                  <a:srgbClr val="0000FF"/>
                </a:solidFill>
                <a:latin typeface="+mn-lt"/>
              </a:rPr>
              <a:t>D. Shankar, and </a:t>
            </a:r>
            <a:r>
              <a:rPr lang="en-US" sz="1200" dirty="0">
                <a:solidFill>
                  <a:srgbClr val="0000FF"/>
                </a:solidFill>
                <a:latin typeface="+mn-lt"/>
              </a:rPr>
              <a:t>D. K. </a:t>
            </a:r>
            <a:r>
              <a:rPr lang="en-US" sz="1200" dirty="0" smtClean="0">
                <a:solidFill>
                  <a:srgbClr val="0000FF"/>
                </a:solidFill>
                <a:latin typeface="+mn-lt"/>
              </a:rPr>
              <a:t>Panda, Triple-H:  A Hybrid Approach to Accelerate HDFS on HPC Clusters with Heterogeneous Storage Architecture, CCGrid ’15,  May 2015</a:t>
            </a:r>
            <a:endParaRPr lang="en-US" sz="1200" b="1" dirty="0" smtClean="0">
              <a:solidFill>
                <a:srgbClr val="FF0000"/>
              </a:solidFill>
              <a:latin typeface="+mn-lt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1255" y="782962"/>
            <a:ext cx="4004200" cy="3308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Applications</a:t>
            </a:r>
          </a:p>
        </p:txBody>
      </p:sp>
      <p:cxnSp>
        <p:nvCxnSpPr>
          <p:cNvPr id="49" name="Straight Connector 48"/>
          <p:cNvCxnSpPr/>
          <p:nvPr/>
        </p:nvCxnSpPr>
        <p:spPr bwMode="auto">
          <a:xfrm>
            <a:off x="2604883" y="2598989"/>
            <a:ext cx="0" cy="242142"/>
          </a:xfrm>
          <a:prstGeom prst="line">
            <a:avLst/>
          </a:prstGeom>
          <a:solidFill>
            <a:schemeClr val="accent1"/>
          </a:solidFill>
          <a:ln w="3175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5870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831" y="3273772"/>
            <a:ext cx="4928428" cy="1547352"/>
          </a:xfrm>
        </p:spPr>
        <p:txBody>
          <a:bodyPr/>
          <a:lstStyle/>
          <a:p>
            <a:r>
              <a:rPr lang="en-US" dirty="0" smtClean="0"/>
              <a:t>For 160GB </a:t>
            </a:r>
            <a:r>
              <a:rPr lang="en-US" dirty="0" smtClean="0">
                <a:solidFill>
                  <a:srgbClr val="FF0000"/>
                </a:solidFill>
              </a:rPr>
              <a:t>TestDFSIO</a:t>
            </a:r>
            <a:r>
              <a:rPr lang="en-US" dirty="0" smtClean="0"/>
              <a:t> in 32 nodes</a:t>
            </a:r>
          </a:p>
          <a:p>
            <a:pPr lvl="1"/>
            <a:r>
              <a:rPr lang="en-US" sz="1600" dirty="0" smtClean="0">
                <a:solidFill>
                  <a:schemeClr val="bg2"/>
                </a:solidFill>
              </a:rPr>
              <a:t>Write Throughput</a:t>
            </a:r>
            <a:r>
              <a:rPr lang="en-US" sz="1600" dirty="0" smtClean="0"/>
              <a:t>:</a:t>
            </a:r>
            <a:r>
              <a:rPr lang="en-US" sz="1600" dirty="0" smtClean="0">
                <a:solidFill>
                  <a:srgbClr val="FF0000"/>
                </a:solidFill>
              </a:rPr>
              <a:t> 7x</a:t>
            </a:r>
            <a:r>
              <a:rPr lang="en-US" sz="1600" dirty="0" smtClean="0"/>
              <a:t> improvement over IPoIB (FDR)</a:t>
            </a:r>
          </a:p>
          <a:p>
            <a:pPr lvl="1"/>
            <a:r>
              <a:rPr lang="en-US" sz="1600" dirty="0" smtClean="0">
                <a:solidFill>
                  <a:schemeClr val="bg2"/>
                </a:solidFill>
              </a:rPr>
              <a:t>Read </a:t>
            </a:r>
            <a:r>
              <a:rPr lang="en-US" sz="1600" dirty="0">
                <a:solidFill>
                  <a:schemeClr val="bg2"/>
                </a:solidFill>
              </a:rPr>
              <a:t>Throughput</a:t>
            </a:r>
            <a:r>
              <a:rPr lang="en-US" sz="1600" dirty="0"/>
              <a:t>: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2x</a:t>
            </a:r>
            <a:r>
              <a:rPr lang="en-US" sz="1600" dirty="0" smtClean="0"/>
              <a:t> </a:t>
            </a:r>
            <a:r>
              <a:rPr lang="en-US" sz="1600" dirty="0"/>
              <a:t>improvement over IPoIB (FDR)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893" y="105695"/>
            <a:ext cx="8401471" cy="579576"/>
          </a:xfrm>
        </p:spPr>
        <p:txBody>
          <a:bodyPr/>
          <a:lstStyle/>
          <a:p>
            <a:r>
              <a:rPr lang="en-US" altLang="zh-CN" sz="2400" dirty="0" smtClean="0"/>
              <a:t>Performance Improvement on TACC </a:t>
            </a:r>
            <a:r>
              <a:rPr lang="en-US" altLang="zh-CN" sz="2400" dirty="0"/>
              <a:t>Stampede (</a:t>
            </a:r>
            <a:r>
              <a:rPr lang="en-US" altLang="zh-CN" sz="2400" dirty="0" smtClean="0"/>
              <a:t>HHH)</a:t>
            </a:r>
            <a:endParaRPr lang="en-US" sz="2400" dirty="0"/>
          </a:p>
        </p:txBody>
      </p:sp>
      <p:sp>
        <p:nvSpPr>
          <p:cNvPr id="14" name="Content Placeholder 1"/>
          <p:cNvSpPr txBox="1">
            <a:spLocks/>
          </p:cNvSpPr>
          <p:nvPr/>
        </p:nvSpPr>
        <p:spPr bwMode="auto">
          <a:xfrm>
            <a:off x="4505739" y="3271412"/>
            <a:ext cx="4638262" cy="11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For </a:t>
            </a:r>
            <a:r>
              <a:rPr kumimoji="1" lang="en-US" sz="18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1</a:t>
            </a:r>
            <a:r>
              <a:rPr kumimoji="1" lang="en-US" sz="1800" b="0" kern="0" noProof="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0GB 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RandomWriter 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in 32 nodes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b="0" kern="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3x</a:t>
            </a:r>
            <a:r>
              <a:rPr kumimoji="1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improvement over IPoIB (QDR)</a:t>
            </a: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819518"/>
              </p:ext>
            </p:extLst>
          </p:nvPr>
        </p:nvGraphicFramePr>
        <p:xfrm>
          <a:off x="26" y="784337"/>
          <a:ext cx="4650039" cy="2185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 bwMode="auto">
          <a:xfrm>
            <a:off x="1937517" y="2986436"/>
            <a:ext cx="1057982" cy="38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TestDFSIO</a:t>
            </a:r>
            <a:endParaRPr kumimoji="1" lang="en-US" sz="18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3607893"/>
              </p:ext>
            </p:extLst>
          </p:nvPr>
        </p:nvGraphicFramePr>
        <p:xfrm>
          <a:off x="4477823" y="800480"/>
          <a:ext cx="4843791" cy="2331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TextBox 16"/>
          <p:cNvSpPr txBox="1"/>
          <p:nvPr/>
        </p:nvSpPr>
        <p:spPr bwMode="auto">
          <a:xfrm>
            <a:off x="6292014" y="3055185"/>
            <a:ext cx="1456829" cy="38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RandomWriter</a:t>
            </a:r>
            <a:endParaRPr kumimoji="1" lang="en-US" sz="18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cxnSp>
        <p:nvCxnSpPr>
          <p:cNvPr id="15" name="Straight Arrow Connector 11"/>
          <p:cNvCxnSpPr/>
          <p:nvPr/>
        </p:nvCxnSpPr>
        <p:spPr bwMode="auto">
          <a:xfrm>
            <a:off x="1540383" y="1358741"/>
            <a:ext cx="1239" cy="108635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8" name="TextBox 12"/>
          <p:cNvSpPr txBox="1"/>
          <p:nvPr/>
        </p:nvSpPr>
        <p:spPr>
          <a:xfrm>
            <a:off x="916079" y="1089693"/>
            <a:ext cx="149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Increased by 7x</a:t>
            </a:r>
            <a:endParaRPr lang="en-US" sz="14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9" name="Straight Arrow Connector 11"/>
          <p:cNvCxnSpPr/>
          <p:nvPr/>
        </p:nvCxnSpPr>
        <p:spPr bwMode="auto">
          <a:xfrm>
            <a:off x="3438221" y="1065358"/>
            <a:ext cx="0" cy="80733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0" name="TextBox 12"/>
          <p:cNvSpPr txBox="1"/>
          <p:nvPr/>
        </p:nvSpPr>
        <p:spPr>
          <a:xfrm>
            <a:off x="3069842" y="841218"/>
            <a:ext cx="149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Increased by 2x</a:t>
            </a:r>
            <a:endParaRPr lang="en-US" sz="14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21" name="Straight Arrow Connector 11"/>
          <p:cNvCxnSpPr/>
          <p:nvPr/>
        </p:nvCxnSpPr>
        <p:spPr bwMode="auto">
          <a:xfrm>
            <a:off x="8343520" y="1252765"/>
            <a:ext cx="1239" cy="89781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12"/>
          <p:cNvSpPr txBox="1"/>
          <p:nvPr/>
        </p:nvSpPr>
        <p:spPr>
          <a:xfrm>
            <a:off x="7952982" y="955531"/>
            <a:ext cx="1434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Reduced by 3x</a:t>
            </a:r>
            <a:endParaRPr lang="en-US" sz="1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428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/>
          <p:cNvSpPr>
            <a:spLocks noGrp="1"/>
          </p:cNvSpPr>
          <p:nvPr>
            <p:ph idx="1"/>
          </p:nvPr>
        </p:nvSpPr>
        <p:spPr>
          <a:xfrm>
            <a:off x="84686" y="3237655"/>
            <a:ext cx="5017880" cy="1600535"/>
          </a:xfrm>
        </p:spPr>
        <p:txBody>
          <a:bodyPr/>
          <a:lstStyle/>
          <a:p>
            <a:r>
              <a:rPr lang="en-US" dirty="0" smtClean="0"/>
              <a:t>PUMA on OSU RI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SequenceCount with </a:t>
            </a:r>
            <a:r>
              <a:rPr lang="en-US" b="1" dirty="0" smtClean="0">
                <a:solidFill>
                  <a:srgbClr val="FF0000"/>
                </a:solidFill>
              </a:rPr>
              <a:t>HHH-L</a:t>
            </a:r>
            <a:r>
              <a:rPr lang="en-US" dirty="0" smtClean="0">
                <a:solidFill>
                  <a:schemeClr val="bg2"/>
                </a:solidFill>
              </a:rPr>
              <a:t>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17%</a:t>
            </a:r>
            <a:r>
              <a:rPr lang="en-US" dirty="0" smtClean="0"/>
              <a:t> benefit over Lustre</a:t>
            </a:r>
            <a:r>
              <a:rPr lang="en-US" dirty="0" smtClean="0">
                <a:solidFill>
                  <a:schemeClr val="bg2"/>
                </a:solidFill>
              </a:rPr>
              <a:t>,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8%</a:t>
            </a:r>
            <a:r>
              <a:rPr lang="en-US" dirty="0" smtClean="0"/>
              <a:t> over HDFS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Grep with </a:t>
            </a:r>
            <a:r>
              <a:rPr lang="en-US" b="1" dirty="0" smtClean="0">
                <a:solidFill>
                  <a:srgbClr val="FF0000"/>
                </a:solidFill>
              </a:rPr>
              <a:t>HHH</a:t>
            </a:r>
            <a:r>
              <a:rPr lang="en-US" dirty="0" smtClean="0">
                <a:solidFill>
                  <a:schemeClr val="bg2"/>
                </a:solidFill>
              </a:rPr>
              <a:t>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29.5%</a:t>
            </a:r>
            <a:r>
              <a:rPr lang="en-US" dirty="0" smtClean="0"/>
              <a:t> benefit </a:t>
            </a:r>
            <a:r>
              <a:rPr lang="en-US" dirty="0"/>
              <a:t>over </a:t>
            </a:r>
            <a:r>
              <a:rPr lang="en-US" dirty="0" smtClean="0"/>
              <a:t>Lustre, </a:t>
            </a:r>
            <a:r>
              <a:rPr lang="en-US" b="1" dirty="0" smtClean="0">
                <a:solidFill>
                  <a:srgbClr val="FF0000"/>
                </a:solidFill>
              </a:rPr>
              <a:t>13.2%</a:t>
            </a:r>
            <a:r>
              <a:rPr lang="en-US" dirty="0" smtClean="0"/>
              <a:t> over HDFS</a:t>
            </a:r>
            <a:endParaRPr lang="en-US" sz="1400" dirty="0" smtClean="0"/>
          </a:p>
          <a:p>
            <a:pPr lvl="1"/>
            <a:endParaRPr lang="en-US" sz="14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6861" y="94804"/>
            <a:ext cx="8096595" cy="579576"/>
          </a:xfrm>
        </p:spPr>
        <p:txBody>
          <a:bodyPr/>
          <a:lstStyle/>
          <a:p>
            <a:r>
              <a:rPr lang="en-US" sz="2400" dirty="0" smtClean="0"/>
              <a:t>Evaluation with PUMA and CloudBurst (HHH-L/HHH)</a:t>
            </a:r>
            <a:endParaRPr lang="en-US" sz="24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879796"/>
              </p:ext>
            </p:extLst>
          </p:nvPr>
        </p:nvGraphicFramePr>
        <p:xfrm>
          <a:off x="0" y="936283"/>
          <a:ext cx="5102126" cy="2227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477473"/>
              </p:ext>
            </p:extLst>
          </p:nvPr>
        </p:nvGraphicFramePr>
        <p:xfrm>
          <a:off x="5377504" y="1180074"/>
          <a:ext cx="3556598" cy="1334011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665717"/>
                <a:gridCol w="1890881"/>
              </a:tblGrid>
              <a:tr h="7770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HDFS-IPoIB</a:t>
                      </a:r>
                      <a:r>
                        <a:rPr lang="en-US" sz="14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(FDR)</a:t>
                      </a:r>
                      <a:endParaRPr lang="en-US" sz="14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OSU-IB </a:t>
                      </a:r>
                    </a:p>
                    <a:p>
                      <a:pPr algn="ctr"/>
                      <a:r>
                        <a:rPr lang="en-US" sz="1400" dirty="0" smtClean="0"/>
                        <a:t>(FDR)</a:t>
                      </a:r>
                      <a:endParaRPr lang="en-US" sz="1400" dirty="0"/>
                    </a:p>
                  </a:txBody>
                  <a:tcPr marT="34290" marB="34290" anchor="ctr"/>
                </a:tc>
              </a:tr>
              <a:tr h="556966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60.24 s</a:t>
                      </a:r>
                      <a:endParaRPr lang="en-US" sz="15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48.3 s</a:t>
                      </a:r>
                      <a:endParaRPr lang="en-US" sz="1500" b="1" dirty="0"/>
                    </a:p>
                  </a:txBody>
                  <a:tcPr marT="34290" marB="34290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 bwMode="auto">
          <a:xfrm>
            <a:off x="6609084" y="2808848"/>
            <a:ext cx="1365758" cy="45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CloudBurst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2477431" y="2890857"/>
            <a:ext cx="869479" cy="45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PUMA</a:t>
            </a:r>
          </a:p>
        </p:txBody>
      </p:sp>
      <p:sp>
        <p:nvSpPr>
          <p:cNvPr id="15" name="Content Placeholder 1"/>
          <p:cNvSpPr txBox="1">
            <a:spLocks/>
          </p:cNvSpPr>
          <p:nvPr/>
        </p:nvSpPr>
        <p:spPr bwMode="auto">
          <a:xfrm>
            <a:off x="4669701" y="3175377"/>
            <a:ext cx="4694960" cy="8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lang="en-US"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b="0" dirty="0" smtClean="0"/>
              <a:t>CloudBurst on TACC Stampede</a:t>
            </a:r>
          </a:p>
          <a:p>
            <a:pPr lvl="1"/>
            <a:r>
              <a:rPr lang="en-US" sz="1600" b="0" dirty="0" smtClean="0">
                <a:solidFill>
                  <a:schemeClr val="bg2"/>
                </a:solidFill>
              </a:rPr>
              <a:t>With </a:t>
            </a:r>
            <a:r>
              <a:rPr lang="en-US" sz="1600" dirty="0" smtClean="0">
                <a:solidFill>
                  <a:srgbClr val="FF0000"/>
                </a:solidFill>
              </a:rPr>
              <a:t>HHH</a:t>
            </a:r>
            <a:r>
              <a:rPr lang="en-US" sz="1600" b="0" dirty="0" smtClean="0">
                <a:solidFill>
                  <a:schemeClr val="bg2"/>
                </a:solidFill>
              </a:rPr>
              <a:t>:</a:t>
            </a:r>
            <a:r>
              <a:rPr lang="en-US" sz="1600" dirty="0" smtClean="0">
                <a:solidFill>
                  <a:srgbClr val="FF0000"/>
                </a:solidFill>
              </a:rPr>
              <a:t> 19%</a:t>
            </a:r>
            <a:r>
              <a:rPr lang="en-US" sz="1600" dirty="0" smtClean="0"/>
              <a:t> </a:t>
            </a:r>
            <a:r>
              <a:rPr lang="en-US" sz="1600" b="0" dirty="0" smtClean="0"/>
              <a:t>improvement over HDFS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</p:txBody>
      </p:sp>
      <p:cxnSp>
        <p:nvCxnSpPr>
          <p:cNvPr id="17" name="Straight Arrow Connector 11"/>
          <p:cNvCxnSpPr/>
          <p:nvPr/>
        </p:nvCxnSpPr>
        <p:spPr bwMode="auto">
          <a:xfrm>
            <a:off x="2355453" y="1179599"/>
            <a:ext cx="1239" cy="34614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2"/>
          <p:cNvSpPr txBox="1"/>
          <p:nvPr/>
        </p:nvSpPr>
        <p:spPr>
          <a:xfrm>
            <a:off x="1399855" y="872726"/>
            <a:ext cx="1434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Reduced by 17%</a:t>
            </a:r>
            <a:endParaRPr lang="en-US" sz="14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9" name="Straight Arrow Connector 11"/>
          <p:cNvCxnSpPr/>
          <p:nvPr/>
        </p:nvCxnSpPr>
        <p:spPr bwMode="auto">
          <a:xfrm>
            <a:off x="4403920" y="2173945"/>
            <a:ext cx="1239" cy="21493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2"/>
          <p:cNvSpPr txBox="1"/>
          <p:nvPr/>
        </p:nvSpPr>
        <p:spPr>
          <a:xfrm>
            <a:off x="3393006" y="1870466"/>
            <a:ext cx="1632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Reduced by 29.5%</a:t>
            </a:r>
            <a:endParaRPr lang="en-US" sz="1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31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21591" y="135110"/>
            <a:ext cx="8096596" cy="579575"/>
          </a:xfrm>
        </p:spPr>
        <p:txBody>
          <a:bodyPr/>
          <a:lstStyle/>
          <a:p>
            <a:r>
              <a:rPr lang="en-US" sz="2400" dirty="0" smtClean="0"/>
              <a:t>Evaluation with Spark on SDSC Gordon (HHH)</a:t>
            </a:r>
            <a:endParaRPr lang="en-US" sz="24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296618" y="3360585"/>
            <a:ext cx="8546599" cy="100489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lang="en-US" sz="24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b="0" dirty="0" smtClean="0"/>
              <a:t>For 200GB TeraGen on 32 nodes</a:t>
            </a:r>
          </a:p>
          <a:p>
            <a:pPr lvl="1"/>
            <a:r>
              <a:rPr lang="en-US" sz="1600" b="0" dirty="0" smtClean="0">
                <a:solidFill>
                  <a:schemeClr val="accent4"/>
                </a:solidFill>
              </a:rPr>
              <a:t>Spark-TeraGen:</a:t>
            </a:r>
            <a:r>
              <a:rPr lang="en-US" sz="1600" b="0" dirty="0" smtClean="0">
                <a:solidFill>
                  <a:srgbClr val="FF0000"/>
                </a:solidFill>
              </a:rPr>
              <a:t> </a:t>
            </a:r>
            <a:r>
              <a:rPr lang="en-US" sz="1600" b="0" dirty="0" smtClean="0">
                <a:solidFill>
                  <a:srgbClr val="000000"/>
                </a:solidFill>
              </a:rPr>
              <a:t>HHH has </a:t>
            </a:r>
            <a:r>
              <a:rPr lang="en-US" sz="1600" b="0" dirty="0" smtClean="0">
                <a:solidFill>
                  <a:srgbClr val="FF0000"/>
                </a:solidFill>
              </a:rPr>
              <a:t>2.4x</a:t>
            </a:r>
            <a:r>
              <a:rPr lang="en-US" sz="1600" b="0" dirty="0" smtClean="0"/>
              <a:t> improvement over Tachyon; </a:t>
            </a:r>
            <a:r>
              <a:rPr lang="en-US" sz="1600" b="0" dirty="0" smtClean="0">
                <a:solidFill>
                  <a:srgbClr val="FF0000"/>
                </a:solidFill>
              </a:rPr>
              <a:t>2.3x </a:t>
            </a:r>
            <a:r>
              <a:rPr lang="en-US" sz="1600" b="0" dirty="0" smtClean="0"/>
              <a:t>over HDFS-IPoIB (QDR)</a:t>
            </a:r>
          </a:p>
          <a:p>
            <a:pPr lvl="1"/>
            <a:r>
              <a:rPr lang="en-US" sz="1600" b="0" dirty="0" smtClean="0">
                <a:solidFill>
                  <a:srgbClr val="000000"/>
                </a:solidFill>
              </a:rPr>
              <a:t>Spark-TeraSort:</a:t>
            </a:r>
            <a:r>
              <a:rPr lang="en-US" sz="1600" b="0" dirty="0" smtClean="0">
                <a:solidFill>
                  <a:srgbClr val="FF0000"/>
                </a:solidFill>
              </a:rPr>
              <a:t> </a:t>
            </a:r>
            <a:r>
              <a:rPr lang="en-US" sz="1600" b="0" dirty="0" smtClean="0">
                <a:solidFill>
                  <a:srgbClr val="000000"/>
                </a:solidFill>
              </a:rPr>
              <a:t>HHH has</a:t>
            </a:r>
            <a:r>
              <a:rPr lang="en-US" sz="1600" b="0" dirty="0" smtClean="0">
                <a:solidFill>
                  <a:srgbClr val="FF0000"/>
                </a:solidFill>
              </a:rPr>
              <a:t> 25.2%</a:t>
            </a:r>
            <a:r>
              <a:rPr lang="en-US" sz="1600" b="0" dirty="0" smtClean="0"/>
              <a:t> improvement over Tachyon; </a:t>
            </a:r>
            <a:r>
              <a:rPr lang="en-US" sz="1600" b="0" dirty="0" smtClean="0">
                <a:solidFill>
                  <a:srgbClr val="FF0000"/>
                </a:solidFill>
              </a:rPr>
              <a:t>17%</a:t>
            </a:r>
            <a:r>
              <a:rPr lang="en-US" sz="1600" b="0" dirty="0" smtClean="0"/>
              <a:t> over HDFS-IPoIB (QDR)</a:t>
            </a:r>
            <a:endParaRPr lang="en-US" sz="1600" b="0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106087"/>
              </p:ext>
            </p:extLst>
          </p:nvPr>
        </p:nvGraphicFramePr>
        <p:xfrm>
          <a:off x="194235" y="692643"/>
          <a:ext cx="4572000" cy="2462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1615429"/>
              </p:ext>
            </p:extLst>
          </p:nvPr>
        </p:nvGraphicFramePr>
        <p:xfrm>
          <a:off x="4422589" y="628509"/>
          <a:ext cx="4572000" cy="2539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1" name="Straight Arrow Connector 11"/>
          <p:cNvCxnSpPr/>
          <p:nvPr/>
        </p:nvCxnSpPr>
        <p:spPr bwMode="auto">
          <a:xfrm>
            <a:off x="3916951" y="955446"/>
            <a:ext cx="8387" cy="98877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2"/>
          <p:cNvSpPr txBox="1"/>
          <p:nvPr/>
        </p:nvSpPr>
        <p:spPr>
          <a:xfrm>
            <a:off x="3951432" y="804308"/>
            <a:ext cx="836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Reduced by 2.4x</a:t>
            </a:r>
            <a:endParaRPr lang="en-US" sz="14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5" name="Straight Arrow Connector 11"/>
          <p:cNvCxnSpPr/>
          <p:nvPr/>
        </p:nvCxnSpPr>
        <p:spPr bwMode="auto">
          <a:xfrm>
            <a:off x="8362891" y="1047778"/>
            <a:ext cx="8392" cy="41814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2"/>
          <p:cNvSpPr txBox="1"/>
          <p:nvPr/>
        </p:nvSpPr>
        <p:spPr>
          <a:xfrm>
            <a:off x="7158680" y="714685"/>
            <a:ext cx="1857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Reduced by 25.2%</a:t>
            </a:r>
            <a:endParaRPr lang="en-US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7534" y="3092250"/>
            <a:ext cx="817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TeraGen</a:t>
            </a:r>
            <a:endParaRPr lang="en-US" sz="14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30611" y="3119526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TeraSort</a:t>
            </a:r>
            <a:endParaRPr lang="en-US" sz="1400" dirty="0">
              <a:latin typeface="+mj-lt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562545" y="4430232"/>
            <a:ext cx="8254968" cy="4955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1200" dirty="0">
                <a:solidFill>
                  <a:srgbClr val="0000FF"/>
                </a:solidFill>
                <a:latin typeface="+mn-lt"/>
              </a:rPr>
              <a:t>N. Islam, </a:t>
            </a:r>
            <a:r>
              <a:rPr lang="en-US" sz="1200" dirty="0" smtClean="0">
                <a:solidFill>
                  <a:srgbClr val="0000FF"/>
                </a:solidFill>
                <a:latin typeface="+mn-lt"/>
              </a:rPr>
              <a:t>M. W</a:t>
            </a:r>
            <a:r>
              <a:rPr lang="en-US" sz="1200" dirty="0">
                <a:solidFill>
                  <a:srgbClr val="0000FF"/>
                </a:solidFill>
                <a:latin typeface="+mn-lt"/>
              </a:rPr>
              <a:t>. Rahman, </a:t>
            </a:r>
            <a:r>
              <a:rPr lang="en-US" sz="1200" dirty="0" smtClean="0">
                <a:solidFill>
                  <a:srgbClr val="0000FF"/>
                </a:solidFill>
                <a:latin typeface="+mn-lt"/>
              </a:rPr>
              <a:t>X. Lu, D. Shankar, and </a:t>
            </a:r>
            <a:r>
              <a:rPr lang="en-US" sz="1200" dirty="0">
                <a:solidFill>
                  <a:srgbClr val="0000FF"/>
                </a:solidFill>
                <a:latin typeface="+mn-lt"/>
              </a:rPr>
              <a:t>D. K. </a:t>
            </a:r>
            <a:r>
              <a:rPr lang="en-US" sz="1200" dirty="0" smtClean="0">
                <a:solidFill>
                  <a:srgbClr val="0000FF"/>
                </a:solidFill>
                <a:latin typeface="+mn-lt"/>
              </a:rPr>
              <a:t>Panda, Performance Characterization and Acceleration of In-Memory File Systems for Hadoop and Spark Applications on HPC Clusters, IEEE BigData ’15, October 2015</a:t>
            </a:r>
            <a:endParaRPr lang="en-US" sz="1200" b="1" dirty="0" smtClean="0">
              <a:solidFill>
                <a:srgbClr val="FF0000"/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92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148812"/>
            <a:ext cx="8229600" cy="501131"/>
          </a:xfrm>
        </p:spPr>
        <p:txBody>
          <a:bodyPr/>
          <a:lstStyle/>
          <a:p>
            <a:r>
              <a:rPr lang="en-US" altLang="zh-CN" sz="2400" dirty="0"/>
              <a:t>Design </a:t>
            </a:r>
            <a:r>
              <a:rPr lang="en-US" altLang="zh-CN" sz="2400" dirty="0" smtClean="0"/>
              <a:t>Overview of </a:t>
            </a:r>
            <a:r>
              <a:rPr lang="en-US" sz="2400" dirty="0" smtClean="0"/>
              <a:t>MapReduce with RDMA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45" idx="2"/>
            <a:endCxn id="46" idx="0"/>
          </p:cNvCxnSpPr>
          <p:nvPr/>
        </p:nvCxnSpPr>
        <p:spPr bwMode="auto">
          <a:xfrm>
            <a:off x="4113391" y="3693038"/>
            <a:ext cx="0" cy="1522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stCxn id="47" idx="2"/>
            <a:endCxn id="45" idx="0"/>
          </p:cNvCxnSpPr>
          <p:nvPr/>
        </p:nvCxnSpPr>
        <p:spPr bwMode="auto">
          <a:xfrm flipH="1">
            <a:off x="4113408" y="3247978"/>
            <a:ext cx="6203" cy="1545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1164232" y="1299415"/>
            <a:ext cx="3030761" cy="8715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  <a:latin typeface="Calibri"/>
                <a:cs typeface="Calibri"/>
              </a:rPr>
              <a:t>MapReduce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976298" y="3402525"/>
            <a:ext cx="2274257" cy="2905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Verbs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2976263" y="3845218"/>
            <a:ext cx="2274256" cy="3593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chemeClr val="tx1"/>
                </a:solidFill>
                <a:latin typeface="Calibri"/>
                <a:cs typeface="Calibri"/>
              </a:rPr>
              <a:t>RDMA Capable Networks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(IB,</a:t>
            </a:r>
            <a:r>
              <a:rPr lang="en-US" sz="1200" b="0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alibri"/>
                <a:cs typeface="Calibri"/>
              </a:rPr>
              <a:t>i</a:t>
            </a:r>
            <a:r>
              <a:rPr lang="en-US" sz="1200" b="0" dirty="0" smtClean="0">
                <a:solidFill>
                  <a:schemeClr val="tx1"/>
                </a:solidFill>
                <a:latin typeface="Calibri"/>
                <a:cs typeface="Calibri"/>
              </a:rPr>
              <a:t>WARP, RoCE ..)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988689" y="2931037"/>
            <a:ext cx="2261828" cy="3169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tx2"/>
                </a:solidFill>
                <a:latin typeface="Calibri"/>
                <a:cs typeface="Calibri"/>
              </a:rPr>
              <a:t>OSU Design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164684" y="718390"/>
            <a:ext cx="3032344" cy="3486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Applications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112379" y="3797848"/>
            <a:ext cx="2274258" cy="406717"/>
          </a:xfrm>
          <a:prstGeom prst="rect">
            <a:avLst/>
          </a:prstGeom>
          <a:solidFill>
            <a:srgbClr val="999933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Calibri" charset="0"/>
              </a:rPr>
              <a:t>1/</a:t>
            </a:r>
            <a:r>
              <a:rPr lang="en-US" altLang="zh-CN" sz="1200" dirty="0" smtClean="0">
                <a:solidFill>
                  <a:srgbClr val="000000"/>
                </a:solidFill>
                <a:latin typeface="Calibri" charset="0"/>
              </a:rPr>
              <a:t>10/40/100 </a:t>
            </a:r>
            <a:r>
              <a:rPr lang="en-US" altLang="zh-CN" sz="1200" dirty="0">
                <a:solidFill>
                  <a:srgbClr val="000000"/>
                </a:solidFill>
                <a:latin typeface="Calibri" charset="0"/>
              </a:rPr>
              <a:t>GigE, IPoIB </a:t>
            </a:r>
            <a:br>
              <a:rPr lang="en-US" altLang="zh-CN" sz="1200" dirty="0">
                <a:solidFill>
                  <a:srgbClr val="000000"/>
                </a:solidFill>
                <a:latin typeface="Calibri" charset="0"/>
              </a:rPr>
            </a:br>
            <a:r>
              <a:rPr lang="en-US" altLang="zh-CN" sz="1200" dirty="0">
                <a:solidFill>
                  <a:srgbClr val="000000"/>
                </a:solidFill>
                <a:latin typeface="Calibri" charset="0"/>
              </a:rPr>
              <a:t>Network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112379" y="2403364"/>
            <a:ext cx="2261830" cy="393470"/>
          </a:xfrm>
          <a:prstGeom prst="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/>
                <a:cs typeface="Calibri"/>
              </a:rPr>
              <a:t>Java Socket Interface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2976260" y="2416611"/>
            <a:ext cx="2261830" cy="3353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/>
                <a:cs typeface="Calibri"/>
              </a:rPr>
              <a:t>Java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/>
                <a:cs typeface="Calibri"/>
              </a:rPr>
              <a:t> Native Interface (JNI)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alibri"/>
              <a:cs typeface="Calibri"/>
            </a:endParaRPr>
          </a:p>
        </p:txBody>
      </p:sp>
      <p:cxnSp>
        <p:nvCxnSpPr>
          <p:cNvPr id="52" name="Straight Arrow Connector 51"/>
          <p:cNvCxnSpPr>
            <a:stCxn id="51" idx="2"/>
            <a:endCxn id="47" idx="0"/>
          </p:cNvCxnSpPr>
          <p:nvPr/>
        </p:nvCxnSpPr>
        <p:spPr bwMode="auto">
          <a:xfrm>
            <a:off x="4107175" y="2751999"/>
            <a:ext cx="12428" cy="179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48" idx="2"/>
            <a:endCxn id="43" idx="0"/>
          </p:cNvCxnSpPr>
          <p:nvPr/>
        </p:nvCxnSpPr>
        <p:spPr bwMode="auto">
          <a:xfrm flipH="1">
            <a:off x="2679588" y="1067006"/>
            <a:ext cx="1269" cy="2324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43" idx="2"/>
            <a:endCxn id="50" idx="0"/>
          </p:cNvCxnSpPr>
          <p:nvPr/>
        </p:nvCxnSpPr>
        <p:spPr bwMode="auto">
          <a:xfrm flipH="1">
            <a:off x="1243311" y="2170977"/>
            <a:ext cx="1436293" cy="2324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stCxn id="43" idx="2"/>
            <a:endCxn id="51" idx="0"/>
          </p:cNvCxnSpPr>
          <p:nvPr/>
        </p:nvCxnSpPr>
        <p:spPr bwMode="auto">
          <a:xfrm>
            <a:off x="2679587" y="2170953"/>
            <a:ext cx="1427588" cy="245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50" idx="2"/>
            <a:endCxn id="49" idx="0"/>
          </p:cNvCxnSpPr>
          <p:nvPr/>
        </p:nvCxnSpPr>
        <p:spPr bwMode="auto">
          <a:xfrm>
            <a:off x="1243320" y="2796836"/>
            <a:ext cx="6213" cy="10009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56"/>
          <p:cNvSpPr/>
          <p:nvPr/>
        </p:nvSpPr>
        <p:spPr bwMode="auto">
          <a:xfrm>
            <a:off x="1312648" y="1565033"/>
            <a:ext cx="842318" cy="5604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Job</a:t>
            </a: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Tracker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2374746" y="1565033"/>
            <a:ext cx="842318" cy="5604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Task</a:t>
            </a: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Tracker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365440" y="1558028"/>
            <a:ext cx="758086" cy="19207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Map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3365440" y="1913438"/>
            <a:ext cx="758086" cy="19207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Reduce</a:t>
            </a:r>
          </a:p>
        </p:txBody>
      </p:sp>
      <p:cxnSp>
        <p:nvCxnSpPr>
          <p:cNvPr id="61" name="Straight Arrow Connector 60"/>
          <p:cNvCxnSpPr>
            <a:stCxn id="57" idx="3"/>
            <a:endCxn id="58" idx="1"/>
          </p:cNvCxnSpPr>
          <p:nvPr/>
        </p:nvCxnSpPr>
        <p:spPr bwMode="auto">
          <a:xfrm>
            <a:off x="2154966" y="1845266"/>
            <a:ext cx="219780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>
            <a:off x="3744483" y="1783188"/>
            <a:ext cx="0" cy="122855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180975" y="4349110"/>
            <a:ext cx="8915400" cy="529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lang="en-US"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zh-CN" sz="1600" b="0" dirty="0">
                <a:latin typeface="Calibri"/>
                <a:ea typeface="宋体" pitchFamily="2" charset="-122"/>
                <a:cs typeface="Calibri"/>
              </a:rPr>
              <a:t>Enables high performance RDMA communication, while supporting traditional socket </a:t>
            </a:r>
            <a:r>
              <a:rPr lang="en-US" altLang="zh-CN" sz="1600" b="0" dirty="0" smtClean="0">
                <a:latin typeface="Calibri"/>
                <a:ea typeface="宋体" pitchFamily="2" charset="-122"/>
                <a:cs typeface="Calibri"/>
              </a:rPr>
              <a:t>interface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zh-CN" sz="1600" b="0" dirty="0">
                <a:latin typeface="Calibri"/>
                <a:ea typeface="宋体" pitchFamily="2" charset="-122"/>
                <a:cs typeface="Calibri"/>
              </a:rPr>
              <a:t>JNI Layer bridges Java based MapReduce with communication library written in native </a:t>
            </a:r>
            <a:r>
              <a:rPr lang="en-US" altLang="zh-CN" sz="1600" b="0" dirty="0" smtClean="0">
                <a:latin typeface="Calibri"/>
                <a:ea typeface="宋体" pitchFamily="2" charset="-122"/>
                <a:cs typeface="Calibri"/>
              </a:rPr>
              <a:t>code</a:t>
            </a:r>
            <a:endParaRPr lang="en-US" altLang="zh-CN" sz="1800" b="0" dirty="0">
              <a:latin typeface="Calibri"/>
              <a:ea typeface="宋体" pitchFamily="2" charset="-122"/>
              <a:cs typeface="Calibri"/>
            </a:endParaRPr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4943252" y="649943"/>
            <a:ext cx="4200769" cy="3248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lang="en-US"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zh-CN" sz="1800" b="0" dirty="0" smtClean="0">
                <a:latin typeface="Calibri"/>
                <a:ea typeface="宋体" pitchFamily="2" charset="-122"/>
                <a:cs typeface="Calibri"/>
              </a:rPr>
              <a:t>Design Features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zh-CN" sz="1600" b="0" dirty="0">
                <a:latin typeface="Calibri"/>
                <a:ea typeface="宋体" pitchFamily="2" charset="-122"/>
                <a:cs typeface="Calibri"/>
              </a:rPr>
              <a:t>RDMA-based </a:t>
            </a:r>
            <a:r>
              <a:rPr lang="en-US" altLang="zh-CN" sz="1600" b="0" dirty="0" smtClean="0">
                <a:latin typeface="Calibri"/>
                <a:ea typeface="宋体" pitchFamily="2" charset="-122"/>
                <a:cs typeface="Calibri"/>
              </a:rPr>
              <a:t>shuffle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zh-CN" sz="1600" b="0" dirty="0">
                <a:solidFill>
                  <a:srgbClr val="FF0000"/>
                </a:solidFill>
                <a:latin typeface="Calibri"/>
                <a:ea typeface="宋体" pitchFamily="2" charset="-122"/>
                <a:cs typeface="Calibri"/>
              </a:rPr>
              <a:t>Prefetching and caching map output</a:t>
            </a:r>
            <a:endParaRPr lang="en-US" altLang="zh-CN" sz="1600" b="0" dirty="0" smtClean="0">
              <a:latin typeface="Calibri"/>
              <a:ea typeface="宋体" pitchFamily="2" charset="-122"/>
              <a:cs typeface="Calibri"/>
            </a:endParaRP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zh-CN" sz="1600" b="0" dirty="0">
                <a:latin typeface="Calibri"/>
                <a:ea typeface="宋体" pitchFamily="2" charset="-122"/>
                <a:cs typeface="Calibri"/>
              </a:rPr>
              <a:t>Efficient Shuffle </a:t>
            </a:r>
            <a:r>
              <a:rPr lang="en-US" altLang="zh-CN" sz="1600" b="0" dirty="0" smtClean="0">
                <a:latin typeface="Calibri"/>
                <a:ea typeface="宋体" pitchFamily="2" charset="-122"/>
                <a:cs typeface="Calibri"/>
              </a:rPr>
              <a:t>Algorithms</a:t>
            </a:r>
            <a:endParaRPr lang="en-US" altLang="zh-CN" sz="1600" b="0" dirty="0">
              <a:latin typeface="Calibri"/>
              <a:ea typeface="宋体" pitchFamily="2" charset="-122"/>
              <a:cs typeface="Calibri"/>
            </a:endParaRP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zh-CN" sz="1600" b="0" dirty="0" smtClean="0">
                <a:solidFill>
                  <a:srgbClr val="FF0000"/>
                </a:solidFill>
                <a:latin typeface="Calibri"/>
                <a:ea typeface="宋体" pitchFamily="2" charset="-122"/>
                <a:cs typeface="Calibri"/>
              </a:rPr>
              <a:t>In</a:t>
            </a:r>
            <a:r>
              <a:rPr lang="en-US" altLang="zh-CN" sz="1600" b="0" dirty="0">
                <a:solidFill>
                  <a:srgbClr val="FF0000"/>
                </a:solidFill>
                <a:latin typeface="Calibri"/>
                <a:ea typeface="宋体" pitchFamily="2" charset="-122"/>
                <a:cs typeface="Calibri"/>
              </a:rPr>
              <a:t>-memory </a:t>
            </a:r>
            <a:r>
              <a:rPr lang="en-US" altLang="zh-CN" sz="1600" b="0" dirty="0" smtClean="0">
                <a:solidFill>
                  <a:srgbClr val="FF0000"/>
                </a:solidFill>
                <a:latin typeface="Calibri"/>
                <a:ea typeface="宋体" pitchFamily="2" charset="-122"/>
                <a:cs typeface="Calibri"/>
              </a:rPr>
              <a:t>merge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zh-CN" sz="1600" b="0" dirty="0">
                <a:latin typeface="Calibri"/>
                <a:ea typeface="宋体" pitchFamily="2" charset="-122"/>
                <a:cs typeface="Calibri"/>
              </a:rPr>
              <a:t>On-demand Shuffle </a:t>
            </a:r>
            <a:r>
              <a:rPr lang="en-US" altLang="zh-CN" sz="1600" b="0" dirty="0" smtClean="0">
                <a:latin typeface="Calibri"/>
                <a:ea typeface="宋体" pitchFamily="2" charset="-122"/>
                <a:cs typeface="Calibri"/>
              </a:rPr>
              <a:t>Adjustment</a:t>
            </a:r>
            <a:endParaRPr lang="en-US" altLang="zh-CN" sz="1600" b="0" dirty="0" smtClean="0">
              <a:solidFill>
                <a:srgbClr val="FF0000"/>
              </a:solidFill>
              <a:latin typeface="Calibri"/>
              <a:ea typeface="宋体" pitchFamily="2" charset="-122"/>
              <a:cs typeface="Calibri"/>
            </a:endParaRP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zh-CN" sz="1600" b="0" dirty="0">
                <a:solidFill>
                  <a:srgbClr val="FF0000"/>
                </a:solidFill>
                <a:latin typeface="Calibri"/>
                <a:ea typeface="宋体" pitchFamily="2" charset="-122"/>
                <a:cs typeface="Calibri"/>
              </a:rPr>
              <a:t>Advanced </a:t>
            </a:r>
            <a:r>
              <a:rPr lang="en-US" altLang="zh-CN" sz="1600" b="0" dirty="0" smtClean="0">
                <a:solidFill>
                  <a:srgbClr val="FF0000"/>
                </a:solidFill>
                <a:latin typeface="Calibri"/>
                <a:ea typeface="宋体" pitchFamily="2" charset="-122"/>
                <a:cs typeface="Calibri"/>
              </a:rPr>
              <a:t>overlapping</a:t>
            </a:r>
          </a:p>
          <a:p>
            <a:pPr lvl="2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zh-CN" sz="1400" b="0" dirty="0">
                <a:solidFill>
                  <a:srgbClr val="FF0000"/>
                </a:solidFill>
                <a:latin typeface="Calibri"/>
                <a:ea typeface="宋体" pitchFamily="2" charset="-122"/>
                <a:cs typeface="Calibri"/>
              </a:rPr>
              <a:t>map, shuffle, and </a:t>
            </a:r>
            <a:r>
              <a:rPr lang="en-US" altLang="zh-CN" sz="1400" b="0" dirty="0" smtClean="0">
                <a:solidFill>
                  <a:srgbClr val="FF0000"/>
                </a:solidFill>
                <a:latin typeface="Calibri"/>
                <a:ea typeface="宋体" pitchFamily="2" charset="-122"/>
                <a:cs typeface="Calibri"/>
              </a:rPr>
              <a:t>merge</a:t>
            </a:r>
          </a:p>
          <a:p>
            <a:pPr lvl="2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zh-CN" sz="1400" b="0" dirty="0">
                <a:solidFill>
                  <a:srgbClr val="FF0000"/>
                </a:solidFill>
                <a:latin typeface="Calibri"/>
                <a:ea typeface="宋体" pitchFamily="2" charset="-122"/>
                <a:cs typeface="Calibri"/>
              </a:rPr>
              <a:t>shuffle, merge, and </a:t>
            </a:r>
            <a:r>
              <a:rPr lang="en-US" altLang="zh-CN" sz="1400" b="0" dirty="0" smtClean="0">
                <a:solidFill>
                  <a:srgbClr val="FF0000"/>
                </a:solidFill>
                <a:latin typeface="Calibri"/>
                <a:ea typeface="宋体" pitchFamily="2" charset="-122"/>
                <a:cs typeface="Calibri"/>
              </a:rPr>
              <a:t>reduce</a:t>
            </a:r>
            <a:endParaRPr lang="en-US" altLang="zh-CN" sz="1400" b="0" dirty="0" smtClean="0">
              <a:latin typeface="Calibri"/>
              <a:ea typeface="宋体" pitchFamily="2" charset="-122"/>
              <a:cs typeface="Calibri"/>
            </a:endParaRP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zh-CN" sz="1600" b="0" dirty="0" smtClean="0">
                <a:latin typeface="Calibri"/>
                <a:ea typeface="宋体" pitchFamily="2" charset="-122"/>
                <a:cs typeface="Calibri"/>
              </a:rPr>
              <a:t>On</a:t>
            </a:r>
            <a:r>
              <a:rPr lang="en-US" altLang="zh-CN" sz="1600" b="0" dirty="0">
                <a:latin typeface="Calibri"/>
                <a:ea typeface="宋体" pitchFamily="2" charset="-122"/>
                <a:cs typeface="Calibri"/>
              </a:rPr>
              <a:t>-demand connection setup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zh-CN" sz="1600" b="0" dirty="0">
                <a:latin typeface="Calibri"/>
                <a:ea typeface="宋体" pitchFamily="2" charset="-122"/>
                <a:cs typeface="Calibri"/>
              </a:rPr>
              <a:t>InfiniBand/RoCE support</a:t>
            </a:r>
          </a:p>
        </p:txBody>
      </p:sp>
    </p:spTree>
    <p:extLst>
      <p:ext uri="{BB962C8B-B14F-4D97-AF65-F5344CB8AC3E}">
        <p14:creationId xmlns:p14="http://schemas.microsoft.com/office/powerpoint/2010/main" val="194946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415" y="3605539"/>
            <a:ext cx="4928428" cy="1086509"/>
          </a:xfrm>
        </p:spPr>
        <p:txBody>
          <a:bodyPr/>
          <a:lstStyle/>
          <a:p>
            <a:r>
              <a:rPr lang="en-US" sz="1800" dirty="0" smtClean="0"/>
              <a:t>For 240GB Sort in 64 nodes (512 cores)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40%</a:t>
            </a:r>
            <a:r>
              <a:rPr lang="en-US" sz="1600" dirty="0" smtClean="0"/>
              <a:t> improvement over IPoIB (QDR) with HDD used for HDFS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3662" y="102022"/>
            <a:ext cx="8401471" cy="579576"/>
          </a:xfrm>
        </p:spPr>
        <p:txBody>
          <a:bodyPr/>
          <a:lstStyle/>
          <a:p>
            <a:r>
              <a:rPr lang="en-US" sz="2400" dirty="0" smtClean="0"/>
              <a:t>Performance Evaluation of Sort and TeraSort</a:t>
            </a:r>
            <a:endParaRPr lang="en-US" sz="2400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864913493"/>
              </p:ext>
            </p:extLst>
          </p:nvPr>
        </p:nvGraphicFramePr>
        <p:xfrm>
          <a:off x="0" y="623680"/>
          <a:ext cx="4797288" cy="2691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1987830" y="3306276"/>
            <a:ext cx="1804981" cy="38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Sort in OSU Cluster</a:t>
            </a: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02868523"/>
              </p:ext>
            </p:extLst>
          </p:nvPr>
        </p:nvGraphicFramePr>
        <p:xfrm>
          <a:off x="4466002" y="562579"/>
          <a:ext cx="4678017" cy="2760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5506255" y="3311247"/>
            <a:ext cx="2522325" cy="38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TeraSort in</a:t>
            </a:r>
            <a:r>
              <a:rPr kumimoji="1" lang="en-US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 TACC Stampede</a:t>
            </a:r>
            <a:endParaRPr kumimoji="1" lang="en-US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14" name="Content Placeholder 1"/>
          <p:cNvSpPr txBox="1">
            <a:spLocks/>
          </p:cNvSpPr>
          <p:nvPr/>
        </p:nvSpPr>
        <p:spPr bwMode="auto">
          <a:xfrm>
            <a:off x="4845007" y="3610510"/>
            <a:ext cx="4299009" cy="1086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For 320GB </a:t>
            </a:r>
            <a:r>
              <a:rPr kumimoji="1" lang="en-US" sz="1800" b="0" kern="0" dirty="0" smtClean="0">
                <a:latin typeface="Calibri" pitchFamily="34" charset="0"/>
                <a:cs typeface="Calibri" pitchFamily="34" charset="0"/>
              </a:rPr>
              <a:t>Tera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Sort in 64 nodes (1K cores)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b="0" kern="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38</a:t>
            </a:r>
            <a:r>
              <a:rPr kumimoji="1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%</a:t>
            </a:r>
            <a:r>
              <a:rPr kumimoji="1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improvement over IPoIB (FDR) with HDD used for HDFS</a:t>
            </a:r>
          </a:p>
        </p:txBody>
      </p:sp>
    </p:spTree>
    <p:extLst>
      <p:ext uri="{BB962C8B-B14F-4D97-AF65-F5344CB8AC3E}">
        <p14:creationId xmlns:p14="http://schemas.microsoft.com/office/powerpoint/2010/main" val="1743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 bwMode="auto">
          <a:xfrm>
            <a:off x="850900" y="1952625"/>
            <a:ext cx="3365500" cy="9906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Intermediate Data Directory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86" y="121517"/>
            <a:ext cx="8736365" cy="501131"/>
          </a:xfrm>
        </p:spPr>
        <p:txBody>
          <a:bodyPr/>
          <a:lstStyle/>
          <a:p>
            <a:r>
              <a:rPr lang="en-US" altLang="zh-CN" sz="2400" dirty="0"/>
              <a:t>Design </a:t>
            </a:r>
            <a:r>
              <a:rPr lang="en-US" altLang="zh-CN" sz="2400" dirty="0" smtClean="0"/>
              <a:t>Overview of Shuffle Strategies for MapReduce over Lustre</a:t>
            </a:r>
            <a:endParaRPr lang="en-US" sz="2400" dirty="0"/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4787918" y="740186"/>
            <a:ext cx="4203699" cy="3587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lang="en-US"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zh-CN" sz="1800" b="0" dirty="0" smtClean="0">
                <a:latin typeface="Calibri"/>
                <a:ea typeface="宋体" pitchFamily="2" charset="-122"/>
                <a:cs typeface="Calibri"/>
              </a:rPr>
              <a:t>Design Features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zh-CN" sz="1600" b="0" dirty="0" smtClean="0">
                <a:latin typeface="Calibri"/>
                <a:ea typeface="宋体" pitchFamily="2" charset="-122"/>
                <a:cs typeface="Calibri"/>
              </a:rPr>
              <a:t>Two shuffle approaches</a:t>
            </a:r>
          </a:p>
          <a:p>
            <a:pPr lvl="2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zh-CN" sz="1400" b="0" dirty="0" smtClean="0">
                <a:solidFill>
                  <a:srgbClr val="FF0000"/>
                </a:solidFill>
                <a:latin typeface="Calibri"/>
                <a:ea typeface="宋体" pitchFamily="2" charset="-122"/>
                <a:cs typeface="Calibri"/>
              </a:rPr>
              <a:t>Lustre read based shuffle</a:t>
            </a:r>
          </a:p>
          <a:p>
            <a:pPr lvl="2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zh-CN" sz="1400" b="0" dirty="0" smtClean="0">
                <a:solidFill>
                  <a:srgbClr val="FF0000"/>
                </a:solidFill>
                <a:latin typeface="Calibri"/>
                <a:ea typeface="宋体" pitchFamily="2" charset="-122"/>
                <a:cs typeface="Calibri"/>
              </a:rPr>
              <a:t>RDMA based shuffle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zh-CN" sz="1600" b="0" dirty="0" smtClean="0">
                <a:solidFill>
                  <a:srgbClr val="FF0000"/>
                </a:solidFill>
                <a:latin typeface="Calibri"/>
                <a:ea typeface="宋体" pitchFamily="2" charset="-122"/>
                <a:cs typeface="Calibri"/>
              </a:rPr>
              <a:t>Hybrid </a:t>
            </a:r>
            <a:r>
              <a:rPr lang="en-US" altLang="zh-CN" sz="1600" b="0" dirty="0" smtClean="0">
                <a:latin typeface="Calibri"/>
                <a:ea typeface="宋体" pitchFamily="2" charset="-122"/>
                <a:cs typeface="Calibri"/>
              </a:rPr>
              <a:t>shuffle algorithm to take benefit from both shuffle approaches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zh-CN" sz="1600" b="0" dirty="0" smtClean="0">
                <a:solidFill>
                  <a:srgbClr val="FF0000"/>
                </a:solidFill>
                <a:latin typeface="Calibri"/>
                <a:ea typeface="宋体" pitchFamily="2" charset="-122"/>
                <a:cs typeface="Calibri"/>
              </a:rPr>
              <a:t>Dynamically adapts </a:t>
            </a:r>
            <a:r>
              <a:rPr lang="en-US" altLang="zh-CN" sz="1600" b="0" dirty="0" smtClean="0">
                <a:latin typeface="Calibri"/>
                <a:ea typeface="宋体" pitchFamily="2" charset="-122"/>
                <a:cs typeface="Calibri"/>
              </a:rPr>
              <a:t>to the better shuffle approach for each shuffle request based on profiling values for each Lustre read operation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zh-CN" sz="1600" b="0" dirty="0" smtClean="0">
                <a:solidFill>
                  <a:srgbClr val="FF0000"/>
                </a:solidFill>
                <a:latin typeface="Calibri"/>
                <a:ea typeface="宋体" pitchFamily="2" charset="-122"/>
                <a:cs typeface="Calibri"/>
              </a:rPr>
              <a:t>In-memory merge </a:t>
            </a:r>
            <a:r>
              <a:rPr lang="en-US" altLang="zh-CN" sz="1600" b="0" dirty="0" smtClean="0">
                <a:latin typeface="Calibri"/>
                <a:ea typeface="宋体" pitchFamily="2" charset="-122"/>
                <a:cs typeface="Calibri"/>
              </a:rPr>
              <a:t>and </a:t>
            </a:r>
            <a:r>
              <a:rPr lang="en-US" altLang="zh-CN" sz="1600" b="0" dirty="0" smtClean="0">
                <a:solidFill>
                  <a:srgbClr val="FF0000"/>
                </a:solidFill>
                <a:latin typeface="Calibri"/>
                <a:ea typeface="宋体" pitchFamily="2" charset="-122"/>
                <a:cs typeface="Calibri"/>
              </a:rPr>
              <a:t>overlapping</a:t>
            </a:r>
            <a:r>
              <a:rPr lang="en-US" altLang="zh-CN" sz="1600" b="0" dirty="0" smtClean="0">
                <a:latin typeface="Calibri"/>
                <a:ea typeface="宋体" pitchFamily="2" charset="-122"/>
                <a:cs typeface="Calibri"/>
              </a:rPr>
              <a:t> of different phases are kept similar to RDMA-enhanced MapReduce design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17500" y="1057275"/>
            <a:ext cx="1320800" cy="609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Map 1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06400" y="1371602"/>
            <a:ext cx="1130300" cy="200025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866900" y="1066800"/>
            <a:ext cx="1320800" cy="609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Map 2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1955800" y="1381127"/>
            <a:ext cx="1130300" cy="200025"/>
          </a:xfrm>
          <a:prstGeom prst="rect">
            <a:avLst/>
          </a:prstGeom>
          <a:solidFill>
            <a:srgbClr val="00B0F0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3403600" y="1076325"/>
            <a:ext cx="1320800" cy="609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Map 3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492500" y="1390652"/>
            <a:ext cx="1130300" cy="200025"/>
          </a:xfrm>
          <a:prstGeom prst="rect">
            <a:avLst/>
          </a:prstGeom>
          <a:solidFill>
            <a:srgbClr val="00B050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2185759" y="2583458"/>
            <a:ext cx="712034" cy="38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Lustre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1409700" y="2333627"/>
            <a:ext cx="635000" cy="219075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2286000" y="2333625"/>
            <a:ext cx="495300" cy="190500"/>
          </a:xfrm>
          <a:prstGeom prst="rect">
            <a:avLst/>
          </a:prstGeom>
          <a:solidFill>
            <a:srgbClr val="00B0F0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2933700" y="2352677"/>
            <a:ext cx="850900" cy="200025"/>
          </a:xfrm>
          <a:prstGeom prst="rect">
            <a:avLst/>
          </a:prstGeom>
          <a:solidFill>
            <a:srgbClr val="00B050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39" name="Flowchart: Magnetic Disk 38"/>
          <p:cNvSpPr/>
          <p:nvPr/>
        </p:nvSpPr>
        <p:spPr bwMode="auto">
          <a:xfrm>
            <a:off x="1066800" y="2238377"/>
            <a:ext cx="2984500" cy="447675"/>
          </a:xfrm>
          <a:prstGeom prst="flowChartMagneticDisk">
            <a:avLst/>
          </a:prstGeom>
          <a:solidFill>
            <a:schemeClr val="accent5">
              <a:lumMod val="60000"/>
              <a:lumOff val="40000"/>
              <a:alpha val="57000"/>
            </a:schemeClr>
          </a:solidFill>
          <a:ln w="254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>
            <a:off x="977900" y="1676400"/>
            <a:ext cx="0" cy="266700"/>
          </a:xfrm>
          <a:prstGeom prst="straightConnector1">
            <a:avLst/>
          </a:prstGeom>
          <a:solidFill>
            <a:schemeClr val="accent1"/>
          </a:solidFill>
          <a:ln w="3175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2527300" y="1695450"/>
            <a:ext cx="0" cy="266700"/>
          </a:xfrm>
          <a:prstGeom prst="straightConnector1">
            <a:avLst/>
          </a:prstGeom>
          <a:solidFill>
            <a:schemeClr val="accent1"/>
          </a:solidFill>
          <a:ln w="3175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>
            <a:off x="4076700" y="1704975"/>
            <a:ext cx="0" cy="266700"/>
          </a:xfrm>
          <a:prstGeom prst="straightConnector1">
            <a:avLst/>
          </a:prstGeom>
          <a:solidFill>
            <a:schemeClr val="accent1"/>
          </a:solidFill>
          <a:ln w="3175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Rectangle 75"/>
          <p:cNvSpPr/>
          <p:nvPr/>
        </p:nvSpPr>
        <p:spPr bwMode="auto">
          <a:xfrm>
            <a:off x="317500" y="3267077"/>
            <a:ext cx="2146300" cy="9239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Reduce 1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2590800" y="3267077"/>
            <a:ext cx="2146300" cy="9239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Reduce 2</a:t>
            </a:r>
          </a:p>
        </p:txBody>
      </p:sp>
      <p:sp>
        <p:nvSpPr>
          <p:cNvPr id="78" name="TextBox 77"/>
          <p:cNvSpPr txBox="1"/>
          <p:nvPr/>
        </p:nvSpPr>
        <p:spPr bwMode="auto">
          <a:xfrm>
            <a:off x="1570049" y="2952774"/>
            <a:ext cx="1918093" cy="38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Lustre Read</a:t>
            </a:r>
            <a:r>
              <a:rPr kumimoji="1" lang="en-US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 / RDMA</a:t>
            </a:r>
            <a:endParaRPr kumimoji="1" lang="en-US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 bwMode="auto">
          <a:xfrm>
            <a:off x="1397000" y="2962275"/>
            <a:ext cx="0" cy="304800"/>
          </a:xfrm>
          <a:prstGeom prst="straightConnector1">
            <a:avLst/>
          </a:prstGeom>
          <a:solidFill>
            <a:schemeClr val="accent1"/>
          </a:solidFill>
          <a:ln w="3175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>
            <a:off x="3708400" y="2962275"/>
            <a:ext cx="0" cy="304800"/>
          </a:xfrm>
          <a:prstGeom prst="straightConnector1">
            <a:avLst/>
          </a:prstGeom>
          <a:solidFill>
            <a:schemeClr val="accent1"/>
          </a:solidFill>
          <a:ln w="3175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2622952" y="3638550"/>
            <a:ext cx="1186881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In-memory merge/sort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3879476" y="3634070"/>
            <a:ext cx="812800" cy="457200"/>
          </a:xfrm>
          <a:prstGeom prst="rect">
            <a:avLst/>
          </a:prstGeom>
          <a:solidFill>
            <a:srgbClr val="C5C3FF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reduce</a:t>
            </a:r>
          </a:p>
        </p:txBody>
      </p:sp>
      <p:sp>
        <p:nvSpPr>
          <p:cNvPr id="88" name="Text Box 8"/>
          <p:cNvSpPr txBox="1">
            <a:spLocks noChangeArrowheads="1"/>
          </p:cNvSpPr>
          <p:nvPr/>
        </p:nvSpPr>
        <p:spPr bwMode="auto">
          <a:xfrm>
            <a:off x="604454" y="4407701"/>
            <a:ext cx="8193088" cy="56271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1400" b="1" dirty="0">
                <a:solidFill>
                  <a:srgbClr val="0000FF"/>
                </a:solidFill>
                <a:latin typeface="+mn-lt"/>
              </a:rPr>
              <a:t>M. W. Rahman, </a:t>
            </a:r>
            <a:r>
              <a:rPr lang="en-US" sz="1400" b="1" dirty="0" smtClean="0">
                <a:solidFill>
                  <a:srgbClr val="0000FF"/>
                </a:solidFill>
                <a:latin typeface="+mn-lt"/>
              </a:rPr>
              <a:t>X. Lu, N</a:t>
            </a:r>
            <a:r>
              <a:rPr lang="en-US" sz="1400" b="1" dirty="0">
                <a:solidFill>
                  <a:srgbClr val="0000FF"/>
                </a:solidFill>
                <a:latin typeface="+mn-lt"/>
              </a:rPr>
              <a:t>. S. Islam, </a:t>
            </a:r>
            <a:r>
              <a:rPr lang="en-US" sz="1400" b="1" dirty="0" smtClean="0">
                <a:solidFill>
                  <a:srgbClr val="0000FF"/>
                </a:solidFill>
                <a:latin typeface="+mn-lt"/>
              </a:rPr>
              <a:t>R. Rajachandrasekar, and </a:t>
            </a:r>
            <a:r>
              <a:rPr lang="en-US" sz="1400" b="1" dirty="0">
                <a:solidFill>
                  <a:srgbClr val="0000FF"/>
                </a:solidFill>
                <a:latin typeface="+mn-lt"/>
              </a:rPr>
              <a:t>D. K. Panda, </a:t>
            </a:r>
            <a:r>
              <a:rPr lang="en-US" sz="1400" b="1" dirty="0" smtClean="0">
                <a:solidFill>
                  <a:srgbClr val="0000FF"/>
                </a:solidFill>
                <a:latin typeface="+mn-lt"/>
              </a:rPr>
              <a:t>High Performance Design of YARN </a:t>
            </a:r>
            <a:r>
              <a:rPr lang="en-US" sz="1400" dirty="0" smtClean="0">
                <a:solidFill>
                  <a:srgbClr val="0000FF"/>
                </a:solidFill>
                <a:latin typeface="+mn-lt"/>
              </a:rPr>
              <a:t>MapReduce on Modern HPC Clusters with Lustre and RDMA, IPDPS</a:t>
            </a:r>
            <a:r>
              <a:rPr lang="en-US" sz="1400" b="1" dirty="0" smtClean="0">
                <a:solidFill>
                  <a:srgbClr val="0000FF"/>
                </a:solidFill>
                <a:latin typeface="+mn-lt"/>
              </a:rPr>
              <a:t>, May 2015</a:t>
            </a:r>
            <a:endParaRPr lang="en-US" sz="1200" b="1" dirty="0">
              <a:solidFill>
                <a:srgbClr val="0000FF"/>
              </a:solidFill>
              <a:latin typeface="+mn-lt"/>
              <a:cs typeface="Calibri"/>
            </a:endParaRPr>
          </a:p>
        </p:txBody>
      </p:sp>
      <p:sp>
        <p:nvSpPr>
          <p:cNvPr id="38" name="Rectangle 85"/>
          <p:cNvSpPr/>
          <p:nvPr/>
        </p:nvSpPr>
        <p:spPr bwMode="auto">
          <a:xfrm>
            <a:off x="347522" y="3640806"/>
            <a:ext cx="1186881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In-memory merge/sort</a:t>
            </a:r>
          </a:p>
        </p:txBody>
      </p:sp>
      <p:sp>
        <p:nvSpPr>
          <p:cNvPr id="40" name="Rectangle 86"/>
          <p:cNvSpPr/>
          <p:nvPr/>
        </p:nvSpPr>
        <p:spPr bwMode="auto">
          <a:xfrm>
            <a:off x="1604059" y="3636326"/>
            <a:ext cx="812800" cy="457200"/>
          </a:xfrm>
          <a:prstGeom prst="rect">
            <a:avLst/>
          </a:prstGeom>
          <a:solidFill>
            <a:srgbClr val="C5C3FF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38908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415" y="3705972"/>
            <a:ext cx="4928428" cy="771976"/>
          </a:xfrm>
        </p:spPr>
        <p:txBody>
          <a:bodyPr/>
          <a:lstStyle/>
          <a:p>
            <a:r>
              <a:rPr lang="en-US" dirty="0" smtClean="0"/>
              <a:t>For 500GB Sort in 64 nodes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44%</a:t>
            </a:r>
            <a:r>
              <a:rPr lang="en-US" sz="1600" dirty="0" smtClean="0"/>
              <a:t> improvement over IPoIB (FDR)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46194"/>
            <a:ext cx="9143999" cy="579576"/>
          </a:xfrm>
        </p:spPr>
        <p:txBody>
          <a:bodyPr/>
          <a:lstStyle/>
          <a:p>
            <a:r>
              <a:rPr lang="en-US" sz="2400" dirty="0" smtClean="0"/>
              <a:t>Performance Improvement of MapReduce over Lustre on TACC-Stampede</a:t>
            </a:r>
            <a:endParaRPr lang="en-US" sz="2400" dirty="0"/>
          </a:p>
        </p:txBody>
      </p:sp>
      <p:sp>
        <p:nvSpPr>
          <p:cNvPr id="14" name="Content Placeholder 1"/>
          <p:cNvSpPr txBox="1">
            <a:spLocks/>
          </p:cNvSpPr>
          <p:nvPr/>
        </p:nvSpPr>
        <p:spPr bwMode="auto">
          <a:xfrm>
            <a:off x="4505739" y="3713038"/>
            <a:ext cx="4638262" cy="726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For </a:t>
            </a:r>
            <a:r>
              <a:rPr kumimoji="1" lang="en-US" sz="2000" b="0" kern="0" dirty="0" smtClean="0">
                <a:latin typeface="Calibri" pitchFamily="34" charset="0"/>
                <a:cs typeface="Calibri" pitchFamily="34" charset="0"/>
              </a:rPr>
              <a:t>64</a:t>
            </a: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0GB Sort in 128 nodes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sz="1800" b="0" kern="0" noProof="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48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%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improvement over IPoIB (</a:t>
            </a:r>
            <a:r>
              <a:rPr kumimoji="1" lang="en-US" sz="1800" b="0" kern="0" dirty="0" smtClean="0">
                <a:latin typeface="Calibri" pitchFamily="34" charset="0"/>
                <a:cs typeface="Calibri" pitchFamily="34" charset="0"/>
              </a:rPr>
              <a:t>F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DR)</a:t>
            </a:r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287837063"/>
              </p:ext>
            </p:extLst>
          </p:nvPr>
        </p:nvGraphicFramePr>
        <p:xfrm>
          <a:off x="0" y="1021627"/>
          <a:ext cx="4357688" cy="2686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401825780"/>
              </p:ext>
            </p:extLst>
          </p:nvPr>
        </p:nvGraphicFramePr>
        <p:xfrm>
          <a:off x="4043362" y="973592"/>
          <a:ext cx="5100638" cy="2689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04454" y="4407701"/>
            <a:ext cx="8193088" cy="56271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1400" b="1" dirty="0">
                <a:solidFill>
                  <a:srgbClr val="0000FF"/>
                </a:solidFill>
                <a:latin typeface="+mn-lt"/>
              </a:rPr>
              <a:t>M. W. Rahman, </a:t>
            </a:r>
            <a:r>
              <a:rPr lang="en-US" sz="1400" b="1" dirty="0" smtClean="0">
                <a:solidFill>
                  <a:srgbClr val="0000FF"/>
                </a:solidFill>
                <a:latin typeface="+mn-lt"/>
              </a:rPr>
              <a:t>X. Lu, N</a:t>
            </a:r>
            <a:r>
              <a:rPr lang="en-US" sz="1400" b="1" dirty="0">
                <a:solidFill>
                  <a:srgbClr val="0000FF"/>
                </a:solidFill>
                <a:latin typeface="+mn-lt"/>
              </a:rPr>
              <a:t>. S. Islam, </a:t>
            </a:r>
            <a:r>
              <a:rPr lang="en-US" sz="1400" b="1" dirty="0" smtClean="0">
                <a:solidFill>
                  <a:srgbClr val="0000FF"/>
                </a:solidFill>
                <a:latin typeface="+mn-lt"/>
              </a:rPr>
              <a:t>R. Rajachandrasekar, and </a:t>
            </a:r>
            <a:r>
              <a:rPr lang="en-US" sz="1400" b="1" dirty="0">
                <a:solidFill>
                  <a:srgbClr val="0000FF"/>
                </a:solidFill>
                <a:latin typeface="+mn-lt"/>
              </a:rPr>
              <a:t>D. K. Panda, </a:t>
            </a:r>
            <a:r>
              <a:rPr lang="en-US" sz="1400" dirty="0" smtClean="0">
                <a:solidFill>
                  <a:srgbClr val="0000FF"/>
                </a:solidFill>
                <a:latin typeface="+mn-lt"/>
              </a:rPr>
              <a:t>MapReduce over Lustre: Can RDMA-based Approach Benefit?</a:t>
            </a:r>
            <a:r>
              <a:rPr lang="en-US" sz="1400" b="1" dirty="0" smtClean="0">
                <a:solidFill>
                  <a:srgbClr val="0000FF"/>
                </a:solidFill>
                <a:latin typeface="+mn-lt"/>
              </a:rPr>
              <a:t>, Euro-Par, August 2014.</a:t>
            </a:r>
            <a:endParaRPr lang="en-US" sz="1200" b="1" dirty="0">
              <a:solidFill>
                <a:srgbClr val="0000FF"/>
              </a:solidFill>
              <a:latin typeface="+mn-lt"/>
              <a:cs typeface="Calibri"/>
            </a:endParaRPr>
          </a:p>
        </p:txBody>
      </p:sp>
      <p:sp>
        <p:nvSpPr>
          <p:cNvPr id="13" name="内容占位符 1"/>
          <p:cNvSpPr txBox="1">
            <a:spLocks/>
          </p:cNvSpPr>
          <p:nvPr/>
        </p:nvSpPr>
        <p:spPr bwMode="auto">
          <a:xfrm>
            <a:off x="525445" y="698681"/>
            <a:ext cx="6152314" cy="441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lang="en-US"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000" dirty="0" smtClean="0">
                <a:solidFill>
                  <a:srgbClr val="00B050"/>
                </a:solidFill>
              </a:rPr>
              <a:t>Local disk is used as the intermediate data directory</a:t>
            </a:r>
            <a:endParaRPr lang="en-US" altLang="zh-CN" dirty="0" smtClean="0">
              <a:solidFill>
                <a:srgbClr val="00B05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8724543" y="1331681"/>
            <a:ext cx="1239" cy="89781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2"/>
          <p:cNvSpPr txBox="1"/>
          <p:nvPr/>
        </p:nvSpPr>
        <p:spPr>
          <a:xfrm>
            <a:off x="7842534" y="1038354"/>
            <a:ext cx="1434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Reduced by 48%</a:t>
            </a:r>
            <a:endParaRPr lang="en-US" sz="14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8" name="Straight Arrow Connector 11"/>
          <p:cNvCxnSpPr/>
          <p:nvPr/>
        </p:nvCxnSpPr>
        <p:spPr bwMode="auto">
          <a:xfrm>
            <a:off x="3796417" y="1321150"/>
            <a:ext cx="1239" cy="81619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2"/>
          <p:cNvSpPr txBox="1"/>
          <p:nvPr/>
        </p:nvSpPr>
        <p:spPr>
          <a:xfrm>
            <a:off x="2822357" y="1083639"/>
            <a:ext cx="1434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Reduced by 44%</a:t>
            </a:r>
            <a:endParaRPr lang="en-US" sz="1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18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415" y="3788742"/>
            <a:ext cx="4928428" cy="771976"/>
          </a:xfrm>
        </p:spPr>
        <p:txBody>
          <a:bodyPr/>
          <a:lstStyle/>
          <a:p>
            <a:r>
              <a:rPr lang="en-US" sz="2200" dirty="0" smtClean="0"/>
              <a:t>For </a:t>
            </a:r>
            <a:r>
              <a:rPr sz="2200" dirty="0" smtClean="0"/>
              <a:t>8</a:t>
            </a:r>
            <a:r>
              <a:rPr lang="en-US" sz="2200" dirty="0" smtClean="0"/>
              <a:t>0GB </a:t>
            </a:r>
            <a:r>
              <a:rPr lang="en-US" sz="2200" dirty="0" smtClean="0">
                <a:solidFill>
                  <a:srgbClr val="FF0000"/>
                </a:solidFill>
              </a:rPr>
              <a:t>Sort</a:t>
            </a:r>
            <a:r>
              <a:rPr lang="en-US" sz="2200" dirty="0" smtClean="0"/>
              <a:t> in </a:t>
            </a:r>
            <a:r>
              <a:rPr sz="2200" dirty="0" smtClean="0"/>
              <a:t>8</a:t>
            </a:r>
            <a:r>
              <a:rPr lang="en-US" sz="2200" dirty="0" smtClean="0"/>
              <a:t> nodes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34%</a:t>
            </a:r>
            <a:r>
              <a:rPr lang="en-US" dirty="0" smtClean="0"/>
              <a:t> improvement over IPoIB (QDR)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5535" y="73409"/>
            <a:ext cx="8887830" cy="579576"/>
          </a:xfrm>
        </p:spPr>
        <p:txBody>
          <a:bodyPr/>
          <a:lstStyle/>
          <a:p>
            <a:r>
              <a:rPr lang="en-US" altLang="zh-CN" sz="2400" dirty="0"/>
              <a:t>Case </a:t>
            </a:r>
            <a:r>
              <a:rPr lang="en-US" altLang="zh-CN" sz="2400" dirty="0" smtClean="0"/>
              <a:t>Study </a:t>
            </a:r>
            <a:r>
              <a:rPr lang="en-US" altLang="zh-CN" sz="2400" dirty="0"/>
              <a:t>- </a:t>
            </a:r>
            <a:r>
              <a:rPr lang="en-US" sz="2400" dirty="0" smtClean="0"/>
              <a:t>Performance Improvement of MapReduce over Lustre on SDSC-Gordon</a:t>
            </a:r>
            <a:endParaRPr lang="en-US" sz="2400" dirty="0"/>
          </a:p>
        </p:txBody>
      </p:sp>
      <p:sp>
        <p:nvSpPr>
          <p:cNvPr id="14" name="Content Placeholder 1"/>
          <p:cNvSpPr txBox="1">
            <a:spLocks/>
          </p:cNvSpPr>
          <p:nvPr/>
        </p:nvSpPr>
        <p:spPr bwMode="auto">
          <a:xfrm>
            <a:off x="4505739" y="3786405"/>
            <a:ext cx="4638262" cy="726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For </a:t>
            </a:r>
            <a:r>
              <a:rPr kumimoji="1" lang="en-US" sz="2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1</a:t>
            </a:r>
            <a:r>
              <a:rPr kumimoji="1" lang="en-US" sz="2200" b="0" kern="0" noProof="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kumimoji="1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0GB </a:t>
            </a:r>
            <a:r>
              <a:rPr kumimoji="1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TeraSort</a:t>
            </a:r>
            <a:r>
              <a:rPr kumimoji="1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in 16 nodes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25%</a:t>
            </a: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improvement over IPoIB (QDR)</a:t>
            </a:r>
          </a:p>
        </p:txBody>
      </p:sp>
      <p:sp>
        <p:nvSpPr>
          <p:cNvPr id="11" name="内容占位符 1"/>
          <p:cNvSpPr txBox="1">
            <a:spLocks/>
          </p:cNvSpPr>
          <p:nvPr/>
        </p:nvSpPr>
        <p:spPr bwMode="auto">
          <a:xfrm>
            <a:off x="630445" y="745149"/>
            <a:ext cx="6152314" cy="441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lang="en-US"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000" dirty="0" smtClean="0">
                <a:solidFill>
                  <a:srgbClr val="00B050"/>
                </a:solidFill>
              </a:rPr>
              <a:t>Lustre is used as the intermediate data directory</a:t>
            </a: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462648504"/>
              </p:ext>
            </p:extLst>
          </p:nvPr>
        </p:nvGraphicFramePr>
        <p:xfrm>
          <a:off x="0" y="1167235"/>
          <a:ext cx="4572000" cy="2758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634252935"/>
              </p:ext>
            </p:extLst>
          </p:nvPr>
        </p:nvGraphicFramePr>
        <p:xfrm>
          <a:off x="4572000" y="1152905"/>
          <a:ext cx="4572000" cy="2647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5" name="Straight Arrow Connector 11"/>
          <p:cNvCxnSpPr/>
          <p:nvPr/>
        </p:nvCxnSpPr>
        <p:spPr bwMode="auto">
          <a:xfrm>
            <a:off x="8706135" y="1516761"/>
            <a:ext cx="1239" cy="46072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2"/>
          <p:cNvSpPr txBox="1"/>
          <p:nvPr/>
        </p:nvSpPr>
        <p:spPr>
          <a:xfrm>
            <a:off x="7539065" y="1251019"/>
            <a:ext cx="1434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Reduced by 25%</a:t>
            </a:r>
            <a:endParaRPr lang="en-US" sz="14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7" name="Straight Arrow Connector 11"/>
          <p:cNvCxnSpPr/>
          <p:nvPr/>
        </p:nvCxnSpPr>
        <p:spPr bwMode="auto">
          <a:xfrm>
            <a:off x="4122502" y="1662589"/>
            <a:ext cx="1239" cy="55747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2"/>
          <p:cNvSpPr txBox="1"/>
          <p:nvPr/>
        </p:nvSpPr>
        <p:spPr>
          <a:xfrm>
            <a:off x="2990598" y="1283891"/>
            <a:ext cx="1434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Reduced by 34%</a:t>
            </a:r>
            <a:endParaRPr lang="en-US" sz="1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399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722" y="209351"/>
            <a:ext cx="8229600" cy="857250"/>
          </a:xfrm>
        </p:spPr>
        <p:txBody>
          <a:bodyPr/>
          <a:lstStyle/>
          <a:p>
            <a:r>
              <a:rPr lang="en-US" sz="2400" dirty="0" smtClean="0"/>
              <a:t>Towards Exascale System (Today and Target)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961820"/>
              </p:ext>
            </p:extLst>
          </p:nvPr>
        </p:nvGraphicFramePr>
        <p:xfrm>
          <a:off x="474133" y="900753"/>
          <a:ext cx="8229601" cy="3561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1924050"/>
                <a:gridCol w="1962151"/>
                <a:gridCol w="1752600"/>
              </a:tblGrid>
              <a:tr h="468528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Systems</a:t>
                      </a:r>
                      <a:endParaRPr lang="en-US" sz="1100" b="0" dirty="0"/>
                    </a:p>
                  </a:txBody>
                  <a:tcPr marT="34290" marB="3429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2015</a:t>
                      </a:r>
                    </a:p>
                    <a:p>
                      <a:pPr algn="ctr"/>
                      <a:r>
                        <a:rPr lang="en-US" sz="1100" b="0" dirty="0" smtClean="0"/>
                        <a:t>Tianhe-2</a:t>
                      </a:r>
                      <a:endParaRPr lang="en-US" sz="1100" b="0" dirty="0"/>
                    </a:p>
                  </a:txBody>
                  <a:tcPr marT="34290" marB="3429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2020-2024</a:t>
                      </a:r>
                      <a:endParaRPr lang="en-US" sz="1100" b="0" dirty="0"/>
                    </a:p>
                  </a:txBody>
                  <a:tcPr marT="34290" marB="3429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Difference</a:t>
                      </a:r>
                    </a:p>
                    <a:p>
                      <a:pPr algn="ctr"/>
                      <a:r>
                        <a:rPr lang="en-US" sz="1100" b="0" baseline="0" dirty="0" smtClean="0"/>
                        <a:t>Today </a:t>
                      </a:r>
                      <a:r>
                        <a:rPr lang="en-US" sz="1100" b="0" dirty="0" smtClean="0"/>
                        <a:t>&amp; Exascale</a:t>
                      </a:r>
                      <a:endParaRPr lang="en-US" sz="1100" b="0" dirty="0"/>
                    </a:p>
                  </a:txBody>
                  <a:tcPr marT="34290" marB="3429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238684"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System</a:t>
                      </a:r>
                      <a:r>
                        <a:rPr lang="en-US" sz="900" b="0" baseline="0" dirty="0" smtClean="0"/>
                        <a:t> peak</a:t>
                      </a:r>
                      <a:endParaRPr lang="en-US" sz="900" b="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55 PFlop/s</a:t>
                      </a:r>
                      <a:endParaRPr lang="en-US" sz="900" b="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1 EFlop/s</a:t>
                      </a:r>
                      <a:endParaRPr lang="en-US" sz="900" b="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~20x</a:t>
                      </a:r>
                      <a:endParaRPr lang="en-US" sz="900" b="0" dirty="0"/>
                    </a:p>
                  </a:txBody>
                  <a:tcPr marT="34290" marB="34290">
                    <a:solidFill>
                      <a:srgbClr val="FFC000"/>
                    </a:solidFill>
                  </a:tcPr>
                </a:tc>
              </a:tr>
              <a:tr h="397807"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Power</a:t>
                      </a:r>
                      <a:endParaRPr lang="en-US" sz="900" b="0" dirty="0"/>
                    </a:p>
                  </a:txBody>
                  <a:tcPr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18 MW</a:t>
                      </a:r>
                    </a:p>
                    <a:p>
                      <a:pPr algn="ctr"/>
                      <a:r>
                        <a:rPr lang="en-US" sz="800" b="0" dirty="0" smtClean="0"/>
                        <a:t>(3</a:t>
                      </a:r>
                      <a:r>
                        <a:rPr lang="en-US" sz="800" b="0" baseline="0" dirty="0" smtClean="0"/>
                        <a:t> Gflops/W)</a:t>
                      </a:r>
                      <a:endParaRPr lang="en-US" sz="800" b="0" dirty="0"/>
                    </a:p>
                  </a:txBody>
                  <a:tcPr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~20 MW</a:t>
                      </a:r>
                    </a:p>
                    <a:p>
                      <a:pPr algn="ctr"/>
                      <a:r>
                        <a:rPr lang="en-US" sz="900" b="0" dirty="0" smtClean="0"/>
                        <a:t>(50</a:t>
                      </a:r>
                      <a:r>
                        <a:rPr lang="en-US" sz="900" b="0" baseline="0" dirty="0" smtClean="0"/>
                        <a:t> Gflops/W)</a:t>
                      </a:r>
                      <a:endParaRPr lang="en-US" sz="900" b="0" dirty="0"/>
                    </a:p>
                  </a:txBody>
                  <a:tcPr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O(1)</a:t>
                      </a:r>
                    </a:p>
                    <a:p>
                      <a:pPr algn="ctr"/>
                      <a:r>
                        <a:rPr lang="en-US" sz="900" b="0" dirty="0" smtClean="0"/>
                        <a:t>~15x</a:t>
                      </a:r>
                      <a:endParaRPr lang="en-US" sz="900" b="0" dirty="0"/>
                    </a:p>
                  </a:txBody>
                  <a:tcPr marT="34290" marB="34290">
                    <a:solidFill>
                      <a:srgbClr val="FFC000"/>
                    </a:solidFill>
                  </a:tcPr>
                </a:tc>
              </a:tr>
              <a:tr h="384547"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System memory</a:t>
                      </a:r>
                      <a:endParaRPr lang="en-US" sz="900" b="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1.4 PB</a:t>
                      </a:r>
                    </a:p>
                    <a:p>
                      <a:pPr algn="ctr"/>
                      <a:r>
                        <a:rPr lang="en-US" sz="800" b="0" dirty="0" smtClean="0"/>
                        <a:t>(1.024PB CPU + 0.384PB CoP)</a:t>
                      </a:r>
                      <a:endParaRPr lang="en-US" sz="800" b="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32 – 64 PB</a:t>
                      </a:r>
                      <a:endParaRPr lang="en-US" sz="900" b="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~50X</a:t>
                      </a:r>
                      <a:endParaRPr lang="en-US" sz="900" b="0" dirty="0"/>
                    </a:p>
                  </a:txBody>
                  <a:tcPr marT="34290" marB="34290">
                    <a:solidFill>
                      <a:srgbClr val="FFC000"/>
                    </a:solidFill>
                  </a:tcPr>
                </a:tc>
              </a:tr>
              <a:tr h="397807"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Node performance</a:t>
                      </a:r>
                      <a:endParaRPr lang="en-US" sz="900" b="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3.43TF/s</a:t>
                      </a:r>
                    </a:p>
                    <a:p>
                      <a:pPr algn="ctr"/>
                      <a:r>
                        <a:rPr lang="en-US" sz="900" b="0" dirty="0" smtClean="0"/>
                        <a:t>(0.4</a:t>
                      </a:r>
                      <a:r>
                        <a:rPr lang="en-US" sz="900" b="0" baseline="0" dirty="0" smtClean="0"/>
                        <a:t> CPU + 3 CoP)</a:t>
                      </a:r>
                      <a:endParaRPr lang="en-US" sz="900" b="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1.2 or 15 TF</a:t>
                      </a:r>
                      <a:endParaRPr lang="en-US" sz="900" b="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O(1)</a:t>
                      </a:r>
                      <a:endParaRPr lang="en-US" sz="900" b="0" dirty="0"/>
                    </a:p>
                  </a:txBody>
                  <a:tcPr marT="34290" marB="34290">
                    <a:solidFill>
                      <a:srgbClr val="FFC000"/>
                    </a:solidFill>
                  </a:tcPr>
                </a:tc>
              </a:tr>
              <a:tr h="397807"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Node concurrency</a:t>
                      </a:r>
                      <a:endParaRPr lang="en-US" sz="900" b="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24</a:t>
                      </a:r>
                      <a:r>
                        <a:rPr lang="en-US" sz="900" b="0" baseline="0" dirty="0" smtClean="0"/>
                        <a:t> core CPU + </a:t>
                      </a:r>
                    </a:p>
                    <a:p>
                      <a:pPr algn="ctr"/>
                      <a:r>
                        <a:rPr lang="en-US" sz="900" b="0" baseline="0" dirty="0" smtClean="0"/>
                        <a:t>171 cores CoP</a:t>
                      </a:r>
                      <a:endParaRPr lang="en-US" sz="900" b="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O(1k) or O(10k)</a:t>
                      </a:r>
                      <a:endParaRPr lang="en-US" sz="900" b="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~5x </a:t>
                      </a:r>
                      <a:r>
                        <a:rPr lang="en-US" sz="900" b="0" baseline="0" dirty="0" smtClean="0"/>
                        <a:t> - ~50x</a:t>
                      </a:r>
                      <a:endParaRPr lang="en-US" sz="900" b="0" dirty="0"/>
                    </a:p>
                  </a:txBody>
                  <a:tcPr marT="34290" marB="34290">
                    <a:solidFill>
                      <a:srgbClr val="FFC000"/>
                    </a:solidFill>
                  </a:tcPr>
                </a:tc>
              </a:tr>
              <a:tr h="399721"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Total node interconnect BW</a:t>
                      </a:r>
                      <a:endParaRPr lang="en-US" sz="900" b="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6.36 GB/s</a:t>
                      </a:r>
                      <a:endParaRPr lang="en-US" sz="900" b="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200 – 400 GB/s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~40x -~60x</a:t>
                      </a:r>
                      <a:endParaRPr lang="en-US" sz="900" b="0" dirty="0"/>
                    </a:p>
                  </a:txBody>
                  <a:tcPr marT="34290" marB="34290">
                    <a:solidFill>
                      <a:srgbClr val="FFC000"/>
                    </a:solidFill>
                  </a:tcPr>
                </a:tc>
              </a:tr>
              <a:tr h="238684"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System size (nodes)</a:t>
                      </a:r>
                      <a:endParaRPr lang="en-US" sz="900" b="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16,000</a:t>
                      </a:r>
                      <a:endParaRPr lang="en-US" sz="900" b="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O(100,000)</a:t>
                      </a:r>
                      <a:r>
                        <a:rPr lang="en-US" sz="900" b="0" baseline="0" dirty="0" smtClean="0"/>
                        <a:t> or O(1M)</a:t>
                      </a:r>
                      <a:endParaRPr lang="en-US" sz="900" b="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~6x</a:t>
                      </a:r>
                      <a:r>
                        <a:rPr lang="en-US" sz="900" b="0" baseline="0" dirty="0" smtClean="0"/>
                        <a:t> - ~60x</a:t>
                      </a:r>
                      <a:endParaRPr lang="en-US" sz="900" b="0" dirty="0"/>
                    </a:p>
                  </a:txBody>
                  <a:tcPr marT="34290" marB="34290">
                    <a:solidFill>
                      <a:srgbClr val="FFC000"/>
                    </a:solidFill>
                  </a:tcPr>
                </a:tc>
              </a:tr>
              <a:tr h="399721"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Total concurrency</a:t>
                      </a:r>
                      <a:endParaRPr lang="en-US" sz="900" b="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3.12M</a:t>
                      </a:r>
                    </a:p>
                    <a:p>
                      <a:pPr algn="ctr"/>
                      <a:r>
                        <a:rPr lang="en-US" sz="800" b="0" dirty="0" smtClean="0"/>
                        <a:t>12.48M threads (4 /core)</a:t>
                      </a:r>
                      <a:endParaRPr lang="en-US" sz="800" b="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O(billion) </a:t>
                      </a:r>
                    </a:p>
                    <a:p>
                      <a:pPr algn="ctr"/>
                      <a:r>
                        <a:rPr lang="en-US" sz="900" b="0" dirty="0" smtClean="0"/>
                        <a:t> for latency hiding</a:t>
                      </a:r>
                      <a:endParaRPr lang="en-US" sz="900" b="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~100x</a:t>
                      </a:r>
                      <a:endParaRPr lang="en-US" sz="900" b="0" dirty="0"/>
                    </a:p>
                  </a:txBody>
                  <a:tcPr marT="34290" marB="34290">
                    <a:solidFill>
                      <a:srgbClr val="FFC000"/>
                    </a:solidFill>
                  </a:tcPr>
                </a:tc>
              </a:tr>
              <a:tr h="238684"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MTTI</a:t>
                      </a:r>
                      <a:endParaRPr lang="en-US" sz="900" b="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Few</a:t>
                      </a:r>
                      <a:r>
                        <a:rPr lang="en-US" sz="900" b="0" baseline="0" dirty="0" smtClean="0"/>
                        <a:t>/day</a:t>
                      </a:r>
                      <a:endParaRPr lang="en-US" sz="900" b="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Many/day</a:t>
                      </a:r>
                      <a:endParaRPr lang="en-US" sz="900" b="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O(?)</a:t>
                      </a:r>
                      <a:endParaRPr lang="en-US" sz="900" b="0" dirty="0"/>
                    </a:p>
                  </a:txBody>
                  <a:tcPr marT="34290" marB="3429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90368" y="4513733"/>
            <a:ext cx="2397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rPr>
              <a:t>Courtesy: Prof. Jack Dongarra </a:t>
            </a:r>
            <a:endParaRPr lang="en-US" sz="1400" dirty="0">
              <a:solidFill>
                <a:schemeClr val="bg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86268" y="2801582"/>
            <a:ext cx="8805333" cy="1415575"/>
          </a:xfrm>
          <a:prstGeom prst="rect">
            <a:avLst/>
          </a:prstGeom>
          <a:noFill/>
          <a:ln w="57150" cap="sq">
            <a:solidFill>
              <a:schemeClr val="accent2">
                <a:lumMod val="75000"/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5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5483186" y="725600"/>
            <a:ext cx="3659570" cy="23717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zh-CN" dirty="0">
                <a:latin typeface="Calibri"/>
                <a:ea typeface="宋体" pitchFamily="2" charset="-122"/>
                <a:cs typeface="Calibri"/>
              </a:rPr>
              <a:t>Design </a:t>
            </a:r>
            <a:r>
              <a:rPr lang="en-US" altLang="zh-CN" dirty="0" smtClean="0">
                <a:latin typeface="Calibri"/>
                <a:ea typeface="宋体" pitchFamily="2" charset="-122"/>
                <a:cs typeface="Calibri"/>
              </a:rPr>
              <a:t>Features</a:t>
            </a:r>
            <a:endParaRPr lang="en-US" altLang="zh-CN" dirty="0">
              <a:latin typeface="Calibri"/>
              <a:ea typeface="宋体" pitchFamily="2" charset="-122"/>
              <a:cs typeface="Calibri"/>
            </a:endParaRP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zh-CN" dirty="0" smtClean="0">
                <a:latin typeface="Calibri"/>
                <a:ea typeface="宋体" pitchFamily="2" charset="-122"/>
                <a:cs typeface="Calibri"/>
              </a:rPr>
              <a:t>RDMA based shuffle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zh-CN" dirty="0" smtClean="0">
                <a:latin typeface="Calibri"/>
                <a:ea typeface="宋体" pitchFamily="2" charset="-122"/>
                <a:cs typeface="Calibri"/>
              </a:rPr>
              <a:t>SEDA-based plugins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zh-CN" dirty="0" smtClean="0">
                <a:latin typeface="Calibri"/>
                <a:ea typeface="宋体" pitchFamily="2" charset="-122"/>
                <a:cs typeface="Calibri"/>
              </a:rPr>
              <a:t>Dynamic connection management and sharing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zh-CN" dirty="0" smtClean="0">
                <a:latin typeface="Calibri"/>
                <a:ea typeface="宋体" pitchFamily="2" charset="-122"/>
                <a:cs typeface="Calibri"/>
              </a:rPr>
              <a:t>Non-blocking and out-of-order data transfer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zh-CN" dirty="0" smtClean="0">
                <a:latin typeface="Calibri"/>
                <a:ea typeface="宋体" pitchFamily="2" charset="-122"/>
                <a:cs typeface="Calibri"/>
              </a:rPr>
              <a:t>Off-JVM-heap buffer management</a:t>
            </a:r>
            <a:endParaRPr lang="en-US" altLang="zh-CN" dirty="0">
              <a:latin typeface="Calibri"/>
              <a:ea typeface="宋体" pitchFamily="2" charset="-122"/>
              <a:cs typeface="Calibri"/>
            </a:endParaRP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zh-CN" dirty="0" smtClean="0">
                <a:latin typeface="Calibri"/>
                <a:ea typeface="宋体" pitchFamily="2" charset="-122"/>
                <a:cs typeface="Calibri"/>
              </a:rPr>
              <a:t>InfiniBand</a:t>
            </a:r>
            <a:r>
              <a:rPr lang="en-US" altLang="zh-CN" dirty="0">
                <a:latin typeface="Calibri"/>
                <a:ea typeface="宋体" pitchFamily="2" charset="-122"/>
                <a:cs typeface="Calibri"/>
              </a:rPr>
              <a:t>/RoCE support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endParaRPr lang="en-US" altLang="zh-CN" dirty="0">
              <a:latin typeface="Calibri"/>
              <a:ea typeface="宋体" pitchFamily="2" charset="-122"/>
              <a:cs typeface="Calibri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975" y="163374"/>
            <a:ext cx="8096595" cy="579576"/>
          </a:xfrm>
        </p:spPr>
        <p:txBody>
          <a:bodyPr/>
          <a:lstStyle/>
          <a:p>
            <a:r>
              <a:rPr lang="en-US" altLang="zh-CN" sz="2400" dirty="0"/>
              <a:t>Design Overview of </a:t>
            </a:r>
            <a:r>
              <a:rPr lang="en-US" altLang="zh-CN" sz="2400" dirty="0" smtClean="0"/>
              <a:t>Spark </a:t>
            </a:r>
            <a:r>
              <a:rPr lang="en-US" altLang="zh-CN" sz="2400" dirty="0"/>
              <a:t>with </a:t>
            </a:r>
            <a:r>
              <a:rPr lang="en-US" altLang="zh-CN" sz="2400" dirty="0" smtClean="0"/>
              <a:t>RDMA</a:t>
            </a:r>
            <a:endParaRPr kumimoji="1" lang="zh-CN" altLang="en-US" sz="2400" dirty="0"/>
          </a:p>
        </p:txBody>
      </p:sp>
      <p:pic>
        <p:nvPicPr>
          <p:cNvPr id="4" name="图片 3" descr="arch-overview-crop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8" y="742950"/>
            <a:ext cx="4927600" cy="2795878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975" y="3821916"/>
            <a:ext cx="891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lang="en-US"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zh-CN" sz="1600" b="0" dirty="0" smtClean="0">
                <a:latin typeface="Calibri"/>
                <a:ea typeface="宋体" pitchFamily="2" charset="-122"/>
                <a:cs typeface="Calibri"/>
              </a:rPr>
              <a:t>Enables high performance RDMA communication, while supporting traditional socket interface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zh-CN" sz="1600" b="0" dirty="0" smtClean="0">
                <a:latin typeface="Calibri"/>
                <a:ea typeface="宋体" pitchFamily="2" charset="-122"/>
                <a:cs typeface="Calibri"/>
              </a:rPr>
              <a:t>JNI Layer bridges Scala based Spark with communication library written in native code</a:t>
            </a:r>
          </a:p>
          <a:p>
            <a:pPr marL="0" indent="0" eaLnBrk="1" hangingPunct="1">
              <a:lnSpc>
                <a:spcPct val="80000"/>
              </a:lnSpc>
              <a:spcAft>
                <a:spcPts val="600"/>
              </a:spcAft>
              <a:buFontTx/>
              <a:buNone/>
            </a:pPr>
            <a:endParaRPr lang="en-US" altLang="zh-CN" sz="1600" b="0" dirty="0" smtClean="0">
              <a:latin typeface="Calibri"/>
              <a:ea typeface="宋体" pitchFamily="2" charset="-122"/>
              <a:cs typeface="Calibri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52938" y="4428566"/>
            <a:ext cx="8421688" cy="4955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12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X. Lu, M. W. Rahman, N. Islam, D. Shankar, and D. K. Panda, Accelerating Spark with RDMA for Big Data Processing: Early Experiences, Int'l Symposium on High Performance Interconnects (HotI'14), August 2014</a:t>
            </a:r>
            <a:endParaRPr lang="en-US" sz="11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482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286" y="3266342"/>
            <a:ext cx="8229600" cy="1749853"/>
          </a:xfrm>
        </p:spPr>
        <p:txBody>
          <a:bodyPr/>
          <a:lstStyle/>
          <a:p>
            <a:r>
              <a:rPr lang="en-US" altLang="zh-CN" sz="1400" dirty="0">
                <a:latin typeface="Calibri"/>
                <a:ea typeface="宋体" pitchFamily="2" charset="-122"/>
                <a:cs typeface="Calibri"/>
              </a:rPr>
              <a:t>Intel </a:t>
            </a:r>
            <a:r>
              <a:rPr lang="en-US" altLang="zh-CN" sz="1400" dirty="0" smtClean="0">
                <a:latin typeface="Calibri"/>
                <a:ea typeface="宋体" pitchFamily="2" charset="-122"/>
                <a:cs typeface="Calibri"/>
              </a:rPr>
              <a:t>SandyBridge + FDR, 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ＭＳ Ｐゴシック" charset="0"/>
              </a:rPr>
              <a:t>16 Worker Nodes, 256 Cores, 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ＭＳ Ｐゴシック" charset="0"/>
              </a:rPr>
              <a:t>(256M 256R</a:t>
            </a:r>
            <a:r>
              <a:rPr lang="en-US" altLang="zh-CN" sz="1400" dirty="0" smtClean="0">
                <a:solidFill>
                  <a:srgbClr val="000000"/>
                </a:solidFill>
                <a:latin typeface="Calibri"/>
                <a:ea typeface="ＭＳ Ｐゴシック" charset="0"/>
              </a:rPr>
              <a:t>)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alibri"/>
                <a:ea typeface="ＭＳ Ｐゴシック" charset="0"/>
                <a:cs typeface="Calibri" charset="0"/>
              </a:rPr>
              <a:t>RDMA-based design for Spark 1.4.0 </a:t>
            </a:r>
            <a:endParaRPr lang="en-US" altLang="zh-CN" sz="1400" dirty="0" smtClean="0">
              <a:solidFill>
                <a:srgbClr val="000000"/>
              </a:solidFill>
              <a:cs typeface="Calibri" charset="0"/>
            </a:endParaRPr>
          </a:p>
          <a:p>
            <a:pPr eaLnBrk="1" hangingPunct="1"/>
            <a:r>
              <a:rPr lang="en-US" altLang="zh-CN" sz="1400" dirty="0" smtClean="0">
                <a:latin typeface="Calibri"/>
                <a:ea typeface="宋体" pitchFamily="2" charset="-122"/>
                <a:cs typeface="Calibri"/>
              </a:rPr>
              <a:t>RDMA vs. IPoIB with 256 concurrent tasks, single disk per node and RamDisk. For SortByKey Test:</a:t>
            </a:r>
            <a:endParaRPr lang="en-US" altLang="zh-CN" sz="1400" dirty="0">
              <a:latin typeface="Calibri"/>
              <a:ea typeface="宋体" pitchFamily="2" charset="-122"/>
              <a:cs typeface="Calibri"/>
            </a:endParaRPr>
          </a:p>
          <a:p>
            <a:pPr lvl="1"/>
            <a:r>
              <a:rPr lang="en-US" altLang="zh-CN" sz="1200" dirty="0" smtClean="0">
                <a:solidFill>
                  <a:srgbClr val="000000"/>
                </a:solidFill>
                <a:cs typeface="Calibri" charset="0"/>
              </a:rPr>
              <a:t>Sh</a:t>
            </a:r>
            <a:r>
              <a:rPr lang="en-US" altLang="zh-CN" sz="1200" dirty="0" smtClean="0"/>
              <a:t>uffle time reduced by up to </a:t>
            </a:r>
            <a:r>
              <a:rPr lang="en-US" altLang="zh-CN" sz="1200" dirty="0" smtClean="0">
                <a:solidFill>
                  <a:srgbClr val="FF0000"/>
                </a:solidFill>
              </a:rPr>
              <a:t>77%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over IPoIB (56Gbps) </a:t>
            </a:r>
          </a:p>
          <a:p>
            <a:pPr lvl="1"/>
            <a:r>
              <a:rPr lang="en-US" altLang="zh-CN" sz="1200" dirty="0" smtClean="0">
                <a:solidFill>
                  <a:srgbClr val="000000"/>
                </a:solidFill>
                <a:cs typeface="Calibri" charset="0"/>
              </a:rPr>
              <a:t>Total </a:t>
            </a:r>
            <a:r>
              <a:rPr lang="en-US" altLang="zh-CN" sz="1200" dirty="0" smtClean="0"/>
              <a:t>time </a:t>
            </a:r>
            <a:r>
              <a:rPr lang="en-US" altLang="zh-CN" sz="1200" dirty="0"/>
              <a:t>reduced by </a:t>
            </a:r>
            <a:r>
              <a:rPr lang="en-US" altLang="zh-CN" sz="1200" dirty="0" smtClean="0"/>
              <a:t>up to </a:t>
            </a:r>
            <a:r>
              <a:rPr lang="en-US" altLang="zh-CN" sz="1200" dirty="0" smtClean="0">
                <a:solidFill>
                  <a:srgbClr val="FF0000"/>
                </a:solidFill>
              </a:rPr>
              <a:t>58%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over IPoIB (56Gbps)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498" y="117557"/>
            <a:ext cx="8229600" cy="857250"/>
          </a:xfrm>
        </p:spPr>
        <p:txBody>
          <a:bodyPr/>
          <a:lstStyle/>
          <a:p>
            <a:r>
              <a:rPr kumimoji="1" lang="en-US" altLang="zh-CN" sz="2400" dirty="0"/>
              <a:t>Performance </a:t>
            </a:r>
            <a:r>
              <a:rPr kumimoji="1" lang="en-US" altLang="zh-CN" sz="2400" dirty="0" smtClean="0"/>
              <a:t>Evaluation on </a:t>
            </a:r>
            <a:r>
              <a:rPr lang="en-US" altLang="zh-CN" sz="2400" dirty="0" smtClean="0"/>
              <a:t>TACC Stampede - SortByTest</a:t>
            </a:r>
            <a:endParaRPr kumimoji="1" lang="zh-CN" altLang="en-US" sz="2400" dirty="0"/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783672" y="2823590"/>
            <a:ext cx="7828912" cy="322065"/>
            <a:chOff x="1681706" y="3834227"/>
            <a:chExt cx="6615937" cy="427562"/>
          </a:xfrm>
        </p:grpSpPr>
        <p:sp>
          <p:nvSpPr>
            <p:cNvPr id="7" name="TextBox 9"/>
            <p:cNvSpPr txBox="1"/>
            <p:nvPr/>
          </p:nvSpPr>
          <p:spPr>
            <a:xfrm>
              <a:off x="1681706" y="3853195"/>
              <a:ext cx="2832826" cy="4085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400" kern="0" dirty="0">
                  <a:solidFill>
                    <a:srgbClr val="000000"/>
                  </a:solidFill>
                  <a:latin typeface="Calibri"/>
                  <a:ea typeface="ＭＳ Ｐゴシック" charset="0"/>
                </a:rPr>
                <a:t>16 Worker Nodes, SortByTest </a:t>
              </a:r>
              <a:r>
                <a:rPr lang="en-US" sz="1400" kern="0" dirty="0" smtClean="0">
                  <a:solidFill>
                    <a:srgbClr val="FF0000"/>
                  </a:solidFill>
                  <a:latin typeface="Calibri"/>
                  <a:ea typeface="ＭＳ Ｐゴシック" charset="0"/>
                </a:rPr>
                <a:t>Shuffle Time</a:t>
              </a:r>
              <a:endParaRPr lang="en-US" sz="1400" kern="0" dirty="0">
                <a:solidFill>
                  <a:srgbClr val="FF0000"/>
                </a:solidFill>
                <a:latin typeface="Calibri"/>
                <a:ea typeface="ＭＳ Ｐゴシック" charset="0"/>
              </a:endParaRPr>
            </a:p>
          </p:txBody>
        </p:sp>
        <p:sp>
          <p:nvSpPr>
            <p:cNvPr id="8" name="TextBox 10"/>
            <p:cNvSpPr txBox="1"/>
            <p:nvPr/>
          </p:nvSpPr>
          <p:spPr>
            <a:xfrm>
              <a:off x="5584026" y="3834227"/>
              <a:ext cx="2713617" cy="4085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400" kern="0" dirty="0" smtClean="0">
                  <a:solidFill>
                    <a:srgbClr val="000000"/>
                  </a:solidFill>
                  <a:latin typeface="Calibri"/>
                  <a:ea typeface="ＭＳ Ｐゴシック" charset="0"/>
                </a:rPr>
                <a:t>16 Worker Nodes, SortByTest </a:t>
              </a:r>
              <a:r>
                <a:rPr lang="en-US" sz="1400" kern="0" dirty="0" smtClean="0">
                  <a:solidFill>
                    <a:srgbClr val="FF0000"/>
                  </a:solidFill>
                  <a:latin typeface="Calibri"/>
                  <a:ea typeface="ＭＳ Ｐゴシック" charset="0"/>
                </a:rPr>
                <a:t>Total Time</a:t>
              </a:r>
              <a:endParaRPr lang="en-US" sz="1400" b="1" kern="0" dirty="0">
                <a:solidFill>
                  <a:srgbClr val="FF0000"/>
                </a:solidFill>
                <a:latin typeface="Calibri"/>
                <a:ea typeface="ＭＳ Ｐゴシック" charset="0"/>
              </a:endParaRPr>
            </a:p>
          </p:txBody>
        </p:sp>
      </p:grp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523175652"/>
              </p:ext>
            </p:extLst>
          </p:nvPr>
        </p:nvGraphicFramePr>
        <p:xfrm>
          <a:off x="4642810" y="546212"/>
          <a:ext cx="4022630" cy="2226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469938614"/>
              </p:ext>
            </p:extLst>
          </p:nvPr>
        </p:nvGraphicFramePr>
        <p:xfrm>
          <a:off x="496846" y="532231"/>
          <a:ext cx="4059980" cy="2254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8070290" y="820598"/>
            <a:ext cx="597617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sz="1200" kern="0" dirty="0" smtClean="0">
                <a:latin typeface="+mj-lt"/>
                <a:cs typeface="Calibri" pitchFamily="34" charset="0"/>
              </a:rPr>
              <a:t>58%</a:t>
            </a:r>
            <a:endParaRPr kumimoji="1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cs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3996561" y="853177"/>
            <a:ext cx="0" cy="938365"/>
          </a:xfrm>
          <a:prstGeom prst="straightConnector1">
            <a:avLst/>
          </a:prstGeom>
          <a:solidFill>
            <a:schemeClr val="accent1"/>
          </a:solidFill>
          <a:ln w="44450" cap="sq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8058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0875" y="560308"/>
            <a:ext cx="8118474" cy="3701561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1400" dirty="0" smtClean="0"/>
              <a:t>RDMA </a:t>
            </a:r>
            <a:r>
              <a:rPr lang="en-US" altLang="zh-CN" sz="1400" dirty="0"/>
              <a:t>for Apache Hadoop 2.x (RDMA-Hadoop-2.x</a:t>
            </a:r>
            <a:r>
              <a:rPr lang="en-US" altLang="zh-CN" sz="1400" dirty="0" smtClean="0"/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zh-CN" sz="1100" dirty="0" smtClean="0"/>
              <a:t>Plugins for Apache and HDP Hadoop distributions</a:t>
            </a:r>
            <a:endParaRPr lang="en-US" altLang="zh-CN" sz="1100" dirty="0"/>
          </a:p>
          <a:p>
            <a:pPr>
              <a:lnSpc>
                <a:spcPct val="130000"/>
              </a:lnSpc>
            </a:pPr>
            <a:r>
              <a:rPr lang="en-US" altLang="zh-CN" sz="1400" dirty="0"/>
              <a:t>RDMA for Apache Hadoop 1.x (RDMA-Hadoop</a:t>
            </a:r>
            <a:r>
              <a:rPr lang="en-US" altLang="zh-CN" sz="1400" dirty="0" smtClean="0"/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1400" dirty="0"/>
              <a:t>RDMA for Memcached (RDMA-Memcached</a:t>
            </a:r>
            <a:r>
              <a:rPr lang="en-US" altLang="zh-CN" sz="1400" dirty="0" smtClean="0"/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1400" dirty="0"/>
              <a:t>OSU HiBD-Benchmarks (OHB</a:t>
            </a:r>
            <a:r>
              <a:rPr lang="en-US" altLang="zh-CN" sz="1400" dirty="0" smtClean="0"/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zh-CN" sz="1200" dirty="0" smtClean="0"/>
              <a:t>HDFS and Memcached Micro-benchmarks</a:t>
            </a:r>
          </a:p>
          <a:p>
            <a:pPr>
              <a:lnSpc>
                <a:spcPct val="130000"/>
              </a:lnSpc>
            </a:pPr>
            <a:r>
              <a:rPr lang="en-US" sz="1400" b="1" dirty="0" smtClean="0">
                <a:solidFill>
                  <a:srgbClr val="000000"/>
                </a:solidFill>
                <a:hlinkClick r:id="rId3"/>
              </a:rPr>
              <a:t>http://hibd.cse.ohio-state.edu</a:t>
            </a:r>
            <a:endParaRPr lang="en-US" sz="1400" b="1" dirty="0" smtClean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1400" dirty="0" smtClean="0">
                <a:solidFill>
                  <a:srgbClr val="00B050"/>
                </a:solidFill>
              </a:rPr>
              <a:t>Users Base: 135 organizations from 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smtClean="0">
                <a:solidFill>
                  <a:srgbClr val="00B050"/>
                </a:solidFill>
              </a:rPr>
              <a:t>20 countries</a:t>
            </a:r>
          </a:p>
          <a:p>
            <a:pPr>
              <a:lnSpc>
                <a:spcPct val="130000"/>
              </a:lnSpc>
            </a:pPr>
            <a:r>
              <a:rPr lang="en-US" sz="1400" dirty="0" smtClean="0">
                <a:solidFill>
                  <a:srgbClr val="00B050"/>
                </a:solidFill>
              </a:rPr>
              <a:t>More than 13,400 downloads from the project site</a:t>
            </a:r>
          </a:p>
          <a:p>
            <a:pPr>
              <a:lnSpc>
                <a:spcPct val="130000"/>
              </a:lnSpc>
            </a:pPr>
            <a:r>
              <a:rPr lang="en-US" sz="1400" dirty="0" smtClean="0">
                <a:solidFill>
                  <a:srgbClr val="FF0000"/>
                </a:solidFill>
              </a:rPr>
              <a:t>RDMA for Apache HBase, Spark and CDH (upcoming)</a:t>
            </a:r>
          </a:p>
          <a:p>
            <a:pPr>
              <a:lnSpc>
                <a:spcPct val="130000"/>
              </a:lnSpc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0320" y="0"/>
            <a:ext cx="8577118" cy="447769"/>
          </a:xfrm>
        </p:spPr>
        <p:txBody>
          <a:bodyPr/>
          <a:lstStyle/>
          <a:p>
            <a:r>
              <a:rPr lang="en-US" altLang="zh-CN" sz="2400" dirty="0" smtClean="0"/>
              <a:t>The High-Performance Big Data (HiBD) Project</a:t>
            </a:r>
            <a:endParaRPr lang="en-US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5997" y="3684370"/>
            <a:ext cx="2590800" cy="12371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57987" y="3648080"/>
            <a:ext cx="2514600" cy="1276869"/>
          </a:xfrm>
          <a:prstGeom prst="rect">
            <a:avLst/>
          </a:prstGeom>
        </p:spPr>
      </p:pic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4129533" y="3787008"/>
            <a:ext cx="1524000" cy="1143000"/>
            <a:chOff x="1584" y="1008"/>
            <a:chExt cx="624" cy="576"/>
          </a:xfrm>
        </p:grpSpPr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1657" y="1051"/>
              <a:ext cx="479" cy="42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40000"/>
                </a:gs>
              </a:gsLst>
              <a:path path="rect">
                <a:fillToRect r="100000" b="100000"/>
              </a:path>
            </a:gradFill>
            <a:ln w="9525" algn="ctr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3" name="Group 6"/>
            <p:cNvGrpSpPr>
              <a:grpSpLocks/>
            </p:cNvGrpSpPr>
            <p:nvPr/>
          </p:nvGrpSpPr>
          <p:grpSpPr bwMode="auto">
            <a:xfrm>
              <a:off x="1731" y="1122"/>
              <a:ext cx="111" cy="71"/>
              <a:chOff x="1440" y="1200"/>
              <a:chExt cx="864" cy="720"/>
            </a:xfrm>
          </p:grpSpPr>
          <p:sp>
            <p:nvSpPr>
              <p:cNvPr id="109" name="Rectangle 7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0" name="Rectangle 8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1" name="Rectangle 9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2" name="Rectangle 10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3" name="Oval 11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4" name="Line 12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5" name="Line 13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6" name="Line 14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7" name="Line 15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8" name="Line 16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9" name="Line 17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4" name="Group 18"/>
            <p:cNvGrpSpPr>
              <a:grpSpLocks/>
            </p:cNvGrpSpPr>
            <p:nvPr/>
          </p:nvGrpSpPr>
          <p:grpSpPr bwMode="auto">
            <a:xfrm>
              <a:off x="1977" y="1322"/>
              <a:ext cx="110" cy="71"/>
              <a:chOff x="1440" y="1200"/>
              <a:chExt cx="864" cy="720"/>
            </a:xfrm>
          </p:grpSpPr>
          <p:sp>
            <p:nvSpPr>
              <p:cNvPr id="98" name="Rectangle 19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99" name="Rectangle 20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0" name="Rectangle 21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1" name="Rectangle 22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2" name="Oval 23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3" name="Line 24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4" name="Line 25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5" name="Line 26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6" name="Line 27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" name="Line 28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8" name="Line 29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5" name="Group 30"/>
            <p:cNvGrpSpPr>
              <a:grpSpLocks/>
            </p:cNvGrpSpPr>
            <p:nvPr/>
          </p:nvGrpSpPr>
          <p:grpSpPr bwMode="auto">
            <a:xfrm>
              <a:off x="1854" y="1393"/>
              <a:ext cx="110" cy="71"/>
              <a:chOff x="1440" y="1200"/>
              <a:chExt cx="864" cy="720"/>
            </a:xfrm>
          </p:grpSpPr>
          <p:sp>
            <p:nvSpPr>
              <p:cNvPr id="87" name="Rectangle 31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8" name="Rectangle 32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9" name="Rectangle 33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90" name="Rectangle 34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91" name="Oval 35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92" name="Line 36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" name="Line 37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4" name="Line 38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5" name="Line 39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" name="Line 40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" name="Line 41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6" name="Group 42"/>
            <p:cNvGrpSpPr>
              <a:grpSpLocks/>
            </p:cNvGrpSpPr>
            <p:nvPr/>
          </p:nvGrpSpPr>
          <p:grpSpPr bwMode="auto">
            <a:xfrm>
              <a:off x="1964" y="1134"/>
              <a:ext cx="111" cy="71"/>
              <a:chOff x="1440" y="1200"/>
              <a:chExt cx="864" cy="720"/>
            </a:xfrm>
          </p:grpSpPr>
          <p:sp>
            <p:nvSpPr>
              <p:cNvPr id="76" name="Rectangle 43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7" name="Rectangle 44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8" name="Rectangle 45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9" name="Rectangle 46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0" name="Oval 47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1" name="Line 48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2" name="Line 49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3" name="Line 50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4" name="Line 51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5" name="Line 52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6" name="Line 53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7" name="Group 54"/>
            <p:cNvGrpSpPr>
              <a:grpSpLocks/>
            </p:cNvGrpSpPr>
            <p:nvPr/>
          </p:nvGrpSpPr>
          <p:grpSpPr bwMode="auto">
            <a:xfrm>
              <a:off x="1719" y="1334"/>
              <a:ext cx="110" cy="71"/>
              <a:chOff x="1440" y="1200"/>
              <a:chExt cx="864" cy="720"/>
            </a:xfrm>
          </p:grpSpPr>
          <p:sp>
            <p:nvSpPr>
              <p:cNvPr id="65" name="Rectangle 55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6" name="Rectangle 56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7" name="Rectangle 57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8" name="Rectangle 58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9" name="Oval 59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0" name="Line 60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" name="Line 61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" name="Line 62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" name="Line 63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" name="Line 64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5" name="Line 65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8" name="Group 66"/>
            <p:cNvGrpSpPr>
              <a:grpSpLocks/>
            </p:cNvGrpSpPr>
            <p:nvPr/>
          </p:nvGrpSpPr>
          <p:grpSpPr bwMode="auto">
            <a:xfrm>
              <a:off x="1682" y="1228"/>
              <a:ext cx="110" cy="71"/>
              <a:chOff x="1440" y="1200"/>
              <a:chExt cx="864" cy="720"/>
            </a:xfrm>
          </p:grpSpPr>
          <p:sp>
            <p:nvSpPr>
              <p:cNvPr id="54" name="Rectangle 67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5" name="Rectangle 68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6" name="Rectangle 69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7" name="Rectangle 70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8" name="Oval 71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9" name="Line 72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" name="Line 73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" name="Line 74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" name="Line 75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" name="Line 76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" name="Line 77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9" name="Group 78"/>
            <p:cNvGrpSpPr>
              <a:grpSpLocks/>
            </p:cNvGrpSpPr>
            <p:nvPr/>
          </p:nvGrpSpPr>
          <p:grpSpPr bwMode="auto">
            <a:xfrm>
              <a:off x="1854" y="1075"/>
              <a:ext cx="110" cy="71"/>
              <a:chOff x="1440" y="1200"/>
              <a:chExt cx="864" cy="720"/>
            </a:xfrm>
          </p:grpSpPr>
          <p:sp>
            <p:nvSpPr>
              <p:cNvPr id="43" name="Rectangle 79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4" name="Rectangle 80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Rectangle 81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6" name="Rectangle 82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7" name="Oval 83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8" name="Line 84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" name="Line 85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" name="Line 86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" name="Line 87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" name="Line 88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" name="Line 89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20" name="Group 90"/>
            <p:cNvGrpSpPr>
              <a:grpSpLocks/>
            </p:cNvGrpSpPr>
            <p:nvPr/>
          </p:nvGrpSpPr>
          <p:grpSpPr bwMode="auto">
            <a:xfrm>
              <a:off x="2013" y="1228"/>
              <a:ext cx="111" cy="71"/>
              <a:chOff x="1440" y="1200"/>
              <a:chExt cx="864" cy="720"/>
            </a:xfrm>
          </p:grpSpPr>
          <p:sp>
            <p:nvSpPr>
              <p:cNvPr id="32" name="Rectangle 91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3" name="Rectangle 92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4" name="Rectangle 93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" name="Rectangle 94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" name="Oval 95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7" name="Line 96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" name="Line 97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" name="Line 98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" name="Line 99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" name="Line 100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" name="Line 101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1" name="Rectangle 102"/>
            <p:cNvSpPr>
              <a:spLocks noChangeArrowheads="1"/>
            </p:cNvSpPr>
            <p:nvPr/>
          </p:nvSpPr>
          <p:spPr bwMode="auto">
            <a:xfrm>
              <a:off x="1891" y="1193"/>
              <a:ext cx="24" cy="165"/>
            </a:xfrm>
            <a:prstGeom prst="rect">
              <a:avLst/>
            </a:prstGeom>
            <a:solidFill>
              <a:srgbClr val="FF3399"/>
            </a:solidFill>
            <a:ln w="9525" algn="ctr">
              <a:solidFill>
                <a:srgbClr val="FF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Line 103"/>
            <p:cNvSpPr>
              <a:spLocks noChangeShapeType="1"/>
            </p:cNvSpPr>
            <p:nvPr/>
          </p:nvSpPr>
          <p:spPr bwMode="auto">
            <a:xfrm>
              <a:off x="1817" y="1181"/>
              <a:ext cx="74" cy="59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Line 104"/>
            <p:cNvSpPr>
              <a:spLocks noChangeShapeType="1"/>
            </p:cNvSpPr>
            <p:nvPr/>
          </p:nvSpPr>
          <p:spPr bwMode="auto">
            <a:xfrm>
              <a:off x="1792" y="1263"/>
              <a:ext cx="99" cy="0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Line 105"/>
            <p:cNvSpPr>
              <a:spLocks noChangeShapeType="1"/>
            </p:cNvSpPr>
            <p:nvPr/>
          </p:nvSpPr>
          <p:spPr bwMode="auto">
            <a:xfrm flipV="1">
              <a:off x="1817" y="1287"/>
              <a:ext cx="74" cy="71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Line 106"/>
            <p:cNvSpPr>
              <a:spLocks noChangeShapeType="1"/>
            </p:cNvSpPr>
            <p:nvPr/>
          </p:nvSpPr>
          <p:spPr bwMode="auto">
            <a:xfrm flipH="1">
              <a:off x="1915" y="1181"/>
              <a:ext cx="62" cy="59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Line 107"/>
            <p:cNvSpPr>
              <a:spLocks noChangeShapeType="1"/>
            </p:cNvSpPr>
            <p:nvPr/>
          </p:nvSpPr>
          <p:spPr bwMode="auto">
            <a:xfrm flipH="1">
              <a:off x="1915" y="1263"/>
              <a:ext cx="98" cy="0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Line 108"/>
            <p:cNvSpPr>
              <a:spLocks noChangeShapeType="1"/>
            </p:cNvSpPr>
            <p:nvPr/>
          </p:nvSpPr>
          <p:spPr bwMode="auto">
            <a:xfrm flipH="1" flipV="1">
              <a:off x="1915" y="1287"/>
              <a:ext cx="62" cy="59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Line 109"/>
            <p:cNvSpPr>
              <a:spLocks noChangeShapeType="1"/>
            </p:cNvSpPr>
            <p:nvPr/>
          </p:nvSpPr>
          <p:spPr bwMode="auto">
            <a:xfrm flipV="1">
              <a:off x="1903" y="1358"/>
              <a:ext cx="0" cy="35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Line 110"/>
            <p:cNvSpPr>
              <a:spLocks noChangeShapeType="1"/>
            </p:cNvSpPr>
            <p:nvPr/>
          </p:nvSpPr>
          <p:spPr bwMode="auto">
            <a:xfrm>
              <a:off x="1903" y="1146"/>
              <a:ext cx="0" cy="47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WordArt 111"/>
            <p:cNvSpPr>
              <a:spLocks noChangeArrowheads="1" noChangeShapeType="1" noTextEdit="1"/>
            </p:cNvSpPr>
            <p:nvPr/>
          </p:nvSpPr>
          <p:spPr bwMode="auto">
            <a:xfrm>
              <a:off x="1584" y="1008"/>
              <a:ext cx="624" cy="533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9381227"/>
                </a:avLst>
              </a:prstTxWarp>
            </a:bodyPr>
            <a:lstStyle/>
            <a:p>
              <a:pPr algn="ctr"/>
              <a:r>
                <a:rPr lang="en-US" sz="28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Garamond"/>
                </a:rPr>
                <a:t>Network Based Computing</a:t>
              </a:r>
            </a:p>
          </p:txBody>
        </p:sp>
        <p:sp>
          <p:nvSpPr>
            <p:cNvPr id="31" name="WordArt 112"/>
            <p:cNvSpPr>
              <a:spLocks noChangeArrowheads="1" noChangeShapeType="1" noTextEdit="1"/>
            </p:cNvSpPr>
            <p:nvPr/>
          </p:nvSpPr>
          <p:spPr bwMode="auto">
            <a:xfrm>
              <a:off x="1668" y="1475"/>
              <a:ext cx="444" cy="1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effectLst>
                    <a:outerShdw dist="45791" dir="2021404" algn="ctr" rotWithShape="0">
                      <a:srgbClr val="B2B2B2">
                        <a:alpha val="80000"/>
                      </a:srgbClr>
                    </a:outerShdw>
                  </a:effectLst>
                  <a:latin typeface="Garamond"/>
                </a:rPr>
                <a:t>Laboratory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825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149404" y="2647028"/>
            <a:ext cx="8994596" cy="1415331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1100" b="1" dirty="0">
                <a:solidFill>
                  <a:srgbClr val="FF0000"/>
                </a:solidFill>
              </a:rPr>
              <a:t>HHH</a:t>
            </a:r>
            <a:r>
              <a:rPr lang="en-US" sz="1100" dirty="0">
                <a:solidFill>
                  <a:srgbClr val="000000"/>
                </a:solidFill>
              </a:rPr>
              <a:t>: Heterogeneous storage devices with hybrid replication schemes are supported in this mode of operation to have better fault-tolerance as well as performance. This mode is enabled by </a:t>
            </a:r>
            <a:r>
              <a:rPr lang="en-US" sz="1100" b="1" dirty="0">
                <a:solidFill>
                  <a:srgbClr val="FF0000"/>
                </a:solidFill>
              </a:rPr>
              <a:t>default</a:t>
            </a:r>
            <a:r>
              <a:rPr lang="en-US" sz="1100" dirty="0">
                <a:solidFill>
                  <a:srgbClr val="000000"/>
                </a:solidFill>
              </a:rPr>
              <a:t> in the package. </a:t>
            </a:r>
            <a:endParaRPr lang="en-US" sz="1100" dirty="0" smtClean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1100" b="1" dirty="0" smtClean="0">
                <a:solidFill>
                  <a:srgbClr val="FF0000"/>
                </a:solidFill>
              </a:rPr>
              <a:t>HHH</a:t>
            </a:r>
            <a:r>
              <a:rPr lang="en-US" sz="1100" b="1" dirty="0">
                <a:solidFill>
                  <a:srgbClr val="FF0000"/>
                </a:solidFill>
              </a:rPr>
              <a:t>-M</a:t>
            </a:r>
            <a:r>
              <a:rPr lang="en-US" sz="1100" dirty="0">
                <a:solidFill>
                  <a:srgbClr val="000000"/>
                </a:solidFill>
              </a:rPr>
              <a:t>: A high-performance in-memory based setup has been introduced in this package that can be utilized to perform all I/O operations in-memory and obtain as much performance benefit as possible. </a:t>
            </a:r>
            <a:endParaRPr lang="en-US" sz="1100" dirty="0" smtClean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1100" b="1" dirty="0" smtClean="0">
                <a:solidFill>
                  <a:srgbClr val="FF0000"/>
                </a:solidFill>
              </a:rPr>
              <a:t>HHH</a:t>
            </a:r>
            <a:r>
              <a:rPr lang="en-US" sz="1100" b="1" dirty="0">
                <a:solidFill>
                  <a:srgbClr val="FF0000"/>
                </a:solidFill>
              </a:rPr>
              <a:t>-L</a:t>
            </a:r>
            <a:r>
              <a:rPr lang="en-US" sz="1100" dirty="0">
                <a:solidFill>
                  <a:srgbClr val="000000"/>
                </a:solidFill>
              </a:rPr>
              <a:t>: With parallel file systems integrated, HHH-L mode can take advantage of the Lustre available in the cluster. </a:t>
            </a:r>
            <a:endParaRPr lang="en-US" sz="1100" dirty="0" smtClean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1100" b="1" dirty="0" smtClean="0">
                <a:solidFill>
                  <a:srgbClr val="FF0000"/>
                </a:solidFill>
              </a:rPr>
              <a:t>MapReduce </a:t>
            </a:r>
            <a:r>
              <a:rPr lang="en-US" sz="1100" b="1" dirty="0">
                <a:solidFill>
                  <a:srgbClr val="FF0000"/>
                </a:solidFill>
              </a:rPr>
              <a:t>over Lustre, with/without local disks</a:t>
            </a:r>
            <a:r>
              <a:rPr lang="en-US" sz="1100" dirty="0">
                <a:solidFill>
                  <a:srgbClr val="000000"/>
                </a:solidFill>
              </a:rPr>
              <a:t>: Besides, HDFS based solutions, </a:t>
            </a:r>
            <a:r>
              <a:rPr lang="en-US" sz="1100" dirty="0" smtClean="0">
                <a:solidFill>
                  <a:srgbClr val="000000"/>
                </a:solidFill>
              </a:rPr>
              <a:t>this package </a:t>
            </a:r>
            <a:r>
              <a:rPr lang="en-US" sz="1100" dirty="0">
                <a:solidFill>
                  <a:srgbClr val="000000"/>
                </a:solidFill>
              </a:rPr>
              <a:t>also </a:t>
            </a:r>
            <a:r>
              <a:rPr lang="en-US" sz="1100" dirty="0" smtClean="0">
                <a:solidFill>
                  <a:srgbClr val="000000"/>
                </a:solidFill>
              </a:rPr>
              <a:t>provides </a:t>
            </a:r>
            <a:r>
              <a:rPr lang="en-US" sz="1100" dirty="0">
                <a:solidFill>
                  <a:srgbClr val="000000"/>
                </a:solidFill>
              </a:rPr>
              <a:t>support to run MapReduce jobs on top of Lustre alone. Here, two different modes are introduced: with local disks and without local </a:t>
            </a:r>
            <a:r>
              <a:rPr lang="en-US" sz="1100" dirty="0" smtClean="0">
                <a:solidFill>
                  <a:srgbClr val="000000"/>
                </a:solidFill>
              </a:rPr>
              <a:t>disks.</a:t>
            </a:r>
            <a:endParaRPr lang="en-US" sz="1100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1100" b="1" dirty="0" smtClean="0">
                <a:solidFill>
                  <a:srgbClr val="FF0000"/>
                </a:solidFill>
              </a:rPr>
              <a:t>Running </a:t>
            </a:r>
            <a:r>
              <a:rPr lang="en-US" sz="1100" b="1" dirty="0">
                <a:solidFill>
                  <a:srgbClr val="FF0000"/>
                </a:solidFill>
              </a:rPr>
              <a:t>with Slurm and PBS</a:t>
            </a:r>
            <a:r>
              <a:rPr lang="en-US" sz="1100" dirty="0">
                <a:solidFill>
                  <a:srgbClr val="000000"/>
                </a:solidFill>
              </a:rPr>
              <a:t>: Supports deploying RDMA for Apache Hadoop 2.x with Slurm and PBS in different running modes (HHH, HHH-M, HHH-L, and MapReduce over Lustre).</a:t>
            </a:r>
            <a:endParaRPr lang="en-US" sz="1100" dirty="0" smtClean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0037" y="59284"/>
            <a:ext cx="8096595" cy="579576"/>
          </a:xfrm>
        </p:spPr>
        <p:txBody>
          <a:bodyPr/>
          <a:lstStyle/>
          <a:p>
            <a:r>
              <a:rPr lang="en-US" sz="2400" dirty="0" smtClean="0"/>
              <a:t>Different Modes of </a:t>
            </a:r>
            <a:r>
              <a:rPr lang="en-US" altLang="zh-CN" sz="2400" dirty="0" smtClean="0"/>
              <a:t>RDMA </a:t>
            </a:r>
            <a:r>
              <a:rPr lang="en-US" altLang="zh-CN" sz="2400" dirty="0"/>
              <a:t>for Apache Hadoop 2</a:t>
            </a:r>
            <a:r>
              <a:rPr lang="en-US" altLang="zh-CN" sz="2400" dirty="0" smtClean="0"/>
              <a:t>.x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66" y="638860"/>
            <a:ext cx="7582266" cy="196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9639" y="879656"/>
            <a:ext cx="8656319" cy="363116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Upcoming </a:t>
            </a:r>
            <a:r>
              <a:rPr lang="en-US" altLang="zh-CN" dirty="0"/>
              <a:t>Releases </a:t>
            </a:r>
            <a:r>
              <a:rPr lang="en-US" altLang="zh-CN" dirty="0" smtClean="0"/>
              <a:t>of </a:t>
            </a:r>
            <a:r>
              <a:rPr lang="en-US" dirty="0" smtClean="0"/>
              <a:t>RDMA-enhanced Packages will support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Spark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HBase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Upcoming Releases of OSU HiBD Micro-Benchmarks (OHB) will support</a:t>
            </a:r>
          </a:p>
          <a:p>
            <a:pPr lvl="1">
              <a:lnSpc>
                <a:spcPct val="130000"/>
              </a:lnSpc>
            </a:pPr>
            <a:r>
              <a:rPr lang="en-US" sz="1800" dirty="0" smtClean="0"/>
              <a:t>MapReduce</a:t>
            </a:r>
          </a:p>
          <a:p>
            <a:pPr lvl="1">
              <a:lnSpc>
                <a:spcPct val="130000"/>
              </a:lnSpc>
            </a:pPr>
            <a:r>
              <a:rPr lang="en-US" sz="1800" dirty="0" smtClean="0"/>
              <a:t>RPC</a:t>
            </a:r>
            <a:endParaRPr lang="en-US" sz="2400" dirty="0"/>
          </a:p>
          <a:p>
            <a:pPr>
              <a:lnSpc>
                <a:spcPct val="130000"/>
              </a:lnSpc>
            </a:pPr>
            <a:r>
              <a:rPr lang="en-US" sz="2000" dirty="0" smtClean="0"/>
              <a:t>Advanced </a:t>
            </a:r>
            <a:r>
              <a:rPr lang="en-US" sz="2000" dirty="0"/>
              <a:t>designs with upper-level changes and </a:t>
            </a:r>
            <a:r>
              <a:rPr lang="en-US" sz="2000" dirty="0" smtClean="0"/>
              <a:t>optimizations</a:t>
            </a:r>
          </a:p>
          <a:p>
            <a:pPr lvl="1">
              <a:lnSpc>
                <a:spcPct val="130000"/>
              </a:lnSpc>
            </a:pPr>
            <a:r>
              <a:rPr lang="en-US" sz="1600" dirty="0" smtClean="0"/>
              <a:t>E.g. Memcached-HDFS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1941" y="215294"/>
            <a:ext cx="8096595" cy="579576"/>
          </a:xfrm>
        </p:spPr>
        <p:txBody>
          <a:bodyPr/>
          <a:lstStyle/>
          <a:p>
            <a:r>
              <a:rPr lang="en-US" sz="2400" dirty="0" smtClean="0"/>
              <a:t>Future Plans of OSU High Performance Big Data (HiBD) Project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795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9794" y="819101"/>
            <a:ext cx="8348438" cy="3943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Exascale systems will be constrained by</a:t>
            </a:r>
          </a:p>
          <a:p>
            <a:pPr lvl="1">
              <a:lnSpc>
                <a:spcPct val="90000"/>
              </a:lnSpc>
            </a:pPr>
            <a:r>
              <a:rPr lang="en-US" sz="1200" dirty="0" smtClean="0"/>
              <a:t>Power</a:t>
            </a:r>
          </a:p>
          <a:p>
            <a:pPr lvl="1">
              <a:lnSpc>
                <a:spcPct val="90000"/>
              </a:lnSpc>
            </a:pPr>
            <a:r>
              <a:rPr lang="en-US" sz="1200" dirty="0" smtClean="0"/>
              <a:t>Memory per core</a:t>
            </a:r>
          </a:p>
          <a:p>
            <a:pPr lvl="1">
              <a:lnSpc>
                <a:spcPct val="90000"/>
              </a:lnSpc>
            </a:pPr>
            <a:r>
              <a:rPr lang="en-US" sz="1200" dirty="0" smtClean="0"/>
              <a:t>Data movement cost</a:t>
            </a:r>
          </a:p>
          <a:p>
            <a:pPr lvl="1">
              <a:lnSpc>
                <a:spcPct val="90000"/>
              </a:lnSpc>
            </a:pPr>
            <a:r>
              <a:rPr lang="en-US" sz="1200" dirty="0" smtClean="0"/>
              <a:t>Faults</a:t>
            </a:r>
            <a:endParaRPr lang="en-US" sz="2000" b="0" dirty="0"/>
          </a:p>
          <a:p>
            <a:pPr>
              <a:lnSpc>
                <a:spcPct val="90000"/>
              </a:lnSpc>
            </a:pPr>
            <a:r>
              <a:rPr lang="en-US" sz="2000" dirty="0" smtClean="0"/>
              <a:t>Programming Models and Runtimes</a:t>
            </a:r>
            <a:r>
              <a:rPr lang="en-US" sz="2000" b="0" dirty="0" smtClean="0"/>
              <a:t> for HPC and BigData need to be designed for</a:t>
            </a:r>
          </a:p>
          <a:p>
            <a:pPr lvl="1">
              <a:lnSpc>
                <a:spcPct val="90000"/>
              </a:lnSpc>
            </a:pPr>
            <a:r>
              <a:rPr lang="en-US" sz="1200" dirty="0" smtClean="0"/>
              <a:t>Scalability</a:t>
            </a:r>
          </a:p>
          <a:p>
            <a:pPr lvl="1">
              <a:lnSpc>
                <a:spcPct val="90000"/>
              </a:lnSpc>
            </a:pPr>
            <a:r>
              <a:rPr lang="en-US" sz="1200" dirty="0" smtClean="0"/>
              <a:t>Performance</a:t>
            </a:r>
          </a:p>
          <a:p>
            <a:pPr lvl="1">
              <a:lnSpc>
                <a:spcPct val="90000"/>
              </a:lnSpc>
            </a:pPr>
            <a:r>
              <a:rPr lang="en-US" sz="1200" dirty="0" smtClean="0"/>
              <a:t>Fault-resilience</a:t>
            </a:r>
          </a:p>
          <a:p>
            <a:pPr lvl="1">
              <a:lnSpc>
                <a:spcPct val="90000"/>
              </a:lnSpc>
            </a:pPr>
            <a:r>
              <a:rPr lang="en-US" sz="1200" dirty="0" smtClean="0"/>
              <a:t>Energy-awareness</a:t>
            </a:r>
          </a:p>
          <a:p>
            <a:pPr lvl="1">
              <a:lnSpc>
                <a:spcPct val="90000"/>
              </a:lnSpc>
            </a:pPr>
            <a:r>
              <a:rPr lang="en-US" sz="1200" dirty="0" smtClean="0"/>
              <a:t>Programmability</a:t>
            </a:r>
          </a:p>
          <a:p>
            <a:pPr lvl="1">
              <a:lnSpc>
                <a:spcPct val="90000"/>
              </a:lnSpc>
            </a:pPr>
            <a:r>
              <a:rPr lang="en-US" sz="1200" dirty="0" smtClean="0"/>
              <a:t>Productivity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Highlighted some of the issues and challenges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Need continuous innovation on all these fronts 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>
          <a:xfrm>
            <a:off x="300024" y="185973"/>
            <a:ext cx="7772400" cy="638711"/>
          </a:xfrm>
        </p:spPr>
        <p:txBody>
          <a:bodyPr/>
          <a:lstStyle/>
          <a:p>
            <a:r>
              <a:rPr lang="en-US" sz="2400" dirty="0" smtClean="0"/>
              <a:t>Looking into the Future ….</a:t>
            </a:r>
          </a:p>
        </p:txBody>
      </p:sp>
    </p:spTree>
    <p:extLst>
      <p:ext uri="{BB962C8B-B14F-4D97-AF65-F5344CB8AC3E}">
        <p14:creationId xmlns:p14="http://schemas.microsoft.com/office/powerpoint/2010/main" val="308727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Funding Acknowledgments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34207" y="770357"/>
            <a:ext cx="2335496" cy="326572"/>
          </a:xfrm>
          <a:prstGeom prst="rect">
            <a:avLst/>
          </a:prstGeom>
        </p:spPr>
        <p:txBody>
          <a:bodyPr/>
          <a:lstStyle/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Funding Support</a:t>
            </a:r>
            <a:r>
              <a:rPr kumimoji="1" lang="en-US" sz="1800" i="1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 by</a:t>
            </a:r>
            <a:endParaRPr kumimoji="1" lang="en-US" sz="1400" i="1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630939" y="2778474"/>
            <a:ext cx="2728381" cy="326572"/>
          </a:xfrm>
          <a:prstGeom prst="rect">
            <a:avLst/>
          </a:prstGeom>
        </p:spPr>
        <p:txBody>
          <a:bodyPr/>
          <a:lstStyle/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Equipment Support</a:t>
            </a:r>
            <a:r>
              <a:rPr kumimoji="1" lang="en-US" sz="1800" i="1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 by</a:t>
            </a:r>
            <a:endParaRPr kumimoji="1" lang="en-US" sz="1400" i="1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</a:endParaRPr>
          </a:p>
        </p:txBody>
      </p:sp>
      <p:pic>
        <p:nvPicPr>
          <p:cNvPr id="27" name="Picture 26" descr="NSF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5512" y="1168051"/>
            <a:ext cx="772643" cy="579482"/>
          </a:xfrm>
          <a:prstGeom prst="rect">
            <a:avLst/>
          </a:prstGeom>
        </p:spPr>
      </p:pic>
      <p:pic>
        <p:nvPicPr>
          <p:cNvPr id="28" name="Picture 27" descr="image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2760" y="1276766"/>
            <a:ext cx="1640048" cy="367303"/>
          </a:xfrm>
          <a:prstGeom prst="rect">
            <a:avLst/>
          </a:prstGeom>
        </p:spPr>
      </p:pic>
      <p:pic>
        <p:nvPicPr>
          <p:cNvPr id="29" name="Picture 28" descr="Logo_Mellanox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49676" y="1105514"/>
            <a:ext cx="1079076" cy="620003"/>
          </a:xfrm>
          <a:prstGeom prst="rect">
            <a:avLst/>
          </a:prstGeom>
        </p:spPr>
      </p:pic>
      <p:pic>
        <p:nvPicPr>
          <p:cNvPr id="30" name="Picture 29" descr="Logo_Mellanox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3735" y="3201714"/>
            <a:ext cx="1079076" cy="620003"/>
          </a:xfrm>
          <a:prstGeom prst="rect">
            <a:avLst/>
          </a:prstGeom>
        </p:spPr>
      </p:pic>
      <p:pic>
        <p:nvPicPr>
          <p:cNvPr id="31" name="Picture 30" descr="cisco_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14509" y="1146282"/>
            <a:ext cx="1297659" cy="553022"/>
          </a:xfrm>
          <a:prstGeom prst="rect">
            <a:avLst/>
          </a:prstGeom>
        </p:spPr>
      </p:pic>
      <p:pic>
        <p:nvPicPr>
          <p:cNvPr id="32" name="Picture 31" descr="A0951402_log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89962" y="974567"/>
            <a:ext cx="1158553" cy="868915"/>
          </a:xfrm>
          <a:prstGeom prst="rect">
            <a:avLst/>
          </a:prstGeom>
        </p:spPr>
      </p:pic>
      <p:pic>
        <p:nvPicPr>
          <p:cNvPr id="33" name="Picture 32" descr="A0951402_log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50026" y="3806901"/>
            <a:ext cx="1158553" cy="868915"/>
          </a:xfrm>
          <a:prstGeom prst="rect">
            <a:avLst/>
          </a:prstGeom>
        </p:spPr>
      </p:pic>
      <p:pic>
        <p:nvPicPr>
          <p:cNvPr id="34" name="Picture 33" descr="intel-logo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0514" y="1974728"/>
            <a:ext cx="1149291" cy="569143"/>
          </a:xfrm>
          <a:prstGeom prst="rect">
            <a:avLst/>
          </a:prstGeom>
        </p:spPr>
      </p:pic>
      <p:pic>
        <p:nvPicPr>
          <p:cNvPr id="35" name="Picture 34" descr="intel-logo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17432" y="3234350"/>
            <a:ext cx="1149291" cy="569143"/>
          </a:xfrm>
          <a:prstGeom prst="rect">
            <a:avLst/>
          </a:prstGeom>
        </p:spPr>
      </p:pic>
      <p:pic>
        <p:nvPicPr>
          <p:cNvPr id="36" name="Picture 35" descr="LNXI_logo_lores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13761" y="2011973"/>
            <a:ext cx="1819887" cy="494649"/>
          </a:xfrm>
          <a:prstGeom prst="rect">
            <a:avLst/>
          </a:prstGeom>
        </p:spPr>
      </p:pic>
      <p:pic>
        <p:nvPicPr>
          <p:cNvPr id="37" name="Picture 36" descr="n14209292613_768520_5136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03203" y="1815273"/>
            <a:ext cx="1048804" cy="888053"/>
          </a:xfrm>
          <a:prstGeom prst="rect">
            <a:avLst/>
          </a:prstGeom>
        </p:spPr>
      </p:pic>
      <p:pic>
        <p:nvPicPr>
          <p:cNvPr id="38" name="Picture 37" descr="sun_logo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08017" y="2024623"/>
            <a:ext cx="1402358" cy="469352"/>
          </a:xfrm>
          <a:prstGeom prst="rect">
            <a:avLst/>
          </a:prstGeom>
        </p:spPr>
      </p:pic>
      <p:pic>
        <p:nvPicPr>
          <p:cNvPr id="39" name="Picture 38" descr="sun_logo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86403" y="3273249"/>
            <a:ext cx="1402358" cy="469352"/>
          </a:xfrm>
          <a:prstGeom prst="rect">
            <a:avLst/>
          </a:prstGeom>
        </p:spPr>
      </p:pic>
      <p:pic>
        <p:nvPicPr>
          <p:cNvPr id="40" name="Picture 39" descr="amd_logo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040701" y="3122629"/>
            <a:ext cx="959141" cy="753611"/>
          </a:xfrm>
          <a:prstGeom prst="rect">
            <a:avLst/>
          </a:prstGeom>
        </p:spPr>
      </p:pic>
      <p:pic>
        <p:nvPicPr>
          <p:cNvPr id="41" name="Picture 40" descr="appro_logo.gif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13890" y="3188933"/>
            <a:ext cx="1149244" cy="586115"/>
          </a:xfrm>
          <a:prstGeom prst="rect">
            <a:avLst/>
          </a:prstGeom>
        </p:spPr>
      </p:pic>
      <p:pic>
        <p:nvPicPr>
          <p:cNvPr id="42" name="Picture 41" descr="AdvancedClusteringlogo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1127" y="4102218"/>
            <a:ext cx="2250522" cy="314840"/>
          </a:xfrm>
          <a:prstGeom prst="rect">
            <a:avLst/>
          </a:prstGeom>
        </p:spPr>
      </p:pic>
      <p:pic>
        <p:nvPicPr>
          <p:cNvPr id="43" name="Picture 42" descr="microway_logo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253964" y="4157244"/>
            <a:ext cx="2013565" cy="259562"/>
          </a:xfrm>
          <a:prstGeom prst="rect">
            <a:avLst/>
          </a:prstGeom>
        </p:spPr>
      </p:pic>
      <p:pic>
        <p:nvPicPr>
          <p:cNvPr id="2526210" name="Picture 2" descr="C:\Documents and Settings\dk\My Documents\dk\course\885\nvidia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380335" y="1960931"/>
            <a:ext cx="1436914" cy="596735"/>
          </a:xfrm>
          <a:prstGeom prst="rect">
            <a:avLst/>
          </a:prstGeom>
          <a:noFill/>
        </p:spPr>
      </p:pic>
      <p:pic>
        <p:nvPicPr>
          <p:cNvPr id="25" name="Picture 2" descr="C:\Documents and Settings\dk\My Documents\dk\course\885\nvidia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496297" y="3954494"/>
            <a:ext cx="1436914" cy="596735"/>
          </a:xfrm>
          <a:prstGeom prst="rect">
            <a:avLst/>
          </a:prstGeom>
          <a:noFill/>
        </p:spPr>
      </p:pic>
      <p:pic>
        <p:nvPicPr>
          <p:cNvPr id="1026" name="Picture 2" descr="Cray Logo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303" y="931732"/>
            <a:ext cx="2271975" cy="76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62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6106" y="119997"/>
            <a:ext cx="8096596" cy="579575"/>
          </a:xfrm>
        </p:spPr>
        <p:txBody>
          <a:bodyPr/>
          <a:lstStyle/>
          <a:p>
            <a:r>
              <a:rPr lang="en-US" dirty="0"/>
              <a:t>Personnel Acknowledgments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390355" y="619466"/>
            <a:ext cx="2634517" cy="1520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kumimoji="1" lang="en-US" sz="1050" i="1" dirty="0">
                <a:solidFill>
                  <a:srgbClr val="000000"/>
                </a:solidFill>
                <a:latin typeface="Calibri"/>
                <a:cs typeface="Arial" pitchFamily="34" charset="0"/>
              </a:rPr>
              <a:t>Current Students </a:t>
            </a:r>
          </a:p>
          <a:p>
            <a:pPr marL="461963" lvl="1" indent="-234950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A</a:t>
            </a:r>
            <a:r>
              <a:rPr kumimoji="1" lang="en-US" sz="900" b="0" dirty="0">
                <a:solidFill>
                  <a:srgbClr val="000000"/>
                </a:solidFill>
                <a:latin typeface="Calibri"/>
                <a:cs typeface="Arial" pitchFamily="34" charset="0"/>
              </a:rPr>
              <a:t>. Augustine (M.S.)</a:t>
            </a:r>
          </a:p>
          <a:p>
            <a:pPr marL="461963" lvl="1" indent="-234950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A. Awan (Ph.D.)</a:t>
            </a:r>
          </a:p>
          <a:p>
            <a:pPr marL="461963" lvl="1" indent="-234950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S. Chakraborthy  (Ph.D.)</a:t>
            </a:r>
          </a:p>
          <a:p>
            <a:pPr marL="461963" lvl="1" indent="-234950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C.-H. Chu (Ph.D.)</a:t>
            </a:r>
          </a:p>
          <a:p>
            <a:pPr marL="461963" lvl="1" indent="-234950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N. Islam (Ph.D.)</a:t>
            </a:r>
          </a:p>
          <a:p>
            <a:pPr marL="461963" lvl="1" indent="-234950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M. Li (Ph.D.)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10172" y="1910362"/>
            <a:ext cx="2695636" cy="1871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en-US" sz="1050" i="1" dirty="0">
                <a:solidFill>
                  <a:srgbClr val="000000"/>
                </a:solidFill>
                <a:latin typeface="Calibri"/>
                <a:cs typeface="Arial" pitchFamily="34" charset="0"/>
              </a:rPr>
              <a:t>Past Students </a:t>
            </a:r>
          </a:p>
          <a:p>
            <a:pPr marL="461963" lvl="1" indent="-234950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>
                <a:solidFill>
                  <a:srgbClr val="000000"/>
                </a:solidFill>
                <a:latin typeface="Calibri"/>
                <a:cs typeface="Arial" pitchFamily="34" charset="0"/>
              </a:rPr>
              <a:t>P. Balaji (Ph.D.)</a:t>
            </a:r>
          </a:p>
          <a:p>
            <a:pPr marL="461963" lvl="1" indent="-234950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S</a:t>
            </a:r>
            <a:r>
              <a:rPr kumimoji="1" lang="en-US" sz="900" b="0" dirty="0">
                <a:solidFill>
                  <a:srgbClr val="000000"/>
                </a:solidFill>
                <a:latin typeface="Calibri"/>
                <a:cs typeface="Arial" pitchFamily="34" charset="0"/>
              </a:rPr>
              <a:t>. Bhagvat (M.S.)</a:t>
            </a:r>
          </a:p>
          <a:p>
            <a:pPr marL="461963" lvl="1" indent="-234950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A. Bhat (M.S.) </a:t>
            </a:r>
          </a:p>
          <a:p>
            <a:pPr marL="461963" lvl="1" indent="-234950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D. </a:t>
            </a:r>
            <a:r>
              <a:rPr kumimoji="1" lang="en-US" sz="900" b="0" dirty="0">
                <a:solidFill>
                  <a:srgbClr val="000000"/>
                </a:solidFill>
                <a:latin typeface="Calibri"/>
                <a:cs typeface="Arial" pitchFamily="34" charset="0"/>
              </a:rPr>
              <a:t>Buntinas (Ph.D.)</a:t>
            </a:r>
          </a:p>
          <a:p>
            <a:pPr marL="461963" lvl="1" indent="-234950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L. Chai (Ph.D.)</a:t>
            </a:r>
          </a:p>
          <a:p>
            <a:pPr marL="461963" lvl="1" indent="-234950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B</a:t>
            </a:r>
            <a:r>
              <a:rPr kumimoji="1" lang="en-US" sz="900" b="0" dirty="0">
                <a:solidFill>
                  <a:srgbClr val="000000"/>
                </a:solidFill>
                <a:latin typeface="Calibri"/>
                <a:cs typeface="Arial" pitchFamily="34" charset="0"/>
              </a:rPr>
              <a:t>. Chandrasekharan (M.S.)</a:t>
            </a:r>
          </a:p>
          <a:p>
            <a:pPr marL="461963" lvl="1" indent="-234950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N. Dandapanthula (M.S.)</a:t>
            </a:r>
          </a:p>
          <a:p>
            <a:pPr marL="461963" lvl="1" indent="-234950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V. Dhanraj (M.S.)</a:t>
            </a:r>
          </a:p>
          <a:p>
            <a:pPr marL="461963" lvl="1" indent="-234950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T. Gangadharappa (M.S.)</a:t>
            </a:r>
          </a:p>
          <a:p>
            <a:pPr marL="461963" lvl="1" indent="-234950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K. Gopalakrishnan (M.S.)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745903" y="2162034"/>
            <a:ext cx="2841309" cy="1443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61963" lvl="1" indent="-234950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G. Santhanaraman (Ph.D.)</a:t>
            </a:r>
          </a:p>
          <a:p>
            <a:pPr marL="461963" lvl="1" indent="-234950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A. Singh (Ph.D.)</a:t>
            </a:r>
          </a:p>
          <a:p>
            <a:pPr marL="461963" lvl="1" indent="-234950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J. Sridhar (M.S.)</a:t>
            </a:r>
          </a:p>
          <a:p>
            <a:pPr marL="461963" lvl="1" indent="-234950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S. Sur (Ph.D.)</a:t>
            </a:r>
          </a:p>
          <a:p>
            <a:pPr marL="461963" lvl="1" indent="-234950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H. Subramoni (Ph.D.)</a:t>
            </a:r>
          </a:p>
          <a:p>
            <a:pPr marL="461963" lvl="1" indent="-234950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K. Vaidyanathan (Ph.D.)</a:t>
            </a:r>
          </a:p>
          <a:p>
            <a:pPr marL="461963" lvl="1" indent="-234950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A</a:t>
            </a:r>
            <a:r>
              <a:rPr kumimoji="1" lang="en-US" sz="900" b="0" dirty="0">
                <a:solidFill>
                  <a:srgbClr val="000000"/>
                </a:solidFill>
                <a:latin typeface="Calibri"/>
                <a:cs typeface="Arial" pitchFamily="34" charset="0"/>
              </a:rPr>
              <a:t>. Vishnu (Ph.D.)</a:t>
            </a:r>
          </a:p>
          <a:p>
            <a:pPr marL="461963" lvl="1" indent="-234950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>
                <a:solidFill>
                  <a:srgbClr val="000000"/>
                </a:solidFill>
                <a:latin typeface="Calibri"/>
                <a:cs typeface="Arial" pitchFamily="34" charset="0"/>
              </a:rPr>
              <a:t>J. Wu (Ph.D.)</a:t>
            </a:r>
          </a:p>
          <a:p>
            <a:pPr marL="461963" lvl="1" indent="-234950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>
                <a:solidFill>
                  <a:srgbClr val="000000"/>
                </a:solidFill>
                <a:latin typeface="Calibri"/>
                <a:cs typeface="Arial" pitchFamily="34" charset="0"/>
              </a:rPr>
              <a:t>W. Yu (Ph.D.)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4780785" y="4222617"/>
            <a:ext cx="2474752" cy="50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61963" lvl="1" indent="-461963">
              <a:lnSpc>
                <a:spcPct val="115000"/>
              </a:lnSpc>
              <a:spcBef>
                <a:spcPct val="20000"/>
              </a:spcBef>
            </a:pPr>
            <a:r>
              <a:rPr kumimoji="1" lang="en-US" sz="1050" i="1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Past Research Scientist</a:t>
            </a:r>
          </a:p>
          <a:p>
            <a:pPr marL="461963" lvl="1" indent="-23495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S. Sur</a:t>
            </a:r>
            <a:endParaRPr kumimoji="1" lang="en-US" sz="900" b="0" dirty="0" smtClean="0">
              <a:solidFill>
                <a:srgbClr val="000000"/>
              </a:solidFill>
              <a:latin typeface="Calibri"/>
              <a:cs typeface="Arial" pitchFamily="34" charset="0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4901112" y="1243716"/>
            <a:ext cx="2007143" cy="605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61963" lvl="1" indent="-461963" eaLnBrk="0" hangingPunct="0">
              <a:lnSpc>
                <a:spcPct val="115000"/>
              </a:lnSpc>
              <a:spcBef>
                <a:spcPct val="20000"/>
              </a:spcBef>
            </a:pPr>
            <a:r>
              <a:rPr kumimoji="1" lang="en-US" sz="1050" i="1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Current Post-Doc</a:t>
            </a:r>
          </a:p>
          <a:p>
            <a:pPr marL="461963" lvl="1" indent="-234950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J. Lin</a:t>
            </a:r>
          </a:p>
          <a:p>
            <a:pPr marL="461963" lvl="1" indent="-234950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D. Banerjee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6632004" y="1221631"/>
            <a:ext cx="2361875" cy="682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61963" lvl="1" indent="-461963" eaLnBrk="0" hangingPunct="0">
              <a:lnSpc>
                <a:spcPct val="115000"/>
              </a:lnSpc>
              <a:spcBef>
                <a:spcPct val="20000"/>
              </a:spcBef>
            </a:pPr>
            <a:r>
              <a:rPr kumimoji="1" lang="en-US" sz="1050" i="1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Current Programmer</a:t>
            </a:r>
          </a:p>
          <a:p>
            <a:pPr marL="461963" lvl="1" indent="-234950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J. Perkins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429493" y="4006530"/>
            <a:ext cx="1818422" cy="958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61963" lvl="1" indent="-461963" eaLnBrk="0" hangingPunct="0">
              <a:lnSpc>
                <a:spcPct val="115000"/>
              </a:lnSpc>
              <a:spcBef>
                <a:spcPct val="20000"/>
              </a:spcBef>
            </a:pPr>
            <a:r>
              <a:rPr kumimoji="1" lang="en-US" sz="1050" i="1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Past Post-Docs</a:t>
            </a:r>
          </a:p>
          <a:p>
            <a:pPr marL="461963" lvl="1" indent="-234950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H. Wang</a:t>
            </a:r>
          </a:p>
          <a:p>
            <a:pPr marL="461963" lvl="1" indent="-234950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X. Besseron</a:t>
            </a:r>
            <a:endParaRPr kumimoji="1" lang="en-US" sz="900" b="0" dirty="0" smtClean="0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  <a:p>
            <a:pPr marL="461963" lvl="1" indent="-234950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H.-W. Jin</a:t>
            </a:r>
          </a:p>
          <a:p>
            <a:pPr marL="461963" lvl="1" indent="-234950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800" b="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M. Luo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2517556" y="2109633"/>
            <a:ext cx="2695636" cy="1615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61963" lvl="1" indent="-234950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W. Huang (Ph.D.)</a:t>
            </a:r>
          </a:p>
          <a:p>
            <a:pPr marL="461963" lvl="1" indent="-234950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W</a:t>
            </a:r>
            <a:r>
              <a:rPr kumimoji="1" lang="en-US" sz="900" b="0" dirty="0">
                <a:solidFill>
                  <a:srgbClr val="000000"/>
                </a:solidFill>
                <a:latin typeface="Calibri"/>
                <a:cs typeface="Arial" pitchFamily="34" charset="0"/>
              </a:rPr>
              <a:t>. Jiang (M.S</a:t>
            </a: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.)</a:t>
            </a:r>
          </a:p>
          <a:p>
            <a:pPr marL="461963" lvl="1" indent="-234950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J. Jose (Ph.D.)</a:t>
            </a:r>
          </a:p>
          <a:p>
            <a:pPr marL="461963" lvl="1" indent="-234950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S</a:t>
            </a:r>
            <a:r>
              <a:rPr kumimoji="1" lang="en-US" sz="900" b="0" dirty="0">
                <a:solidFill>
                  <a:srgbClr val="000000"/>
                </a:solidFill>
                <a:latin typeface="Calibri"/>
                <a:cs typeface="Arial" pitchFamily="34" charset="0"/>
              </a:rPr>
              <a:t>. Kini (M.S</a:t>
            </a: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.)</a:t>
            </a:r>
          </a:p>
          <a:p>
            <a:pPr marL="461963" lvl="1" indent="-234950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M. Koop (Ph.D.)</a:t>
            </a:r>
          </a:p>
          <a:p>
            <a:pPr marL="461963" lvl="1" indent="-234950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R. Kumar (M.S.)</a:t>
            </a:r>
            <a:endParaRPr kumimoji="1" lang="en-US" sz="900" b="0" dirty="0">
              <a:solidFill>
                <a:srgbClr val="000000"/>
              </a:solidFill>
              <a:latin typeface="Calibri"/>
              <a:cs typeface="Arial" pitchFamily="34" charset="0"/>
            </a:endParaRPr>
          </a:p>
          <a:p>
            <a:pPr marL="461963" lvl="1" indent="-234950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>
                <a:solidFill>
                  <a:srgbClr val="000000"/>
                </a:solidFill>
                <a:latin typeface="Calibri"/>
                <a:cs typeface="Arial" pitchFamily="34" charset="0"/>
              </a:rPr>
              <a:t>S. Krishnamoorthy (M.S</a:t>
            </a: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.)</a:t>
            </a:r>
          </a:p>
          <a:p>
            <a:pPr marL="461963" lvl="1" indent="-234950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K. Kandalla (Ph.D.)</a:t>
            </a:r>
          </a:p>
          <a:p>
            <a:pPr marL="461963" lvl="1" indent="-234950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P. Lai (M.S.)</a:t>
            </a:r>
          </a:p>
          <a:p>
            <a:pPr marL="461963" lvl="1" indent="-234950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J. Liu (Ph.D.)</a:t>
            </a:r>
          </a:p>
          <a:p>
            <a:pPr marL="461963" lvl="1" indent="-234950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kumimoji="1" lang="en-US" sz="900" b="0" dirty="0">
              <a:solidFill>
                <a:srgbClr val="000000"/>
              </a:solidFill>
              <a:latin typeface="Calibri"/>
              <a:cs typeface="Arial" pitchFamily="34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4782600" y="2113114"/>
            <a:ext cx="2695636" cy="1785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61963" lvl="1" indent="-234950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M. Luo (Ph.D.)</a:t>
            </a:r>
          </a:p>
          <a:p>
            <a:pPr marL="461963" lvl="1" indent="-234950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A. Mamidala (Ph.D.)</a:t>
            </a:r>
          </a:p>
          <a:p>
            <a:pPr marL="461963" lvl="1" indent="-234950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G. Marsh (M.S.)</a:t>
            </a:r>
          </a:p>
          <a:p>
            <a:pPr marL="461963" lvl="1" indent="-234950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V. Meshram (M.S.)</a:t>
            </a:r>
          </a:p>
          <a:p>
            <a:pPr marL="461963" lvl="1" indent="-234950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A. Moody (M.S.)</a:t>
            </a:r>
          </a:p>
          <a:p>
            <a:pPr marL="461963" lvl="1" indent="-234950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S. Naravula (Ph.D.)</a:t>
            </a:r>
          </a:p>
          <a:p>
            <a:pPr marL="461963" lvl="1" indent="-234950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R. Noronha (Ph.D.)</a:t>
            </a:r>
          </a:p>
          <a:p>
            <a:pPr marL="461963" lvl="1" indent="-234950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X. Ouyang (Ph.D.)</a:t>
            </a:r>
          </a:p>
          <a:p>
            <a:pPr marL="461963" lvl="1" indent="-234950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S. Pai (M.S.)</a:t>
            </a:r>
          </a:p>
          <a:p>
            <a:pPr marL="461963" lvl="1" indent="-234950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S. Potluri (Ph.D.)</a:t>
            </a:r>
            <a:r>
              <a:rPr kumimoji="1" lang="en-US" sz="900" b="0" dirty="0">
                <a:solidFill>
                  <a:srgbClr val="000000"/>
                </a:solidFill>
                <a:cs typeface="Arial" pitchFamily="34" charset="0"/>
              </a:rPr>
              <a:t> </a:t>
            </a:r>
            <a:endParaRPr kumimoji="1" lang="en-US" sz="900" b="0" dirty="0" smtClean="0">
              <a:solidFill>
                <a:srgbClr val="000000"/>
              </a:solidFill>
              <a:cs typeface="Arial" pitchFamily="34" charset="0"/>
            </a:endParaRPr>
          </a:p>
          <a:p>
            <a:pPr marL="461963" lvl="1" indent="-234950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R</a:t>
            </a:r>
            <a:r>
              <a:rPr kumimoji="1" lang="en-US" sz="900" b="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. </a:t>
            </a:r>
            <a:r>
              <a:rPr kumimoji="1" lang="en-US" sz="9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Rajachandrasekar </a:t>
            </a:r>
            <a:r>
              <a:rPr kumimoji="1" lang="en-US" sz="900" b="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(Ph.D.)</a:t>
            </a:r>
          </a:p>
          <a:p>
            <a:pPr marL="461963" lvl="1" indent="-234950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kumimoji="1" lang="en-US" sz="900" b="0" dirty="0" smtClean="0">
              <a:solidFill>
                <a:srgbClr val="000000"/>
              </a:solidFill>
              <a:latin typeface="Calibri"/>
              <a:cs typeface="Arial" pitchFamily="34" charset="0"/>
            </a:endParaRPr>
          </a:p>
          <a:p>
            <a:pPr marL="461963" lvl="1" indent="-234950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kumimoji="1" lang="en-US" sz="900" b="0" dirty="0" smtClean="0">
              <a:solidFill>
                <a:srgbClr val="000000"/>
              </a:solidFill>
              <a:latin typeface="Calibri"/>
              <a:cs typeface="Arial" pitchFamily="34" charset="0"/>
            </a:endParaRPr>
          </a:p>
          <a:p>
            <a:pPr marL="461963" lvl="1" indent="-234950" eaLnBrk="0" hangingPunct="0">
              <a:lnSpc>
                <a:spcPct val="120000"/>
              </a:lnSpc>
              <a:spcBef>
                <a:spcPct val="20000"/>
              </a:spcBef>
            </a:pPr>
            <a:endParaRPr kumimoji="1" lang="en-US" sz="900" b="0" dirty="0" smtClean="0">
              <a:solidFill>
                <a:srgbClr val="000000"/>
              </a:solidFill>
              <a:latin typeface="Calibri"/>
              <a:cs typeface="Arial" pitchFamily="34" charset="0"/>
            </a:endParaRPr>
          </a:p>
          <a:p>
            <a:pPr marL="461963" lvl="1" indent="-234950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kumimoji="1" lang="en-US" sz="900" b="0" dirty="0">
              <a:solidFill>
                <a:srgbClr val="000000"/>
              </a:solidFill>
              <a:latin typeface="Calibri"/>
              <a:cs typeface="Arial" pitchFamily="34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2516315" y="808756"/>
            <a:ext cx="2634517" cy="143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61963" lvl="1" indent="-234950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K. Kulkarni (M.S.)</a:t>
            </a:r>
          </a:p>
          <a:p>
            <a:pPr marL="461963" lvl="1" indent="-234950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M. Rahman (Ph.D.)</a:t>
            </a:r>
          </a:p>
          <a:p>
            <a:pPr marL="461963" lvl="1" indent="-234950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D. Shankar (Ph.D.)</a:t>
            </a:r>
          </a:p>
          <a:p>
            <a:pPr marL="461963" lvl="1" indent="-234950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A. Venkatesh (Ph.D.)</a:t>
            </a:r>
          </a:p>
          <a:p>
            <a:pPr marL="461963" lvl="1" indent="-234950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J. Zhang (Ph.D.)</a:t>
            </a: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2521108" y="4202308"/>
            <a:ext cx="1818422" cy="78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61963" lvl="1" indent="-234950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E. Mancini</a:t>
            </a:r>
          </a:p>
          <a:p>
            <a:pPr marL="461963" lvl="1" indent="-234950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S. Marcarelli</a:t>
            </a:r>
          </a:p>
          <a:p>
            <a:pPr marL="461963" lvl="1" indent="-234950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J. Vienne</a:t>
            </a: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4892743" y="609316"/>
            <a:ext cx="3785744" cy="650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61963" lvl="1" indent="-461963" eaLnBrk="0" hangingPunct="0">
              <a:lnSpc>
                <a:spcPct val="115000"/>
              </a:lnSpc>
              <a:spcBef>
                <a:spcPct val="20000"/>
              </a:spcBef>
            </a:pPr>
            <a:r>
              <a:rPr kumimoji="1" lang="en-US" sz="1050" i="1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Current Research Scientists    Current Senior Research Associate</a:t>
            </a:r>
          </a:p>
          <a:p>
            <a:pPr marL="461963" lvl="1" indent="-234950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H. Subramoni</a:t>
            </a:r>
          </a:p>
          <a:p>
            <a:pPr marL="461963" lvl="1" indent="-234950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X. Lu</a:t>
            </a: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6782126" y="4235341"/>
            <a:ext cx="2136244" cy="823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61963" lvl="1" indent="-461963" eaLnBrk="0" hangingPunct="0">
              <a:lnSpc>
                <a:spcPct val="115000"/>
              </a:lnSpc>
              <a:spcBef>
                <a:spcPct val="20000"/>
              </a:spcBef>
            </a:pPr>
            <a:r>
              <a:rPr kumimoji="1" lang="en-US" sz="1050" i="1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Past Programmers</a:t>
            </a:r>
          </a:p>
          <a:p>
            <a:pPr marL="461963" lvl="1" indent="-234950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D. Bureddy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448364" y="853834"/>
            <a:ext cx="2695636" cy="40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27013" lvl="1"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en-US" sz="900" b="0" dirty="0">
                <a:solidFill>
                  <a:srgbClr val="000000"/>
                </a:solidFill>
                <a:latin typeface="Calibri"/>
                <a:cs typeface="Arial" pitchFamily="34" charset="0"/>
              </a:rPr>
              <a:t> </a:t>
            </a: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     -  K. Hamidouche</a:t>
            </a:r>
            <a:endParaRPr kumimoji="1" lang="en-US" sz="900" b="0" dirty="0">
              <a:solidFill>
                <a:srgbClr val="000000"/>
              </a:solidFill>
              <a:latin typeface="Calibri"/>
              <a:cs typeface="Arial" pitchFamily="34" charset="0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6634268" y="1622980"/>
            <a:ext cx="2550676" cy="46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61963" lvl="1" indent="-461963" eaLnBrk="0" hangingPunct="0">
              <a:lnSpc>
                <a:spcPct val="115000"/>
              </a:lnSpc>
              <a:spcBef>
                <a:spcPct val="20000"/>
              </a:spcBef>
            </a:pPr>
            <a:r>
              <a:rPr kumimoji="1" lang="en-US" sz="1050" i="1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Current Research Specialist</a:t>
            </a:r>
          </a:p>
          <a:p>
            <a:pPr marL="461963" lvl="1" indent="-234950" eaLnBrk="0" hangingPunct="0">
              <a:lnSpc>
                <a:spcPct val="115000"/>
              </a:lnSpc>
              <a:spcBef>
                <a:spcPct val="20000"/>
              </a:spcBef>
              <a:buFontTx/>
              <a:buChar char="–"/>
            </a:pPr>
            <a:r>
              <a:rPr kumimoji="1" lang="en-US" sz="900" b="0" dirty="0" smtClean="0">
                <a:solidFill>
                  <a:srgbClr val="000000"/>
                </a:solidFill>
                <a:latin typeface="Calibri"/>
                <a:cs typeface="Arial" pitchFamily="34" charset="0"/>
              </a:rPr>
              <a:t>M. Arnold</a:t>
            </a:r>
          </a:p>
        </p:txBody>
      </p:sp>
    </p:spTree>
    <p:extLst>
      <p:ext uri="{BB962C8B-B14F-4D97-AF65-F5344CB8AC3E}">
        <p14:creationId xmlns:p14="http://schemas.microsoft.com/office/powerpoint/2010/main" val="190303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61487" y="45147"/>
            <a:ext cx="8678487" cy="579575"/>
          </a:xfrm>
        </p:spPr>
        <p:txBody>
          <a:bodyPr/>
          <a:lstStyle/>
          <a:p>
            <a:pPr algn="ctr"/>
            <a:r>
              <a:rPr lang="en-US" altLang="zh-CN" sz="2800" dirty="0"/>
              <a:t>International Workshop on 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High</a:t>
            </a:r>
            <a:r>
              <a:rPr lang="en-US" altLang="zh-CN" sz="2800" dirty="0"/>
              <a:t>-Performance Big Data </a:t>
            </a:r>
            <a:r>
              <a:rPr lang="en-US" altLang="zh-CN" sz="2800" dirty="0" smtClean="0"/>
              <a:t>Computing (HPBDC)</a:t>
            </a:r>
            <a:endParaRPr kumimoji="1" lang="zh-CN" altLang="en-US" sz="2800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206165" y="1038768"/>
            <a:ext cx="8827140" cy="379690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lang="en-US" sz="24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altLang="zh-CN" sz="1800" b="0" dirty="0" smtClean="0"/>
              <a:t>HPBDC 2015 was held with Int’l Conference </a:t>
            </a:r>
            <a:r>
              <a:rPr lang="en-US" altLang="zh-CN" sz="1800" b="0" dirty="0"/>
              <a:t>on Distributed Computing Systems (</a:t>
            </a:r>
            <a:r>
              <a:rPr lang="en-US" altLang="zh-CN" sz="1800" b="0" dirty="0" smtClean="0"/>
              <a:t>ICDCS ‘15), </a:t>
            </a:r>
            <a:r>
              <a:rPr lang="en-US" altLang="zh-CN" sz="1600" b="0" dirty="0" smtClean="0"/>
              <a:t>Columbus</a:t>
            </a:r>
            <a:r>
              <a:rPr lang="en-US" altLang="zh-CN" sz="1600" b="0" dirty="0"/>
              <a:t>, Ohio, USA, Monday, June 29th, </a:t>
            </a:r>
            <a:r>
              <a:rPr lang="en-US" altLang="zh-CN" sz="1600" b="0" dirty="0" smtClean="0"/>
              <a:t>2015</a:t>
            </a:r>
          </a:p>
          <a:p>
            <a:pPr marL="0" indent="0" algn="ctr">
              <a:lnSpc>
                <a:spcPct val="130000"/>
              </a:lnSpc>
              <a:buNone/>
            </a:pPr>
            <a:endParaRPr lang="en-US" altLang="zh-CN" sz="1600" b="0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0" dirty="0" smtClean="0"/>
              <a:t>Two Keynote Talks: Dan Stanzione (TACC) and Zhiwei Xu (ICT/CAS)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0" dirty="0" smtClean="0"/>
              <a:t>Two Invited Talks: Jianfeng Zhan (ICT/CAS), Raghunath Nambiar (Cisco)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0" dirty="0" smtClean="0"/>
              <a:t>Panel: Jianfeng Zhan (ICT/CAS)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0" dirty="0" smtClean="0"/>
              <a:t>Four Research Papers</a:t>
            </a:r>
            <a:endParaRPr lang="en-US" altLang="zh-CN" sz="1800" b="0" dirty="0" smtClean="0"/>
          </a:p>
          <a:p>
            <a:pPr marL="0" indent="0" algn="ctr">
              <a:lnSpc>
                <a:spcPct val="130000"/>
              </a:lnSpc>
              <a:buNone/>
            </a:pPr>
            <a:r>
              <a:rPr lang="en-US" altLang="zh-CN" sz="1800" b="0" dirty="0">
                <a:hlinkClick r:id="rId2"/>
              </a:rPr>
              <a:t>http://web.cse.ohio-state.edu/~</a:t>
            </a:r>
            <a:r>
              <a:rPr lang="en-US" altLang="zh-CN" sz="1800" b="0" dirty="0" smtClean="0">
                <a:hlinkClick r:id="rId2"/>
              </a:rPr>
              <a:t>luxi/hpbdc2015</a:t>
            </a:r>
            <a:endParaRPr lang="en-US" altLang="zh-CN" sz="1800" b="0" dirty="0" smtClean="0"/>
          </a:p>
          <a:p>
            <a:pPr marL="0" indent="0" algn="ctr">
              <a:lnSpc>
                <a:spcPct val="130000"/>
              </a:lnSpc>
              <a:buNone/>
            </a:pPr>
            <a:r>
              <a:rPr lang="en-US" altLang="zh-CN" sz="1800" b="0" dirty="0" smtClean="0">
                <a:solidFill>
                  <a:srgbClr val="C00000"/>
                </a:solidFill>
              </a:rPr>
              <a:t>HPBDC 2016 will be held in conjunction with IPDPS ’16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en-US" altLang="zh-CN" sz="1800" b="0" dirty="0" smtClean="0">
                <a:solidFill>
                  <a:srgbClr val="C00000"/>
                </a:solidFill>
                <a:hlinkClick r:id="rId3"/>
              </a:rPr>
              <a:t>http://web.cse.ohio-state.edu/~luxi/hpbdc2016</a:t>
            </a:r>
            <a:endParaRPr lang="en-US" altLang="zh-CN" sz="1800" b="0" dirty="0" smtClean="0">
              <a:solidFill>
                <a:srgbClr val="C00000"/>
              </a:solidFill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altLang="zh-CN" sz="1800" b="0" dirty="0" smtClean="0">
                <a:solidFill>
                  <a:srgbClr val="C00000"/>
                </a:solidFill>
              </a:rPr>
              <a:t>Submission: </a:t>
            </a:r>
            <a:r>
              <a:rPr lang="en-US" altLang="zh-CN" sz="1800" b="0" dirty="0">
                <a:solidFill>
                  <a:srgbClr val="C00000"/>
                </a:solidFill>
              </a:rPr>
              <a:t>J</a:t>
            </a:r>
            <a:r>
              <a:rPr lang="en-US" altLang="zh-CN" sz="1800" b="0" dirty="0" smtClean="0">
                <a:solidFill>
                  <a:srgbClr val="C00000"/>
                </a:solidFill>
              </a:rPr>
              <a:t>anuary 2016</a:t>
            </a:r>
            <a:endParaRPr lang="en-US" altLang="zh-CN" sz="1800" b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26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6008" y="908462"/>
            <a:ext cx="8656319" cy="353587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Looking for Bright and Enthusiastic Personnel to join as 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Visiting Scientists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Post-Doctoral Researchers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PhD Students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MPI Programmer/Software Engineer 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Hadoop/Big Data Programmer/Software Engineer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If interested, please contact me at this conference and/or send an e-mail to </a:t>
            </a:r>
            <a:r>
              <a:rPr lang="en-US" dirty="0" smtClean="0">
                <a:solidFill>
                  <a:srgbClr val="FF0000"/>
                </a:solidFill>
              </a:rPr>
              <a:t>panda@cse.ohio-state.edu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6884" y="274560"/>
            <a:ext cx="8096595" cy="579576"/>
          </a:xfrm>
        </p:spPr>
        <p:txBody>
          <a:bodyPr/>
          <a:lstStyle/>
          <a:p>
            <a:r>
              <a:rPr lang="en-US" dirty="0" smtClean="0"/>
              <a:t>Multiple Positions Available in My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25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0204" y="651227"/>
            <a:ext cx="7867996" cy="3828011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Scientific Computing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Message Passing Interface (MPI), including MPI + OpenMP, is the Dominant Programming Model 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Many discussions towards Partitioned Global Address Space (PGAS) 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UPC, OpenSHMEM, CAF, etc.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Hybrid Programming: MPI + PGAS (OpenSHMEM, UPC) </a:t>
            </a:r>
          </a:p>
          <a:p>
            <a:r>
              <a:rPr lang="en-US" dirty="0" smtClean="0"/>
              <a:t>Big Data/Enterprise/Commercial Computing</a:t>
            </a:r>
          </a:p>
          <a:p>
            <a:pPr lvl="1"/>
            <a:r>
              <a:rPr lang="en-US" dirty="0" smtClean="0"/>
              <a:t>Focuses on large data and data analysis</a:t>
            </a:r>
          </a:p>
          <a:p>
            <a:pPr lvl="1"/>
            <a:r>
              <a:rPr lang="en-US" dirty="0" smtClean="0"/>
              <a:t>Hadoop (HDFS, HBase, MapReduce) </a:t>
            </a:r>
          </a:p>
          <a:p>
            <a:pPr lvl="1"/>
            <a:r>
              <a:rPr lang="en-US" dirty="0" smtClean="0"/>
              <a:t>Spark is emerging for in-memory computing</a:t>
            </a:r>
          </a:p>
          <a:p>
            <a:pPr lvl="1"/>
            <a:r>
              <a:rPr lang="en-US" dirty="0" smtClean="0"/>
              <a:t>Memcached is also used for Web 2.0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Two Major Categories of Applications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286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3"/>
          <p:cNvSpPr txBox="1">
            <a:spLocks noChangeArrowheads="1"/>
          </p:cNvSpPr>
          <p:nvPr/>
        </p:nvSpPr>
        <p:spPr>
          <a:xfrm>
            <a:off x="743989" y="675258"/>
            <a:ext cx="7772400" cy="4114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lang="en-US" sz="24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r>
              <a:rPr lang="en-US" sz="1600" dirty="0" smtClean="0"/>
              <a:t>panda</a:t>
            </a:r>
            <a:r>
              <a:rPr lang="en-US" altLang="zh-CN" sz="1600" dirty="0" smtClean="0">
                <a:ea typeface="宋体" pitchFamily="2" charset="-122"/>
              </a:rPr>
              <a:t>@cse.ohio-state.edu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891" y="161755"/>
            <a:ext cx="8096596" cy="579575"/>
          </a:xfrm>
        </p:spPr>
        <p:txBody>
          <a:bodyPr/>
          <a:lstStyle/>
          <a:p>
            <a:pPr algn="ctr"/>
            <a:r>
              <a:rPr lang="en-US" sz="2800" dirty="0" smtClean="0">
                <a:latin typeface="+mj-lt"/>
              </a:rPr>
              <a:t>Thank You!</a:t>
            </a:r>
            <a:endParaRPr lang="en-US" sz="2800" dirty="0">
              <a:latin typeface="+mj-lt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3782968" y="1268821"/>
            <a:ext cx="1524000" cy="1143000"/>
            <a:chOff x="1584" y="1008"/>
            <a:chExt cx="624" cy="576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657" y="1051"/>
              <a:ext cx="479" cy="42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40000"/>
                </a:gs>
              </a:gsLst>
              <a:path path="rect">
                <a:fillToRect r="100000" b="100000"/>
              </a:path>
            </a:gradFill>
            <a:ln w="9525" algn="ctr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dirty="0"/>
            </a:p>
          </p:txBody>
        </p:sp>
        <p:grpSp>
          <p:nvGrpSpPr>
            <p:cNvPr id="11" name="Group 6"/>
            <p:cNvGrpSpPr>
              <a:grpSpLocks/>
            </p:cNvGrpSpPr>
            <p:nvPr/>
          </p:nvGrpSpPr>
          <p:grpSpPr bwMode="auto">
            <a:xfrm>
              <a:off x="1731" y="1122"/>
              <a:ext cx="111" cy="71"/>
              <a:chOff x="1440" y="1200"/>
              <a:chExt cx="864" cy="720"/>
            </a:xfrm>
          </p:grpSpPr>
          <p:sp>
            <p:nvSpPr>
              <p:cNvPr id="107" name="Rectangle 7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 dirty="0"/>
              </a:p>
            </p:txBody>
          </p:sp>
          <p:sp>
            <p:nvSpPr>
              <p:cNvPr id="108" name="Rectangle 8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 dirty="0"/>
              </a:p>
            </p:txBody>
          </p:sp>
          <p:sp>
            <p:nvSpPr>
              <p:cNvPr id="109" name="Rectangle 9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 dirty="0"/>
              </a:p>
            </p:txBody>
          </p:sp>
          <p:sp>
            <p:nvSpPr>
              <p:cNvPr id="110" name="Rectangle 10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 dirty="0"/>
              </a:p>
            </p:txBody>
          </p:sp>
          <p:sp>
            <p:nvSpPr>
              <p:cNvPr id="111" name="Oval 11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 dirty="0"/>
              </a:p>
            </p:txBody>
          </p:sp>
          <p:sp>
            <p:nvSpPr>
              <p:cNvPr id="112" name="Line 12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113" name="Line 13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114" name="Line 14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115" name="Line 15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116" name="Line 16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117" name="Line 17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</p:grpSp>
        <p:grpSp>
          <p:nvGrpSpPr>
            <p:cNvPr id="12" name="Group 18"/>
            <p:cNvGrpSpPr>
              <a:grpSpLocks/>
            </p:cNvGrpSpPr>
            <p:nvPr/>
          </p:nvGrpSpPr>
          <p:grpSpPr bwMode="auto">
            <a:xfrm>
              <a:off x="1977" y="1322"/>
              <a:ext cx="110" cy="71"/>
              <a:chOff x="1440" y="1200"/>
              <a:chExt cx="864" cy="720"/>
            </a:xfrm>
          </p:grpSpPr>
          <p:sp>
            <p:nvSpPr>
              <p:cNvPr id="96" name="Rectangle 19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 dirty="0"/>
              </a:p>
            </p:txBody>
          </p:sp>
          <p:sp>
            <p:nvSpPr>
              <p:cNvPr id="97" name="Rectangle 20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 dirty="0"/>
              </a:p>
            </p:txBody>
          </p:sp>
          <p:sp>
            <p:nvSpPr>
              <p:cNvPr id="98" name="Rectangle 21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 dirty="0"/>
              </a:p>
            </p:txBody>
          </p:sp>
          <p:sp>
            <p:nvSpPr>
              <p:cNvPr id="99" name="Rectangle 22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 dirty="0"/>
              </a:p>
            </p:txBody>
          </p:sp>
          <p:sp>
            <p:nvSpPr>
              <p:cNvPr id="100" name="Oval 23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 dirty="0"/>
              </a:p>
            </p:txBody>
          </p:sp>
          <p:sp>
            <p:nvSpPr>
              <p:cNvPr id="101" name="Line 24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102" name="Line 25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103" name="Line 26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104" name="Line 27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105" name="Line 28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106" name="Line 29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</p:grpSp>
        <p:grpSp>
          <p:nvGrpSpPr>
            <p:cNvPr id="13" name="Group 30"/>
            <p:cNvGrpSpPr>
              <a:grpSpLocks/>
            </p:cNvGrpSpPr>
            <p:nvPr/>
          </p:nvGrpSpPr>
          <p:grpSpPr bwMode="auto">
            <a:xfrm>
              <a:off x="1854" y="1393"/>
              <a:ext cx="110" cy="71"/>
              <a:chOff x="1440" y="1200"/>
              <a:chExt cx="864" cy="720"/>
            </a:xfrm>
          </p:grpSpPr>
          <p:sp>
            <p:nvSpPr>
              <p:cNvPr id="85" name="Rectangle 31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 dirty="0"/>
              </a:p>
            </p:txBody>
          </p:sp>
          <p:sp>
            <p:nvSpPr>
              <p:cNvPr id="86" name="Rectangle 32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 dirty="0"/>
              </a:p>
            </p:txBody>
          </p:sp>
          <p:sp>
            <p:nvSpPr>
              <p:cNvPr id="87" name="Rectangle 33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 dirty="0"/>
              </a:p>
            </p:txBody>
          </p:sp>
          <p:sp>
            <p:nvSpPr>
              <p:cNvPr id="88" name="Rectangle 34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 dirty="0"/>
              </a:p>
            </p:txBody>
          </p:sp>
          <p:sp>
            <p:nvSpPr>
              <p:cNvPr id="89" name="Oval 35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 dirty="0"/>
              </a:p>
            </p:txBody>
          </p:sp>
          <p:sp>
            <p:nvSpPr>
              <p:cNvPr id="90" name="Line 36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91" name="Line 37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92" name="Line 38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93" name="Line 39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94" name="Line 40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95" name="Line 41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</p:grpSp>
        <p:grpSp>
          <p:nvGrpSpPr>
            <p:cNvPr id="14" name="Group 42"/>
            <p:cNvGrpSpPr>
              <a:grpSpLocks/>
            </p:cNvGrpSpPr>
            <p:nvPr/>
          </p:nvGrpSpPr>
          <p:grpSpPr bwMode="auto">
            <a:xfrm>
              <a:off x="1964" y="1134"/>
              <a:ext cx="111" cy="71"/>
              <a:chOff x="1440" y="1200"/>
              <a:chExt cx="864" cy="720"/>
            </a:xfrm>
          </p:grpSpPr>
          <p:sp>
            <p:nvSpPr>
              <p:cNvPr id="74" name="Rectangle 43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 dirty="0"/>
              </a:p>
            </p:txBody>
          </p:sp>
          <p:sp>
            <p:nvSpPr>
              <p:cNvPr id="75" name="Rectangle 44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 dirty="0"/>
              </a:p>
            </p:txBody>
          </p:sp>
          <p:sp>
            <p:nvSpPr>
              <p:cNvPr id="76" name="Rectangle 45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 dirty="0"/>
              </a:p>
            </p:txBody>
          </p:sp>
          <p:sp>
            <p:nvSpPr>
              <p:cNvPr id="77" name="Rectangle 46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 dirty="0"/>
              </a:p>
            </p:txBody>
          </p:sp>
          <p:sp>
            <p:nvSpPr>
              <p:cNvPr id="78" name="Oval 47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 dirty="0"/>
              </a:p>
            </p:txBody>
          </p:sp>
          <p:sp>
            <p:nvSpPr>
              <p:cNvPr id="79" name="Line 48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80" name="Line 49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81" name="Line 50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82" name="Line 51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83" name="Line 52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84" name="Line 53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</p:grpSp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1719" y="1334"/>
              <a:ext cx="110" cy="71"/>
              <a:chOff x="1440" y="1200"/>
              <a:chExt cx="864" cy="720"/>
            </a:xfrm>
          </p:grpSpPr>
          <p:sp>
            <p:nvSpPr>
              <p:cNvPr id="63" name="Rectangle 55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 dirty="0"/>
              </a:p>
            </p:txBody>
          </p:sp>
          <p:sp>
            <p:nvSpPr>
              <p:cNvPr id="64" name="Rectangle 56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 dirty="0"/>
              </a:p>
            </p:txBody>
          </p:sp>
          <p:sp>
            <p:nvSpPr>
              <p:cNvPr id="65" name="Rectangle 57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 dirty="0"/>
              </a:p>
            </p:txBody>
          </p:sp>
          <p:sp>
            <p:nvSpPr>
              <p:cNvPr id="66" name="Rectangle 58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 dirty="0"/>
              </a:p>
            </p:txBody>
          </p:sp>
          <p:sp>
            <p:nvSpPr>
              <p:cNvPr id="67" name="Oval 59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 dirty="0"/>
              </a:p>
            </p:txBody>
          </p:sp>
          <p:sp>
            <p:nvSpPr>
              <p:cNvPr id="68" name="Line 60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69" name="Line 61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70" name="Line 62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71" name="Line 63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72" name="Line 64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73" name="Line 65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</p:grpSp>
        <p:grpSp>
          <p:nvGrpSpPr>
            <p:cNvPr id="16" name="Group 66"/>
            <p:cNvGrpSpPr>
              <a:grpSpLocks/>
            </p:cNvGrpSpPr>
            <p:nvPr/>
          </p:nvGrpSpPr>
          <p:grpSpPr bwMode="auto">
            <a:xfrm>
              <a:off x="1682" y="1228"/>
              <a:ext cx="110" cy="71"/>
              <a:chOff x="1440" y="1200"/>
              <a:chExt cx="864" cy="720"/>
            </a:xfrm>
          </p:grpSpPr>
          <p:sp>
            <p:nvSpPr>
              <p:cNvPr id="52" name="Rectangle 67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 dirty="0"/>
              </a:p>
            </p:txBody>
          </p:sp>
          <p:sp>
            <p:nvSpPr>
              <p:cNvPr id="53" name="Rectangle 68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 dirty="0"/>
              </a:p>
            </p:txBody>
          </p:sp>
          <p:sp>
            <p:nvSpPr>
              <p:cNvPr id="54" name="Rectangle 69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 dirty="0"/>
              </a:p>
            </p:txBody>
          </p:sp>
          <p:sp>
            <p:nvSpPr>
              <p:cNvPr id="55" name="Rectangle 70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 dirty="0"/>
              </a:p>
            </p:txBody>
          </p:sp>
          <p:sp>
            <p:nvSpPr>
              <p:cNvPr id="56" name="Oval 71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 dirty="0"/>
              </a:p>
            </p:txBody>
          </p:sp>
          <p:sp>
            <p:nvSpPr>
              <p:cNvPr id="57" name="Line 72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58" name="Line 73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59" name="Line 74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60" name="Line 75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61" name="Line 76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62" name="Line 77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</p:grpSp>
        <p:grpSp>
          <p:nvGrpSpPr>
            <p:cNvPr id="17" name="Group 78"/>
            <p:cNvGrpSpPr>
              <a:grpSpLocks/>
            </p:cNvGrpSpPr>
            <p:nvPr/>
          </p:nvGrpSpPr>
          <p:grpSpPr bwMode="auto">
            <a:xfrm>
              <a:off x="1854" y="1075"/>
              <a:ext cx="110" cy="71"/>
              <a:chOff x="1440" y="1200"/>
              <a:chExt cx="864" cy="720"/>
            </a:xfrm>
          </p:grpSpPr>
          <p:sp>
            <p:nvSpPr>
              <p:cNvPr id="41" name="Rectangle 79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 dirty="0"/>
              </a:p>
            </p:txBody>
          </p:sp>
          <p:sp>
            <p:nvSpPr>
              <p:cNvPr id="42" name="Rectangle 80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 dirty="0"/>
              </a:p>
            </p:txBody>
          </p:sp>
          <p:sp>
            <p:nvSpPr>
              <p:cNvPr id="43" name="Rectangle 81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 dirty="0"/>
              </a:p>
            </p:txBody>
          </p:sp>
          <p:sp>
            <p:nvSpPr>
              <p:cNvPr id="44" name="Rectangle 82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 dirty="0"/>
              </a:p>
            </p:txBody>
          </p:sp>
          <p:sp>
            <p:nvSpPr>
              <p:cNvPr id="45" name="Oval 83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 dirty="0"/>
              </a:p>
            </p:txBody>
          </p:sp>
          <p:sp>
            <p:nvSpPr>
              <p:cNvPr id="46" name="Line 84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47" name="Line 85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48" name="Line 86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49" name="Line 87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50" name="Line 88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51" name="Line 89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</p:grpSp>
        <p:grpSp>
          <p:nvGrpSpPr>
            <p:cNvPr id="18" name="Group 90"/>
            <p:cNvGrpSpPr>
              <a:grpSpLocks/>
            </p:cNvGrpSpPr>
            <p:nvPr/>
          </p:nvGrpSpPr>
          <p:grpSpPr bwMode="auto">
            <a:xfrm>
              <a:off x="2013" y="1228"/>
              <a:ext cx="111" cy="71"/>
              <a:chOff x="1440" y="1200"/>
              <a:chExt cx="864" cy="720"/>
            </a:xfrm>
          </p:grpSpPr>
          <p:sp>
            <p:nvSpPr>
              <p:cNvPr id="30" name="Rectangle 91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 dirty="0"/>
              </a:p>
            </p:txBody>
          </p:sp>
          <p:sp>
            <p:nvSpPr>
              <p:cNvPr id="31" name="Rectangle 92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 dirty="0"/>
              </a:p>
            </p:txBody>
          </p:sp>
          <p:sp>
            <p:nvSpPr>
              <p:cNvPr id="32" name="Rectangle 93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 dirty="0"/>
              </a:p>
            </p:txBody>
          </p:sp>
          <p:sp>
            <p:nvSpPr>
              <p:cNvPr id="33" name="Rectangle 94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 dirty="0"/>
              </a:p>
            </p:txBody>
          </p:sp>
          <p:sp>
            <p:nvSpPr>
              <p:cNvPr id="34" name="Oval 95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 dirty="0"/>
              </a:p>
            </p:txBody>
          </p:sp>
          <p:sp>
            <p:nvSpPr>
              <p:cNvPr id="35" name="Line 96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36" name="Line 97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37" name="Line 98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38" name="Line 99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39" name="Line 100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  <p:sp>
            <p:nvSpPr>
              <p:cNvPr id="40" name="Line 101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dirty="0"/>
              </a:p>
            </p:txBody>
          </p:sp>
        </p:grpSp>
        <p:sp>
          <p:nvSpPr>
            <p:cNvPr id="19" name="Rectangle 102"/>
            <p:cNvSpPr>
              <a:spLocks noChangeArrowheads="1"/>
            </p:cNvSpPr>
            <p:nvPr/>
          </p:nvSpPr>
          <p:spPr bwMode="auto">
            <a:xfrm>
              <a:off x="1891" y="1193"/>
              <a:ext cx="24" cy="165"/>
            </a:xfrm>
            <a:prstGeom prst="rect">
              <a:avLst/>
            </a:prstGeom>
            <a:solidFill>
              <a:srgbClr val="FF3399"/>
            </a:solidFill>
            <a:ln w="9525" algn="ctr">
              <a:solidFill>
                <a:srgbClr val="FF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dirty="0"/>
            </a:p>
          </p:txBody>
        </p:sp>
        <p:sp>
          <p:nvSpPr>
            <p:cNvPr id="20" name="Line 103"/>
            <p:cNvSpPr>
              <a:spLocks noChangeShapeType="1"/>
            </p:cNvSpPr>
            <p:nvPr/>
          </p:nvSpPr>
          <p:spPr bwMode="auto">
            <a:xfrm>
              <a:off x="1817" y="1181"/>
              <a:ext cx="74" cy="59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dirty="0"/>
            </a:p>
          </p:txBody>
        </p:sp>
        <p:sp>
          <p:nvSpPr>
            <p:cNvPr id="21" name="Line 104"/>
            <p:cNvSpPr>
              <a:spLocks noChangeShapeType="1"/>
            </p:cNvSpPr>
            <p:nvPr/>
          </p:nvSpPr>
          <p:spPr bwMode="auto">
            <a:xfrm>
              <a:off x="1792" y="1263"/>
              <a:ext cx="99" cy="0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dirty="0"/>
            </a:p>
          </p:txBody>
        </p:sp>
        <p:sp>
          <p:nvSpPr>
            <p:cNvPr id="22" name="Line 105"/>
            <p:cNvSpPr>
              <a:spLocks noChangeShapeType="1"/>
            </p:cNvSpPr>
            <p:nvPr/>
          </p:nvSpPr>
          <p:spPr bwMode="auto">
            <a:xfrm flipV="1">
              <a:off x="1817" y="1287"/>
              <a:ext cx="74" cy="71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dirty="0"/>
            </a:p>
          </p:txBody>
        </p:sp>
        <p:sp>
          <p:nvSpPr>
            <p:cNvPr id="23" name="Line 106"/>
            <p:cNvSpPr>
              <a:spLocks noChangeShapeType="1"/>
            </p:cNvSpPr>
            <p:nvPr/>
          </p:nvSpPr>
          <p:spPr bwMode="auto">
            <a:xfrm flipH="1">
              <a:off x="1915" y="1181"/>
              <a:ext cx="62" cy="59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dirty="0"/>
            </a:p>
          </p:txBody>
        </p:sp>
        <p:sp>
          <p:nvSpPr>
            <p:cNvPr id="24" name="Line 107"/>
            <p:cNvSpPr>
              <a:spLocks noChangeShapeType="1"/>
            </p:cNvSpPr>
            <p:nvPr/>
          </p:nvSpPr>
          <p:spPr bwMode="auto">
            <a:xfrm flipH="1">
              <a:off x="1915" y="1263"/>
              <a:ext cx="98" cy="0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dirty="0"/>
            </a:p>
          </p:txBody>
        </p:sp>
        <p:sp>
          <p:nvSpPr>
            <p:cNvPr id="25" name="Line 108"/>
            <p:cNvSpPr>
              <a:spLocks noChangeShapeType="1"/>
            </p:cNvSpPr>
            <p:nvPr/>
          </p:nvSpPr>
          <p:spPr bwMode="auto">
            <a:xfrm flipH="1" flipV="1">
              <a:off x="1915" y="1287"/>
              <a:ext cx="62" cy="59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dirty="0"/>
            </a:p>
          </p:txBody>
        </p:sp>
        <p:sp>
          <p:nvSpPr>
            <p:cNvPr id="26" name="Line 109"/>
            <p:cNvSpPr>
              <a:spLocks noChangeShapeType="1"/>
            </p:cNvSpPr>
            <p:nvPr/>
          </p:nvSpPr>
          <p:spPr bwMode="auto">
            <a:xfrm flipV="1">
              <a:off x="1903" y="1358"/>
              <a:ext cx="0" cy="35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dirty="0"/>
            </a:p>
          </p:txBody>
        </p:sp>
        <p:sp>
          <p:nvSpPr>
            <p:cNvPr id="27" name="Line 110"/>
            <p:cNvSpPr>
              <a:spLocks noChangeShapeType="1"/>
            </p:cNvSpPr>
            <p:nvPr/>
          </p:nvSpPr>
          <p:spPr bwMode="auto">
            <a:xfrm>
              <a:off x="1903" y="1146"/>
              <a:ext cx="0" cy="47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dirty="0"/>
            </a:p>
          </p:txBody>
        </p:sp>
        <p:sp>
          <p:nvSpPr>
            <p:cNvPr id="28" name="WordArt 111"/>
            <p:cNvSpPr>
              <a:spLocks noChangeArrowheads="1" noChangeShapeType="1" noTextEdit="1"/>
            </p:cNvSpPr>
            <p:nvPr/>
          </p:nvSpPr>
          <p:spPr bwMode="auto">
            <a:xfrm>
              <a:off x="1584" y="1008"/>
              <a:ext cx="624" cy="533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9381227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Garamond"/>
                </a:rPr>
                <a:t>Network Based Computing</a:t>
              </a:r>
            </a:p>
          </p:txBody>
        </p:sp>
        <p:sp>
          <p:nvSpPr>
            <p:cNvPr id="29" name="WordArt 112"/>
            <p:cNvSpPr>
              <a:spLocks noChangeArrowheads="1" noChangeShapeType="1" noTextEdit="1"/>
            </p:cNvSpPr>
            <p:nvPr/>
          </p:nvSpPr>
          <p:spPr bwMode="auto">
            <a:xfrm>
              <a:off x="1668" y="1475"/>
              <a:ext cx="444" cy="1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8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effectLst>
                    <a:outerShdw dist="45791" dir="2021404" algn="ctr" rotWithShape="0">
                      <a:srgbClr val="B2B2B2">
                        <a:alpha val="80000"/>
                      </a:srgbClr>
                    </a:outerShdw>
                  </a:effectLst>
                  <a:latin typeface="Garamond"/>
                </a:rPr>
                <a:t>Laboratory</a:t>
              </a:r>
            </a:p>
          </p:txBody>
        </p:sp>
      </p:grpSp>
      <p:sp>
        <p:nvSpPr>
          <p:cNvPr id="123" name="Rectangle 114"/>
          <p:cNvSpPr>
            <a:spLocks noChangeArrowheads="1"/>
          </p:cNvSpPr>
          <p:nvPr/>
        </p:nvSpPr>
        <p:spPr bwMode="auto">
          <a:xfrm>
            <a:off x="4461742" y="4249052"/>
            <a:ext cx="46822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1400" b="0" dirty="0" smtClean="0">
                <a:latin typeface="Calibri"/>
                <a:ea typeface="宋体" pitchFamily="2" charset="-122"/>
                <a:cs typeface="Calibri"/>
              </a:rPr>
              <a:t>The High-Performance Big Data Project</a:t>
            </a:r>
            <a:endParaRPr lang="en-US" altLang="zh-CN" sz="1400" b="0" dirty="0">
              <a:latin typeface="Calibri"/>
              <a:ea typeface="宋体" pitchFamily="2" charset="-122"/>
              <a:cs typeface="Calibri"/>
            </a:endParaRPr>
          </a:p>
          <a:p>
            <a:pPr algn="ctr"/>
            <a:r>
              <a:rPr lang="en-US" altLang="zh-CN" sz="1400" b="0" u="sng" dirty="0">
                <a:solidFill>
                  <a:schemeClr val="hlink"/>
                </a:solidFill>
                <a:latin typeface="Calibri"/>
                <a:ea typeface="宋体" pitchFamily="2" charset="-122"/>
                <a:cs typeface="Calibri"/>
              </a:rPr>
              <a:t>http:/</a:t>
            </a:r>
            <a:r>
              <a:rPr lang="en-US" altLang="zh-CN" sz="1400" b="0" u="sng" dirty="0" smtClean="0">
                <a:solidFill>
                  <a:schemeClr val="hlink"/>
                </a:solidFill>
                <a:latin typeface="Calibri"/>
                <a:ea typeface="宋体" pitchFamily="2" charset="-122"/>
                <a:cs typeface="Calibri"/>
              </a:rPr>
              <a:t>/hibd.cse.ohio</a:t>
            </a:r>
            <a:r>
              <a:rPr lang="en-US" altLang="zh-CN" sz="1400" b="0" u="sng" dirty="0">
                <a:solidFill>
                  <a:schemeClr val="hlink"/>
                </a:solidFill>
                <a:latin typeface="Calibri"/>
                <a:ea typeface="宋体" pitchFamily="2" charset="-122"/>
                <a:cs typeface="Calibri"/>
              </a:rPr>
              <a:t>-state.edu/</a:t>
            </a:r>
            <a:endParaRPr lang="zh-CN" altLang="en-US" sz="1400" b="0" u="sng" dirty="0">
              <a:solidFill>
                <a:schemeClr val="hlink"/>
              </a:solidFill>
              <a:latin typeface="Calibri"/>
              <a:ea typeface="宋体" pitchFamily="2" charset="-122"/>
              <a:cs typeface="Calibri"/>
            </a:endParaRPr>
          </a:p>
        </p:txBody>
      </p:sp>
      <p:pic>
        <p:nvPicPr>
          <p:cNvPr id="118" name="图片 1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1360" y="3042985"/>
            <a:ext cx="2444336" cy="1167191"/>
          </a:xfrm>
          <a:prstGeom prst="rect">
            <a:avLst/>
          </a:prstGeom>
        </p:spPr>
      </p:pic>
      <p:pic>
        <p:nvPicPr>
          <p:cNvPr id="119" name="Picture 114" descr="nbc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682783" y="3107164"/>
            <a:ext cx="3344710" cy="76649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69291" y="245272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altLang="zh-CN" sz="1400" b="0" dirty="0">
                <a:latin typeface="Calibri"/>
                <a:ea typeface="宋体" pitchFamily="2" charset="-122"/>
                <a:cs typeface="Calibri"/>
              </a:rPr>
              <a:t>Network-Based Computing Laboratory</a:t>
            </a:r>
          </a:p>
          <a:p>
            <a:pPr algn="ctr">
              <a:buFontTx/>
              <a:buNone/>
            </a:pPr>
            <a:r>
              <a:rPr lang="en-US" altLang="zh-CN" sz="1400" b="0" dirty="0">
                <a:solidFill>
                  <a:schemeClr val="hlink"/>
                </a:solidFill>
                <a:latin typeface="Calibri"/>
                <a:ea typeface="宋体" pitchFamily="2" charset="-122"/>
                <a:cs typeface="Calibri"/>
                <a:hlinkClick r:id="rId5"/>
              </a:rPr>
              <a:t>http://nowlab.cse.ohio-state.edu</a:t>
            </a:r>
            <a:r>
              <a:rPr lang="en-US" altLang="zh-CN" sz="1400" b="0" dirty="0">
                <a:solidFill>
                  <a:schemeClr val="hlink"/>
                </a:solidFill>
                <a:ea typeface="宋体" pitchFamily="2" charset="-122"/>
                <a:hlinkClick r:id="rId5"/>
              </a:rPr>
              <a:t>/</a:t>
            </a:r>
            <a:endParaRPr lang="en-US" altLang="zh-CN" sz="1400" b="0" dirty="0">
              <a:solidFill>
                <a:schemeClr val="hlink"/>
              </a:solidFill>
              <a:ea typeface="宋体" pitchFamily="2" charset="-122"/>
            </a:endParaRPr>
          </a:p>
        </p:txBody>
      </p:sp>
      <p:sp>
        <p:nvSpPr>
          <p:cNvPr id="122" name="Rectangle 114"/>
          <p:cNvSpPr>
            <a:spLocks noChangeArrowheads="1"/>
          </p:cNvSpPr>
          <p:nvPr/>
        </p:nvSpPr>
        <p:spPr bwMode="auto">
          <a:xfrm>
            <a:off x="19167" y="4250553"/>
            <a:ext cx="46822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1400" b="0" dirty="0" smtClean="0">
                <a:latin typeface="Calibri"/>
                <a:ea typeface="宋体" pitchFamily="2" charset="-122"/>
                <a:cs typeface="Calibri"/>
              </a:rPr>
              <a:t>The MVAPICH2 Project</a:t>
            </a:r>
            <a:endParaRPr lang="en-US" altLang="zh-CN" sz="1400" b="0" dirty="0">
              <a:latin typeface="Calibri"/>
              <a:ea typeface="宋体" pitchFamily="2" charset="-122"/>
              <a:cs typeface="Calibri"/>
            </a:endParaRPr>
          </a:p>
          <a:p>
            <a:pPr algn="ctr"/>
            <a:r>
              <a:rPr lang="en-US" altLang="zh-CN" sz="1400" b="0" u="sng" dirty="0">
                <a:solidFill>
                  <a:schemeClr val="hlink"/>
                </a:solidFill>
                <a:latin typeface="Calibri"/>
                <a:ea typeface="宋体" pitchFamily="2" charset="-122"/>
                <a:cs typeface="Calibri"/>
              </a:rPr>
              <a:t>http:/</a:t>
            </a:r>
            <a:r>
              <a:rPr lang="en-US" altLang="zh-CN" sz="1400" b="0" u="sng" dirty="0" smtClean="0">
                <a:solidFill>
                  <a:schemeClr val="hlink"/>
                </a:solidFill>
                <a:latin typeface="Calibri"/>
                <a:ea typeface="宋体" pitchFamily="2" charset="-122"/>
                <a:cs typeface="Calibri"/>
              </a:rPr>
              <a:t>/mvapich.cse.ohio</a:t>
            </a:r>
            <a:r>
              <a:rPr lang="en-US" altLang="zh-CN" sz="1400" b="0" u="sng" dirty="0">
                <a:solidFill>
                  <a:schemeClr val="hlink"/>
                </a:solidFill>
                <a:latin typeface="Calibri"/>
                <a:ea typeface="宋体" pitchFamily="2" charset="-122"/>
                <a:cs typeface="Calibri"/>
              </a:rPr>
              <a:t>-state.edu/</a:t>
            </a:r>
            <a:endParaRPr lang="zh-CN" altLang="en-US" sz="1400" b="0" u="sng" dirty="0">
              <a:solidFill>
                <a:schemeClr val="hlink"/>
              </a:solidFill>
              <a:latin typeface="Calibri"/>
              <a:ea typeface="宋体" pitchFamily="2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370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 bwMode="auto">
          <a:xfrm>
            <a:off x="5955234" y="1682907"/>
            <a:ext cx="2959124" cy="527064"/>
          </a:xfrm>
          <a:prstGeom prst="roundRect">
            <a:avLst/>
          </a:prstGeom>
          <a:solidFill>
            <a:srgbClr val="DCB9FF"/>
          </a:solidFill>
          <a:ln w="12700" cap="sq">
            <a:solidFill>
              <a:schemeClr val="tx1">
                <a:alpha val="25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Parallel Programming Models Overview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 bwMode="auto">
          <a:xfrm>
            <a:off x="418504" y="1112361"/>
            <a:ext cx="639758" cy="379541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212047" y="1106448"/>
            <a:ext cx="639758" cy="379541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P2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025807" y="1106448"/>
            <a:ext cx="639758" cy="379541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58913" y="1692154"/>
            <a:ext cx="2638552" cy="47158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Shared Memory</a:t>
            </a:r>
          </a:p>
        </p:txBody>
      </p:sp>
      <p:cxnSp>
        <p:nvCxnSpPr>
          <p:cNvPr id="11" name="Straight Arrow Connector 10"/>
          <p:cNvCxnSpPr>
            <a:stCxn id="6" idx="4"/>
          </p:cNvCxnSpPr>
          <p:nvPr/>
        </p:nvCxnSpPr>
        <p:spPr bwMode="auto">
          <a:xfrm rot="16200000" flipH="1">
            <a:off x="643587" y="1586701"/>
            <a:ext cx="191023" cy="138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7" idx="4"/>
          </p:cNvCxnSpPr>
          <p:nvPr/>
        </p:nvCxnSpPr>
        <p:spPr bwMode="auto">
          <a:xfrm rot="5400000">
            <a:off x="1427317" y="1587537"/>
            <a:ext cx="206177" cy="305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8" idx="4"/>
          </p:cNvCxnSpPr>
          <p:nvPr/>
        </p:nvCxnSpPr>
        <p:spPr bwMode="auto">
          <a:xfrm rot="5400000">
            <a:off x="2236465" y="1592182"/>
            <a:ext cx="215426" cy="305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Oval 17"/>
          <p:cNvSpPr/>
          <p:nvPr/>
        </p:nvSpPr>
        <p:spPr bwMode="auto">
          <a:xfrm>
            <a:off x="3133616" y="1106448"/>
            <a:ext cx="639758" cy="379541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P1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4099781" y="1109793"/>
            <a:ext cx="639758" cy="379541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P2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5061501" y="1109793"/>
            <a:ext cx="639758" cy="379541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P3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097348" y="1686247"/>
            <a:ext cx="710683" cy="47158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Memory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075853" y="1680340"/>
            <a:ext cx="710683" cy="47158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Memory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062212" y="1680340"/>
            <a:ext cx="710683" cy="47158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Memory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rot="5400000">
            <a:off x="3336392" y="1595522"/>
            <a:ext cx="215426" cy="305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4310441" y="1586275"/>
            <a:ext cx="215426" cy="305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rot="5400000">
            <a:off x="5296820" y="1595521"/>
            <a:ext cx="215426" cy="305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8" idx="6"/>
            <a:endCxn id="19" idx="2"/>
          </p:cNvCxnSpPr>
          <p:nvPr/>
        </p:nvCxnSpPr>
        <p:spPr bwMode="auto">
          <a:xfrm>
            <a:off x="3773402" y="1296207"/>
            <a:ext cx="326407" cy="334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4" name="Straight Arrow Connector 33"/>
          <p:cNvCxnSpPr>
            <a:stCxn id="19" idx="6"/>
            <a:endCxn id="21" idx="2"/>
          </p:cNvCxnSpPr>
          <p:nvPr/>
        </p:nvCxnSpPr>
        <p:spPr bwMode="auto">
          <a:xfrm flipV="1">
            <a:off x="4739539" y="1299563"/>
            <a:ext cx="321962" cy="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6136034" y="1100547"/>
            <a:ext cx="639758" cy="379541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P1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7139189" y="1103880"/>
            <a:ext cx="639758" cy="379541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P2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8113239" y="1103880"/>
            <a:ext cx="639758" cy="379541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P3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78538" y="1893016"/>
            <a:ext cx="731899" cy="24298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Memory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 rot="5400000">
            <a:off x="6338802" y="1589615"/>
            <a:ext cx="215426" cy="305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rot="5400000">
            <a:off x="7349849" y="1580368"/>
            <a:ext cx="215426" cy="305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rot="5400000">
            <a:off x="8348560" y="1589614"/>
            <a:ext cx="215426" cy="305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>
            <a:stCxn id="35" idx="6"/>
            <a:endCxn id="36" idx="2"/>
          </p:cNvCxnSpPr>
          <p:nvPr/>
        </p:nvCxnSpPr>
        <p:spPr bwMode="auto">
          <a:xfrm>
            <a:off x="6775810" y="1290300"/>
            <a:ext cx="363397" cy="334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5" name="Straight Arrow Connector 44"/>
          <p:cNvCxnSpPr>
            <a:stCxn id="36" idx="6"/>
            <a:endCxn id="37" idx="2"/>
          </p:cNvCxnSpPr>
          <p:nvPr/>
        </p:nvCxnSpPr>
        <p:spPr bwMode="auto">
          <a:xfrm flipV="1">
            <a:off x="7778947" y="1293650"/>
            <a:ext cx="334292" cy="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7106338" y="1877863"/>
            <a:ext cx="731899" cy="24298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Memory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8092750" y="1868614"/>
            <a:ext cx="731899" cy="24298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Memory</a:t>
            </a:r>
          </a:p>
        </p:txBody>
      </p:sp>
      <p:sp>
        <p:nvSpPr>
          <p:cNvPr id="52" name="TextBox 51"/>
          <p:cNvSpPr txBox="1"/>
          <p:nvPr/>
        </p:nvSpPr>
        <p:spPr bwMode="auto">
          <a:xfrm>
            <a:off x="6732025" y="1655182"/>
            <a:ext cx="1545295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sz="1100" kern="0" dirty="0" smtClean="0">
                <a:latin typeface="+mj-lt"/>
                <a:cs typeface="Calibri" pitchFamily="34" charset="0"/>
              </a:rPr>
              <a:t>Logical shared memory</a:t>
            </a:r>
            <a:endParaRPr kumimoji="1" lang="en-US" sz="11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cxnSp>
        <p:nvCxnSpPr>
          <p:cNvPr id="57" name="Straight Connector 56"/>
          <p:cNvCxnSpPr/>
          <p:nvPr/>
        </p:nvCxnSpPr>
        <p:spPr bwMode="auto">
          <a:xfrm rot="5400000">
            <a:off x="6590251" y="1941617"/>
            <a:ext cx="850700" cy="1588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 rot="5400000">
            <a:off x="7494776" y="1944956"/>
            <a:ext cx="850700" cy="1588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58"/>
          <p:cNvSpPr txBox="1"/>
          <p:nvPr/>
        </p:nvSpPr>
        <p:spPr bwMode="auto">
          <a:xfrm>
            <a:off x="690045" y="2246976"/>
            <a:ext cx="1874011" cy="645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Shared </a:t>
            </a:r>
            <a:r>
              <a:rPr kumimoji="1" lang="en-US" sz="1400" b="0" kern="0" dirty="0" smtClean="0">
                <a:latin typeface="+mj-lt"/>
                <a:cs typeface="Calibri" pitchFamily="34" charset="0"/>
              </a:rPr>
              <a:t>Memory Model</a:t>
            </a:r>
            <a:endParaRPr kumimoji="1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  <a:p>
            <a:pPr marL="342900" marR="0" indent="-34290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SHMEM,</a:t>
            </a:r>
            <a:r>
              <a:rPr kumimoji="1" lang="en-US" sz="1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 DSM</a:t>
            </a:r>
            <a:endParaRPr kumimoji="1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3166778" y="2287301"/>
            <a:ext cx="2548061" cy="645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Distributed </a:t>
            </a:r>
            <a:r>
              <a:rPr kumimoji="1" lang="en-US" sz="1400" b="0" kern="0" dirty="0" smtClean="0">
                <a:solidFill>
                  <a:srgbClr val="FF0000"/>
                </a:solidFill>
                <a:latin typeface="+mj-lt"/>
                <a:cs typeface="Calibri" pitchFamily="34" charset="0"/>
              </a:rPr>
              <a:t>Memory Model </a:t>
            </a:r>
            <a:endParaRPr kumimoji="1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  <a:p>
            <a:pPr marL="342900" marR="0" indent="-34290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sz="1400" b="0" kern="0" dirty="0" smtClean="0">
                <a:solidFill>
                  <a:srgbClr val="FF0000"/>
                </a:solidFill>
                <a:latin typeface="+mj-lt"/>
                <a:cs typeface="Calibri" pitchFamily="34" charset="0"/>
              </a:rPr>
              <a:t>MPI (Message Passing Interface)</a:t>
            </a:r>
            <a:endParaRPr kumimoji="1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5926776" y="2287302"/>
            <a:ext cx="3147246" cy="645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sz="1400" b="0" kern="0" dirty="0" smtClean="0">
                <a:latin typeface="+mj-lt"/>
                <a:cs typeface="Calibri" pitchFamily="34" charset="0"/>
              </a:rPr>
              <a:t>Partitioned Global Address Space (PGAS)</a:t>
            </a:r>
            <a:endParaRPr kumimoji="1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  <a:p>
            <a:pPr marL="342900" marR="0" indent="-34290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Global Arrays, UPC, Chapel, X10, CAF,</a:t>
            </a:r>
            <a:r>
              <a:rPr kumimoji="1" lang="en-US" sz="1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 …</a:t>
            </a:r>
            <a:endParaRPr kumimoji="1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62" name="Content Placeholder 1"/>
          <p:cNvSpPr>
            <a:spLocks noGrp="1"/>
          </p:cNvSpPr>
          <p:nvPr>
            <p:ph idx="1"/>
          </p:nvPr>
        </p:nvSpPr>
        <p:spPr>
          <a:xfrm>
            <a:off x="559447" y="2875893"/>
            <a:ext cx="7867996" cy="2000923"/>
          </a:xfrm>
        </p:spPr>
        <p:txBody>
          <a:bodyPr/>
          <a:lstStyle/>
          <a:p>
            <a:r>
              <a:rPr lang="en-US" sz="2000" dirty="0" smtClean="0"/>
              <a:t>Programming models provide abstract machine models</a:t>
            </a:r>
          </a:p>
          <a:p>
            <a:r>
              <a:rPr lang="en-US" sz="2000" dirty="0" smtClean="0"/>
              <a:t>Models can be mapped on different types of systems</a:t>
            </a:r>
          </a:p>
          <a:p>
            <a:pPr lvl="1"/>
            <a:r>
              <a:rPr lang="en-US" sz="1800" dirty="0" smtClean="0"/>
              <a:t>e.g. Distributed Shared Memory (DSM), MPI within a node, etc.</a:t>
            </a:r>
          </a:p>
          <a:p>
            <a:r>
              <a:rPr lang="en-US" sz="2000" dirty="0" smtClean="0"/>
              <a:t>PGAS models and Hybrid MPI+PGAS models are gradually receiving importance</a:t>
            </a:r>
          </a:p>
        </p:txBody>
      </p:sp>
    </p:spTree>
    <p:extLst>
      <p:ext uri="{BB962C8B-B14F-4D97-AF65-F5344CB8AC3E}">
        <p14:creationId xmlns:p14="http://schemas.microsoft.com/office/powerpoint/2010/main" val="380681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Partitioned Global Address Space (PGAS) Models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498030" y="691952"/>
            <a:ext cx="8562110" cy="4081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9144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kumimoji="1" lang="en-US" sz="1800" b="0" kern="0" dirty="0" smtClean="0">
                <a:solidFill>
                  <a:srgbClr val="000000"/>
                </a:solidFill>
                <a:latin typeface="Calibri"/>
                <a:cs typeface="Calibri" pitchFamily="34" charset="0"/>
              </a:rPr>
              <a:t>Key features</a:t>
            </a:r>
          </a:p>
          <a:p>
            <a:pPr marL="800100" lvl="1" indent="-342900" defTabSz="9144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Lucida Grande"/>
              <a:buChar char="-"/>
            </a:pPr>
            <a:r>
              <a:rPr kumimoji="1" lang="en-US" b="0" kern="0" dirty="0" smtClean="0">
                <a:solidFill>
                  <a:srgbClr val="000000"/>
                </a:solidFill>
                <a:latin typeface="Calibri"/>
                <a:cs typeface="Calibri" pitchFamily="34" charset="0"/>
              </a:rPr>
              <a:t>Simple shared memory abstractions </a:t>
            </a:r>
          </a:p>
          <a:p>
            <a:pPr marL="800100" lvl="1" indent="-342900" defTabSz="9144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Lucida Grande"/>
              <a:buChar char="-"/>
            </a:pPr>
            <a:r>
              <a:rPr kumimoji="1" lang="en-US" b="0" kern="0" dirty="0" smtClean="0">
                <a:solidFill>
                  <a:srgbClr val="000000"/>
                </a:solidFill>
                <a:latin typeface="Calibri"/>
                <a:cs typeface="Calibri" pitchFamily="34" charset="0"/>
              </a:rPr>
              <a:t>Light weight one-sided communication </a:t>
            </a:r>
          </a:p>
          <a:p>
            <a:pPr marL="800100" lvl="1" indent="-342900" defTabSz="9144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Lucida Grande"/>
              <a:buChar char="-"/>
            </a:pPr>
            <a:r>
              <a:rPr kumimoji="1" lang="en-US" b="0" kern="0" dirty="0" smtClean="0">
                <a:solidFill>
                  <a:srgbClr val="000000"/>
                </a:solidFill>
                <a:latin typeface="Calibri"/>
                <a:cs typeface="Calibri" pitchFamily="34" charset="0"/>
              </a:rPr>
              <a:t>Easier to express irregular communication</a:t>
            </a:r>
          </a:p>
          <a:p>
            <a:pPr marL="342900" indent="-342900" defTabSz="9144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kumimoji="1" lang="en-US" sz="1800" b="0" kern="0" dirty="0" smtClean="0">
                <a:solidFill>
                  <a:srgbClr val="000000"/>
                </a:solidFill>
                <a:latin typeface="Calibri"/>
                <a:cs typeface="Calibri" pitchFamily="34" charset="0"/>
              </a:rPr>
              <a:t>Different approaches to PGAS</a:t>
            </a:r>
            <a:r>
              <a:rPr kumimoji="1" lang="en-US" b="0" kern="0" dirty="0" smtClean="0">
                <a:solidFill>
                  <a:srgbClr val="000000"/>
                </a:solidFill>
                <a:latin typeface="Calibri"/>
                <a:cs typeface="Calibri" pitchFamily="34" charset="0"/>
              </a:rPr>
              <a:t> </a:t>
            </a:r>
          </a:p>
          <a:p>
            <a:pPr marL="800100" lvl="1" indent="-342900" defTabSz="9144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Lucida Grande"/>
              <a:buChar char="-"/>
            </a:pPr>
            <a:r>
              <a:rPr kumimoji="1" lang="en-US" b="0" kern="0" dirty="0" smtClean="0">
                <a:solidFill>
                  <a:srgbClr val="000000"/>
                </a:solidFill>
                <a:latin typeface="Calibri"/>
                <a:cs typeface="Calibri" pitchFamily="34" charset="0"/>
              </a:rPr>
              <a:t>Languages </a:t>
            </a:r>
          </a:p>
          <a:p>
            <a:pPr marL="1257300" lvl="2" indent="-342900" defTabSz="9144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kumimoji="1" lang="en-US" sz="1200" b="0" kern="0" dirty="0" smtClean="0">
                <a:solidFill>
                  <a:srgbClr val="FF0000"/>
                </a:solidFill>
                <a:latin typeface="Calibri"/>
                <a:cs typeface="Calibri" pitchFamily="34" charset="0"/>
              </a:rPr>
              <a:t>Unified Parallel C (UPC)</a:t>
            </a:r>
          </a:p>
          <a:p>
            <a:pPr marL="1257300" lvl="2" indent="-342900" defTabSz="9144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kumimoji="1" lang="en-US" sz="1200" b="0" kern="0" dirty="0" smtClean="0">
                <a:solidFill>
                  <a:srgbClr val="FF0000"/>
                </a:solidFill>
                <a:latin typeface="Calibri"/>
                <a:cs typeface="Calibri" pitchFamily="34" charset="0"/>
              </a:rPr>
              <a:t>Co-Array Fortran (CAF)</a:t>
            </a:r>
          </a:p>
          <a:p>
            <a:pPr marL="1257300" lvl="2" indent="-342900" eaLnBrk="0" hangingPunct="0">
              <a:lnSpc>
                <a:spcPct val="120000"/>
              </a:lnSpc>
              <a:spcBef>
                <a:spcPct val="20000"/>
              </a:spcBef>
              <a:buFont typeface="Arial"/>
              <a:buChar char="•"/>
            </a:pPr>
            <a:r>
              <a:rPr kumimoji="1" lang="en-US" sz="1200" b="0" kern="0" dirty="0" smtClean="0">
                <a:solidFill>
                  <a:srgbClr val="000000"/>
                </a:solidFill>
                <a:latin typeface="Calibri"/>
                <a:cs typeface="Calibri" pitchFamily="34" charset="0"/>
              </a:rPr>
              <a:t>X10</a:t>
            </a:r>
          </a:p>
          <a:p>
            <a:pPr marL="1257300" lvl="2" indent="-342900" eaLnBrk="0" hangingPunct="0">
              <a:lnSpc>
                <a:spcPct val="120000"/>
              </a:lnSpc>
              <a:spcBef>
                <a:spcPct val="20000"/>
              </a:spcBef>
              <a:buFont typeface="Arial"/>
              <a:buChar char="•"/>
            </a:pPr>
            <a:r>
              <a:rPr kumimoji="1" lang="en-US" sz="1200" b="0" kern="0" dirty="0" smtClean="0">
                <a:solidFill>
                  <a:srgbClr val="000000"/>
                </a:solidFill>
                <a:latin typeface="Calibri"/>
                <a:cs typeface="Calibri" pitchFamily="34" charset="0"/>
              </a:rPr>
              <a:t>Chapel</a:t>
            </a:r>
          </a:p>
          <a:p>
            <a:pPr marL="800100" lvl="1" indent="-342900" defTabSz="9144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Lucida Grande"/>
              <a:buChar char="-"/>
            </a:pPr>
            <a:r>
              <a:rPr kumimoji="1" lang="en-US" b="0" kern="0" dirty="0" smtClean="0">
                <a:solidFill>
                  <a:srgbClr val="000000"/>
                </a:solidFill>
                <a:latin typeface="Calibri"/>
                <a:cs typeface="Calibri" pitchFamily="34" charset="0"/>
              </a:rPr>
              <a:t>Libraries</a:t>
            </a:r>
          </a:p>
          <a:p>
            <a:pPr marL="1257300" lvl="2" indent="-342900" defTabSz="9144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kumimoji="1" lang="en-US" sz="1200" b="0" kern="0" dirty="0" smtClean="0">
                <a:solidFill>
                  <a:srgbClr val="FF0000"/>
                </a:solidFill>
                <a:latin typeface="Calibri"/>
                <a:cs typeface="Calibri" pitchFamily="34" charset="0"/>
              </a:rPr>
              <a:t>OpenSHMEM</a:t>
            </a:r>
          </a:p>
          <a:p>
            <a:pPr marL="1257300" lvl="2" indent="-342900" defTabSz="9144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kumimoji="1" lang="en-US" sz="1200" b="0" kern="0" dirty="0" smtClean="0">
                <a:solidFill>
                  <a:srgbClr val="000000"/>
                </a:solidFill>
                <a:latin typeface="Calibri"/>
                <a:cs typeface="Calibri" pitchFamily="34" charset="0"/>
              </a:rPr>
              <a:t>Global Arrays</a:t>
            </a:r>
          </a:p>
        </p:txBody>
      </p:sp>
    </p:spTree>
    <p:extLst>
      <p:ext uri="{BB962C8B-B14F-4D97-AF65-F5344CB8AC3E}">
        <p14:creationId xmlns:p14="http://schemas.microsoft.com/office/powerpoint/2010/main" val="246878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5.7|4.9|3.5|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5.6|24.7|3.5|1.7|1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5|12.6|8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hyperlink" Target="mailto:panda@cse.ohio-state.edu" TargetMode="External"/></Relationships>
</file>

<file path=ppt/theme/theme1.xml><?xml version="1.0" encoding="utf-8"?>
<a:theme xmlns:a="http://schemas.openxmlformats.org/drawingml/2006/main" name="1_Contemporary">
  <a:themeElements>
    <a:clrScheme name="">
      <a:dk1>
        <a:srgbClr val="000000"/>
      </a:dk1>
      <a:lt1>
        <a:srgbClr val="000066"/>
      </a:lt1>
      <a:dk2>
        <a:srgbClr val="CD052B"/>
      </a:dk2>
      <a:lt2>
        <a:srgbClr val="000000"/>
      </a:lt2>
      <a:accent1>
        <a:srgbClr val="009999"/>
      </a:accent1>
      <a:accent2>
        <a:srgbClr val="FF9933"/>
      </a:accent2>
      <a:accent3>
        <a:srgbClr val="AAAAB8"/>
      </a:accent3>
      <a:accent4>
        <a:srgbClr val="000000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>
            <a:lumMod val="60000"/>
            <a:lumOff val="40000"/>
          </a:schemeClr>
        </a:solidFill>
        <a:ln w="12700" cap="sq">
          <a:solidFill>
            <a:schemeClr val="tx1">
              <a:alpha val="25000"/>
            </a:schemeClr>
          </a:solidFill>
          <a:miter lim="800000"/>
          <a:headEnd type="none" w="sm" len="sm"/>
          <a:tailEnd type="none" w="sm" len="sm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 anchor="ctr">
        <a:noAutofit/>
      </a:bodyPr>
      <a:lstStyle>
        <a:defPPr algn="ctr" eaLnBrk="0" hangingPunct="0">
          <a:lnSpc>
            <a:spcPct val="110000"/>
          </a:lnSpc>
          <a:spcBef>
            <a:spcPct val="20000"/>
          </a:spcBef>
          <a:defRPr dirty="0" err="1" smtClean="0">
            <a:solidFill>
              <a:schemeClr val="tx1">
                <a:lumMod val="95000"/>
                <a:lumOff val="5000"/>
              </a:schemeClr>
            </a:solidFill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 bwMode="auto">
        <a:noFill/>
        <a:ln w="12700" cap="sq">
          <a:noFill/>
          <a:miter lim="800000"/>
          <a:headEnd type="none" w="sm" len="sm"/>
          <a:tailEnd type="none" w="sm" len="sm"/>
        </a:ln>
      </a:spPr>
      <a:bodyPr wrap="square">
        <a:spAutoFit/>
      </a:bodyPr>
      <a:lstStyle>
        <a:defPPr algn="ctr" eaLnBrk="0" hangingPunct="0">
          <a:lnSpc>
            <a:spcPct val="120000"/>
          </a:lnSpc>
          <a:defRPr sz="1800" dirty="0" smtClean="0">
            <a:latin typeface="+mj-lt"/>
            <a:cs typeface="Arial" pitchFamily="34" charset="0"/>
            <a:hlinkClick xmlns:r="http://schemas.openxmlformats.org/officeDocument/2006/relationships" r:id="rId1"/>
          </a:defRPr>
        </a:defPPr>
      </a:lstStyle>
    </a:tx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000066"/>
    </a:lt1>
    <a:dk2>
      <a:srgbClr val="CD052B"/>
    </a:dk2>
    <a:lt2>
      <a:srgbClr val="000000"/>
    </a:lt2>
    <a:accent1>
      <a:srgbClr val="009999"/>
    </a:accent1>
    <a:accent2>
      <a:srgbClr val="FF9933"/>
    </a:accent2>
    <a:accent3>
      <a:srgbClr val="AAAAB8"/>
    </a:accent3>
    <a:accent4>
      <a:srgbClr val="000000"/>
    </a:accent4>
    <a:accent5>
      <a:srgbClr val="AACACA"/>
    </a:accent5>
    <a:accent6>
      <a:srgbClr val="E78A2D"/>
    </a:accent6>
    <a:hlink>
      <a:srgbClr val="330099"/>
    </a:hlink>
    <a:folHlink>
      <a:srgbClr val="CBCBCB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000066"/>
    </a:lt1>
    <a:dk2>
      <a:srgbClr val="CD052B"/>
    </a:dk2>
    <a:lt2>
      <a:srgbClr val="000000"/>
    </a:lt2>
    <a:accent1>
      <a:srgbClr val="009999"/>
    </a:accent1>
    <a:accent2>
      <a:srgbClr val="FF9933"/>
    </a:accent2>
    <a:accent3>
      <a:srgbClr val="AAAAB8"/>
    </a:accent3>
    <a:accent4>
      <a:srgbClr val="000000"/>
    </a:accent4>
    <a:accent5>
      <a:srgbClr val="AACACA"/>
    </a:accent5>
    <a:accent6>
      <a:srgbClr val="E78A2D"/>
    </a:accent6>
    <a:hlink>
      <a:srgbClr val="330099"/>
    </a:hlink>
    <a:folHlink>
      <a:srgbClr val="CBCBCB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000066"/>
    </a:lt1>
    <a:dk2>
      <a:srgbClr val="CD052B"/>
    </a:dk2>
    <a:lt2>
      <a:srgbClr val="000000"/>
    </a:lt2>
    <a:accent1>
      <a:srgbClr val="009999"/>
    </a:accent1>
    <a:accent2>
      <a:srgbClr val="FF9933"/>
    </a:accent2>
    <a:accent3>
      <a:srgbClr val="AAAAB8"/>
    </a:accent3>
    <a:accent4>
      <a:srgbClr val="000000"/>
    </a:accent4>
    <a:accent5>
      <a:srgbClr val="AACACA"/>
    </a:accent5>
    <a:accent6>
      <a:srgbClr val="E78A2D"/>
    </a:accent6>
    <a:hlink>
      <a:srgbClr val="330099"/>
    </a:hlink>
    <a:folHlink>
      <a:srgbClr val="CBCBCB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000066"/>
    </a:lt1>
    <a:dk2>
      <a:srgbClr val="CD052B"/>
    </a:dk2>
    <a:lt2>
      <a:srgbClr val="000000"/>
    </a:lt2>
    <a:accent1>
      <a:srgbClr val="009999"/>
    </a:accent1>
    <a:accent2>
      <a:srgbClr val="FF9933"/>
    </a:accent2>
    <a:accent3>
      <a:srgbClr val="AAAAB8"/>
    </a:accent3>
    <a:accent4>
      <a:srgbClr val="000000"/>
    </a:accent4>
    <a:accent5>
      <a:srgbClr val="AACACA"/>
    </a:accent5>
    <a:accent6>
      <a:srgbClr val="E78A2D"/>
    </a:accent6>
    <a:hlink>
      <a:srgbClr val="330099"/>
    </a:hlink>
    <a:folHlink>
      <a:srgbClr val="CBCBCB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000066"/>
    </a:lt1>
    <a:dk2>
      <a:srgbClr val="CD052B"/>
    </a:dk2>
    <a:lt2>
      <a:srgbClr val="000000"/>
    </a:lt2>
    <a:accent1>
      <a:srgbClr val="009999"/>
    </a:accent1>
    <a:accent2>
      <a:srgbClr val="FF9933"/>
    </a:accent2>
    <a:accent3>
      <a:srgbClr val="AAAAB8"/>
    </a:accent3>
    <a:accent4>
      <a:srgbClr val="000000"/>
    </a:accent4>
    <a:accent5>
      <a:srgbClr val="AACACA"/>
    </a:accent5>
    <a:accent6>
      <a:srgbClr val="E78A2D"/>
    </a:accent6>
    <a:hlink>
      <a:srgbClr val="330099"/>
    </a:hlink>
    <a:folHlink>
      <a:srgbClr val="CBCBCB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000066"/>
    </a:lt1>
    <a:dk2>
      <a:srgbClr val="CD052B"/>
    </a:dk2>
    <a:lt2>
      <a:srgbClr val="000000"/>
    </a:lt2>
    <a:accent1>
      <a:srgbClr val="009999"/>
    </a:accent1>
    <a:accent2>
      <a:srgbClr val="FF9933"/>
    </a:accent2>
    <a:accent3>
      <a:srgbClr val="AAAAB8"/>
    </a:accent3>
    <a:accent4>
      <a:srgbClr val="000000"/>
    </a:accent4>
    <a:accent5>
      <a:srgbClr val="AACACA"/>
    </a:accent5>
    <a:accent6>
      <a:srgbClr val="E78A2D"/>
    </a:accent6>
    <a:hlink>
      <a:srgbClr val="330099"/>
    </a:hlink>
    <a:folHlink>
      <a:srgbClr val="CBCBCB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34700</TotalTime>
  <Words>6937</Words>
  <Application>Microsoft Office PowerPoint</Application>
  <PresentationFormat>On-screen Show (16:9)</PresentationFormat>
  <Paragraphs>1231</Paragraphs>
  <Slides>70</Slides>
  <Notes>58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1_Contemporary</vt:lpstr>
      <vt:lpstr>Designing HPC and Big Data Middleware for Exascale Systems: Opportunities and Challenges</vt:lpstr>
      <vt:lpstr>High-End Computing (HEC): ExaFlop &amp; ExaByte</vt:lpstr>
      <vt:lpstr>Trends for Commodity Computing Clusters in the Top 500 List (http://www.top500.org)</vt:lpstr>
      <vt:lpstr>Drivers of Modern HPC Cluster Architectures</vt:lpstr>
      <vt:lpstr>Large-scale InfiniBand Installations</vt:lpstr>
      <vt:lpstr>Towards Exascale System (Today and Target)</vt:lpstr>
      <vt:lpstr>Two Major Categories of Applications</vt:lpstr>
      <vt:lpstr>Parallel Programming Models Overview</vt:lpstr>
      <vt:lpstr>Partitioned Global Address Space (PGAS) Models</vt:lpstr>
      <vt:lpstr>Hybrid (MPI+PGAS) Programming</vt:lpstr>
      <vt:lpstr>Designing Communication Libraries for Multi-Petaflop and Exaflop Systems: Challenges </vt:lpstr>
      <vt:lpstr>Broad Challenges in Designing  Communication Libraries for (MPI+X) at Exascale</vt:lpstr>
      <vt:lpstr>Additional Challenges for Designing Exascale Software Libraries </vt:lpstr>
      <vt:lpstr>Overview of the MVAPICH2 Project</vt:lpstr>
      <vt:lpstr>Overview of A Few Challenges being Addressed by the MVAPICH2 Project for Exascale</vt:lpstr>
      <vt:lpstr>One-way Latency: MPI over IB with MVAPICH2</vt:lpstr>
      <vt:lpstr>Bandwidth: MPI over IB with MVAPICH2</vt:lpstr>
      <vt:lpstr>MVAPICH2 Two-Sided Intra-Node Performance (Shared memory and Kernel-based Zero-copy Support (LiMIC and CMA))</vt:lpstr>
      <vt:lpstr>Minimizing Memory Footprint by DC Transport</vt:lpstr>
      <vt:lpstr>Overview of A Few Challenges being Addressed by the MVAPICH2 Project for Exascale</vt:lpstr>
      <vt:lpstr>Co-Design with MPI-3 Non-Blocking Collectives and Collective Offload Co-Direct Hardware (Available since MVAPICH2-X 2.2a)</vt:lpstr>
      <vt:lpstr>Overview of A Few Challenges being Addressed by the MVAPICH2 Project for Exascale</vt:lpstr>
      <vt:lpstr>MPI + CUDA - Naive</vt:lpstr>
      <vt:lpstr>MPI + CUDA - Advanced</vt:lpstr>
      <vt:lpstr>GPU-Aware MPI Library: MVAPICH2-GPU </vt:lpstr>
      <vt:lpstr>GPU-Direct RDMA (GDR) with CUDA </vt:lpstr>
      <vt:lpstr>PowerPoint Presentation</vt:lpstr>
      <vt:lpstr>PowerPoint Presentation</vt:lpstr>
      <vt:lpstr>PowerPoint Presentation</vt:lpstr>
      <vt:lpstr>Overview of A Few Challenges being Addressed by the MVAPICH2 Project for Exascale</vt:lpstr>
      <vt:lpstr>MPI Applications on MIC Clusters</vt:lpstr>
      <vt:lpstr>MVAPICH2-MIC 2.0 Design for Clusters with IB and  MIC</vt:lpstr>
      <vt:lpstr>MIC-Remote-MIC P2P Communication with Proxy-based Communication</vt:lpstr>
      <vt:lpstr>Optimized MPI Collectives for MIC Clusters (Allgather &amp; Alltoall)</vt:lpstr>
      <vt:lpstr>Overview of A Few Challenges being Addressed by the MVAPICH2 Project for Exascale</vt:lpstr>
      <vt:lpstr>MVAPICH2-X for Advanced MPI and Hybrid MPI + PGAS Applications</vt:lpstr>
      <vt:lpstr>Application Level Performance with Graph500 and Sort</vt:lpstr>
      <vt:lpstr>Overview of A Few Challenges being Addressed by the MVAPICH2 Project for Exascale</vt:lpstr>
      <vt:lpstr>Can HPC and Virtualization be Combined?</vt:lpstr>
      <vt:lpstr>PowerPoint Presentation</vt:lpstr>
      <vt:lpstr>NSF Chameleon Cloud: A Powerful and Flexible  Experimental Instrument</vt:lpstr>
      <vt:lpstr>Overview of A Few Challenges being Addressed by the MVAPICH2 Project for Exascale</vt:lpstr>
      <vt:lpstr>Energy-Aware MVAPICH2 &amp; OSU Energy Management Tool (OEMT)</vt:lpstr>
      <vt:lpstr>MVAPICH2-EA: Application Oblivious Energy-Aware-MPI (EAM)</vt:lpstr>
      <vt:lpstr>MVAPICH2 – Plans for Exascale</vt:lpstr>
      <vt:lpstr>Two Major Categories of Applications</vt:lpstr>
      <vt:lpstr>How Can HPC Clusters with High-Performance Interconnect and Storage Architectures Benefit Big Data Applications?</vt:lpstr>
      <vt:lpstr>Designing Communication and I/O Libraries for Big Data Systems: Challenges </vt:lpstr>
      <vt:lpstr>Design Overview of HDFS with RDMA</vt:lpstr>
      <vt:lpstr>PowerPoint Presentation</vt:lpstr>
      <vt:lpstr>Enhanced HDFS with In-Memory and Heterogeneous Storage</vt:lpstr>
      <vt:lpstr>Performance Improvement on TACC Stampede (HHH)</vt:lpstr>
      <vt:lpstr>Evaluation with PUMA and CloudBurst (HHH-L/HHH)</vt:lpstr>
      <vt:lpstr>Evaluation with Spark on SDSC Gordon (HHH)</vt:lpstr>
      <vt:lpstr>Design Overview of MapReduce with RDMA</vt:lpstr>
      <vt:lpstr>Performance Evaluation of Sort and TeraSort</vt:lpstr>
      <vt:lpstr>Design Overview of Shuffle Strategies for MapReduce over Lustre</vt:lpstr>
      <vt:lpstr>Performance Improvement of MapReduce over Lustre on TACC-Stampede</vt:lpstr>
      <vt:lpstr>Case Study - Performance Improvement of MapReduce over Lustre on SDSC-Gordon</vt:lpstr>
      <vt:lpstr>Design Overview of Spark with RDMA</vt:lpstr>
      <vt:lpstr>Performance Evaluation on TACC Stampede - SortByTest</vt:lpstr>
      <vt:lpstr>The High-Performance Big Data (HiBD) Project</vt:lpstr>
      <vt:lpstr>Different Modes of RDMA for Apache Hadoop 2.x</vt:lpstr>
      <vt:lpstr>Future Plans of OSU High Performance Big Data (HiBD) Project </vt:lpstr>
      <vt:lpstr>Looking into the Future ….</vt:lpstr>
      <vt:lpstr>Funding Acknowledgments</vt:lpstr>
      <vt:lpstr>Personnel Acknowledgments</vt:lpstr>
      <vt:lpstr>International Workshop on  High-Performance Big Data Computing (HPBDC)</vt:lpstr>
      <vt:lpstr>Multiple Positions Available in My Group</vt:lpstr>
      <vt:lpstr>Thank You!</vt:lpstr>
    </vt:vector>
  </TitlesOfParts>
  <Company>OSU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Libraries and Middleware for Exascale Systems</dc:title>
  <dc:subject>Presentation Slides</dc:subject>
  <dc:creator>D. K. Panda</dc:creator>
  <cp:lastModifiedBy>panda</cp:lastModifiedBy>
  <cp:revision>11338</cp:revision>
  <cp:lastPrinted>1998-10-01T16:18:06Z</cp:lastPrinted>
  <dcterms:created xsi:type="dcterms:W3CDTF">2011-06-18T13:55:27Z</dcterms:created>
  <dcterms:modified xsi:type="dcterms:W3CDTF">2015-12-14T01:09:03Z</dcterms:modified>
</cp:coreProperties>
</file>