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7FF64DBA_DB2A68FC.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146848178" r:id="rId2"/>
    <p:sldId id="2146848182" r:id="rId3"/>
    <p:sldId id="2146848187" r:id="rId4"/>
    <p:sldId id="2146848183" r:id="rId5"/>
    <p:sldId id="2146848184" r:id="rId6"/>
    <p:sldId id="2146848185" r:id="rId7"/>
    <p:sldId id="2146848189" r:id="rId8"/>
    <p:sldId id="2146848186" r:id="rId9"/>
    <p:sldId id="2146848188" r:id="rId10"/>
    <p:sldId id="214253319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947988-729F-DAE2-32D5-942C8CC30D08}" name="Suvankar Chakraborty" initials="SC" userId="S::Suvankar_Chakraborty@epam.com::7fc715ba-1610-47cb-9593-29cb86d2a5c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61882B-54CC-40CB-9F66-A1DE8724CBAF}" v="2" dt="2023-10-31T08:11:30.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modernComment_7FF64DBA_DB2A68FC.xml><?xml version="1.0" encoding="utf-8"?>
<p188:cmLst xmlns:a="http://schemas.openxmlformats.org/drawingml/2006/main" xmlns:r="http://schemas.openxmlformats.org/officeDocument/2006/relationships" xmlns:p188="http://schemas.microsoft.com/office/powerpoint/2018/8/main">
  <p188:cm id="{5A42C1EE-0F2D-4DF2-B831-15E298D6936A}" authorId="{1A947988-729F-DAE2-32D5-942C8CC30D08}" created="2023-10-27T11:54:03.086">
    <pc:sldMkLst xmlns:pc="http://schemas.microsoft.com/office/powerpoint/2013/main/command">
      <pc:docMk/>
      <pc:sldMk cId="3676989692" sldId="2146848186"/>
    </pc:sldMkLst>
    <p188:txBody>
      <a:bodyPr/>
      <a:lstStyle/>
      <a:p>
        <a:r>
          <a:rPr lang="en-IN"/>
          <a:t>As per Gartner and Marketresearch.biz report,Global Generative AI in DevOps Market size is expected to be worth around USD 22 bn USD by 2032 from USD 942.5 Mn in 2022, growing at a CAGR (Compound Annual growth Rate) of 38.20% during the forecast period from 2023 to 2032.
Key Market Players:-
Amazon
IBM Corporation
Google
Microsoft
Oracle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FE99E-9DDC-4D0F-8AE6-8E2AB954BAD7}" type="datetimeFigureOut">
              <a:rPr lang="en-IN" smtClean="0"/>
              <a:t>31-10-2023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AD4B4-9275-4778-BAD8-752634C5042B}" type="slidenum">
              <a:rPr lang="en-IN" smtClean="0"/>
              <a:t>‹#›</a:t>
            </a:fld>
            <a:endParaRPr lang="en-IN"/>
          </a:p>
        </p:txBody>
      </p:sp>
    </p:spTree>
    <p:extLst>
      <p:ext uri="{BB962C8B-B14F-4D97-AF65-F5344CB8AC3E}">
        <p14:creationId xmlns:p14="http://schemas.microsoft.com/office/powerpoint/2010/main" val="1785418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3614620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14EB-D056-6E4B-7AAF-6DF4D7D2C7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E696B9-D01E-1E5A-892E-44E904C446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7C8F87-5214-A77C-3BE6-F2A98D76DA49}"/>
              </a:ext>
            </a:extLst>
          </p:cNvPr>
          <p:cNvSpPr>
            <a:spLocks noGrp="1"/>
          </p:cNvSpPr>
          <p:nvPr>
            <p:ph type="dt" sz="half" idx="10"/>
          </p:nvPr>
        </p:nvSpPr>
        <p:spPr/>
        <p:txBody>
          <a:bodyPr/>
          <a:lstStyle/>
          <a:p>
            <a:fld id="{D107BE50-E2F1-4F22-9368-2BCFB72C66F4}" type="datetimeFigureOut">
              <a:rPr lang="en-IN" smtClean="0"/>
              <a:t>31-10-2023</a:t>
            </a:fld>
            <a:endParaRPr lang="en-IN"/>
          </a:p>
        </p:txBody>
      </p:sp>
      <p:sp>
        <p:nvSpPr>
          <p:cNvPr id="5" name="Footer Placeholder 4">
            <a:extLst>
              <a:ext uri="{FF2B5EF4-FFF2-40B4-BE49-F238E27FC236}">
                <a16:creationId xmlns:a16="http://schemas.microsoft.com/office/drawing/2014/main" id="{668F0579-0E37-F07E-D0B0-A446BD6FA9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FBD13C-6619-2990-47F9-7D742B97C793}"/>
              </a:ext>
            </a:extLst>
          </p:cNvPr>
          <p:cNvSpPr>
            <a:spLocks noGrp="1"/>
          </p:cNvSpPr>
          <p:nvPr>
            <p:ph type="sldNum" sz="quarter" idx="12"/>
          </p:nvPr>
        </p:nvSpPr>
        <p:spPr/>
        <p:txBody>
          <a:bodyPr/>
          <a:lstStyle/>
          <a:p>
            <a:fld id="{0748ECB0-CF14-478D-AFEF-399113E2B94C}" type="slidenum">
              <a:rPr lang="en-IN" smtClean="0"/>
              <a:t>‹#›</a:t>
            </a:fld>
            <a:endParaRPr lang="en-IN"/>
          </a:p>
        </p:txBody>
      </p:sp>
    </p:spTree>
    <p:extLst>
      <p:ext uri="{BB962C8B-B14F-4D97-AF65-F5344CB8AC3E}">
        <p14:creationId xmlns:p14="http://schemas.microsoft.com/office/powerpoint/2010/main" val="3620764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71250-3F77-A4D0-9E1A-BDCE155501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0BB9F5-2007-E937-829A-55BA66CFEB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01A228-C4F9-54E3-DC9D-6E66ABAF605E}"/>
              </a:ext>
            </a:extLst>
          </p:cNvPr>
          <p:cNvSpPr>
            <a:spLocks noGrp="1"/>
          </p:cNvSpPr>
          <p:nvPr>
            <p:ph type="dt" sz="half" idx="10"/>
          </p:nvPr>
        </p:nvSpPr>
        <p:spPr/>
        <p:txBody>
          <a:bodyPr/>
          <a:lstStyle/>
          <a:p>
            <a:fld id="{D107BE50-E2F1-4F22-9368-2BCFB72C66F4}" type="datetimeFigureOut">
              <a:rPr lang="en-IN" smtClean="0"/>
              <a:t>31-10-2023</a:t>
            </a:fld>
            <a:endParaRPr lang="en-IN"/>
          </a:p>
        </p:txBody>
      </p:sp>
      <p:sp>
        <p:nvSpPr>
          <p:cNvPr id="5" name="Footer Placeholder 4">
            <a:extLst>
              <a:ext uri="{FF2B5EF4-FFF2-40B4-BE49-F238E27FC236}">
                <a16:creationId xmlns:a16="http://schemas.microsoft.com/office/drawing/2014/main" id="{61EDE8AF-70B5-85E7-DEE3-28391DECA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FEBA38-4ECB-5652-8673-FD7F9402A96E}"/>
              </a:ext>
            </a:extLst>
          </p:cNvPr>
          <p:cNvSpPr>
            <a:spLocks noGrp="1"/>
          </p:cNvSpPr>
          <p:nvPr>
            <p:ph type="sldNum" sz="quarter" idx="12"/>
          </p:nvPr>
        </p:nvSpPr>
        <p:spPr/>
        <p:txBody>
          <a:bodyPr/>
          <a:lstStyle/>
          <a:p>
            <a:fld id="{0748ECB0-CF14-478D-AFEF-399113E2B94C}" type="slidenum">
              <a:rPr lang="en-IN" smtClean="0"/>
              <a:t>‹#›</a:t>
            </a:fld>
            <a:endParaRPr lang="en-IN"/>
          </a:p>
        </p:txBody>
      </p:sp>
    </p:spTree>
    <p:extLst>
      <p:ext uri="{BB962C8B-B14F-4D97-AF65-F5344CB8AC3E}">
        <p14:creationId xmlns:p14="http://schemas.microsoft.com/office/powerpoint/2010/main" val="241145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972EC4-32C9-8B2B-77B4-E6CA0D5033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C0FDAF-E0F1-2660-D1AF-18AFF45069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BC94DE-1AC4-E93D-2049-2BF75E4A7CA6}"/>
              </a:ext>
            </a:extLst>
          </p:cNvPr>
          <p:cNvSpPr>
            <a:spLocks noGrp="1"/>
          </p:cNvSpPr>
          <p:nvPr>
            <p:ph type="dt" sz="half" idx="10"/>
          </p:nvPr>
        </p:nvSpPr>
        <p:spPr/>
        <p:txBody>
          <a:bodyPr/>
          <a:lstStyle/>
          <a:p>
            <a:fld id="{D107BE50-E2F1-4F22-9368-2BCFB72C66F4}" type="datetimeFigureOut">
              <a:rPr lang="en-IN" smtClean="0"/>
              <a:t>31-10-2023</a:t>
            </a:fld>
            <a:endParaRPr lang="en-IN"/>
          </a:p>
        </p:txBody>
      </p:sp>
      <p:sp>
        <p:nvSpPr>
          <p:cNvPr id="5" name="Footer Placeholder 4">
            <a:extLst>
              <a:ext uri="{FF2B5EF4-FFF2-40B4-BE49-F238E27FC236}">
                <a16:creationId xmlns:a16="http://schemas.microsoft.com/office/drawing/2014/main" id="{67D7D2A5-D1CD-58D0-539B-5E944DF0D4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5E735-DEAA-BB18-8A14-EC044D99F75F}"/>
              </a:ext>
            </a:extLst>
          </p:cNvPr>
          <p:cNvSpPr>
            <a:spLocks noGrp="1"/>
          </p:cNvSpPr>
          <p:nvPr>
            <p:ph type="sldNum" sz="quarter" idx="12"/>
          </p:nvPr>
        </p:nvSpPr>
        <p:spPr/>
        <p:txBody>
          <a:bodyPr/>
          <a:lstStyle/>
          <a:p>
            <a:fld id="{0748ECB0-CF14-478D-AFEF-399113E2B94C}" type="slidenum">
              <a:rPr lang="en-IN" smtClean="0"/>
              <a:t>‹#›</a:t>
            </a:fld>
            <a:endParaRPr lang="en-IN"/>
          </a:p>
        </p:txBody>
      </p:sp>
    </p:spTree>
    <p:extLst>
      <p:ext uri="{BB962C8B-B14F-4D97-AF65-F5344CB8AC3E}">
        <p14:creationId xmlns:p14="http://schemas.microsoft.com/office/powerpoint/2010/main" val="3279481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6" y="4663442"/>
            <a:ext cx="5519275" cy="369332"/>
          </a:xfrm>
          <a:prstGeom prst="rect">
            <a:avLst/>
          </a:prstGeom>
        </p:spPr>
        <p:txBody>
          <a:bodyPr wrap="square">
            <a:spAutoFit/>
          </a:bodyPr>
          <a:lstStyle>
            <a:lvl1pPr>
              <a:lnSpc>
                <a:spcPct val="100000"/>
              </a:lnSpc>
              <a:spcBef>
                <a:spcPts val="0"/>
              </a:spcBef>
              <a:defRPr sz="18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1"/>
            <a:ext cx="3566160" cy="215444"/>
          </a:xfrm>
          <a:prstGeom prst="rect">
            <a:avLst/>
          </a:prstGeom>
        </p:spPr>
        <p:txBody>
          <a:bodyPr vert="horz" lIns="0" tIns="0" rIns="0" bIns="0" rtlCol="0">
            <a:spAutoFit/>
          </a:bodyPr>
          <a:lstStyle>
            <a:lvl1pPr>
              <a:lnSpc>
                <a:spcPct val="100000"/>
              </a:lnSpc>
              <a:spcBef>
                <a:spcPts val="0"/>
              </a:spcBef>
              <a:defRPr lang="en-US" sz="1400" spc="300" dirty="0">
                <a:solidFill>
                  <a:schemeClr val="bg2"/>
                </a:solidFill>
                <a:effectLst/>
              </a:defRPr>
            </a:lvl1pPr>
            <a:lvl2pPr>
              <a:buNone/>
              <a:defRPr/>
            </a:lvl2pPr>
          </a:lstStyle>
          <a:p>
            <a:pPr lvl="0"/>
            <a:r>
              <a:rPr lang="en-US">
                <a:effectLst/>
              </a:rPr>
              <a:t>JANUARY 2022</a:t>
            </a:r>
            <a:endParaRPr lang="en-US"/>
          </a:p>
        </p:txBody>
      </p:sp>
      <p:sp>
        <p:nvSpPr>
          <p:cNvPr id="7" name="Picture Placeholder 2">
            <a:extLst>
              <a:ext uri="{FF2B5EF4-FFF2-40B4-BE49-F238E27FC236}">
                <a16:creationId xmlns:a16="http://schemas.microsoft.com/office/drawing/2014/main" id="{11A216CA-E680-42EB-BC45-95A09D62759B}"/>
              </a:ext>
            </a:extLst>
          </p:cNvPr>
          <p:cNvSpPr>
            <a:spLocks noGrp="1"/>
          </p:cNvSpPr>
          <p:nvPr>
            <p:ph type="pic" sz="quarter" idx="13"/>
          </p:nvPr>
        </p:nvSpPr>
        <p:spPr>
          <a:xfrm>
            <a:off x="6096000" y="0"/>
            <a:ext cx="6096001" cy="6858000"/>
          </a:xfrm>
          <a:prstGeom prst="rect">
            <a:avLst/>
          </a:prstGeom>
          <a:solidFill>
            <a:schemeClr val="bg2"/>
          </a:solidFill>
        </p:spPr>
        <p:txBody>
          <a:bodyPr/>
          <a:lstStyle>
            <a:lvl1pPr>
              <a:defRPr/>
            </a:lvl1pPr>
          </a:lstStyle>
          <a:p>
            <a:endParaRPr lang="en-US"/>
          </a:p>
        </p:txBody>
      </p:sp>
      <p:pic>
        <p:nvPicPr>
          <p:cNvPr id="2" name="Graphic 1">
            <a:extLst>
              <a:ext uri="{FF2B5EF4-FFF2-40B4-BE49-F238E27FC236}">
                <a16:creationId xmlns:a16="http://schemas.microsoft.com/office/drawing/2014/main" id="{81AA8C38-4FF3-4F33-8B0F-196D0BC7915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8" name="Title 2">
            <a:extLst>
              <a:ext uri="{FF2B5EF4-FFF2-40B4-BE49-F238E27FC236}">
                <a16:creationId xmlns:a16="http://schemas.microsoft.com/office/drawing/2014/main" id="{FB842CEE-8A53-0D42-A72B-7D63B1ED35C4}"/>
              </a:ext>
            </a:extLst>
          </p:cNvPr>
          <p:cNvSpPr>
            <a:spLocks noGrp="1"/>
          </p:cNvSpPr>
          <p:nvPr>
            <p:ph type="title"/>
          </p:nvPr>
        </p:nvSpPr>
        <p:spPr>
          <a:xfrm>
            <a:off x="466165" y="2058296"/>
            <a:ext cx="5486400" cy="1661993"/>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54616016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90717A-8E85-0A40-B27D-E9A4F8826E8E}"/>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7" name="Graphic 6">
            <a:extLst>
              <a:ext uri="{FF2B5EF4-FFF2-40B4-BE49-F238E27FC236}">
                <a16:creationId xmlns:a16="http://schemas.microsoft.com/office/drawing/2014/main" id="{218CE59C-541D-F946-A8DA-A4B9F8BF479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2" y="6438901"/>
            <a:ext cx="540540" cy="190499"/>
          </a:xfrm>
          <a:prstGeom prst="rect">
            <a:avLst/>
          </a:prstGeom>
        </p:spPr>
      </p:pic>
      <p:sp>
        <p:nvSpPr>
          <p:cNvPr id="10" name="TextBox 9">
            <a:extLst>
              <a:ext uri="{FF2B5EF4-FFF2-40B4-BE49-F238E27FC236}">
                <a16:creationId xmlns:a16="http://schemas.microsoft.com/office/drawing/2014/main" id="{3F83E1B4-D017-3E4B-8268-79DFC41DB4DB}"/>
              </a:ext>
            </a:extLst>
          </p:cNvPr>
          <p:cNvSpPr txBox="1"/>
          <p:nvPr userDrawn="1"/>
        </p:nvSpPr>
        <p:spPr>
          <a:xfrm>
            <a:off x="10505872" y="6406591"/>
            <a:ext cx="939819" cy="218935"/>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sz="600">
                <a:solidFill>
                  <a:schemeClr val="bg1"/>
                </a:solidFill>
              </a:rPr>
              <a:t>CONFIDENTIAL. Copyright ©</a:t>
            </a:r>
          </a:p>
        </p:txBody>
      </p:sp>
      <p:sp>
        <p:nvSpPr>
          <p:cNvPr id="8" name="Title 1">
            <a:extLst>
              <a:ext uri="{FF2B5EF4-FFF2-40B4-BE49-F238E27FC236}">
                <a16:creationId xmlns:a16="http://schemas.microsoft.com/office/drawing/2014/main" id="{267E2E61-17F9-0842-9210-A1111E25B866}"/>
              </a:ext>
            </a:extLst>
          </p:cNvPr>
          <p:cNvSpPr>
            <a:spLocks noGrp="1"/>
          </p:cNvSpPr>
          <p:nvPr>
            <p:ph type="title"/>
          </p:nvPr>
        </p:nvSpPr>
        <p:spPr>
          <a:xfrm>
            <a:off x="457200" y="457200"/>
            <a:ext cx="11274552" cy="457200"/>
          </a:xfrm>
        </p:spPr>
        <p:txBody>
          <a:bodyPr/>
          <a:lstStyle>
            <a:lvl1pPr>
              <a:defRPr b="1">
                <a:solidFill>
                  <a:schemeClr val="bg1"/>
                </a:solidFill>
                <a:latin typeface="+mn-lt"/>
              </a:defRPr>
            </a:lvl1pPr>
          </a:lstStyle>
          <a:p>
            <a:r>
              <a:rPr lang="en-US"/>
              <a:t>Click to edit Master title style</a:t>
            </a:r>
          </a:p>
        </p:txBody>
      </p:sp>
      <p:sp>
        <p:nvSpPr>
          <p:cNvPr id="9" name="Text Placeholder 10">
            <a:extLst>
              <a:ext uri="{FF2B5EF4-FFF2-40B4-BE49-F238E27FC236}">
                <a16:creationId xmlns:a16="http://schemas.microsoft.com/office/drawing/2014/main" id="{0548B8AD-0CC3-5248-932C-F8A325C1B475}"/>
              </a:ext>
            </a:extLst>
          </p:cNvPr>
          <p:cNvSpPr>
            <a:spLocks noGrp="1"/>
          </p:cNvSpPr>
          <p:nvPr>
            <p:ph type="body" sz="quarter" idx="15" hasCustomPrompt="1"/>
          </p:nvPr>
        </p:nvSpPr>
        <p:spPr>
          <a:xfrm>
            <a:off x="457200" y="231493"/>
            <a:ext cx="3611880" cy="225707"/>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ext Placeholder 3">
            <a:extLst>
              <a:ext uri="{FF2B5EF4-FFF2-40B4-BE49-F238E27FC236}">
                <a16:creationId xmlns:a16="http://schemas.microsoft.com/office/drawing/2014/main" id="{E4D782FD-394E-974B-830A-5392AB47CB04}"/>
              </a:ext>
            </a:extLst>
          </p:cNvPr>
          <p:cNvSpPr txBox="1">
            <a:spLocks/>
          </p:cNvSpPr>
          <p:nvPr userDrawn="1"/>
        </p:nvSpPr>
        <p:spPr>
          <a:xfrm>
            <a:off x="11498095" y="6406591"/>
            <a:ext cx="242932" cy="218935"/>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2937805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4" y="4572000"/>
            <a:ext cx="5530849" cy="1600200"/>
          </a:xfrm>
        </p:spPr>
        <p:txBody>
          <a:bodyPr lIns="0" tIns="0" rIns="0" bIns="0" anchor="t">
            <a:normAutofit/>
          </a:bodyPr>
          <a:lstStyle>
            <a:lvl1pPr marL="0" indent="0" algn="l">
              <a:lnSpc>
                <a:spcPct val="110000"/>
              </a:lnSpc>
              <a:spcBef>
                <a:spcPts val="60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type section description</a:t>
            </a:r>
          </a:p>
        </p:txBody>
      </p:sp>
      <p:sp>
        <p:nvSpPr>
          <p:cNvPr id="8" name="Text Placeholder 7"/>
          <p:cNvSpPr>
            <a:spLocks noGrp="1"/>
          </p:cNvSpPr>
          <p:nvPr>
            <p:ph type="body" sz="quarter" idx="12" hasCustomPrompt="1"/>
          </p:nvPr>
        </p:nvSpPr>
        <p:spPr>
          <a:xfrm>
            <a:off x="457203" y="3657600"/>
            <a:ext cx="8399463" cy="685800"/>
          </a:xfrm>
        </p:spPr>
        <p:txBody>
          <a:bodyPr/>
          <a:lstStyle>
            <a:lvl1pPr marL="0" indent="0">
              <a:lnSpc>
                <a:spcPct val="100000"/>
              </a:lnSpc>
              <a:spcBef>
                <a:spcPts val="0"/>
              </a:spcBef>
              <a:spcAft>
                <a:spcPts val="0"/>
              </a:spcAft>
              <a:buNone/>
              <a:defRPr sz="4800" b="0" i="0" baseline="0">
                <a:solidFill>
                  <a:schemeClr val="accent2"/>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337128" y="1714500"/>
            <a:ext cx="5530851" cy="2286000"/>
          </a:xfrm>
        </p:spPr>
        <p:txBody>
          <a:bodyPr wrap="square" anchor="b"/>
          <a:lstStyle>
            <a:lvl1pPr>
              <a:lnSpc>
                <a:spcPct val="100000"/>
              </a:lnSpc>
              <a:spcBef>
                <a:spcPts val="0"/>
              </a:spcBef>
              <a:spcAft>
                <a:spcPts val="0"/>
              </a:spcAft>
              <a:defRPr sz="21998" b="0" i="0">
                <a:solidFill>
                  <a:schemeClr val="accent2"/>
                </a:solidFill>
                <a:latin typeface="+mj-lt"/>
                <a:ea typeface="Calibri Light" panose="020F0302020204030204" pitchFamily="34" charset="0"/>
                <a:cs typeface="Calibri Light" panose="020F0302020204030204" pitchFamily="34" charset="0"/>
              </a:defRPr>
            </a:lvl1pPr>
          </a:lstStyle>
          <a:p>
            <a:pPr lvl="0"/>
            <a:r>
              <a:rPr lang="en-US"/>
              <a:t>0</a:t>
            </a:r>
          </a:p>
        </p:txBody>
      </p:sp>
    </p:spTree>
    <p:extLst>
      <p:ext uri="{BB962C8B-B14F-4D97-AF65-F5344CB8AC3E}">
        <p14:creationId xmlns:p14="http://schemas.microsoft.com/office/powerpoint/2010/main" val="333739267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1D5E-B64D-3B82-A919-BDF4950DE3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BFF6C3-C9AD-E119-68A7-7E07FE4EF1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993CFE-5AF1-1A0B-B4ED-73207C43855A}"/>
              </a:ext>
            </a:extLst>
          </p:cNvPr>
          <p:cNvSpPr>
            <a:spLocks noGrp="1"/>
          </p:cNvSpPr>
          <p:nvPr>
            <p:ph type="dt" sz="half" idx="10"/>
          </p:nvPr>
        </p:nvSpPr>
        <p:spPr/>
        <p:txBody>
          <a:bodyPr/>
          <a:lstStyle/>
          <a:p>
            <a:fld id="{D107BE50-E2F1-4F22-9368-2BCFB72C66F4}" type="datetimeFigureOut">
              <a:rPr lang="en-IN" smtClean="0"/>
              <a:t>31-10-2023</a:t>
            </a:fld>
            <a:endParaRPr lang="en-IN"/>
          </a:p>
        </p:txBody>
      </p:sp>
      <p:sp>
        <p:nvSpPr>
          <p:cNvPr id="5" name="Footer Placeholder 4">
            <a:extLst>
              <a:ext uri="{FF2B5EF4-FFF2-40B4-BE49-F238E27FC236}">
                <a16:creationId xmlns:a16="http://schemas.microsoft.com/office/drawing/2014/main" id="{1AE38427-5CCB-E67D-803D-A6A10B67E4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23D79A-B1B6-6489-DAF9-34A67A7F7D43}"/>
              </a:ext>
            </a:extLst>
          </p:cNvPr>
          <p:cNvSpPr>
            <a:spLocks noGrp="1"/>
          </p:cNvSpPr>
          <p:nvPr>
            <p:ph type="sldNum" sz="quarter" idx="12"/>
          </p:nvPr>
        </p:nvSpPr>
        <p:spPr/>
        <p:txBody>
          <a:bodyPr/>
          <a:lstStyle/>
          <a:p>
            <a:fld id="{0748ECB0-CF14-478D-AFEF-399113E2B94C}" type="slidenum">
              <a:rPr lang="en-IN" smtClean="0"/>
              <a:t>‹#›</a:t>
            </a:fld>
            <a:endParaRPr lang="en-IN"/>
          </a:p>
        </p:txBody>
      </p:sp>
    </p:spTree>
    <p:extLst>
      <p:ext uri="{BB962C8B-B14F-4D97-AF65-F5344CB8AC3E}">
        <p14:creationId xmlns:p14="http://schemas.microsoft.com/office/powerpoint/2010/main" val="348899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4334F-F162-4385-71D9-9415E1EC07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E62DC6-DDFB-8D2A-C91F-129190D5FF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159A96-70A6-24C3-8185-AF590D23A56A}"/>
              </a:ext>
            </a:extLst>
          </p:cNvPr>
          <p:cNvSpPr>
            <a:spLocks noGrp="1"/>
          </p:cNvSpPr>
          <p:nvPr>
            <p:ph type="dt" sz="half" idx="10"/>
          </p:nvPr>
        </p:nvSpPr>
        <p:spPr/>
        <p:txBody>
          <a:bodyPr/>
          <a:lstStyle/>
          <a:p>
            <a:fld id="{D107BE50-E2F1-4F22-9368-2BCFB72C66F4}" type="datetimeFigureOut">
              <a:rPr lang="en-IN" smtClean="0"/>
              <a:t>31-10-2023</a:t>
            </a:fld>
            <a:endParaRPr lang="en-IN"/>
          </a:p>
        </p:txBody>
      </p:sp>
      <p:sp>
        <p:nvSpPr>
          <p:cNvPr id="5" name="Footer Placeholder 4">
            <a:extLst>
              <a:ext uri="{FF2B5EF4-FFF2-40B4-BE49-F238E27FC236}">
                <a16:creationId xmlns:a16="http://schemas.microsoft.com/office/drawing/2014/main" id="{6E6CCD54-C44E-3A3C-7D8B-5A043C3BC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9AB454-28E1-5273-DBF7-B6D10A71BF14}"/>
              </a:ext>
            </a:extLst>
          </p:cNvPr>
          <p:cNvSpPr>
            <a:spLocks noGrp="1"/>
          </p:cNvSpPr>
          <p:nvPr>
            <p:ph type="sldNum" sz="quarter" idx="12"/>
          </p:nvPr>
        </p:nvSpPr>
        <p:spPr/>
        <p:txBody>
          <a:bodyPr/>
          <a:lstStyle/>
          <a:p>
            <a:fld id="{0748ECB0-CF14-478D-AFEF-399113E2B94C}" type="slidenum">
              <a:rPr lang="en-IN" smtClean="0"/>
              <a:t>‹#›</a:t>
            </a:fld>
            <a:endParaRPr lang="en-IN"/>
          </a:p>
        </p:txBody>
      </p:sp>
    </p:spTree>
    <p:extLst>
      <p:ext uri="{BB962C8B-B14F-4D97-AF65-F5344CB8AC3E}">
        <p14:creationId xmlns:p14="http://schemas.microsoft.com/office/powerpoint/2010/main" val="165228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5068-BC34-5A59-1952-24B5397BCA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455489-CC5E-9925-0CAB-8155CF2267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7AF03B-8D95-7BCF-937B-2B19166EEE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CB62C0-9D76-05C1-827E-C9EA841A37AA}"/>
              </a:ext>
            </a:extLst>
          </p:cNvPr>
          <p:cNvSpPr>
            <a:spLocks noGrp="1"/>
          </p:cNvSpPr>
          <p:nvPr>
            <p:ph type="dt" sz="half" idx="10"/>
          </p:nvPr>
        </p:nvSpPr>
        <p:spPr/>
        <p:txBody>
          <a:bodyPr/>
          <a:lstStyle/>
          <a:p>
            <a:fld id="{D107BE50-E2F1-4F22-9368-2BCFB72C66F4}" type="datetimeFigureOut">
              <a:rPr lang="en-IN" smtClean="0"/>
              <a:t>31-10-2023</a:t>
            </a:fld>
            <a:endParaRPr lang="en-IN"/>
          </a:p>
        </p:txBody>
      </p:sp>
      <p:sp>
        <p:nvSpPr>
          <p:cNvPr id="6" name="Footer Placeholder 5">
            <a:extLst>
              <a:ext uri="{FF2B5EF4-FFF2-40B4-BE49-F238E27FC236}">
                <a16:creationId xmlns:a16="http://schemas.microsoft.com/office/drawing/2014/main" id="{C6858832-58F9-2946-FF45-C618B6C1E0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B60DC6-A2AC-9B86-A4B1-7805936A8B9A}"/>
              </a:ext>
            </a:extLst>
          </p:cNvPr>
          <p:cNvSpPr>
            <a:spLocks noGrp="1"/>
          </p:cNvSpPr>
          <p:nvPr>
            <p:ph type="sldNum" sz="quarter" idx="12"/>
          </p:nvPr>
        </p:nvSpPr>
        <p:spPr/>
        <p:txBody>
          <a:bodyPr/>
          <a:lstStyle/>
          <a:p>
            <a:fld id="{0748ECB0-CF14-478D-AFEF-399113E2B94C}" type="slidenum">
              <a:rPr lang="en-IN" smtClean="0"/>
              <a:t>‹#›</a:t>
            </a:fld>
            <a:endParaRPr lang="en-IN"/>
          </a:p>
        </p:txBody>
      </p:sp>
    </p:spTree>
    <p:extLst>
      <p:ext uri="{BB962C8B-B14F-4D97-AF65-F5344CB8AC3E}">
        <p14:creationId xmlns:p14="http://schemas.microsoft.com/office/powerpoint/2010/main" val="253186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FAB4-04C6-A276-198A-2435019CF9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6080F6-37C7-DA25-C3BF-18A0B77B10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B243D8-9E07-1D8C-6E13-C0AFFB3F42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32CC83-DA20-C127-C0E7-DFA7723E29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7474A4-8013-99D1-E715-CA6A696BAF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95749C-7AEE-B260-4C4E-86D998489AA0}"/>
              </a:ext>
            </a:extLst>
          </p:cNvPr>
          <p:cNvSpPr>
            <a:spLocks noGrp="1"/>
          </p:cNvSpPr>
          <p:nvPr>
            <p:ph type="dt" sz="half" idx="10"/>
          </p:nvPr>
        </p:nvSpPr>
        <p:spPr/>
        <p:txBody>
          <a:bodyPr/>
          <a:lstStyle/>
          <a:p>
            <a:fld id="{D107BE50-E2F1-4F22-9368-2BCFB72C66F4}" type="datetimeFigureOut">
              <a:rPr lang="en-IN" smtClean="0"/>
              <a:t>31-10-2023</a:t>
            </a:fld>
            <a:endParaRPr lang="en-IN"/>
          </a:p>
        </p:txBody>
      </p:sp>
      <p:sp>
        <p:nvSpPr>
          <p:cNvPr id="8" name="Footer Placeholder 7">
            <a:extLst>
              <a:ext uri="{FF2B5EF4-FFF2-40B4-BE49-F238E27FC236}">
                <a16:creationId xmlns:a16="http://schemas.microsoft.com/office/drawing/2014/main" id="{28304227-23D3-B07C-9191-6AA6E488B9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2E3779-204C-A3C8-ECEA-EFA41B28E574}"/>
              </a:ext>
            </a:extLst>
          </p:cNvPr>
          <p:cNvSpPr>
            <a:spLocks noGrp="1"/>
          </p:cNvSpPr>
          <p:nvPr>
            <p:ph type="sldNum" sz="quarter" idx="12"/>
          </p:nvPr>
        </p:nvSpPr>
        <p:spPr/>
        <p:txBody>
          <a:bodyPr/>
          <a:lstStyle/>
          <a:p>
            <a:fld id="{0748ECB0-CF14-478D-AFEF-399113E2B94C}" type="slidenum">
              <a:rPr lang="en-IN" smtClean="0"/>
              <a:t>‹#›</a:t>
            </a:fld>
            <a:endParaRPr lang="en-IN"/>
          </a:p>
        </p:txBody>
      </p:sp>
    </p:spTree>
    <p:extLst>
      <p:ext uri="{BB962C8B-B14F-4D97-AF65-F5344CB8AC3E}">
        <p14:creationId xmlns:p14="http://schemas.microsoft.com/office/powerpoint/2010/main" val="379450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819E6-10FF-825B-D3FC-15237C83BB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27CE4A-578B-6779-3D12-BFDA12E8AE49}"/>
              </a:ext>
            </a:extLst>
          </p:cNvPr>
          <p:cNvSpPr>
            <a:spLocks noGrp="1"/>
          </p:cNvSpPr>
          <p:nvPr>
            <p:ph type="dt" sz="half" idx="10"/>
          </p:nvPr>
        </p:nvSpPr>
        <p:spPr/>
        <p:txBody>
          <a:bodyPr/>
          <a:lstStyle/>
          <a:p>
            <a:fld id="{D107BE50-E2F1-4F22-9368-2BCFB72C66F4}" type="datetimeFigureOut">
              <a:rPr lang="en-IN" smtClean="0"/>
              <a:t>31-10-2023</a:t>
            </a:fld>
            <a:endParaRPr lang="en-IN"/>
          </a:p>
        </p:txBody>
      </p:sp>
      <p:sp>
        <p:nvSpPr>
          <p:cNvPr id="4" name="Footer Placeholder 3">
            <a:extLst>
              <a:ext uri="{FF2B5EF4-FFF2-40B4-BE49-F238E27FC236}">
                <a16:creationId xmlns:a16="http://schemas.microsoft.com/office/drawing/2014/main" id="{77251898-65C3-FFD4-1C01-4AB10F4F85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24AC16-8832-9479-94AE-5B5735BF9069}"/>
              </a:ext>
            </a:extLst>
          </p:cNvPr>
          <p:cNvSpPr>
            <a:spLocks noGrp="1"/>
          </p:cNvSpPr>
          <p:nvPr>
            <p:ph type="sldNum" sz="quarter" idx="12"/>
          </p:nvPr>
        </p:nvSpPr>
        <p:spPr/>
        <p:txBody>
          <a:bodyPr/>
          <a:lstStyle/>
          <a:p>
            <a:fld id="{0748ECB0-CF14-478D-AFEF-399113E2B94C}" type="slidenum">
              <a:rPr lang="en-IN" smtClean="0"/>
              <a:t>‹#›</a:t>
            </a:fld>
            <a:endParaRPr lang="en-IN"/>
          </a:p>
        </p:txBody>
      </p:sp>
    </p:spTree>
    <p:extLst>
      <p:ext uri="{BB962C8B-B14F-4D97-AF65-F5344CB8AC3E}">
        <p14:creationId xmlns:p14="http://schemas.microsoft.com/office/powerpoint/2010/main" val="4281049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25F1FC-1F4E-539E-CA9E-7FAB404F844F}"/>
              </a:ext>
            </a:extLst>
          </p:cNvPr>
          <p:cNvSpPr>
            <a:spLocks noGrp="1"/>
          </p:cNvSpPr>
          <p:nvPr>
            <p:ph type="dt" sz="half" idx="10"/>
          </p:nvPr>
        </p:nvSpPr>
        <p:spPr/>
        <p:txBody>
          <a:bodyPr/>
          <a:lstStyle/>
          <a:p>
            <a:fld id="{D107BE50-E2F1-4F22-9368-2BCFB72C66F4}" type="datetimeFigureOut">
              <a:rPr lang="en-IN" smtClean="0"/>
              <a:t>31-10-2023</a:t>
            </a:fld>
            <a:endParaRPr lang="en-IN"/>
          </a:p>
        </p:txBody>
      </p:sp>
      <p:sp>
        <p:nvSpPr>
          <p:cNvPr id="3" name="Footer Placeholder 2">
            <a:extLst>
              <a:ext uri="{FF2B5EF4-FFF2-40B4-BE49-F238E27FC236}">
                <a16:creationId xmlns:a16="http://schemas.microsoft.com/office/drawing/2014/main" id="{8F081CE4-AEA6-E200-06E5-C29AD9DB87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B51B3E-33F2-886C-4022-498FF4DC4527}"/>
              </a:ext>
            </a:extLst>
          </p:cNvPr>
          <p:cNvSpPr>
            <a:spLocks noGrp="1"/>
          </p:cNvSpPr>
          <p:nvPr>
            <p:ph type="sldNum" sz="quarter" idx="12"/>
          </p:nvPr>
        </p:nvSpPr>
        <p:spPr/>
        <p:txBody>
          <a:bodyPr/>
          <a:lstStyle/>
          <a:p>
            <a:fld id="{0748ECB0-CF14-478D-AFEF-399113E2B94C}" type="slidenum">
              <a:rPr lang="en-IN" smtClean="0"/>
              <a:t>‹#›</a:t>
            </a:fld>
            <a:endParaRPr lang="en-IN"/>
          </a:p>
        </p:txBody>
      </p:sp>
    </p:spTree>
    <p:extLst>
      <p:ext uri="{BB962C8B-B14F-4D97-AF65-F5344CB8AC3E}">
        <p14:creationId xmlns:p14="http://schemas.microsoft.com/office/powerpoint/2010/main" val="1690998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54EF-425D-EEB9-CF67-01A78BFCD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12F1B8-D4DC-F505-EB45-A2B8E5D0A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910D37-27A2-1DF4-3F38-C5A20F198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1E6899-07B6-30C1-E2C7-EBFABC31A18A}"/>
              </a:ext>
            </a:extLst>
          </p:cNvPr>
          <p:cNvSpPr>
            <a:spLocks noGrp="1"/>
          </p:cNvSpPr>
          <p:nvPr>
            <p:ph type="dt" sz="half" idx="10"/>
          </p:nvPr>
        </p:nvSpPr>
        <p:spPr/>
        <p:txBody>
          <a:bodyPr/>
          <a:lstStyle/>
          <a:p>
            <a:fld id="{D107BE50-E2F1-4F22-9368-2BCFB72C66F4}" type="datetimeFigureOut">
              <a:rPr lang="en-IN" smtClean="0"/>
              <a:t>31-10-2023</a:t>
            </a:fld>
            <a:endParaRPr lang="en-IN"/>
          </a:p>
        </p:txBody>
      </p:sp>
      <p:sp>
        <p:nvSpPr>
          <p:cNvPr id="6" name="Footer Placeholder 5">
            <a:extLst>
              <a:ext uri="{FF2B5EF4-FFF2-40B4-BE49-F238E27FC236}">
                <a16:creationId xmlns:a16="http://schemas.microsoft.com/office/drawing/2014/main" id="{FAF98C4B-445B-530B-4D2C-610A854E36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4298A3-2944-FD3B-77C1-6C7B6023C939}"/>
              </a:ext>
            </a:extLst>
          </p:cNvPr>
          <p:cNvSpPr>
            <a:spLocks noGrp="1"/>
          </p:cNvSpPr>
          <p:nvPr>
            <p:ph type="sldNum" sz="quarter" idx="12"/>
          </p:nvPr>
        </p:nvSpPr>
        <p:spPr/>
        <p:txBody>
          <a:bodyPr/>
          <a:lstStyle/>
          <a:p>
            <a:fld id="{0748ECB0-CF14-478D-AFEF-399113E2B94C}" type="slidenum">
              <a:rPr lang="en-IN" smtClean="0"/>
              <a:t>‹#›</a:t>
            </a:fld>
            <a:endParaRPr lang="en-IN"/>
          </a:p>
        </p:txBody>
      </p:sp>
    </p:spTree>
    <p:extLst>
      <p:ext uri="{BB962C8B-B14F-4D97-AF65-F5344CB8AC3E}">
        <p14:creationId xmlns:p14="http://schemas.microsoft.com/office/powerpoint/2010/main" val="287392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BF21-2F6C-4755-023D-03EB08157C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6AE1E1-A363-6C6A-E0A0-0E3950CD1D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8656C2-6656-E933-4368-E2D5BE117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CB939C-05EA-BD35-C887-054D86621185}"/>
              </a:ext>
            </a:extLst>
          </p:cNvPr>
          <p:cNvSpPr>
            <a:spLocks noGrp="1"/>
          </p:cNvSpPr>
          <p:nvPr>
            <p:ph type="dt" sz="half" idx="10"/>
          </p:nvPr>
        </p:nvSpPr>
        <p:spPr/>
        <p:txBody>
          <a:bodyPr/>
          <a:lstStyle/>
          <a:p>
            <a:fld id="{D107BE50-E2F1-4F22-9368-2BCFB72C66F4}" type="datetimeFigureOut">
              <a:rPr lang="en-IN" smtClean="0"/>
              <a:t>31-10-2023</a:t>
            </a:fld>
            <a:endParaRPr lang="en-IN"/>
          </a:p>
        </p:txBody>
      </p:sp>
      <p:sp>
        <p:nvSpPr>
          <p:cNvPr id="6" name="Footer Placeholder 5">
            <a:extLst>
              <a:ext uri="{FF2B5EF4-FFF2-40B4-BE49-F238E27FC236}">
                <a16:creationId xmlns:a16="http://schemas.microsoft.com/office/drawing/2014/main" id="{EAD6622C-32E4-148C-63B1-C84C4ADEF2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B8863A-0C61-51EC-ED21-34D0B7890E8B}"/>
              </a:ext>
            </a:extLst>
          </p:cNvPr>
          <p:cNvSpPr>
            <a:spLocks noGrp="1"/>
          </p:cNvSpPr>
          <p:nvPr>
            <p:ph type="sldNum" sz="quarter" idx="12"/>
          </p:nvPr>
        </p:nvSpPr>
        <p:spPr/>
        <p:txBody>
          <a:bodyPr/>
          <a:lstStyle/>
          <a:p>
            <a:fld id="{0748ECB0-CF14-478D-AFEF-399113E2B94C}" type="slidenum">
              <a:rPr lang="en-IN" smtClean="0"/>
              <a:t>‹#›</a:t>
            </a:fld>
            <a:endParaRPr lang="en-IN"/>
          </a:p>
        </p:txBody>
      </p:sp>
    </p:spTree>
    <p:extLst>
      <p:ext uri="{BB962C8B-B14F-4D97-AF65-F5344CB8AC3E}">
        <p14:creationId xmlns:p14="http://schemas.microsoft.com/office/powerpoint/2010/main" val="136204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DAD02E-B0D4-3C37-A2A0-6332FF1B4F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BD152F-453C-EA3D-337B-51D9A01B2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76204D-AC9C-5A5B-BA9C-B699BD223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7BE50-E2F1-4F22-9368-2BCFB72C66F4}" type="datetimeFigureOut">
              <a:rPr lang="en-IN" smtClean="0"/>
              <a:t>31-10-2023</a:t>
            </a:fld>
            <a:endParaRPr lang="en-IN"/>
          </a:p>
        </p:txBody>
      </p:sp>
      <p:sp>
        <p:nvSpPr>
          <p:cNvPr id="5" name="Footer Placeholder 4">
            <a:extLst>
              <a:ext uri="{FF2B5EF4-FFF2-40B4-BE49-F238E27FC236}">
                <a16:creationId xmlns:a16="http://schemas.microsoft.com/office/drawing/2014/main" id="{51382FD7-622E-B303-0165-030FB7325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6F5058-7387-A0F2-F9E5-957E5493AA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8ECB0-CF14-478D-AFEF-399113E2B94C}" type="slidenum">
              <a:rPr lang="en-IN" smtClean="0"/>
              <a:t>‹#›</a:t>
            </a:fld>
            <a:endParaRPr lang="en-IN"/>
          </a:p>
        </p:txBody>
      </p:sp>
    </p:spTree>
    <p:extLst>
      <p:ext uri="{BB962C8B-B14F-4D97-AF65-F5344CB8AC3E}">
        <p14:creationId xmlns:p14="http://schemas.microsoft.com/office/powerpoint/2010/main" val="357906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7FF64DBA_DB2A68FC.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E6E3FC-1D16-69BC-280D-09B23AD33DC1}"/>
              </a:ext>
            </a:extLst>
          </p:cNvPr>
          <p:cNvSpPr>
            <a:spLocks noGrp="1"/>
          </p:cNvSpPr>
          <p:nvPr>
            <p:ph type="body" sz="quarter" idx="12"/>
          </p:nvPr>
        </p:nvSpPr>
        <p:spPr/>
        <p:txBody>
          <a:bodyPr/>
          <a:lstStyle/>
          <a:p>
            <a:r>
              <a:rPr lang="en-US" dirty="0"/>
              <a:t>September  2023</a:t>
            </a:r>
            <a:endParaRPr lang="en-IN" dirty="0"/>
          </a:p>
        </p:txBody>
      </p:sp>
      <p:pic>
        <p:nvPicPr>
          <p:cNvPr id="7" name="Picture Placeholder 7">
            <a:extLst>
              <a:ext uri="{FF2B5EF4-FFF2-40B4-BE49-F238E27FC236}">
                <a16:creationId xmlns:a16="http://schemas.microsoft.com/office/drawing/2014/main" id="{E7F3BC11-CF7F-4920-944C-3271E8B3A485}"/>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l="20374" r="20374"/>
          <a:stretch/>
        </p:blipFill>
        <p:spPr>
          <a:prstGeom prst="rect">
            <a:avLst/>
          </a:prstGeom>
        </p:spPr>
      </p:pic>
      <p:sp>
        <p:nvSpPr>
          <p:cNvPr id="4" name="Title 3">
            <a:extLst>
              <a:ext uri="{FF2B5EF4-FFF2-40B4-BE49-F238E27FC236}">
                <a16:creationId xmlns:a16="http://schemas.microsoft.com/office/drawing/2014/main" id="{31A92A05-BA98-8FE2-E5BB-C01CF1E5191A}"/>
              </a:ext>
            </a:extLst>
          </p:cNvPr>
          <p:cNvSpPr>
            <a:spLocks noGrp="1"/>
          </p:cNvSpPr>
          <p:nvPr>
            <p:ph type="title"/>
          </p:nvPr>
        </p:nvSpPr>
        <p:spPr/>
        <p:txBody>
          <a:bodyPr wrap="square" anchor="t">
            <a:noAutofit/>
          </a:bodyPr>
          <a:lstStyle/>
          <a:p>
            <a:r>
              <a:rPr lang="en-US" sz="3733" dirty="0"/>
              <a:t>Dynamic Terraform Configuration for Cloud using Generative AI</a:t>
            </a:r>
            <a:endParaRPr lang="en-IN" sz="3733" dirty="0"/>
          </a:p>
        </p:txBody>
      </p:sp>
      <p:sp>
        <p:nvSpPr>
          <p:cNvPr id="5" name="Text Placeholder 2">
            <a:extLst>
              <a:ext uri="{FF2B5EF4-FFF2-40B4-BE49-F238E27FC236}">
                <a16:creationId xmlns:a16="http://schemas.microsoft.com/office/drawing/2014/main" id="{10FC74BD-C187-2493-7BDC-DF070C5785C6}"/>
              </a:ext>
            </a:extLst>
          </p:cNvPr>
          <p:cNvSpPr>
            <a:spLocks noGrp="1"/>
          </p:cNvSpPr>
          <p:nvPr>
            <p:ph type="body" sz="quarter" idx="11"/>
          </p:nvPr>
        </p:nvSpPr>
        <p:spPr>
          <a:xfrm>
            <a:off x="468776" y="4663442"/>
            <a:ext cx="5519275" cy="276999"/>
          </a:xfrm>
        </p:spPr>
        <p:txBody>
          <a:bodyPr vert="horz" wrap="square" lIns="0" tIns="0" rIns="0" bIns="0" rtlCol="0">
            <a:normAutofit/>
          </a:bodyPr>
          <a:lstStyle/>
          <a:p>
            <a:pPr>
              <a:spcAft>
                <a:spcPts val="800"/>
              </a:spcAft>
            </a:pPr>
            <a:r>
              <a:rPr lang="en-US" dirty="0"/>
              <a:t>India</a:t>
            </a:r>
          </a:p>
        </p:txBody>
      </p:sp>
      <p:sp>
        <p:nvSpPr>
          <p:cNvPr id="2" name="TextBox 1">
            <a:extLst>
              <a:ext uri="{FF2B5EF4-FFF2-40B4-BE49-F238E27FC236}">
                <a16:creationId xmlns:a16="http://schemas.microsoft.com/office/drawing/2014/main" id="{77DCF9D9-E4BD-55F5-CFF9-1C5CEEAEC562}"/>
              </a:ext>
            </a:extLst>
          </p:cNvPr>
          <p:cNvSpPr txBox="1"/>
          <p:nvPr/>
        </p:nvSpPr>
        <p:spPr>
          <a:xfrm>
            <a:off x="586935" y="5765785"/>
            <a:ext cx="4313208" cy="923330"/>
          </a:xfrm>
          <a:prstGeom prst="rect">
            <a:avLst/>
          </a:prstGeom>
          <a:noFill/>
        </p:spPr>
        <p:txBody>
          <a:bodyPr wrap="square" rtlCol="0">
            <a:spAutoFit/>
          </a:bodyPr>
          <a:lstStyle/>
          <a:p>
            <a:r>
              <a:rPr lang="en-US" b="1" dirty="0">
                <a:solidFill>
                  <a:srgbClr val="D1D5DB"/>
                </a:solidFill>
                <a:latin typeface="Söhne"/>
              </a:rPr>
              <a:t>Presenter-    Suvankar Chakraborty</a:t>
            </a:r>
            <a:br>
              <a:rPr lang="en-US" b="1" dirty="0">
                <a:solidFill>
                  <a:srgbClr val="D1D5DB"/>
                </a:solidFill>
                <a:latin typeface="Söhne"/>
              </a:rPr>
            </a:br>
            <a:r>
              <a:rPr lang="en-US" b="1" dirty="0">
                <a:solidFill>
                  <a:srgbClr val="D1D5DB"/>
                </a:solidFill>
                <a:latin typeface="Söhne"/>
              </a:rPr>
              <a:t>                       Chief Systems Engineer</a:t>
            </a:r>
            <a:br>
              <a:rPr lang="en-US" b="1" dirty="0">
                <a:solidFill>
                  <a:srgbClr val="D1D5DB"/>
                </a:solidFill>
                <a:latin typeface="Söhne"/>
              </a:rPr>
            </a:br>
            <a:r>
              <a:rPr lang="en-US" b="1" dirty="0">
                <a:solidFill>
                  <a:srgbClr val="D1D5DB"/>
                </a:solidFill>
                <a:latin typeface="Söhne"/>
              </a:rPr>
              <a:t>                              EPAM SYSTEMS</a:t>
            </a:r>
            <a:endParaRPr lang="en-IN" dirty="0"/>
          </a:p>
        </p:txBody>
      </p:sp>
    </p:spTree>
    <p:extLst>
      <p:ext uri="{BB962C8B-B14F-4D97-AF65-F5344CB8AC3E}">
        <p14:creationId xmlns:p14="http://schemas.microsoft.com/office/powerpoint/2010/main" val="2584354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night sky&#10;&#10;Description automatically generated">
            <a:extLst>
              <a:ext uri="{FF2B5EF4-FFF2-40B4-BE49-F238E27FC236}">
                <a16:creationId xmlns:a16="http://schemas.microsoft.com/office/drawing/2014/main" id="{FF990F2A-4FE3-4936-87E8-7192181C1A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 Placeholder 6">
            <a:extLst>
              <a:ext uri="{FF2B5EF4-FFF2-40B4-BE49-F238E27FC236}">
                <a16:creationId xmlns:a16="http://schemas.microsoft.com/office/drawing/2014/main" id="{AAE356E4-5CCF-4B63-B2DF-DDB4A56C2CAE}"/>
              </a:ext>
            </a:extLst>
          </p:cNvPr>
          <p:cNvSpPr>
            <a:spLocks noGrp="1"/>
          </p:cNvSpPr>
          <p:nvPr>
            <p:ph type="body" sz="quarter" idx="12"/>
          </p:nvPr>
        </p:nvSpPr>
        <p:spPr>
          <a:xfrm>
            <a:off x="457202" y="3014869"/>
            <a:ext cx="8399463" cy="1795256"/>
          </a:xfrm>
        </p:spPr>
        <p:txBody>
          <a:bodyPr/>
          <a:lstStyle/>
          <a:p>
            <a:r>
              <a:rPr lang="hu-HU" sz="7200" dirty="0">
                <a:solidFill>
                  <a:schemeClr val="bg1"/>
                </a:solidFill>
                <a:latin typeface="Calibri" panose="020F0502020204030204" pitchFamily="34" charset="0"/>
                <a:cs typeface="Calibri" panose="020F0502020204030204" pitchFamily="34" charset="0"/>
              </a:rPr>
              <a:t>Thank you</a:t>
            </a:r>
            <a:endParaRPr lang="en-US" sz="7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663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D25D-8BB1-BDE3-BDD3-5A29189A9B5C}"/>
              </a:ext>
            </a:extLst>
          </p:cNvPr>
          <p:cNvSpPr>
            <a:spLocks noGrp="1"/>
          </p:cNvSpPr>
          <p:nvPr>
            <p:ph type="title"/>
          </p:nvPr>
        </p:nvSpPr>
        <p:spPr/>
        <p:txBody>
          <a:bodyPr>
            <a:normAutofit fontScale="90000"/>
          </a:bodyPr>
          <a:lstStyle/>
          <a:p>
            <a:r>
              <a:rPr lang="en-US" sz="2700" b="0" i="0" dirty="0">
                <a:solidFill>
                  <a:srgbClr val="D1D5DB"/>
                </a:solidFill>
                <a:effectLst/>
                <a:latin typeface="Söhne"/>
              </a:rPr>
              <a:t>Your Guided Tour Through the Revolution of DevOps Automation with Generative AI</a:t>
            </a:r>
            <a:r>
              <a:rPr lang="en-IN" b="0" i="0" dirty="0">
                <a:solidFill>
                  <a:srgbClr val="D1D5DB"/>
                </a:solidFill>
                <a:effectLst/>
                <a:latin typeface="Söhne"/>
              </a:rPr>
              <a:t>:-</a:t>
            </a:r>
            <a:endParaRPr lang="en-IN" dirty="0"/>
          </a:p>
        </p:txBody>
      </p:sp>
      <p:sp>
        <p:nvSpPr>
          <p:cNvPr id="9" name="TextBox 8">
            <a:extLst>
              <a:ext uri="{FF2B5EF4-FFF2-40B4-BE49-F238E27FC236}">
                <a16:creationId xmlns:a16="http://schemas.microsoft.com/office/drawing/2014/main" id="{212BE73E-AB17-51CC-A982-8082B8F3CB85}"/>
              </a:ext>
            </a:extLst>
          </p:cNvPr>
          <p:cNvSpPr txBox="1"/>
          <p:nvPr/>
        </p:nvSpPr>
        <p:spPr>
          <a:xfrm>
            <a:off x="569344" y="1518249"/>
            <a:ext cx="6357668" cy="3693319"/>
          </a:xfrm>
          <a:prstGeom prst="rect">
            <a:avLst/>
          </a:prstGeom>
          <a:noFill/>
        </p:spPr>
        <p:txBody>
          <a:bodyPr wrap="square" rtlCol="0">
            <a:spAutoFit/>
          </a:bodyPr>
          <a:lstStyle/>
          <a:p>
            <a:pPr algn="l">
              <a:buFont typeface="+mj-lt"/>
              <a:buAutoNum type="arabicPeriod"/>
            </a:pPr>
            <a:r>
              <a:rPr lang="en-US" b="1" i="0" dirty="0">
                <a:solidFill>
                  <a:srgbClr val="D1D5DB"/>
                </a:solidFill>
                <a:effectLst/>
                <a:latin typeface="Söhne"/>
              </a:rPr>
              <a:t> Introduction</a:t>
            </a:r>
            <a:endParaRPr lang="en-US" dirty="0">
              <a:solidFill>
                <a:srgbClr val="D1D5DB"/>
              </a:solidFill>
              <a:latin typeface="Söhne"/>
            </a:endParaRPr>
          </a:p>
          <a:p>
            <a:pPr algn="l"/>
            <a:r>
              <a:rPr lang="en-US" b="0" i="0" dirty="0">
                <a:solidFill>
                  <a:srgbClr val="D1D5DB"/>
                </a:solidFill>
                <a:effectLst/>
                <a:latin typeface="Söhne"/>
              </a:rPr>
              <a:t>            "Automating Infrastructure Code with AI"</a:t>
            </a:r>
          </a:p>
          <a:p>
            <a:pPr algn="l"/>
            <a:r>
              <a:rPr lang="en-US" b="1" i="0" dirty="0">
                <a:solidFill>
                  <a:srgbClr val="D1D5DB"/>
                </a:solidFill>
                <a:effectLst/>
                <a:latin typeface="Söhne"/>
              </a:rPr>
              <a:t>2. How It Works</a:t>
            </a:r>
            <a:endParaRPr lang="en-US" b="0" i="0" dirty="0">
              <a:solidFill>
                <a:srgbClr val="D1D5DB"/>
              </a:solidFill>
              <a:effectLst/>
              <a:latin typeface="Söhne"/>
            </a:endParaRPr>
          </a:p>
          <a:p>
            <a:pPr lvl="1" algn="l"/>
            <a:r>
              <a:rPr lang="en-US" b="0" i="0" dirty="0">
                <a:solidFill>
                  <a:srgbClr val="D1D5DB"/>
                </a:solidFill>
                <a:effectLst/>
                <a:latin typeface="Söhne"/>
              </a:rPr>
              <a:t>   "Turning Words Into Code: The Magic Behind the Scenes"</a:t>
            </a:r>
          </a:p>
          <a:p>
            <a:pPr algn="l"/>
            <a:r>
              <a:rPr lang="en-US" b="1" i="0" dirty="0">
                <a:solidFill>
                  <a:srgbClr val="D1D5DB"/>
                </a:solidFill>
                <a:effectLst/>
                <a:latin typeface="Söhne"/>
              </a:rPr>
              <a:t>3. Phases of Execution</a:t>
            </a:r>
            <a:endParaRPr lang="en-US" b="0" i="0" dirty="0">
              <a:solidFill>
                <a:srgbClr val="D1D5DB"/>
              </a:solidFill>
              <a:effectLst/>
              <a:latin typeface="Söhne"/>
            </a:endParaRPr>
          </a:p>
          <a:p>
            <a:pPr lvl="1" algn="l"/>
            <a:r>
              <a:rPr lang="en-US" b="0" i="0" dirty="0">
                <a:solidFill>
                  <a:srgbClr val="D1D5DB"/>
                </a:solidFill>
                <a:effectLst/>
                <a:latin typeface="Söhne"/>
              </a:rPr>
              <a:t>   "From Simple to Sophisticated: Phasing It Right!"</a:t>
            </a:r>
          </a:p>
          <a:p>
            <a:pPr algn="l"/>
            <a:r>
              <a:rPr lang="en-US" b="1" i="0" dirty="0">
                <a:solidFill>
                  <a:srgbClr val="D1D5DB"/>
                </a:solidFill>
                <a:effectLst/>
                <a:latin typeface="Söhne"/>
              </a:rPr>
              <a:t>4. Effort &amp; Next Steps</a:t>
            </a:r>
            <a:endParaRPr lang="en-US" b="0" i="0" dirty="0">
              <a:solidFill>
                <a:srgbClr val="D1D5DB"/>
              </a:solidFill>
              <a:effectLst/>
              <a:latin typeface="Söhne"/>
            </a:endParaRPr>
          </a:p>
          <a:p>
            <a:pPr lvl="1" algn="l"/>
            <a:r>
              <a:rPr lang="en-US" b="0" i="0" dirty="0">
                <a:solidFill>
                  <a:srgbClr val="D1D5DB"/>
                </a:solidFill>
                <a:effectLst/>
                <a:latin typeface="Söhne"/>
              </a:rPr>
              <a:t>  "Clock's Ticking: Time &amp; Tactics for Deployment Success"</a:t>
            </a:r>
          </a:p>
          <a:p>
            <a:pPr algn="l"/>
            <a:r>
              <a:rPr lang="en-US" b="1" i="0" dirty="0">
                <a:solidFill>
                  <a:srgbClr val="D1D5DB"/>
                </a:solidFill>
                <a:effectLst/>
                <a:latin typeface="Söhne"/>
              </a:rPr>
              <a:t>5. Market Outlook</a:t>
            </a:r>
            <a:endParaRPr lang="en-US" b="0" i="0" dirty="0">
              <a:solidFill>
                <a:srgbClr val="D1D5DB"/>
              </a:solidFill>
              <a:effectLst/>
              <a:latin typeface="Söhne"/>
            </a:endParaRPr>
          </a:p>
          <a:p>
            <a:pPr lvl="1" algn="l"/>
            <a:r>
              <a:rPr lang="en-US" b="0" i="0" dirty="0">
                <a:solidFill>
                  <a:srgbClr val="D1D5DB"/>
                </a:solidFill>
                <a:effectLst/>
                <a:latin typeface="Söhne"/>
              </a:rPr>
              <a:t>  "Measuring the Mammoth: The Skyrocketing Scale of </a:t>
            </a:r>
            <a:br>
              <a:rPr lang="en-US" b="0" i="0" dirty="0">
                <a:solidFill>
                  <a:srgbClr val="D1D5DB"/>
                </a:solidFill>
                <a:effectLst/>
                <a:latin typeface="Söhne"/>
              </a:rPr>
            </a:br>
            <a:r>
              <a:rPr lang="en-US" b="0" i="0" dirty="0">
                <a:solidFill>
                  <a:srgbClr val="D1D5DB"/>
                </a:solidFill>
                <a:effectLst/>
                <a:latin typeface="Söhne"/>
              </a:rPr>
              <a:t>Generative AI in the    DevOps Arena"</a:t>
            </a:r>
          </a:p>
          <a:p>
            <a:pPr algn="l"/>
            <a:r>
              <a:rPr lang="en-US" b="1" i="0" dirty="0">
                <a:solidFill>
                  <a:srgbClr val="D1D5DB"/>
                </a:solidFill>
                <a:effectLst/>
                <a:latin typeface="Söhne"/>
              </a:rPr>
              <a:t>6. Q&amp;A</a:t>
            </a:r>
            <a:endParaRPr lang="en-US" b="0" i="0" dirty="0">
              <a:solidFill>
                <a:srgbClr val="D1D5DB"/>
              </a:solidFill>
              <a:effectLst/>
              <a:latin typeface="Söhne"/>
            </a:endParaRPr>
          </a:p>
          <a:p>
            <a:endParaRPr lang="en-IN" dirty="0"/>
          </a:p>
        </p:txBody>
      </p:sp>
      <p:pic>
        <p:nvPicPr>
          <p:cNvPr id="11" name="Picture 10">
            <a:extLst>
              <a:ext uri="{FF2B5EF4-FFF2-40B4-BE49-F238E27FC236}">
                <a16:creationId xmlns:a16="http://schemas.microsoft.com/office/drawing/2014/main" id="{D0F7910D-FB5E-7286-74F4-552F7BD59C91}"/>
              </a:ext>
            </a:extLst>
          </p:cNvPr>
          <p:cNvPicPr>
            <a:picLocks noChangeAspect="1"/>
          </p:cNvPicPr>
          <p:nvPr/>
        </p:nvPicPr>
        <p:blipFill>
          <a:blip r:embed="rId2"/>
          <a:stretch>
            <a:fillRect/>
          </a:stretch>
        </p:blipFill>
        <p:spPr>
          <a:xfrm>
            <a:off x="6694098" y="1573958"/>
            <a:ext cx="4928558" cy="3581900"/>
          </a:xfrm>
          <a:prstGeom prst="rect">
            <a:avLst/>
          </a:prstGeom>
        </p:spPr>
      </p:pic>
    </p:spTree>
    <p:extLst>
      <p:ext uri="{BB962C8B-B14F-4D97-AF65-F5344CB8AC3E}">
        <p14:creationId xmlns:p14="http://schemas.microsoft.com/office/powerpoint/2010/main" val="56261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D25D-8BB1-BDE3-BDD3-5A29189A9B5C}"/>
              </a:ext>
            </a:extLst>
          </p:cNvPr>
          <p:cNvSpPr>
            <a:spLocks noGrp="1"/>
          </p:cNvSpPr>
          <p:nvPr>
            <p:ph type="title"/>
          </p:nvPr>
        </p:nvSpPr>
        <p:spPr/>
        <p:txBody>
          <a:bodyPr>
            <a:normAutofit fontScale="90000"/>
          </a:bodyPr>
          <a:lstStyle/>
          <a:p>
            <a:r>
              <a:rPr lang="en-IN" b="0" i="0" dirty="0">
                <a:solidFill>
                  <a:srgbClr val="D1D5DB"/>
                </a:solidFill>
                <a:effectLst/>
                <a:latin typeface="Söhne"/>
              </a:rPr>
              <a:t>Automating Infrastructure Code with AI</a:t>
            </a:r>
            <a:endParaRPr lang="en-IN" dirty="0"/>
          </a:p>
        </p:txBody>
      </p:sp>
      <p:sp>
        <p:nvSpPr>
          <p:cNvPr id="3" name="Text Placeholder 2">
            <a:extLst>
              <a:ext uri="{FF2B5EF4-FFF2-40B4-BE49-F238E27FC236}">
                <a16:creationId xmlns:a16="http://schemas.microsoft.com/office/drawing/2014/main" id="{4596734D-43E1-5B57-1880-2510FA11B780}"/>
              </a:ext>
            </a:extLst>
          </p:cNvPr>
          <p:cNvSpPr>
            <a:spLocks noGrp="1"/>
          </p:cNvSpPr>
          <p:nvPr>
            <p:ph type="body" sz="quarter" idx="15"/>
          </p:nvPr>
        </p:nvSpPr>
        <p:spPr/>
        <p:txBody>
          <a:bodyPr>
            <a:normAutofit lnSpcReduction="10000"/>
          </a:bodyPr>
          <a:lstStyle/>
          <a:p>
            <a:r>
              <a:rPr lang="en-US" dirty="0"/>
              <a:t>objectives</a:t>
            </a:r>
            <a:endParaRPr lang="en-IN" dirty="0"/>
          </a:p>
        </p:txBody>
      </p:sp>
      <p:sp>
        <p:nvSpPr>
          <p:cNvPr id="4" name="TextBox 3">
            <a:extLst>
              <a:ext uri="{FF2B5EF4-FFF2-40B4-BE49-F238E27FC236}">
                <a16:creationId xmlns:a16="http://schemas.microsoft.com/office/drawing/2014/main" id="{D42FFAC8-E3E9-358D-9632-BD44279A169F}"/>
              </a:ext>
            </a:extLst>
          </p:cNvPr>
          <p:cNvSpPr txBox="1"/>
          <p:nvPr/>
        </p:nvSpPr>
        <p:spPr>
          <a:xfrm>
            <a:off x="457200" y="1543051"/>
            <a:ext cx="5167223" cy="3693319"/>
          </a:xfrm>
          <a:prstGeom prst="rect">
            <a:avLst/>
          </a:prstGeom>
        </p:spPr>
        <p:txBody>
          <a:bodyPr wrap="square" lIns="0" tIns="0" rIns="0" bIns="0" rtlCol="0">
            <a:spAutoFit/>
          </a:bodyPr>
          <a:lstStyle/>
          <a:p>
            <a:pPr algn="l"/>
            <a:r>
              <a:rPr lang="en-US" sz="2400" b="0" i="0" dirty="0">
                <a:solidFill>
                  <a:srgbClr val="D1D5DB"/>
                </a:solidFill>
                <a:effectLst/>
                <a:latin typeface="Söhne"/>
              </a:rPr>
              <a:t>Unlock the Future of Infrastructure Automation! Imagine provisioning complex Oracle Cloud setups not with endless lines of code, but with simple, spoken sentences!</a:t>
            </a:r>
            <a:br>
              <a:rPr lang="en-US" sz="2400" b="0" i="0" dirty="0">
                <a:solidFill>
                  <a:srgbClr val="D1D5DB"/>
                </a:solidFill>
                <a:effectLst/>
                <a:latin typeface="Söhne"/>
              </a:rPr>
            </a:br>
            <a:br>
              <a:rPr lang="en-US" sz="2400" b="0" i="0" dirty="0">
                <a:solidFill>
                  <a:srgbClr val="D1D5DB"/>
                </a:solidFill>
                <a:effectLst/>
                <a:latin typeface="Söhne"/>
              </a:rPr>
            </a:br>
            <a:r>
              <a:rPr lang="en-US" sz="2400" b="0" i="0" dirty="0">
                <a:solidFill>
                  <a:srgbClr val="D1D5DB"/>
                </a:solidFill>
                <a:effectLst/>
                <a:latin typeface="Söhne"/>
              </a:rPr>
              <a:t>Welcome to the revolutionary blend of Dynamic Terraform Configuration for OCI and Generative AI. We're about to turn your DevOps world upside-down!</a:t>
            </a:r>
            <a:endParaRPr lang="en-US" sz="2133" dirty="0">
              <a:solidFill>
                <a:schemeClr val="bg1"/>
              </a:solidFill>
            </a:endParaRPr>
          </a:p>
        </p:txBody>
      </p:sp>
      <p:pic>
        <p:nvPicPr>
          <p:cNvPr id="6" name="Picture 5">
            <a:extLst>
              <a:ext uri="{FF2B5EF4-FFF2-40B4-BE49-F238E27FC236}">
                <a16:creationId xmlns:a16="http://schemas.microsoft.com/office/drawing/2014/main" id="{6BE5EDEE-7E33-96D9-872E-2B13D0328AA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85290" y="1543051"/>
            <a:ext cx="5765031" cy="2713415"/>
          </a:xfrm>
          <a:prstGeom prst="rect">
            <a:avLst/>
          </a:prstGeom>
        </p:spPr>
      </p:pic>
    </p:spTree>
    <p:extLst>
      <p:ext uri="{BB962C8B-B14F-4D97-AF65-F5344CB8AC3E}">
        <p14:creationId xmlns:p14="http://schemas.microsoft.com/office/powerpoint/2010/main" val="224410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D25D-8BB1-BDE3-BDD3-5A29189A9B5C}"/>
              </a:ext>
            </a:extLst>
          </p:cNvPr>
          <p:cNvSpPr>
            <a:spLocks noGrp="1"/>
          </p:cNvSpPr>
          <p:nvPr>
            <p:ph type="title"/>
          </p:nvPr>
        </p:nvSpPr>
        <p:spPr/>
        <p:txBody>
          <a:bodyPr>
            <a:noAutofit/>
          </a:bodyPr>
          <a:lstStyle/>
          <a:p>
            <a:r>
              <a:rPr lang="en-US" sz="3600" b="0" i="0" dirty="0">
                <a:solidFill>
                  <a:srgbClr val="D1D5DB"/>
                </a:solidFill>
                <a:effectLst/>
                <a:latin typeface="Söhne"/>
              </a:rPr>
              <a:t>Turning Words Into Code: The Magic Behind the Scenes</a:t>
            </a:r>
            <a:endParaRPr lang="en-IN" sz="3600" dirty="0"/>
          </a:p>
        </p:txBody>
      </p:sp>
      <p:sp>
        <p:nvSpPr>
          <p:cNvPr id="3" name="Text Placeholder 2">
            <a:extLst>
              <a:ext uri="{FF2B5EF4-FFF2-40B4-BE49-F238E27FC236}">
                <a16:creationId xmlns:a16="http://schemas.microsoft.com/office/drawing/2014/main" id="{4596734D-43E1-5B57-1880-2510FA11B780}"/>
              </a:ext>
            </a:extLst>
          </p:cNvPr>
          <p:cNvSpPr>
            <a:spLocks noGrp="1"/>
          </p:cNvSpPr>
          <p:nvPr>
            <p:ph type="body" sz="quarter" idx="15"/>
          </p:nvPr>
        </p:nvSpPr>
        <p:spPr/>
        <p:txBody>
          <a:bodyPr>
            <a:normAutofit lnSpcReduction="10000"/>
          </a:bodyPr>
          <a:lstStyle/>
          <a:p>
            <a:r>
              <a:rPr lang="en-US" dirty="0"/>
              <a:t>HOW IT Works</a:t>
            </a:r>
            <a:endParaRPr lang="en-IN" dirty="0"/>
          </a:p>
        </p:txBody>
      </p:sp>
      <p:sp>
        <p:nvSpPr>
          <p:cNvPr id="4" name="TextBox 3">
            <a:extLst>
              <a:ext uri="{FF2B5EF4-FFF2-40B4-BE49-F238E27FC236}">
                <a16:creationId xmlns:a16="http://schemas.microsoft.com/office/drawing/2014/main" id="{D42FFAC8-E3E9-358D-9632-BD44279A169F}"/>
              </a:ext>
            </a:extLst>
          </p:cNvPr>
          <p:cNvSpPr txBox="1"/>
          <p:nvPr/>
        </p:nvSpPr>
        <p:spPr>
          <a:xfrm>
            <a:off x="457200" y="1543051"/>
            <a:ext cx="6176513" cy="3693319"/>
          </a:xfrm>
          <a:prstGeom prst="rect">
            <a:avLst/>
          </a:prstGeom>
        </p:spPr>
        <p:txBody>
          <a:bodyPr wrap="square" lIns="0" tIns="0" rIns="0" bIns="0" rtlCol="0">
            <a:spAutoFit/>
          </a:bodyPr>
          <a:lstStyle/>
          <a:p>
            <a:pPr algn="l"/>
            <a:r>
              <a:rPr lang="en-US" sz="2000" b="0" i="0" dirty="0">
                <a:solidFill>
                  <a:srgbClr val="D1D5DB"/>
                </a:solidFill>
                <a:effectLst/>
                <a:latin typeface="Söhne"/>
              </a:rPr>
              <a:t>1&gt; </a:t>
            </a:r>
            <a:r>
              <a:rPr lang="en-US" sz="2000" b="1" i="0" dirty="0">
                <a:solidFill>
                  <a:srgbClr val="D1D5DB"/>
                </a:solidFill>
                <a:effectLst/>
                <a:latin typeface="Söhne"/>
              </a:rPr>
              <a:t>User Input</a:t>
            </a:r>
            <a:r>
              <a:rPr lang="en-US" sz="2000" b="0" i="0" dirty="0">
                <a:solidFill>
                  <a:srgbClr val="D1D5DB"/>
                </a:solidFill>
                <a:effectLst/>
                <a:latin typeface="Söhne"/>
              </a:rPr>
              <a:t>: Team members provide a natural language input like "I need a VCN in OCI with three subnets.“</a:t>
            </a:r>
            <a:br>
              <a:rPr lang="en-US" sz="2000" b="0" i="0" dirty="0">
                <a:solidFill>
                  <a:srgbClr val="D1D5DB"/>
                </a:solidFill>
                <a:effectLst/>
                <a:latin typeface="Söhne"/>
              </a:rPr>
            </a:br>
            <a:br>
              <a:rPr lang="en-US" sz="2000" b="0" i="0" dirty="0">
                <a:solidFill>
                  <a:srgbClr val="D1D5DB"/>
                </a:solidFill>
                <a:effectLst/>
                <a:latin typeface="Söhne"/>
              </a:rPr>
            </a:br>
            <a:r>
              <a:rPr lang="en-US" sz="2000" b="0" i="0" dirty="0">
                <a:solidFill>
                  <a:srgbClr val="D1D5DB"/>
                </a:solidFill>
                <a:effectLst/>
                <a:latin typeface="Söhne"/>
              </a:rPr>
              <a:t>2&gt; </a:t>
            </a:r>
            <a:r>
              <a:rPr lang="en-US" sz="2000" b="1" i="0" dirty="0">
                <a:solidFill>
                  <a:srgbClr val="D1D5DB"/>
                </a:solidFill>
                <a:effectLst/>
                <a:latin typeface="Söhne"/>
              </a:rPr>
              <a:t>NLP Processing</a:t>
            </a:r>
            <a:r>
              <a:rPr lang="en-US" sz="2000" b="0" i="0" dirty="0">
                <a:solidFill>
                  <a:srgbClr val="D1D5DB"/>
                </a:solidFill>
                <a:effectLst/>
                <a:latin typeface="Söhne"/>
              </a:rPr>
              <a:t>: This input is analyzed by an AI model trained in DevOps terminology.</a:t>
            </a:r>
            <a:br>
              <a:rPr lang="en-US" sz="2000" b="0" i="0" dirty="0">
                <a:solidFill>
                  <a:srgbClr val="D1D5DB"/>
                </a:solidFill>
                <a:effectLst/>
                <a:latin typeface="Söhne"/>
              </a:rPr>
            </a:br>
            <a:endParaRPr lang="en-US" sz="2000" b="0" i="0" dirty="0">
              <a:solidFill>
                <a:srgbClr val="D1D5DB"/>
              </a:solidFill>
              <a:effectLst/>
              <a:latin typeface="Söhne"/>
            </a:endParaRPr>
          </a:p>
          <a:p>
            <a:pPr algn="l"/>
            <a:r>
              <a:rPr lang="en-US" sz="2000" b="0" i="0" dirty="0">
                <a:solidFill>
                  <a:srgbClr val="D1D5DB"/>
                </a:solidFill>
                <a:effectLst/>
                <a:latin typeface="Söhne"/>
              </a:rPr>
              <a:t>3&gt; </a:t>
            </a:r>
            <a:r>
              <a:rPr lang="en-US" sz="2000" b="1" i="0" dirty="0">
                <a:solidFill>
                  <a:srgbClr val="D1D5DB"/>
                </a:solidFill>
                <a:effectLst/>
                <a:latin typeface="Söhne"/>
              </a:rPr>
              <a:t>Configuration Generation</a:t>
            </a:r>
            <a:r>
              <a:rPr lang="en-US" sz="2000" b="0" i="0" dirty="0">
                <a:solidFill>
                  <a:srgbClr val="D1D5DB"/>
                </a:solidFill>
                <a:effectLst/>
                <a:latin typeface="Söhne"/>
              </a:rPr>
              <a:t>: The model then generates a ready-to-use Terraform script.</a:t>
            </a:r>
            <a:br>
              <a:rPr lang="en-US" sz="2000" b="0" i="0" dirty="0">
                <a:solidFill>
                  <a:srgbClr val="D1D5DB"/>
                </a:solidFill>
                <a:effectLst/>
                <a:latin typeface="Söhne"/>
              </a:rPr>
            </a:br>
            <a:endParaRPr lang="en-US" sz="2000" b="0" i="0" dirty="0">
              <a:solidFill>
                <a:srgbClr val="D1D5DB"/>
              </a:solidFill>
              <a:effectLst/>
              <a:latin typeface="Söhne"/>
            </a:endParaRPr>
          </a:p>
          <a:p>
            <a:pPr algn="l"/>
            <a:r>
              <a:rPr lang="en-US" sz="2000" b="0" i="0" dirty="0">
                <a:solidFill>
                  <a:srgbClr val="D1D5DB"/>
                </a:solidFill>
                <a:effectLst/>
                <a:latin typeface="Söhne"/>
              </a:rPr>
              <a:t>4&gt; </a:t>
            </a:r>
            <a:r>
              <a:rPr lang="en-US" sz="2000" b="1" i="0" dirty="0">
                <a:solidFill>
                  <a:srgbClr val="D1D5DB"/>
                </a:solidFill>
                <a:effectLst/>
                <a:latin typeface="Söhne"/>
              </a:rPr>
              <a:t>Validation &amp; Deployment</a:t>
            </a:r>
            <a:r>
              <a:rPr lang="en-US" sz="2000" b="0" i="0" dirty="0">
                <a:solidFill>
                  <a:srgbClr val="D1D5DB"/>
                </a:solidFill>
                <a:effectLst/>
                <a:latin typeface="Söhne"/>
              </a:rPr>
              <a:t>: This script can be validated and deployed, automating resource provisioning in OCI. We can use Jenkins pipelines for the same</a:t>
            </a:r>
            <a:endParaRPr lang="en-US" sz="2000" dirty="0">
              <a:solidFill>
                <a:schemeClr val="bg1"/>
              </a:solidFill>
            </a:endParaRPr>
          </a:p>
        </p:txBody>
      </p:sp>
      <p:pic>
        <p:nvPicPr>
          <p:cNvPr id="7" name="Picture 6">
            <a:extLst>
              <a:ext uri="{FF2B5EF4-FFF2-40B4-BE49-F238E27FC236}">
                <a16:creationId xmlns:a16="http://schemas.microsoft.com/office/drawing/2014/main" id="{34D40B88-B763-9AAC-FD49-468F0F841F8F}"/>
              </a:ext>
            </a:extLst>
          </p:cNvPr>
          <p:cNvPicPr>
            <a:picLocks noChangeAspect="1"/>
          </p:cNvPicPr>
          <p:nvPr/>
        </p:nvPicPr>
        <p:blipFill>
          <a:blip r:embed="rId2"/>
          <a:stretch>
            <a:fillRect/>
          </a:stretch>
        </p:blipFill>
        <p:spPr>
          <a:xfrm>
            <a:off x="6935638" y="1590154"/>
            <a:ext cx="5149970" cy="3724795"/>
          </a:xfrm>
          <a:prstGeom prst="rect">
            <a:avLst/>
          </a:prstGeom>
        </p:spPr>
      </p:pic>
    </p:spTree>
    <p:extLst>
      <p:ext uri="{BB962C8B-B14F-4D97-AF65-F5344CB8AC3E}">
        <p14:creationId xmlns:p14="http://schemas.microsoft.com/office/powerpoint/2010/main" val="3338818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D25D-8BB1-BDE3-BDD3-5A29189A9B5C}"/>
              </a:ext>
            </a:extLst>
          </p:cNvPr>
          <p:cNvSpPr>
            <a:spLocks noGrp="1"/>
          </p:cNvSpPr>
          <p:nvPr>
            <p:ph type="title"/>
          </p:nvPr>
        </p:nvSpPr>
        <p:spPr/>
        <p:txBody>
          <a:bodyPr>
            <a:noAutofit/>
          </a:bodyPr>
          <a:lstStyle/>
          <a:p>
            <a:r>
              <a:rPr lang="en-US" sz="3600" b="0" i="0" dirty="0">
                <a:solidFill>
                  <a:srgbClr val="D1D5DB"/>
                </a:solidFill>
                <a:effectLst/>
                <a:latin typeface="Söhne"/>
              </a:rPr>
              <a:t>From Simple to Sophisticated: Phasing It Right!</a:t>
            </a:r>
            <a:endParaRPr lang="en-IN" sz="3600" dirty="0"/>
          </a:p>
        </p:txBody>
      </p:sp>
      <p:sp>
        <p:nvSpPr>
          <p:cNvPr id="3" name="Text Placeholder 2">
            <a:extLst>
              <a:ext uri="{FF2B5EF4-FFF2-40B4-BE49-F238E27FC236}">
                <a16:creationId xmlns:a16="http://schemas.microsoft.com/office/drawing/2014/main" id="{4596734D-43E1-5B57-1880-2510FA11B780}"/>
              </a:ext>
            </a:extLst>
          </p:cNvPr>
          <p:cNvSpPr>
            <a:spLocks noGrp="1"/>
          </p:cNvSpPr>
          <p:nvPr>
            <p:ph type="body" sz="quarter" idx="15"/>
          </p:nvPr>
        </p:nvSpPr>
        <p:spPr/>
        <p:txBody>
          <a:bodyPr>
            <a:normAutofit lnSpcReduction="10000"/>
          </a:bodyPr>
          <a:lstStyle/>
          <a:p>
            <a:r>
              <a:rPr lang="en-US" dirty="0"/>
              <a:t>Execution :-</a:t>
            </a:r>
            <a:endParaRPr lang="en-IN" dirty="0"/>
          </a:p>
        </p:txBody>
      </p:sp>
      <p:sp>
        <p:nvSpPr>
          <p:cNvPr id="4" name="TextBox 3">
            <a:extLst>
              <a:ext uri="{FF2B5EF4-FFF2-40B4-BE49-F238E27FC236}">
                <a16:creationId xmlns:a16="http://schemas.microsoft.com/office/drawing/2014/main" id="{D42FFAC8-E3E9-358D-9632-BD44279A169F}"/>
              </a:ext>
            </a:extLst>
          </p:cNvPr>
          <p:cNvSpPr txBox="1"/>
          <p:nvPr/>
        </p:nvSpPr>
        <p:spPr>
          <a:xfrm>
            <a:off x="457200" y="1543051"/>
            <a:ext cx="6176513" cy="3077766"/>
          </a:xfrm>
          <a:prstGeom prst="rect">
            <a:avLst/>
          </a:prstGeom>
        </p:spPr>
        <p:txBody>
          <a:bodyPr wrap="square" lIns="0" tIns="0" rIns="0" bIns="0" rtlCol="0">
            <a:spAutoFit/>
          </a:bodyPr>
          <a:lstStyle/>
          <a:p>
            <a:pPr algn="l"/>
            <a:r>
              <a:rPr lang="en-US" sz="2000" dirty="0">
                <a:solidFill>
                  <a:schemeClr val="bg1"/>
                </a:solidFill>
              </a:rPr>
              <a:t>This will be executed in three phases</a:t>
            </a:r>
          </a:p>
          <a:p>
            <a:pPr algn="l"/>
            <a:endParaRPr lang="en-US" sz="2000" dirty="0">
              <a:solidFill>
                <a:schemeClr val="bg1"/>
              </a:solidFill>
            </a:endParaRPr>
          </a:p>
          <a:p>
            <a:pPr algn="l"/>
            <a:r>
              <a:rPr lang="en-US" sz="2000" b="1" dirty="0">
                <a:solidFill>
                  <a:schemeClr val="bg1"/>
                </a:solidFill>
              </a:rPr>
              <a:t>Phase 1</a:t>
            </a:r>
            <a:r>
              <a:rPr lang="en-US" sz="2000" dirty="0">
                <a:solidFill>
                  <a:schemeClr val="bg1"/>
                </a:solidFill>
              </a:rPr>
              <a:t>:- Simple configurations (Compute VM/ Storage/ </a:t>
            </a:r>
            <a:r>
              <a:rPr lang="en-US" sz="2000" dirty="0" err="1">
                <a:solidFill>
                  <a:schemeClr val="bg1"/>
                </a:solidFill>
              </a:rPr>
              <a:t>Kuberenetes</a:t>
            </a:r>
            <a:r>
              <a:rPr lang="en-US" sz="2000" dirty="0">
                <a:solidFill>
                  <a:schemeClr val="bg1"/>
                </a:solidFill>
              </a:rPr>
              <a:t> Cluster)</a:t>
            </a:r>
            <a:br>
              <a:rPr lang="en-US" sz="2000" dirty="0">
                <a:solidFill>
                  <a:schemeClr val="bg1"/>
                </a:solidFill>
              </a:rPr>
            </a:br>
            <a:endParaRPr lang="en-US" sz="2000" dirty="0">
              <a:solidFill>
                <a:schemeClr val="bg1"/>
              </a:solidFill>
            </a:endParaRPr>
          </a:p>
          <a:p>
            <a:pPr algn="l"/>
            <a:r>
              <a:rPr lang="en-US" sz="2000" b="1" dirty="0">
                <a:solidFill>
                  <a:schemeClr val="bg1"/>
                </a:solidFill>
              </a:rPr>
              <a:t>Phase 2</a:t>
            </a:r>
            <a:r>
              <a:rPr lang="en-US" sz="2000" dirty="0">
                <a:solidFill>
                  <a:schemeClr val="bg1"/>
                </a:solidFill>
              </a:rPr>
              <a:t>:- Complex Configurations (LB with WAF policies/ HA configurations / Multiple VPC's with Peering)</a:t>
            </a:r>
            <a:br>
              <a:rPr lang="en-US" sz="2000" dirty="0">
                <a:solidFill>
                  <a:schemeClr val="bg1"/>
                </a:solidFill>
              </a:rPr>
            </a:br>
            <a:endParaRPr lang="en-US" sz="2000" dirty="0">
              <a:solidFill>
                <a:schemeClr val="bg1"/>
              </a:solidFill>
            </a:endParaRPr>
          </a:p>
          <a:p>
            <a:pPr algn="l"/>
            <a:r>
              <a:rPr lang="en-US" sz="2000" b="1" dirty="0">
                <a:solidFill>
                  <a:schemeClr val="bg1"/>
                </a:solidFill>
              </a:rPr>
              <a:t>Phase 3</a:t>
            </a:r>
            <a:r>
              <a:rPr lang="en-US" sz="2000" dirty="0">
                <a:solidFill>
                  <a:schemeClr val="bg1"/>
                </a:solidFill>
              </a:rPr>
              <a:t> :- Assemble Phase 1 and Phase 2 to deliver end to end configuration for the project</a:t>
            </a:r>
          </a:p>
        </p:txBody>
      </p:sp>
      <p:pic>
        <p:nvPicPr>
          <p:cNvPr id="6" name="Picture 5">
            <a:extLst>
              <a:ext uri="{FF2B5EF4-FFF2-40B4-BE49-F238E27FC236}">
                <a16:creationId xmlns:a16="http://schemas.microsoft.com/office/drawing/2014/main" id="{C29B94A8-C1A1-5889-5142-E8608B750DC2}"/>
              </a:ext>
            </a:extLst>
          </p:cNvPr>
          <p:cNvPicPr>
            <a:picLocks noChangeAspect="1"/>
          </p:cNvPicPr>
          <p:nvPr/>
        </p:nvPicPr>
        <p:blipFill>
          <a:blip r:embed="rId2"/>
          <a:stretch>
            <a:fillRect/>
          </a:stretch>
        </p:blipFill>
        <p:spPr>
          <a:xfrm>
            <a:off x="6732692" y="1380685"/>
            <a:ext cx="5349259" cy="3596757"/>
          </a:xfrm>
          <a:prstGeom prst="rect">
            <a:avLst/>
          </a:prstGeom>
        </p:spPr>
      </p:pic>
    </p:spTree>
    <p:extLst>
      <p:ext uri="{BB962C8B-B14F-4D97-AF65-F5344CB8AC3E}">
        <p14:creationId xmlns:p14="http://schemas.microsoft.com/office/powerpoint/2010/main" val="223293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FC7624D-4A9E-4F84-2BB2-F757F47951F8}"/>
              </a:ext>
            </a:extLst>
          </p:cNvPr>
          <p:cNvSpPr>
            <a:spLocks noGrp="1"/>
          </p:cNvSpPr>
          <p:nvPr>
            <p:ph type="body" sz="quarter" idx="15"/>
          </p:nvPr>
        </p:nvSpPr>
        <p:spPr/>
        <p:txBody>
          <a:bodyPr>
            <a:normAutofit fontScale="92500"/>
          </a:bodyPr>
          <a:lstStyle/>
          <a:p>
            <a:r>
              <a:rPr lang="en-US" b="1" i="0" dirty="0">
                <a:effectLst/>
                <a:latin typeface="Söhne"/>
              </a:rPr>
              <a:t>AI-Powered </a:t>
            </a:r>
            <a:r>
              <a:rPr lang="en-US" b="1" i="0">
                <a:effectLst/>
                <a:latin typeface="Söhne"/>
              </a:rPr>
              <a:t>CloudOps</a:t>
            </a:r>
            <a:r>
              <a:rPr lang="en-US" b="1" i="0" dirty="0">
                <a:effectLst/>
                <a:latin typeface="Söhne"/>
              </a:rPr>
              <a:t>: From Blueprint to Deployment</a:t>
            </a:r>
          </a:p>
          <a:p>
            <a:endParaRPr lang="en-IN" dirty="0"/>
          </a:p>
        </p:txBody>
      </p:sp>
      <p:pic>
        <p:nvPicPr>
          <p:cNvPr id="71" name="Picture 70">
            <a:extLst>
              <a:ext uri="{FF2B5EF4-FFF2-40B4-BE49-F238E27FC236}">
                <a16:creationId xmlns:a16="http://schemas.microsoft.com/office/drawing/2014/main" id="{FC103107-D9D5-28FD-F188-81E4174DBFE6}"/>
              </a:ext>
            </a:extLst>
          </p:cNvPr>
          <p:cNvPicPr>
            <a:picLocks noChangeAspect="1"/>
          </p:cNvPicPr>
          <p:nvPr/>
        </p:nvPicPr>
        <p:blipFill>
          <a:blip r:embed="rId2"/>
          <a:stretch>
            <a:fillRect/>
          </a:stretch>
        </p:blipFill>
        <p:spPr>
          <a:xfrm>
            <a:off x="0" y="653174"/>
            <a:ext cx="12192000" cy="5449243"/>
          </a:xfrm>
          <a:prstGeom prst="rect">
            <a:avLst/>
          </a:prstGeom>
        </p:spPr>
      </p:pic>
    </p:spTree>
    <p:extLst>
      <p:ext uri="{BB962C8B-B14F-4D97-AF65-F5344CB8AC3E}">
        <p14:creationId xmlns:p14="http://schemas.microsoft.com/office/powerpoint/2010/main" val="3875310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D25D-8BB1-BDE3-BDD3-5A29189A9B5C}"/>
              </a:ext>
            </a:extLst>
          </p:cNvPr>
          <p:cNvSpPr>
            <a:spLocks noGrp="1"/>
          </p:cNvSpPr>
          <p:nvPr>
            <p:ph type="title"/>
          </p:nvPr>
        </p:nvSpPr>
        <p:spPr/>
        <p:txBody>
          <a:bodyPr>
            <a:noAutofit/>
          </a:bodyPr>
          <a:lstStyle/>
          <a:p>
            <a:r>
              <a:rPr lang="en-US" sz="3600" b="0" i="0" dirty="0">
                <a:solidFill>
                  <a:srgbClr val="D1D5DB"/>
                </a:solidFill>
                <a:effectLst/>
                <a:latin typeface="Söhne"/>
              </a:rPr>
              <a:t>Clock's Ticking: Time &amp; Tactics for Deployment Success</a:t>
            </a:r>
            <a:endParaRPr lang="en-IN" sz="3600" dirty="0"/>
          </a:p>
        </p:txBody>
      </p:sp>
      <p:sp>
        <p:nvSpPr>
          <p:cNvPr id="3" name="Text Placeholder 2">
            <a:extLst>
              <a:ext uri="{FF2B5EF4-FFF2-40B4-BE49-F238E27FC236}">
                <a16:creationId xmlns:a16="http://schemas.microsoft.com/office/drawing/2014/main" id="{4596734D-43E1-5B57-1880-2510FA11B780}"/>
              </a:ext>
            </a:extLst>
          </p:cNvPr>
          <p:cNvSpPr>
            <a:spLocks noGrp="1"/>
          </p:cNvSpPr>
          <p:nvPr>
            <p:ph type="body" sz="quarter" idx="15"/>
          </p:nvPr>
        </p:nvSpPr>
        <p:spPr/>
        <p:txBody>
          <a:bodyPr>
            <a:normAutofit lnSpcReduction="10000"/>
          </a:bodyPr>
          <a:lstStyle/>
          <a:p>
            <a:r>
              <a:rPr lang="en-US" dirty="0"/>
              <a:t>EFFORTS :-</a:t>
            </a:r>
            <a:endParaRPr lang="en-IN" dirty="0"/>
          </a:p>
        </p:txBody>
      </p:sp>
      <p:sp>
        <p:nvSpPr>
          <p:cNvPr id="4" name="TextBox 3">
            <a:extLst>
              <a:ext uri="{FF2B5EF4-FFF2-40B4-BE49-F238E27FC236}">
                <a16:creationId xmlns:a16="http://schemas.microsoft.com/office/drawing/2014/main" id="{D42FFAC8-E3E9-358D-9632-BD44279A169F}"/>
              </a:ext>
            </a:extLst>
          </p:cNvPr>
          <p:cNvSpPr txBox="1"/>
          <p:nvPr/>
        </p:nvSpPr>
        <p:spPr>
          <a:xfrm>
            <a:off x="552091" y="2699915"/>
            <a:ext cx="6176513" cy="923330"/>
          </a:xfrm>
          <a:prstGeom prst="rect">
            <a:avLst/>
          </a:prstGeom>
        </p:spPr>
        <p:txBody>
          <a:bodyPr wrap="square" lIns="0" tIns="0" rIns="0" bIns="0" rtlCol="0">
            <a:spAutoFit/>
          </a:bodyPr>
          <a:lstStyle/>
          <a:p>
            <a:pPr algn="l"/>
            <a:r>
              <a:rPr lang="en-US" sz="2000" b="0" i="0" dirty="0">
                <a:solidFill>
                  <a:srgbClr val="D1D5DB"/>
                </a:solidFill>
                <a:effectLst/>
                <a:latin typeface="Söhne"/>
              </a:rPr>
              <a:t>Embarking on a 160-Hour Journey to Automation: Buckle Up! Please note, this is a rough roadmap—the road might get bumpy, and detours are likely.</a:t>
            </a:r>
            <a:endParaRPr lang="en-US" sz="2000" dirty="0">
              <a:solidFill>
                <a:schemeClr val="bg1"/>
              </a:solidFill>
            </a:endParaRPr>
          </a:p>
        </p:txBody>
      </p:sp>
      <p:pic>
        <p:nvPicPr>
          <p:cNvPr id="7" name="Picture 6">
            <a:extLst>
              <a:ext uri="{FF2B5EF4-FFF2-40B4-BE49-F238E27FC236}">
                <a16:creationId xmlns:a16="http://schemas.microsoft.com/office/drawing/2014/main" id="{9FC635C7-B5AE-FF6F-8464-B7CB9A5A5B99}"/>
              </a:ext>
            </a:extLst>
          </p:cNvPr>
          <p:cNvPicPr>
            <a:picLocks noChangeAspect="1"/>
          </p:cNvPicPr>
          <p:nvPr/>
        </p:nvPicPr>
        <p:blipFill>
          <a:blip r:embed="rId2"/>
          <a:stretch>
            <a:fillRect/>
          </a:stretch>
        </p:blipFill>
        <p:spPr>
          <a:xfrm>
            <a:off x="7220309" y="1242025"/>
            <a:ext cx="4145604" cy="3839111"/>
          </a:xfrm>
          <a:prstGeom prst="rect">
            <a:avLst/>
          </a:prstGeom>
        </p:spPr>
      </p:pic>
    </p:spTree>
    <p:extLst>
      <p:ext uri="{BB962C8B-B14F-4D97-AF65-F5344CB8AC3E}">
        <p14:creationId xmlns:p14="http://schemas.microsoft.com/office/powerpoint/2010/main" val="3391776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D25D-8BB1-BDE3-BDD3-5A29189A9B5C}"/>
              </a:ext>
            </a:extLst>
          </p:cNvPr>
          <p:cNvSpPr>
            <a:spLocks noGrp="1"/>
          </p:cNvSpPr>
          <p:nvPr>
            <p:ph type="title"/>
          </p:nvPr>
        </p:nvSpPr>
        <p:spPr/>
        <p:txBody>
          <a:bodyPr>
            <a:noAutofit/>
          </a:bodyPr>
          <a:lstStyle/>
          <a:p>
            <a:r>
              <a:rPr lang="en-US" sz="2400" b="0" i="0" dirty="0">
                <a:solidFill>
                  <a:srgbClr val="D1D5DB"/>
                </a:solidFill>
                <a:effectLst/>
                <a:latin typeface="Söhne"/>
              </a:rPr>
              <a:t>Measuring the Mammoth: The Skyrocketing Scale of Generative AI in the DevOps Arena</a:t>
            </a:r>
            <a:endParaRPr lang="en-IN" sz="2400" dirty="0"/>
          </a:p>
        </p:txBody>
      </p:sp>
      <p:sp>
        <p:nvSpPr>
          <p:cNvPr id="3" name="Text Placeholder 2">
            <a:extLst>
              <a:ext uri="{FF2B5EF4-FFF2-40B4-BE49-F238E27FC236}">
                <a16:creationId xmlns:a16="http://schemas.microsoft.com/office/drawing/2014/main" id="{4596734D-43E1-5B57-1880-2510FA11B780}"/>
              </a:ext>
            </a:extLst>
          </p:cNvPr>
          <p:cNvSpPr>
            <a:spLocks noGrp="1"/>
          </p:cNvSpPr>
          <p:nvPr>
            <p:ph type="body" sz="quarter" idx="15"/>
          </p:nvPr>
        </p:nvSpPr>
        <p:spPr/>
        <p:txBody>
          <a:bodyPr>
            <a:normAutofit lnSpcReduction="10000"/>
          </a:bodyPr>
          <a:lstStyle/>
          <a:p>
            <a:r>
              <a:rPr lang="en-US" dirty="0"/>
              <a:t>EFFORTS :-</a:t>
            </a:r>
            <a:endParaRPr lang="en-IN" dirty="0"/>
          </a:p>
        </p:txBody>
      </p:sp>
      <p:pic>
        <p:nvPicPr>
          <p:cNvPr id="6" name="Picture 5">
            <a:extLst>
              <a:ext uri="{FF2B5EF4-FFF2-40B4-BE49-F238E27FC236}">
                <a16:creationId xmlns:a16="http://schemas.microsoft.com/office/drawing/2014/main" id="{37BB78AF-484C-CDC1-607A-084751A70D71}"/>
              </a:ext>
            </a:extLst>
          </p:cNvPr>
          <p:cNvPicPr>
            <a:picLocks noChangeAspect="1"/>
          </p:cNvPicPr>
          <p:nvPr/>
        </p:nvPicPr>
        <p:blipFill>
          <a:blip r:embed="rId3"/>
          <a:stretch>
            <a:fillRect/>
          </a:stretch>
        </p:blipFill>
        <p:spPr>
          <a:xfrm>
            <a:off x="614371" y="1342734"/>
            <a:ext cx="5329229" cy="3548443"/>
          </a:xfrm>
          <a:prstGeom prst="rect">
            <a:avLst/>
          </a:prstGeom>
        </p:spPr>
      </p:pic>
      <p:pic>
        <p:nvPicPr>
          <p:cNvPr id="9" name="Picture 8">
            <a:extLst>
              <a:ext uri="{FF2B5EF4-FFF2-40B4-BE49-F238E27FC236}">
                <a16:creationId xmlns:a16="http://schemas.microsoft.com/office/drawing/2014/main" id="{43524405-92FC-EA94-D7FA-3DDCAFFFA961}"/>
              </a:ext>
            </a:extLst>
          </p:cNvPr>
          <p:cNvPicPr>
            <a:picLocks noChangeAspect="1"/>
          </p:cNvPicPr>
          <p:nvPr/>
        </p:nvPicPr>
        <p:blipFill>
          <a:blip r:embed="rId4"/>
          <a:stretch>
            <a:fillRect/>
          </a:stretch>
        </p:blipFill>
        <p:spPr>
          <a:xfrm>
            <a:off x="6349042" y="1342734"/>
            <a:ext cx="5240685" cy="3591426"/>
          </a:xfrm>
          <a:prstGeom prst="rect">
            <a:avLst/>
          </a:prstGeom>
        </p:spPr>
      </p:pic>
      <p:sp>
        <p:nvSpPr>
          <p:cNvPr id="10" name="TextBox 9">
            <a:extLst>
              <a:ext uri="{FF2B5EF4-FFF2-40B4-BE49-F238E27FC236}">
                <a16:creationId xmlns:a16="http://schemas.microsoft.com/office/drawing/2014/main" id="{7CB0FC87-42AE-D932-3F65-A25A72E0F642}"/>
              </a:ext>
            </a:extLst>
          </p:cNvPr>
          <p:cNvSpPr txBox="1"/>
          <p:nvPr/>
        </p:nvSpPr>
        <p:spPr>
          <a:xfrm>
            <a:off x="715992" y="5546785"/>
            <a:ext cx="9808234" cy="646331"/>
          </a:xfrm>
          <a:prstGeom prst="rect">
            <a:avLst/>
          </a:prstGeom>
          <a:noFill/>
        </p:spPr>
        <p:txBody>
          <a:bodyPr wrap="square" rtlCol="0">
            <a:spAutoFit/>
          </a:bodyPr>
          <a:lstStyle/>
          <a:p>
            <a:r>
              <a:rPr lang="en-US" b="0" i="0" dirty="0">
                <a:solidFill>
                  <a:srgbClr val="D1D5DB"/>
                </a:solidFill>
                <a:effectLst/>
                <a:latin typeface="Söhne"/>
              </a:rPr>
              <a:t>Untapped Goldmine: Generative AI in DevOps is the Frontier of Limitless Business Opportunities and Exponential Growth.</a:t>
            </a:r>
            <a:endParaRPr lang="en-IN" dirty="0"/>
          </a:p>
        </p:txBody>
      </p:sp>
    </p:spTree>
    <p:extLst>
      <p:ext uri="{BB962C8B-B14F-4D97-AF65-F5344CB8AC3E}">
        <p14:creationId xmlns:p14="http://schemas.microsoft.com/office/powerpoint/2010/main" val="3676989692"/>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7C95D48-550F-6445-E864-72D5D5473F62}"/>
              </a:ext>
            </a:extLst>
          </p:cNvPr>
          <p:cNvSpPr txBox="1"/>
          <p:nvPr/>
        </p:nvSpPr>
        <p:spPr>
          <a:xfrm>
            <a:off x="1656272" y="1414732"/>
            <a:ext cx="9126747" cy="369332"/>
          </a:xfrm>
          <a:prstGeom prst="rect">
            <a:avLst/>
          </a:prstGeom>
          <a:noFill/>
        </p:spPr>
        <p:txBody>
          <a:bodyPr wrap="square" rtlCol="0">
            <a:spAutoFit/>
          </a:bodyPr>
          <a:lstStyle/>
          <a:p>
            <a:r>
              <a:rPr lang="en-US" dirty="0"/>
              <a:t>Q</a:t>
            </a:r>
            <a:endParaRPr lang="en-IN" dirty="0"/>
          </a:p>
        </p:txBody>
      </p:sp>
      <p:sp>
        <p:nvSpPr>
          <p:cNvPr id="13" name="TextBox 12">
            <a:extLst>
              <a:ext uri="{FF2B5EF4-FFF2-40B4-BE49-F238E27FC236}">
                <a16:creationId xmlns:a16="http://schemas.microsoft.com/office/drawing/2014/main" id="{4ED63956-2ABA-0437-4D69-D6CB89D07F6A}"/>
              </a:ext>
            </a:extLst>
          </p:cNvPr>
          <p:cNvSpPr txBox="1"/>
          <p:nvPr/>
        </p:nvSpPr>
        <p:spPr>
          <a:xfrm>
            <a:off x="4334055" y="2277700"/>
            <a:ext cx="5810609" cy="1569660"/>
          </a:xfrm>
          <a:prstGeom prst="rect">
            <a:avLst/>
          </a:prstGeom>
          <a:noFill/>
        </p:spPr>
        <p:txBody>
          <a:bodyPr wrap="square">
            <a:spAutoFit/>
          </a:bodyPr>
          <a:lstStyle/>
          <a:p>
            <a:r>
              <a:rPr lang="en-US" sz="9600" b="0" i="0" dirty="0">
                <a:solidFill>
                  <a:srgbClr val="D1D5DB"/>
                </a:solidFill>
                <a:effectLst/>
                <a:latin typeface="Söhne"/>
              </a:rPr>
              <a:t>Q&amp;A?</a:t>
            </a:r>
            <a:endParaRPr lang="en-IN" sz="9600" dirty="0"/>
          </a:p>
        </p:txBody>
      </p:sp>
    </p:spTree>
    <p:extLst>
      <p:ext uri="{BB962C8B-B14F-4D97-AF65-F5344CB8AC3E}">
        <p14:creationId xmlns:p14="http://schemas.microsoft.com/office/powerpoint/2010/main" val="2052181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447</Words>
  <Application>Microsoft Office PowerPoint</Application>
  <PresentationFormat>Widescreen</PresentationFormat>
  <Paragraphs>42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Dynamic Terraform Configuration for Cloud using Generative AI</vt:lpstr>
      <vt:lpstr>Your Guided Tour Through the Revolution of DevOps Automation with Generative AI:-</vt:lpstr>
      <vt:lpstr>Automating Infrastructure Code with AI</vt:lpstr>
      <vt:lpstr>Turning Words Into Code: The Magic Behind the Scenes</vt:lpstr>
      <vt:lpstr>From Simple to Sophisticated: Phasing It Right!</vt:lpstr>
      <vt:lpstr>PowerPoint Presentation</vt:lpstr>
      <vt:lpstr>Clock's Ticking: Time &amp; Tactics for Deployment Success</vt:lpstr>
      <vt:lpstr>Measuring the Mammoth: The Skyrocketing Scale of Generative AI in the DevOps Arena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Terraform Configuration for Cloud using Generative AI</dc:title>
  <dc:creator>Suvankar Chakraborty</dc:creator>
  <cp:lastModifiedBy>Dinesh Sontenam</cp:lastModifiedBy>
  <cp:revision>7</cp:revision>
  <dcterms:created xsi:type="dcterms:W3CDTF">2023-09-15T11:03:44Z</dcterms:created>
  <dcterms:modified xsi:type="dcterms:W3CDTF">2023-10-31T14:27:55Z</dcterms:modified>
</cp:coreProperties>
</file>