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9" r:id="rId2"/>
    <p:sldId id="335" r:id="rId3"/>
    <p:sldId id="331" r:id="rId4"/>
    <p:sldId id="340" r:id="rId5"/>
    <p:sldId id="336" r:id="rId6"/>
    <p:sldId id="341" r:id="rId7"/>
    <p:sldId id="342" r:id="rId8"/>
    <p:sldId id="343" r:id="rId9"/>
    <p:sldId id="34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700"/>
    <a:srgbClr val="FF7B00"/>
    <a:srgbClr val="FF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5939F-5768-4E70-91A6-8B39B151029F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02539-8B09-4F20-B35B-3533D8BF6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45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Add experiment figs.</a:t>
            </a:r>
          </a:p>
          <a:p>
            <a:pPr marL="228600" indent="-228600">
              <a:buAutoNum type="arabicPeriod"/>
            </a:pPr>
            <a:r>
              <a:rPr lang="en-US" dirty="0"/>
              <a:t>Add combined </a:t>
            </a:r>
            <a:r>
              <a:rPr lang="en-US" dirty="0" err="1"/>
              <a:t>blazeds</a:t>
            </a:r>
            <a:r>
              <a:rPr lang="en-US" dirty="0"/>
              <a:t> with </a:t>
            </a:r>
            <a:r>
              <a:rPr lang="en-US" dirty="0" err="1"/>
              <a:t>matix</a:t>
            </a:r>
            <a:r>
              <a:rPr lang="en-US" dirty="0"/>
              <a:t>. With conversion.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2539-8B09-4F20-B35B-3533D8BF67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646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96BB-E44D-67A3-72F9-4EDDCE676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0024B-102E-6CC2-E752-50BE22682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9CDDF-9629-3E68-B744-26D82BF1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139C-2B3E-4A5B-8F8C-55182AF4AE01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7A843-6D7E-24DA-8176-B8D29746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CC1B3-8489-98E6-9244-B3710A8E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57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17B2-CBDD-430C-7501-EB2C0135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0D334-169F-94F8-69EF-44625DE5B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7C835-4738-9D7A-0E06-670D45DA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139C-2B3E-4A5B-8F8C-55182AF4AE01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CF21F-21AF-8F75-5BAA-4C4EFC20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E9B7-3ED5-F399-CE0B-6C3BF27E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1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15AAB-FF76-CE25-5929-E43BADEAB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F2DF3-882F-7EB8-5076-8978FA6A0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8ABFA-CC60-F830-1755-D74B7754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139C-2B3E-4A5B-8F8C-55182AF4AE01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23273-9CA1-EFFF-E75A-5F149B5D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DD6C3-6AFB-012A-0B2F-C45D3DF3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04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0035-B324-2B61-0142-38A7B13E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51E6F-E204-C2ED-048A-88B3099C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48CC7-7491-9642-4835-926B9F3F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139C-2B3E-4A5B-8F8C-55182AF4AE01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68785-E87E-4946-21FE-F0C36DC8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77391-D819-2FB0-E8B4-DB8E7987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69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E27E-F3D1-FE85-7103-BE1F10F1C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F947F-AEEE-0760-70D8-4FF63ECEC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AAE50-DD9B-A748-F091-5EBC628A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139C-2B3E-4A5B-8F8C-55182AF4AE01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5BF37-95C0-FB3A-EA23-CF05A92A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921F2-779E-2B97-89B8-6461C750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05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2105-4377-1F5B-51EE-1597183C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0FD66-B391-2C1F-2CD2-667E775F9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1E990-B949-5F93-EC3F-FDEFB64FE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90E33-7749-1C67-890B-62CDFDE4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139C-2B3E-4A5B-8F8C-55182AF4AE01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A1442-0C65-76D3-CC0C-9E5FA731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FF210-D5C1-5279-A077-A3C19F44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2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78C6-947C-2D6C-AC98-064526B8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A82E3-6DE1-8A23-FA98-1F1159E47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DE8EE-4DEC-8934-9B9F-3CF2CBC11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0CB6B-F218-F28C-DB81-6FC1A4C54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4F8D2-A873-E1C6-CE30-BCC1BF52F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8DC6CC-C160-28CD-9415-CA057936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139C-2B3E-4A5B-8F8C-55182AF4AE01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F7408-804A-6CB1-1BB7-7287481E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4F0CF-F1B0-E579-B9B3-89444F08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E1F4-5A68-CA4B-784B-46905CCF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3AE74-0395-7172-E3EC-6E9FB85B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139C-2B3E-4A5B-8F8C-55182AF4AE01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6BDD8-8E3B-EB0D-9F2F-73A597C6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7A442-399A-1EEF-E48A-1CE18362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82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614A0-3FE4-1C02-A7D9-1CBDBA7E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139C-2B3E-4A5B-8F8C-55182AF4AE01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A76C0-6670-86E6-8A74-2B1CDB38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BDCDF-B738-CC40-5362-A40731BB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23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6407-D63A-31AA-0A17-95103340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FFD8E-806E-8392-DF37-7177696E2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4758D-8860-AF76-E19F-DD099BA5B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FD111-D0AA-75CE-A882-D2BA73DA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139C-2B3E-4A5B-8F8C-55182AF4AE01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D24A1-5604-17CC-E881-427CF088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82554-2CD7-530E-A83B-9CE8B88B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55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AB4A-B121-76CC-2B1E-914319BB2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430FE-4406-EAB4-D86E-83C3D8E67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1D8BD-F135-5249-0A94-FB6E74DFE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34F1A-AC78-7E57-B8C0-F88103B6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139C-2B3E-4A5B-8F8C-55182AF4AE01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62D26-1BE7-0EB5-D504-5BD8AE96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81C2E-78B6-4B18-CC8D-228EF326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11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197BC9-1D4E-A19F-F33E-57FCE047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5A016-32C0-61BE-0E91-B1C3801E0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5AF4A-3C4B-54AC-B7B6-37EFB68AA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BD139C-2B3E-4A5B-8F8C-55182AF4AE01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8FF54-87BB-698C-130A-DA9333E80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7E570-66D8-BE63-E656-190867870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79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jp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7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2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image" Target="../media/image34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20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jpg"/><Relationship Id="rId3" Type="http://schemas.openxmlformats.org/officeDocument/2006/relationships/image" Target="../media/image24.png"/><Relationship Id="rId7" Type="http://schemas.openxmlformats.org/officeDocument/2006/relationships/image" Target="../media/image36.png"/><Relationship Id="rId12" Type="http://schemas.openxmlformats.org/officeDocument/2006/relationships/image" Target="../media/image1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40.png"/><Relationship Id="rId5" Type="http://schemas.openxmlformats.org/officeDocument/2006/relationships/image" Target="../media/image351.png"/><Relationship Id="rId10" Type="http://schemas.openxmlformats.org/officeDocument/2006/relationships/image" Target="../media/image39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4.png"/><Relationship Id="rId7" Type="http://schemas.openxmlformats.org/officeDocument/2006/relationships/image" Target="../media/image42.png"/><Relationship Id="rId12" Type="http://schemas.openxmlformats.org/officeDocument/2006/relationships/image" Target="../media/image1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450.png"/><Relationship Id="rId5" Type="http://schemas.openxmlformats.org/officeDocument/2006/relationships/image" Target="../media/image351.png"/><Relationship Id="rId10" Type="http://schemas.openxmlformats.org/officeDocument/2006/relationships/image" Target="../media/image440.png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6.png"/><Relationship Id="rId7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48.jpeg"/><Relationship Id="rId5" Type="http://schemas.openxmlformats.org/officeDocument/2006/relationships/image" Target="../media/image460.png"/><Relationship Id="rId10" Type="http://schemas.openxmlformats.org/officeDocument/2006/relationships/image" Target="../media/image19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47EE1E-BA4B-D0F3-DFC0-7A3FFF7EFA8E}"/>
              </a:ext>
            </a:extLst>
          </p:cNvPr>
          <p:cNvSpPr txBox="1">
            <a:spLocks/>
          </p:cNvSpPr>
          <p:nvPr/>
        </p:nvSpPr>
        <p:spPr>
          <a:xfrm>
            <a:off x="470412" y="0"/>
            <a:ext cx="9505692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/>
              <a:t>                              Simulation FFT of binary phase grating with/ without blazed phase gratings.</a:t>
            </a:r>
            <a:br>
              <a:rPr lang="es-ES" sz="1800" b="1" dirty="0"/>
            </a:br>
            <a:r>
              <a:rPr lang="es-ES" sz="1800" b="1" dirty="0"/>
              <a:t>1 One channel  </a:t>
            </a:r>
            <a:endParaRPr lang="en-GB"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E5126A-A240-8251-3CDC-52FD2E6C1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236" y="795528"/>
            <a:ext cx="3300945" cy="2479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5C9099-E749-6DE4-B63F-AC07B4EDA18C}"/>
              </a:ext>
            </a:extLst>
          </p:cNvPr>
          <p:cNvSpPr txBox="1"/>
          <p:nvPr/>
        </p:nvSpPr>
        <p:spPr>
          <a:xfrm>
            <a:off x="417943" y="2914488"/>
            <a:ext cx="3526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Binary </a:t>
            </a:r>
            <a:r>
              <a:rPr lang="es-ES" dirty="0" err="1"/>
              <a:t>phase</a:t>
            </a:r>
            <a:r>
              <a:rPr lang="es-ES" dirty="0"/>
              <a:t> </a:t>
            </a:r>
            <a:r>
              <a:rPr lang="es-ES" dirty="0" err="1"/>
              <a:t>grating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Phase1=</a:t>
            </a:r>
            <a:r>
              <a:rPr lang="es-ES" dirty="0" err="1"/>
              <a:t>exp</a:t>
            </a:r>
            <a:r>
              <a:rPr lang="es-ES" dirty="0"/>
              <a:t>(i*0)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Phase2=</a:t>
            </a:r>
            <a:r>
              <a:rPr lang="es-ES" dirty="0" err="1"/>
              <a:t>exp</a:t>
            </a:r>
            <a:r>
              <a:rPr lang="es-ES" dirty="0"/>
              <a:t>(i*0.64*π)</a:t>
            </a:r>
          </a:p>
        </p:txBody>
      </p:sp>
      <p:pic>
        <p:nvPicPr>
          <p:cNvPr id="11" name="Picture 10" descr="A graph of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D5F8C24F-A80C-52A7-202D-2DAC29C91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79" y="665010"/>
            <a:ext cx="3713583" cy="2785188"/>
          </a:xfrm>
          <a:prstGeom prst="rect">
            <a:avLst/>
          </a:prstGeom>
        </p:spPr>
      </p:pic>
      <p:pic>
        <p:nvPicPr>
          <p:cNvPr id="13" name="Picture 1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3DA91395-9675-A77F-1202-8D2A26D37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90" y="665009"/>
            <a:ext cx="3713583" cy="27851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CEA886-8B9A-7C04-FBAB-F664AA22B1C5}"/>
              </a:ext>
            </a:extLst>
          </p:cNvPr>
          <p:cNvSpPr txBox="1"/>
          <p:nvPr/>
        </p:nvSpPr>
        <p:spPr>
          <a:xfrm>
            <a:off x="4634820" y="3059668"/>
            <a:ext cx="2697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Blazed phase grating (horizontal)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Phase=exp(</a:t>
            </a:r>
            <a:r>
              <a:rPr lang="en-GB" dirty="0" err="1"/>
              <a:t>i</a:t>
            </a:r>
            <a:r>
              <a:rPr lang="en-GB" dirty="0"/>
              <a:t>*(0-2</a:t>
            </a:r>
            <a:r>
              <a:rPr lang="es-ES" dirty="0"/>
              <a:t> π</a:t>
            </a:r>
            <a:r>
              <a:rPr lang="en-GB" dirty="0"/>
              <a:t>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F0571C-5C4A-A49B-4109-D780360E7681}"/>
              </a:ext>
            </a:extLst>
          </p:cNvPr>
          <p:cNvSpPr txBox="1"/>
          <p:nvPr/>
        </p:nvSpPr>
        <p:spPr>
          <a:xfrm>
            <a:off x="8522208" y="3059668"/>
            <a:ext cx="2523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Blazed phase grating (vertical)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Phase=exp(</a:t>
            </a:r>
            <a:r>
              <a:rPr lang="en-GB" dirty="0" err="1"/>
              <a:t>i</a:t>
            </a:r>
            <a:r>
              <a:rPr lang="en-GB" dirty="0"/>
              <a:t>*(0-2</a:t>
            </a:r>
            <a:r>
              <a:rPr lang="es-ES" dirty="0"/>
              <a:t> π</a:t>
            </a:r>
            <a:r>
              <a:rPr lang="en-GB" dirty="0"/>
              <a:t>))</a:t>
            </a:r>
            <a:endParaRPr lang="en-GB" i="1" dirty="0">
              <a:latin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47F70D-ACA9-AA26-F1B3-511F25142A7E}"/>
              </a:ext>
            </a:extLst>
          </p:cNvPr>
          <p:cNvSpPr txBox="1"/>
          <p:nvPr/>
        </p:nvSpPr>
        <p:spPr>
          <a:xfrm>
            <a:off x="8703895" y="5556011"/>
            <a:ext cx="2638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Gaussian Beam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Size</a:t>
            </a:r>
            <a:r>
              <a:rPr lang="es-ES" dirty="0"/>
              <a:t> 1920*1080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Beam   </a:t>
            </a:r>
            <a:r>
              <a:rPr lang="es-ES" dirty="0" err="1"/>
              <a:t>width</a:t>
            </a:r>
            <a:r>
              <a:rPr lang="es-ES" dirty="0"/>
              <a:t>= 150px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754075-EE3B-9624-A718-F7C6CB7D6FE1}"/>
              </a:ext>
            </a:extLst>
          </p:cNvPr>
          <p:cNvSpPr txBox="1"/>
          <p:nvPr/>
        </p:nvSpPr>
        <p:spPr>
          <a:xfrm>
            <a:off x="661783" y="841259"/>
            <a:ext cx="2638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Size</a:t>
            </a:r>
            <a:r>
              <a:rPr lang="es-ES" dirty="0"/>
              <a:t> 1920*1080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779F7-A918-D863-E951-3D3D19884276}"/>
              </a:ext>
            </a:extLst>
          </p:cNvPr>
          <p:cNvSpPr txBox="1"/>
          <p:nvPr/>
        </p:nvSpPr>
        <p:spPr>
          <a:xfrm>
            <a:off x="417943" y="4115206"/>
            <a:ext cx="8233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simulation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FFT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binary</a:t>
            </a:r>
            <a:r>
              <a:rPr lang="es-ES" dirty="0"/>
              <a:t> </a:t>
            </a:r>
            <a:r>
              <a:rPr lang="es-ES" dirty="0" err="1"/>
              <a:t>phase</a:t>
            </a:r>
            <a:r>
              <a:rPr lang="es-ES" dirty="0"/>
              <a:t> </a:t>
            </a:r>
            <a:r>
              <a:rPr lang="es-ES" dirty="0" err="1"/>
              <a:t>grating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calculated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FFT </a:t>
            </a:r>
            <a:r>
              <a:rPr lang="es-ES" dirty="0" err="1"/>
              <a:t>of</a:t>
            </a:r>
            <a:r>
              <a:rPr lang="es-ES" dirty="0"/>
              <a:t>  </a:t>
            </a:r>
            <a:r>
              <a:rPr lang="en-GB" dirty="0"/>
              <a:t>Blazed phase grating (horizontal) × Blazed phase grating (vertical).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FFT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binary</a:t>
            </a:r>
            <a:r>
              <a:rPr lang="es-ES" dirty="0"/>
              <a:t> </a:t>
            </a:r>
            <a:r>
              <a:rPr lang="es-ES" dirty="0" err="1"/>
              <a:t>phase</a:t>
            </a:r>
            <a:r>
              <a:rPr lang="es-ES" dirty="0"/>
              <a:t> </a:t>
            </a:r>
            <a:r>
              <a:rPr lang="es-ES" dirty="0" err="1"/>
              <a:t>grating</a:t>
            </a:r>
            <a:r>
              <a:rPr lang="es-ES" dirty="0"/>
              <a:t> </a:t>
            </a:r>
            <a:r>
              <a:rPr lang="en-GB" dirty="0"/>
              <a:t>× blazed phase grating (horizontal) × blazed phase grating (vertical).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FFT </a:t>
            </a:r>
            <a:r>
              <a:rPr lang="es-ES" dirty="0" err="1"/>
              <a:t>of</a:t>
            </a:r>
            <a:r>
              <a:rPr lang="es-ES" dirty="0"/>
              <a:t> Gaussian </a:t>
            </a:r>
            <a:r>
              <a:rPr lang="es-ES" dirty="0" err="1"/>
              <a:t>beam</a:t>
            </a:r>
            <a:r>
              <a:rPr lang="en-GB" dirty="0"/>
              <a:t> ×</a:t>
            </a:r>
            <a:r>
              <a:rPr lang="es-ES" dirty="0"/>
              <a:t> </a:t>
            </a:r>
            <a:r>
              <a:rPr lang="es-ES" dirty="0" err="1"/>
              <a:t>binary</a:t>
            </a:r>
            <a:r>
              <a:rPr lang="es-ES" dirty="0"/>
              <a:t> </a:t>
            </a:r>
            <a:r>
              <a:rPr lang="es-ES" dirty="0" err="1"/>
              <a:t>phase</a:t>
            </a:r>
            <a:r>
              <a:rPr lang="es-ES" dirty="0"/>
              <a:t> </a:t>
            </a:r>
            <a:r>
              <a:rPr lang="es-ES" dirty="0" err="1"/>
              <a:t>grating</a:t>
            </a:r>
            <a:r>
              <a:rPr lang="es-ES" dirty="0"/>
              <a:t> </a:t>
            </a:r>
            <a:r>
              <a:rPr lang="en-GB" dirty="0"/>
              <a:t>× blazed phase grating (horizontal) × blazed phase grating (vertical) to observe diffraction pattern clearly.</a:t>
            </a:r>
          </a:p>
        </p:txBody>
      </p:sp>
      <p:pic>
        <p:nvPicPr>
          <p:cNvPr id="8" name="Picture 7" descr="A bright light in the dark&#10;&#10;Description automatically generated">
            <a:extLst>
              <a:ext uri="{FF2B5EF4-FFF2-40B4-BE49-F238E27FC236}">
                <a16:creationId xmlns:a16="http://schemas.microsoft.com/office/drawing/2014/main" id="{D6C694DE-E27D-6813-45B8-8E85DDA221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082" y="4050577"/>
            <a:ext cx="2556185" cy="14378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5761A6-218C-A1C3-955F-8A6C20D3CE2D}"/>
              </a:ext>
            </a:extLst>
          </p:cNvPr>
          <p:cNvCxnSpPr>
            <a:cxnSpLocks/>
          </p:cNvCxnSpPr>
          <p:nvPr/>
        </p:nvCxnSpPr>
        <p:spPr>
          <a:xfrm>
            <a:off x="9866376" y="4769504"/>
            <a:ext cx="4023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27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5BC1F-9808-3ECB-14EC-33B48A9D2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7C36267-408E-AF56-B54B-7E69B643281D}"/>
              </a:ext>
            </a:extLst>
          </p:cNvPr>
          <p:cNvSpPr txBox="1"/>
          <p:nvPr/>
        </p:nvSpPr>
        <p:spPr>
          <a:xfrm>
            <a:off x="7267787" y="763097"/>
            <a:ext cx="42571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FFT </a:t>
            </a:r>
            <a:r>
              <a:rPr lang="es-ES" dirty="0" err="1"/>
              <a:t>of</a:t>
            </a:r>
            <a:r>
              <a:rPr lang="es-ES" dirty="0"/>
              <a:t> Gaussian Beam </a:t>
            </a:r>
            <a:r>
              <a:rPr lang="en-GB" dirty="0"/>
              <a:t>×</a:t>
            </a:r>
            <a:r>
              <a:rPr lang="es-ES" dirty="0"/>
              <a:t> </a:t>
            </a:r>
            <a:r>
              <a:rPr lang="es-ES" dirty="0" err="1"/>
              <a:t>blazed</a:t>
            </a:r>
            <a:r>
              <a:rPr lang="es-ES" dirty="0"/>
              <a:t> </a:t>
            </a:r>
            <a:r>
              <a:rPr lang="es-ES" dirty="0" err="1"/>
              <a:t>phase</a:t>
            </a:r>
            <a:r>
              <a:rPr lang="es-ES" dirty="0"/>
              <a:t> </a:t>
            </a:r>
            <a:r>
              <a:rPr lang="es-ES" dirty="0" err="1"/>
              <a:t>grating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 calculation full size is used, for showing it the size is 200*200.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96B283-B96A-C6FD-EB4E-26BA8681A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7296" y="899041"/>
            <a:ext cx="1687061" cy="9479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7CCE451-11EE-5AC9-9CEE-8256C6C58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9512" y="498940"/>
            <a:ext cx="2294261" cy="17191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9800C10-E5EC-BCB1-7C00-01C0F43B954E}"/>
              </a:ext>
            </a:extLst>
          </p:cNvPr>
          <p:cNvSpPr txBox="1"/>
          <p:nvPr/>
        </p:nvSpPr>
        <p:spPr>
          <a:xfrm>
            <a:off x="4393765" y="1216525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EF0394-A85A-4037-275D-3368659758FA}"/>
              </a:ext>
            </a:extLst>
          </p:cNvPr>
          <p:cNvSpPr txBox="1"/>
          <p:nvPr/>
        </p:nvSpPr>
        <p:spPr>
          <a:xfrm>
            <a:off x="878177" y="5220775"/>
            <a:ext cx="1404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I_0= 0.085</a:t>
            </a:r>
          </a:p>
          <a:p>
            <a:r>
              <a:rPr lang="es-ES" dirty="0"/>
              <a:t>I_1= 0.818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9EEA36B-3166-9F94-B845-946FF6FD048C}"/>
                  </a:ext>
                </a:extLst>
              </p:cNvPr>
              <p:cNvSpPr txBox="1"/>
              <p:nvPr/>
            </p:nvSpPr>
            <p:spPr>
              <a:xfrm>
                <a:off x="4748095" y="47633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9EEA36B-3166-9F94-B845-946FF6FD0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095" y="476331"/>
                <a:ext cx="1813615" cy="369332"/>
              </a:xfrm>
              <a:prstGeom prst="rect">
                <a:avLst/>
              </a:prstGeom>
              <a:blipFill>
                <a:blip r:embed="rId4"/>
                <a:stretch>
                  <a:fillRect l="-2357" t="-3279" b="-180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BACAC989-2432-3757-7699-19C8BEB315DA}"/>
              </a:ext>
            </a:extLst>
          </p:cNvPr>
          <p:cNvSpPr txBox="1"/>
          <p:nvPr/>
        </p:nvSpPr>
        <p:spPr>
          <a:xfrm>
            <a:off x="1126102" y="1993724"/>
            <a:ext cx="1162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1.5</a:t>
            </a:r>
            <a:r>
              <a:rPr lang="es-ES" dirty="0"/>
              <a:t>π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AB819E-1199-6761-DF25-AD3D20FF84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050" y="2424243"/>
            <a:ext cx="2310781" cy="23107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6A755A-C6F7-62D2-9512-701287798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5378" y="2409246"/>
            <a:ext cx="2310780" cy="2310780"/>
          </a:xfrm>
          <a:prstGeom prst="rect">
            <a:avLst/>
          </a:prstGeom>
        </p:spPr>
      </p:pic>
      <p:sp>
        <p:nvSpPr>
          <p:cNvPr id="7" name="TextBox 42">
            <a:extLst>
              <a:ext uri="{FF2B5EF4-FFF2-40B4-BE49-F238E27FC236}">
                <a16:creationId xmlns:a16="http://schemas.microsoft.com/office/drawing/2014/main" id="{228C4FF2-E708-A65A-A296-7534E9461248}"/>
              </a:ext>
            </a:extLst>
          </p:cNvPr>
          <p:cNvSpPr txBox="1"/>
          <p:nvPr/>
        </p:nvSpPr>
        <p:spPr>
          <a:xfrm>
            <a:off x="3522970" y="1993724"/>
            <a:ext cx="1162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1.85</a:t>
            </a:r>
            <a:r>
              <a:rPr lang="es-ES" dirty="0"/>
              <a:t>π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" name="TextBox 55">
            <a:extLst>
              <a:ext uri="{FF2B5EF4-FFF2-40B4-BE49-F238E27FC236}">
                <a16:creationId xmlns:a16="http://schemas.microsoft.com/office/drawing/2014/main" id="{4758EF1E-57F8-E6B5-C759-0ED7647E33D1}"/>
              </a:ext>
            </a:extLst>
          </p:cNvPr>
          <p:cNvSpPr txBox="1"/>
          <p:nvPr/>
        </p:nvSpPr>
        <p:spPr>
          <a:xfrm>
            <a:off x="3639174" y="5190408"/>
            <a:ext cx="1404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I_0= 0.005 I_1= 0.985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62F70F4-5E3A-D477-19DB-82F0FA364A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6705" y="2393354"/>
            <a:ext cx="2310779" cy="2310779"/>
          </a:xfrm>
          <a:prstGeom prst="rect">
            <a:avLst/>
          </a:prstGeom>
        </p:spPr>
      </p:pic>
      <p:sp>
        <p:nvSpPr>
          <p:cNvPr id="12" name="TextBox 55">
            <a:extLst>
              <a:ext uri="{FF2B5EF4-FFF2-40B4-BE49-F238E27FC236}">
                <a16:creationId xmlns:a16="http://schemas.microsoft.com/office/drawing/2014/main" id="{9D25276D-D778-07DD-C78B-6C86FBB20C27}"/>
              </a:ext>
            </a:extLst>
          </p:cNvPr>
          <p:cNvSpPr txBox="1"/>
          <p:nvPr/>
        </p:nvSpPr>
        <p:spPr>
          <a:xfrm>
            <a:off x="6400170" y="5174137"/>
            <a:ext cx="15591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I_0=0.1*E-16</a:t>
            </a:r>
          </a:p>
          <a:p>
            <a:r>
              <a:rPr lang="es-ES" dirty="0"/>
              <a:t>I_1= 0.999</a:t>
            </a:r>
          </a:p>
        </p:txBody>
      </p:sp>
      <p:sp>
        <p:nvSpPr>
          <p:cNvPr id="13" name="TextBox 42">
            <a:extLst>
              <a:ext uri="{FF2B5EF4-FFF2-40B4-BE49-F238E27FC236}">
                <a16:creationId xmlns:a16="http://schemas.microsoft.com/office/drawing/2014/main" id="{E6326226-7024-445E-985D-DCCFCE193D5B}"/>
              </a:ext>
            </a:extLst>
          </p:cNvPr>
          <p:cNvSpPr txBox="1"/>
          <p:nvPr/>
        </p:nvSpPr>
        <p:spPr>
          <a:xfrm>
            <a:off x="9518007" y="1993724"/>
            <a:ext cx="1162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2.5</a:t>
            </a:r>
            <a:r>
              <a:rPr lang="es-ES" dirty="0"/>
              <a:t>π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D1F84B3-177A-C482-F5B6-F205734CDC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8030" y="2360742"/>
            <a:ext cx="2310780" cy="2310780"/>
          </a:xfrm>
          <a:prstGeom prst="rect">
            <a:avLst/>
          </a:prstGeom>
        </p:spPr>
      </p:pic>
      <p:sp>
        <p:nvSpPr>
          <p:cNvPr id="16" name="TextBox 55">
            <a:extLst>
              <a:ext uri="{FF2B5EF4-FFF2-40B4-BE49-F238E27FC236}">
                <a16:creationId xmlns:a16="http://schemas.microsoft.com/office/drawing/2014/main" id="{40BD5D1A-F839-519F-C100-09470134CBC9}"/>
              </a:ext>
            </a:extLst>
          </p:cNvPr>
          <p:cNvSpPr txBox="1"/>
          <p:nvPr/>
        </p:nvSpPr>
        <p:spPr>
          <a:xfrm>
            <a:off x="9161168" y="5068838"/>
            <a:ext cx="14045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I_0= 0.034 I_1= 0.797</a:t>
            </a:r>
          </a:p>
          <a:p>
            <a:r>
              <a:rPr lang="es-ES" dirty="0"/>
              <a:t>I_2=0.098</a:t>
            </a:r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CB4424EC-489E-AC83-87E5-6B807CEEDCC9}"/>
              </a:ext>
            </a:extLst>
          </p:cNvPr>
          <p:cNvSpPr txBox="1"/>
          <p:nvPr/>
        </p:nvSpPr>
        <p:spPr>
          <a:xfrm>
            <a:off x="6462808" y="1993724"/>
            <a:ext cx="1162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2</a:t>
            </a:r>
            <a:r>
              <a:rPr lang="es-ES" dirty="0"/>
              <a:t>π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2A6EF74-569B-C339-AA33-2B58161A22F4}"/>
              </a:ext>
            </a:extLst>
          </p:cNvPr>
          <p:cNvSpPr txBox="1">
            <a:spLocks/>
          </p:cNvSpPr>
          <p:nvPr/>
        </p:nvSpPr>
        <p:spPr>
          <a:xfrm>
            <a:off x="470412" y="0"/>
            <a:ext cx="9505692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/>
              <a:t>2. Simulation results of blazed phase gratings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9154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5BC1F-9808-3ECB-14EC-33B48A9D2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4D8E95-DC8D-EA22-E9B7-9B2C2AC7E706}"/>
              </a:ext>
            </a:extLst>
          </p:cNvPr>
          <p:cNvSpPr txBox="1">
            <a:spLocks/>
          </p:cNvSpPr>
          <p:nvPr/>
        </p:nvSpPr>
        <p:spPr>
          <a:xfrm>
            <a:off x="470412" y="0"/>
            <a:ext cx="9505692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/>
              <a:t>2. Simulation results of blazed phase gratings</a:t>
            </a:r>
            <a:endParaRPr lang="en-GB" sz="1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C36267-408E-AF56-B54B-7E69B643281D}"/>
              </a:ext>
            </a:extLst>
          </p:cNvPr>
          <p:cNvSpPr txBox="1"/>
          <p:nvPr/>
        </p:nvSpPr>
        <p:spPr>
          <a:xfrm>
            <a:off x="7267787" y="763097"/>
            <a:ext cx="42571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FFT </a:t>
            </a:r>
            <a:r>
              <a:rPr lang="es-ES" dirty="0" err="1"/>
              <a:t>of</a:t>
            </a:r>
            <a:r>
              <a:rPr lang="es-ES" dirty="0"/>
              <a:t> Gaussian Beam </a:t>
            </a:r>
            <a:r>
              <a:rPr lang="en-GB" dirty="0"/>
              <a:t>×</a:t>
            </a:r>
            <a:r>
              <a:rPr lang="es-ES" dirty="0"/>
              <a:t> </a:t>
            </a:r>
            <a:r>
              <a:rPr lang="es-ES" dirty="0" err="1"/>
              <a:t>blazed</a:t>
            </a:r>
            <a:r>
              <a:rPr lang="es-ES" dirty="0"/>
              <a:t> </a:t>
            </a:r>
            <a:r>
              <a:rPr lang="es-ES" dirty="0" err="1"/>
              <a:t>phase</a:t>
            </a:r>
            <a:r>
              <a:rPr lang="es-ES" dirty="0"/>
              <a:t> </a:t>
            </a:r>
            <a:r>
              <a:rPr lang="es-ES" dirty="0" err="1"/>
              <a:t>grating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 calculation full size is used, for showing it the size is 200*200.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96B283-B96A-C6FD-EB4E-26BA8681A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7296" y="899041"/>
            <a:ext cx="1687061" cy="9479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7CCE451-11EE-5AC9-9CEE-8256C6C58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9512" y="713245"/>
            <a:ext cx="2294261" cy="12905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9800C10-E5EC-BCB1-7C00-01C0F43B954E}"/>
              </a:ext>
            </a:extLst>
          </p:cNvPr>
          <p:cNvSpPr txBox="1"/>
          <p:nvPr/>
        </p:nvSpPr>
        <p:spPr>
          <a:xfrm>
            <a:off x="4393765" y="1216525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EF0394-A85A-4037-275D-3368659758FA}"/>
              </a:ext>
            </a:extLst>
          </p:cNvPr>
          <p:cNvSpPr txBox="1"/>
          <p:nvPr/>
        </p:nvSpPr>
        <p:spPr>
          <a:xfrm>
            <a:off x="878177" y="5220775"/>
            <a:ext cx="1404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I_0= 0.08 I_1= 0.606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9EEA36B-3166-9F94-B845-946FF6FD048C}"/>
                  </a:ext>
                </a:extLst>
              </p:cNvPr>
              <p:cNvSpPr txBox="1"/>
              <p:nvPr/>
            </p:nvSpPr>
            <p:spPr>
              <a:xfrm>
                <a:off x="5189192" y="283104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9EEA36B-3166-9F94-B845-946FF6FD0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192" y="283104"/>
                <a:ext cx="1813615" cy="369332"/>
              </a:xfrm>
              <a:prstGeom prst="rect">
                <a:avLst/>
              </a:prstGeom>
              <a:blipFill>
                <a:blip r:embed="rId4"/>
                <a:stretch>
                  <a:fillRect l="-2013" t="-3279" b="-180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BACAC989-2432-3757-7699-19C8BEB315DA}"/>
              </a:ext>
            </a:extLst>
          </p:cNvPr>
          <p:cNvSpPr txBox="1"/>
          <p:nvPr/>
        </p:nvSpPr>
        <p:spPr>
          <a:xfrm>
            <a:off x="1126102" y="1993724"/>
            <a:ext cx="1162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1.5</a:t>
            </a:r>
            <a:r>
              <a:rPr lang="es-ES" dirty="0"/>
              <a:t>π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AB819E-1199-6761-DF25-AD3D20FF84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050" y="2424243"/>
            <a:ext cx="2310781" cy="23107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6A755A-C6F7-62D2-9512-701287798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5378" y="2409246"/>
            <a:ext cx="2310780" cy="2310780"/>
          </a:xfrm>
          <a:prstGeom prst="rect">
            <a:avLst/>
          </a:prstGeom>
        </p:spPr>
      </p:pic>
      <p:sp>
        <p:nvSpPr>
          <p:cNvPr id="7" name="TextBox 42">
            <a:extLst>
              <a:ext uri="{FF2B5EF4-FFF2-40B4-BE49-F238E27FC236}">
                <a16:creationId xmlns:a16="http://schemas.microsoft.com/office/drawing/2014/main" id="{228C4FF2-E708-A65A-A296-7534E9461248}"/>
              </a:ext>
            </a:extLst>
          </p:cNvPr>
          <p:cNvSpPr txBox="1"/>
          <p:nvPr/>
        </p:nvSpPr>
        <p:spPr>
          <a:xfrm>
            <a:off x="3522970" y="1993724"/>
            <a:ext cx="1162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1.85</a:t>
            </a:r>
            <a:r>
              <a:rPr lang="es-ES" dirty="0"/>
              <a:t>π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" name="TextBox 55">
            <a:extLst>
              <a:ext uri="{FF2B5EF4-FFF2-40B4-BE49-F238E27FC236}">
                <a16:creationId xmlns:a16="http://schemas.microsoft.com/office/drawing/2014/main" id="{4758EF1E-57F8-E6B5-C759-0ED7647E33D1}"/>
              </a:ext>
            </a:extLst>
          </p:cNvPr>
          <p:cNvSpPr txBox="1"/>
          <p:nvPr/>
        </p:nvSpPr>
        <p:spPr>
          <a:xfrm>
            <a:off x="3639174" y="5190408"/>
            <a:ext cx="1404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I_0= 0.004 I_1= 0.723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62F70F4-5E3A-D477-19DB-82F0FA364A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6705" y="2393354"/>
            <a:ext cx="2310779" cy="2310779"/>
          </a:xfrm>
          <a:prstGeom prst="rect">
            <a:avLst/>
          </a:prstGeom>
        </p:spPr>
      </p:pic>
      <p:sp>
        <p:nvSpPr>
          <p:cNvPr id="12" name="TextBox 55">
            <a:extLst>
              <a:ext uri="{FF2B5EF4-FFF2-40B4-BE49-F238E27FC236}">
                <a16:creationId xmlns:a16="http://schemas.microsoft.com/office/drawing/2014/main" id="{9D25276D-D778-07DD-C78B-6C86FBB20C27}"/>
              </a:ext>
            </a:extLst>
          </p:cNvPr>
          <p:cNvSpPr txBox="1"/>
          <p:nvPr/>
        </p:nvSpPr>
        <p:spPr>
          <a:xfrm>
            <a:off x="6400171" y="5174137"/>
            <a:ext cx="1404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I_0= 0.0004 I_1= 0.73</a:t>
            </a:r>
          </a:p>
        </p:txBody>
      </p:sp>
      <p:sp>
        <p:nvSpPr>
          <p:cNvPr id="13" name="TextBox 42">
            <a:extLst>
              <a:ext uri="{FF2B5EF4-FFF2-40B4-BE49-F238E27FC236}">
                <a16:creationId xmlns:a16="http://schemas.microsoft.com/office/drawing/2014/main" id="{E6326226-7024-445E-985D-DCCFCE193D5B}"/>
              </a:ext>
            </a:extLst>
          </p:cNvPr>
          <p:cNvSpPr txBox="1"/>
          <p:nvPr/>
        </p:nvSpPr>
        <p:spPr>
          <a:xfrm>
            <a:off x="9518007" y="1993724"/>
            <a:ext cx="1162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2.5</a:t>
            </a:r>
            <a:r>
              <a:rPr lang="es-ES" dirty="0"/>
              <a:t>π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D1F84B3-177A-C482-F5B6-F205734CDC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8030" y="2360742"/>
            <a:ext cx="2310780" cy="2310780"/>
          </a:xfrm>
          <a:prstGeom prst="rect">
            <a:avLst/>
          </a:prstGeom>
        </p:spPr>
      </p:pic>
      <p:sp>
        <p:nvSpPr>
          <p:cNvPr id="16" name="TextBox 55">
            <a:extLst>
              <a:ext uri="{FF2B5EF4-FFF2-40B4-BE49-F238E27FC236}">
                <a16:creationId xmlns:a16="http://schemas.microsoft.com/office/drawing/2014/main" id="{40BD5D1A-F839-519F-C100-09470134CBC9}"/>
              </a:ext>
            </a:extLst>
          </p:cNvPr>
          <p:cNvSpPr txBox="1"/>
          <p:nvPr/>
        </p:nvSpPr>
        <p:spPr>
          <a:xfrm>
            <a:off x="9161168" y="5068838"/>
            <a:ext cx="14045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I_0= 0.037 I_1= 0.57</a:t>
            </a:r>
          </a:p>
          <a:p>
            <a:r>
              <a:rPr lang="es-ES" dirty="0"/>
              <a:t>I_2=0.057</a:t>
            </a:r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CB4424EC-489E-AC83-87E5-6B807CEEDCC9}"/>
              </a:ext>
            </a:extLst>
          </p:cNvPr>
          <p:cNvSpPr txBox="1"/>
          <p:nvPr/>
        </p:nvSpPr>
        <p:spPr>
          <a:xfrm>
            <a:off x="6462808" y="1993724"/>
            <a:ext cx="1162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2</a:t>
            </a:r>
            <a:r>
              <a:rPr lang="es-ES" dirty="0"/>
              <a:t>π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DA3279-C135-F841-63EC-F21E9CF0E665}"/>
              </a:ext>
            </a:extLst>
          </p:cNvPr>
          <p:cNvSpPr txBox="1"/>
          <p:nvPr/>
        </p:nvSpPr>
        <p:spPr>
          <a:xfrm>
            <a:off x="1652133" y="6003551"/>
            <a:ext cx="821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period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divisor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width</a:t>
            </a:r>
            <a:r>
              <a:rPr lang="es-ES" dirty="0"/>
              <a:t>, </a:t>
            </a:r>
            <a:r>
              <a:rPr lang="es-ES" dirty="0" err="1"/>
              <a:t>much</a:t>
            </a:r>
            <a:r>
              <a:rPr lang="es-ES" dirty="0"/>
              <a:t> more light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background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348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5CFDC-0B7F-64F8-B29E-AE04C389B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AA88B76-0AB5-B917-FAE1-4A85BC612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34" y="1438391"/>
            <a:ext cx="1685274" cy="9479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F034054-4E8B-78FC-8E2D-18382C0AC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821" y="1391323"/>
            <a:ext cx="1747274" cy="9828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8EDFF0D-3696-D9F4-9FD8-DB54141F93A5}"/>
              </a:ext>
            </a:extLst>
          </p:cNvPr>
          <p:cNvSpPr txBox="1"/>
          <p:nvPr/>
        </p:nvSpPr>
        <p:spPr>
          <a:xfrm>
            <a:off x="2681677" y="1727708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662C82B-4C2E-DB99-2F6C-A76272173737}"/>
              </a:ext>
            </a:extLst>
          </p:cNvPr>
          <p:cNvSpPr txBox="1"/>
          <p:nvPr/>
        </p:nvSpPr>
        <p:spPr>
          <a:xfrm>
            <a:off x="7509806" y="939767"/>
            <a:ext cx="1404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I_-1=0.159</a:t>
            </a:r>
          </a:p>
          <a:p>
            <a:r>
              <a:rPr lang="es-ES" dirty="0"/>
              <a:t>I_0=0.289</a:t>
            </a:r>
          </a:p>
          <a:p>
            <a:r>
              <a:rPr lang="es-ES" dirty="0"/>
              <a:t>I_1=0.159</a:t>
            </a:r>
          </a:p>
          <a:p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9DF29-E10F-4009-ACF8-32C7C5633963}"/>
              </a:ext>
            </a:extLst>
          </p:cNvPr>
          <p:cNvSpPr txBox="1">
            <a:spLocks/>
          </p:cNvSpPr>
          <p:nvPr/>
        </p:nvSpPr>
        <p:spPr>
          <a:xfrm>
            <a:off x="470412" y="0"/>
            <a:ext cx="9505692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/>
              <a:t>3. Simulation results of binary phase gratings</a:t>
            </a:r>
            <a:endParaRPr lang="en-GB" sz="1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EC96CC-C9F0-0E50-D453-1F426AC6C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8" b="23958"/>
          <a:stretch/>
        </p:blipFill>
        <p:spPr>
          <a:xfrm>
            <a:off x="5496798" y="118215"/>
            <a:ext cx="1905000" cy="2381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71">
                <a:extLst>
                  <a:ext uri="{FF2B5EF4-FFF2-40B4-BE49-F238E27FC236}">
                    <a16:creationId xmlns:a16="http://schemas.microsoft.com/office/drawing/2014/main" id="{2B900739-CB33-0F23-C558-68D0EA64CE3D}"/>
                  </a:ext>
                </a:extLst>
              </p:cNvPr>
              <p:cNvSpPr txBox="1"/>
              <p:nvPr/>
            </p:nvSpPr>
            <p:spPr>
              <a:xfrm>
                <a:off x="583834" y="974158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71">
                <a:extLst>
                  <a:ext uri="{FF2B5EF4-FFF2-40B4-BE49-F238E27FC236}">
                    <a16:creationId xmlns:a16="http://schemas.microsoft.com/office/drawing/2014/main" id="{FA59E5A6-F5DC-E629-61B6-C228F6C7F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34" y="974158"/>
                <a:ext cx="1813615" cy="369332"/>
              </a:xfrm>
              <a:prstGeom prst="rect">
                <a:avLst/>
              </a:prstGeom>
              <a:blipFill>
                <a:blip r:embed="rId5"/>
                <a:stretch>
                  <a:fillRect l="-2357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71">
                <a:extLst>
                  <a:ext uri="{FF2B5EF4-FFF2-40B4-BE49-F238E27FC236}">
                    <a16:creationId xmlns:a16="http://schemas.microsoft.com/office/drawing/2014/main" id="{982018EB-0257-A94F-CF90-F83DD59954A7}"/>
                  </a:ext>
                </a:extLst>
              </p:cNvPr>
              <p:cNvSpPr txBox="1"/>
              <p:nvPr/>
            </p:nvSpPr>
            <p:spPr>
              <a:xfrm>
                <a:off x="3421089" y="789492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350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71">
                <a:extLst>
                  <a:ext uri="{FF2B5EF4-FFF2-40B4-BE49-F238E27FC236}">
                    <a16:creationId xmlns:a16="http://schemas.microsoft.com/office/drawing/2014/main" id="{B49E9642-DA94-4512-2250-95ADCCBFB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89" y="789492"/>
                <a:ext cx="1813615" cy="369332"/>
              </a:xfrm>
              <a:prstGeom prst="rect">
                <a:avLst/>
              </a:prstGeom>
              <a:blipFill>
                <a:blip r:embed="rId6"/>
                <a:stretch>
                  <a:fillRect l="-2013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8">
            <a:extLst>
              <a:ext uri="{FF2B5EF4-FFF2-40B4-BE49-F238E27FC236}">
                <a16:creationId xmlns:a16="http://schemas.microsoft.com/office/drawing/2014/main" id="{CACF4360-CC4A-80EC-6173-6D0C4FBA8E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460" y="3137795"/>
            <a:ext cx="1685272" cy="947966"/>
          </a:xfrm>
          <a:prstGeom prst="rect">
            <a:avLst/>
          </a:prstGeom>
        </p:spPr>
      </p:pic>
      <p:pic>
        <p:nvPicPr>
          <p:cNvPr id="8" name="Picture 22">
            <a:extLst>
              <a:ext uri="{FF2B5EF4-FFF2-40B4-BE49-F238E27FC236}">
                <a16:creationId xmlns:a16="http://schemas.microsoft.com/office/drawing/2014/main" id="{1D972594-386E-3DBA-12FD-FDB68D6FC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8446" y="3090727"/>
            <a:ext cx="1747274" cy="982841"/>
          </a:xfrm>
          <a:prstGeom prst="rect">
            <a:avLst/>
          </a:prstGeom>
        </p:spPr>
      </p:pic>
      <p:sp>
        <p:nvSpPr>
          <p:cNvPr id="10" name="TextBox 24">
            <a:extLst>
              <a:ext uri="{FF2B5EF4-FFF2-40B4-BE49-F238E27FC236}">
                <a16:creationId xmlns:a16="http://schemas.microsoft.com/office/drawing/2014/main" id="{E677CD3C-D5B7-81B5-5C48-3A78D17EC4EC}"/>
              </a:ext>
            </a:extLst>
          </p:cNvPr>
          <p:cNvSpPr txBox="1"/>
          <p:nvPr/>
        </p:nvSpPr>
        <p:spPr>
          <a:xfrm>
            <a:off x="2690302" y="3427112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1AE25A99-63D7-510F-87BC-CB17E7A91432}"/>
              </a:ext>
            </a:extLst>
          </p:cNvPr>
          <p:cNvSpPr txBox="1"/>
          <p:nvPr/>
        </p:nvSpPr>
        <p:spPr>
          <a:xfrm>
            <a:off x="7509806" y="2856008"/>
            <a:ext cx="1404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I_-1=0.289</a:t>
            </a:r>
          </a:p>
          <a:p>
            <a:r>
              <a:rPr lang="es-ES" dirty="0"/>
              <a:t>I_0=0.287</a:t>
            </a:r>
          </a:p>
          <a:p>
            <a:r>
              <a:rPr lang="es-ES" dirty="0"/>
              <a:t>I_1=0.289</a:t>
            </a:r>
          </a:p>
          <a:p>
            <a:endParaRPr lang="es-E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381B464-771F-3E8F-AED8-E0B814C865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8" b="23958"/>
          <a:stretch/>
        </p:blipFill>
        <p:spPr>
          <a:xfrm>
            <a:off x="5496798" y="2247505"/>
            <a:ext cx="1905000" cy="2381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71">
                <a:extLst>
                  <a:ext uri="{FF2B5EF4-FFF2-40B4-BE49-F238E27FC236}">
                    <a16:creationId xmlns:a16="http://schemas.microsoft.com/office/drawing/2014/main" id="{DC80FD64-5E3B-48A3-8FC7-E16B695FB73D}"/>
                  </a:ext>
                </a:extLst>
              </p:cNvPr>
              <p:cNvSpPr txBox="1"/>
              <p:nvPr/>
            </p:nvSpPr>
            <p:spPr>
              <a:xfrm>
                <a:off x="592459" y="2673562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08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71">
                <a:extLst>
                  <a:ext uri="{FF2B5EF4-FFF2-40B4-BE49-F238E27FC236}">
                    <a16:creationId xmlns:a16="http://schemas.microsoft.com/office/drawing/2014/main" id="{DC80FD64-5E3B-48A3-8FC7-E16B695FB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59" y="2673562"/>
                <a:ext cx="1813615" cy="369332"/>
              </a:xfrm>
              <a:prstGeom prst="rect">
                <a:avLst/>
              </a:prstGeom>
              <a:blipFill>
                <a:blip r:embed="rId9"/>
                <a:stretch>
                  <a:fillRect l="-2013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8">
            <a:extLst>
              <a:ext uri="{FF2B5EF4-FFF2-40B4-BE49-F238E27FC236}">
                <a16:creationId xmlns:a16="http://schemas.microsoft.com/office/drawing/2014/main" id="{99191E60-9854-A490-83CD-305AE9AB3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459" y="4972345"/>
            <a:ext cx="1685274" cy="947967"/>
          </a:xfrm>
          <a:prstGeom prst="rect">
            <a:avLst/>
          </a:prstGeom>
        </p:spPr>
      </p:pic>
      <p:pic>
        <p:nvPicPr>
          <p:cNvPr id="21" name="Picture 22">
            <a:extLst>
              <a:ext uri="{FF2B5EF4-FFF2-40B4-BE49-F238E27FC236}">
                <a16:creationId xmlns:a16="http://schemas.microsoft.com/office/drawing/2014/main" id="{44276007-57D9-BE33-AA92-E25C7FCE1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9691" y="4925277"/>
            <a:ext cx="1747274" cy="982841"/>
          </a:xfrm>
          <a:prstGeom prst="rect">
            <a:avLst/>
          </a:prstGeom>
        </p:spPr>
      </p:pic>
      <p:sp>
        <p:nvSpPr>
          <p:cNvPr id="22" name="TextBox 24">
            <a:extLst>
              <a:ext uri="{FF2B5EF4-FFF2-40B4-BE49-F238E27FC236}">
                <a16:creationId xmlns:a16="http://schemas.microsoft.com/office/drawing/2014/main" id="{F8EFB6FE-6F43-6EAC-FCE1-0F87CEF89685}"/>
              </a:ext>
            </a:extLst>
          </p:cNvPr>
          <p:cNvSpPr txBox="1"/>
          <p:nvPr/>
        </p:nvSpPr>
        <p:spPr>
          <a:xfrm>
            <a:off x="2661547" y="5261662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sp>
        <p:nvSpPr>
          <p:cNvPr id="28" name="TextBox 55">
            <a:extLst>
              <a:ext uri="{FF2B5EF4-FFF2-40B4-BE49-F238E27FC236}">
                <a16:creationId xmlns:a16="http://schemas.microsoft.com/office/drawing/2014/main" id="{D7814FFC-401F-044E-0C13-4A908CBDF94C}"/>
              </a:ext>
            </a:extLst>
          </p:cNvPr>
          <p:cNvSpPr txBox="1"/>
          <p:nvPr/>
        </p:nvSpPr>
        <p:spPr>
          <a:xfrm>
            <a:off x="7509806" y="4957957"/>
            <a:ext cx="1404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I_-1=0.237</a:t>
            </a:r>
          </a:p>
          <a:p>
            <a:r>
              <a:rPr lang="es-ES" dirty="0"/>
              <a:t>I_0=0.287</a:t>
            </a:r>
          </a:p>
          <a:p>
            <a:r>
              <a:rPr lang="es-ES" dirty="0"/>
              <a:t>I_1=0.237</a:t>
            </a:r>
          </a:p>
          <a:p>
            <a:endParaRPr lang="es-E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B492F67E-D213-B0BC-D53C-CD193EFF11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8" b="23958"/>
          <a:stretch/>
        </p:blipFill>
        <p:spPr>
          <a:xfrm>
            <a:off x="5496798" y="4376795"/>
            <a:ext cx="1905000" cy="2381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71">
                <a:extLst>
                  <a:ext uri="{FF2B5EF4-FFF2-40B4-BE49-F238E27FC236}">
                    <a16:creationId xmlns:a16="http://schemas.microsoft.com/office/drawing/2014/main" id="{724FC679-03EF-F297-E549-85140742B606}"/>
                  </a:ext>
                </a:extLst>
              </p:cNvPr>
              <p:cNvSpPr txBox="1"/>
              <p:nvPr/>
            </p:nvSpPr>
            <p:spPr>
              <a:xfrm>
                <a:off x="563704" y="4508112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0" name="TextBox 71">
                <a:extLst>
                  <a:ext uri="{FF2B5EF4-FFF2-40B4-BE49-F238E27FC236}">
                    <a16:creationId xmlns:a16="http://schemas.microsoft.com/office/drawing/2014/main" id="{724FC679-03EF-F297-E549-85140742B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04" y="4508112"/>
                <a:ext cx="1813615" cy="369332"/>
              </a:xfrm>
              <a:prstGeom prst="rect">
                <a:avLst/>
              </a:prstGeom>
              <a:blipFill>
                <a:blip r:embed="rId11"/>
                <a:stretch>
                  <a:fillRect l="-2013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Red lights in the dark&#10;&#10;Description automatically generated">
            <a:extLst>
              <a:ext uri="{FF2B5EF4-FFF2-40B4-BE49-F238E27FC236}">
                <a16:creationId xmlns:a16="http://schemas.microsoft.com/office/drawing/2014/main" id="{877AAF10-F4E9-C00A-6E06-6F5F6BF90B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393" y="205519"/>
            <a:ext cx="2297050" cy="17227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8952E0-C145-E13B-52A5-4CB84B45EC1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11393" y="2310910"/>
            <a:ext cx="2297050" cy="1722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360AB4-83C2-4A0F-B80F-5942FAA5AD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13042" y="4491921"/>
            <a:ext cx="2384849" cy="17911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D2F67F-453F-9C1B-E448-005DCDC23588}"/>
              </a:ext>
            </a:extLst>
          </p:cNvPr>
          <p:cNvSpPr txBox="1"/>
          <p:nvPr/>
        </p:nvSpPr>
        <p:spPr>
          <a:xfrm>
            <a:off x="9767536" y="1894267"/>
            <a:ext cx="127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P4 </a:t>
            </a:r>
            <a:r>
              <a:rPr lang="es-ES" dirty="0" err="1"/>
              <a:t>is</a:t>
            </a:r>
            <a:r>
              <a:rPr lang="es-ES" dirty="0"/>
              <a:t> at 50°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BF5373-8317-7C6E-164C-BEA987659BAC}"/>
              </a:ext>
            </a:extLst>
          </p:cNvPr>
          <p:cNvSpPr txBox="1"/>
          <p:nvPr/>
        </p:nvSpPr>
        <p:spPr>
          <a:xfrm>
            <a:off x="9854591" y="4007463"/>
            <a:ext cx="127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P4 </a:t>
            </a:r>
            <a:r>
              <a:rPr lang="es-ES" dirty="0" err="1"/>
              <a:t>is</a:t>
            </a:r>
            <a:r>
              <a:rPr lang="es-ES" dirty="0"/>
              <a:t> at 50°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6479B9-CAD3-D5E1-030A-BD7C0A62D489}"/>
              </a:ext>
            </a:extLst>
          </p:cNvPr>
          <p:cNvSpPr txBox="1"/>
          <p:nvPr/>
        </p:nvSpPr>
        <p:spPr>
          <a:xfrm>
            <a:off x="9883346" y="6371173"/>
            <a:ext cx="13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P4 </a:t>
            </a:r>
            <a:r>
              <a:rPr lang="es-ES" dirty="0" err="1"/>
              <a:t>is</a:t>
            </a:r>
            <a:r>
              <a:rPr lang="es-ES" dirty="0"/>
              <a:t> at -80°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9A74A4-472A-449D-04BF-856E44A37817}"/>
              </a:ext>
            </a:extLst>
          </p:cNvPr>
          <p:cNvCxnSpPr/>
          <p:nvPr/>
        </p:nvCxnSpPr>
        <p:spPr>
          <a:xfrm>
            <a:off x="475488" y="1401815"/>
            <a:ext cx="0" cy="9479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229DD3-0052-DE1F-F840-88EF4C7613D0}"/>
              </a:ext>
            </a:extLst>
          </p:cNvPr>
          <p:cNvSpPr txBox="1"/>
          <p:nvPr/>
        </p:nvSpPr>
        <p:spPr>
          <a:xfrm flipV="1">
            <a:off x="67996" y="1456453"/>
            <a:ext cx="461665" cy="81849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s-ES" dirty="0"/>
              <a:t>1080px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D8402B-D646-9595-50E1-DA4065F4C4A1}"/>
              </a:ext>
            </a:extLst>
          </p:cNvPr>
          <p:cNvCxnSpPr>
            <a:cxnSpLocks/>
          </p:cNvCxnSpPr>
          <p:nvPr/>
        </p:nvCxnSpPr>
        <p:spPr>
          <a:xfrm>
            <a:off x="4005072" y="1890603"/>
            <a:ext cx="5760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86D3D1A-C612-153C-B723-0003FAEF759C}"/>
              </a:ext>
            </a:extLst>
          </p:cNvPr>
          <p:cNvSpPr txBox="1"/>
          <p:nvPr/>
        </p:nvSpPr>
        <p:spPr>
          <a:xfrm>
            <a:off x="1533906" y="6025591"/>
            <a:ext cx="30472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Phase1=</a:t>
            </a:r>
            <a:r>
              <a:rPr lang="es-ES" dirty="0" err="1"/>
              <a:t>exp</a:t>
            </a:r>
            <a:r>
              <a:rPr lang="es-ES" dirty="0"/>
              <a:t>(i*0)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Phase2=</a:t>
            </a:r>
            <a:r>
              <a:rPr lang="es-ES" dirty="0" err="1"/>
              <a:t>exp</a:t>
            </a:r>
            <a:r>
              <a:rPr lang="es-ES" dirty="0"/>
              <a:t>(i*0.64*π)</a:t>
            </a:r>
          </a:p>
        </p:txBody>
      </p:sp>
    </p:spTree>
    <p:extLst>
      <p:ext uri="{BB962C8B-B14F-4D97-AF65-F5344CB8AC3E}">
        <p14:creationId xmlns:p14="http://schemas.microsoft.com/office/powerpoint/2010/main" val="320065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5FE5B-3381-228C-E219-911D2E1A2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92151A0-36F3-60F8-1BDD-B1DD1943D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34" y="1278560"/>
            <a:ext cx="1685274" cy="9479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10EF296-A1A9-F45A-B2A4-5DAFEF19C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4931" y="1283584"/>
            <a:ext cx="1685275" cy="94796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7F3AFB-F9FE-6A26-C50B-5BF5A9C3F0AF}"/>
              </a:ext>
            </a:extLst>
          </p:cNvPr>
          <p:cNvSpPr txBox="1"/>
          <p:nvPr/>
        </p:nvSpPr>
        <p:spPr>
          <a:xfrm>
            <a:off x="2681677" y="1567877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417AFB-FBD1-0960-1BAC-80EA6D792139}"/>
              </a:ext>
            </a:extLst>
          </p:cNvPr>
          <p:cNvSpPr txBox="1"/>
          <p:nvPr/>
        </p:nvSpPr>
        <p:spPr>
          <a:xfrm>
            <a:off x="120532" y="3723179"/>
            <a:ext cx="1404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I_-1=0.159</a:t>
            </a:r>
          </a:p>
          <a:p>
            <a:r>
              <a:rPr lang="es-ES" dirty="0"/>
              <a:t>I_0=0.289</a:t>
            </a:r>
          </a:p>
          <a:p>
            <a:r>
              <a:rPr lang="es-ES" dirty="0"/>
              <a:t>I_1=0.159</a:t>
            </a:r>
          </a:p>
          <a:p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7538B-D3A8-46B8-834A-EB2226AA8F33}"/>
              </a:ext>
            </a:extLst>
          </p:cNvPr>
          <p:cNvSpPr txBox="1">
            <a:spLocks/>
          </p:cNvSpPr>
          <p:nvPr/>
        </p:nvSpPr>
        <p:spPr>
          <a:xfrm>
            <a:off x="470412" y="0"/>
            <a:ext cx="9505692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/>
              <a:t>4. Simulation results of binary and blazed phase gratings</a:t>
            </a:r>
            <a:endParaRPr lang="en-GB" sz="1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7A6AAC-74E5-E369-9B04-A1E971C10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8" b="23958"/>
          <a:stretch/>
        </p:blipFill>
        <p:spPr>
          <a:xfrm>
            <a:off x="1516089" y="3152457"/>
            <a:ext cx="1905000" cy="2381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71">
                <a:extLst>
                  <a:ext uri="{FF2B5EF4-FFF2-40B4-BE49-F238E27FC236}">
                    <a16:creationId xmlns:a16="http://schemas.microsoft.com/office/drawing/2014/main" id="{FA59E5A6-F5DC-E629-61B6-C228F6C7FE4E}"/>
                  </a:ext>
                </a:extLst>
              </p:cNvPr>
              <p:cNvSpPr txBox="1"/>
              <p:nvPr/>
            </p:nvSpPr>
            <p:spPr>
              <a:xfrm>
                <a:off x="478004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71">
                <a:extLst>
                  <a:ext uri="{FF2B5EF4-FFF2-40B4-BE49-F238E27FC236}">
                    <a16:creationId xmlns:a16="http://schemas.microsoft.com/office/drawing/2014/main" id="{FA59E5A6-F5DC-E629-61B6-C228F6C7F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04" y="763721"/>
                <a:ext cx="1813615" cy="369332"/>
              </a:xfrm>
              <a:prstGeom prst="rect">
                <a:avLst/>
              </a:prstGeom>
              <a:blipFill>
                <a:blip r:embed="rId5"/>
                <a:stretch>
                  <a:fillRect l="-2013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71">
                <a:extLst>
                  <a:ext uri="{FF2B5EF4-FFF2-40B4-BE49-F238E27FC236}">
                    <a16:creationId xmlns:a16="http://schemas.microsoft.com/office/drawing/2014/main" id="{B49E9642-DA94-4512-2250-95ADCCBFB1B3}"/>
                  </a:ext>
                </a:extLst>
              </p:cNvPr>
              <p:cNvSpPr txBox="1"/>
              <p:nvPr/>
            </p:nvSpPr>
            <p:spPr>
              <a:xfrm>
                <a:off x="3421089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350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71">
                <a:extLst>
                  <a:ext uri="{FF2B5EF4-FFF2-40B4-BE49-F238E27FC236}">
                    <a16:creationId xmlns:a16="http://schemas.microsoft.com/office/drawing/2014/main" id="{B49E9642-DA94-4512-2250-95ADCCBFB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89" y="763721"/>
                <a:ext cx="1813615" cy="369332"/>
              </a:xfrm>
              <a:prstGeom prst="rect">
                <a:avLst/>
              </a:prstGeom>
              <a:blipFill>
                <a:blip r:embed="rId6"/>
                <a:stretch>
                  <a:fillRect l="-2013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 descr="背景图案&#10;&#10;描述已自动生成">
            <a:extLst>
              <a:ext uri="{FF2B5EF4-FFF2-40B4-BE49-F238E27FC236}">
                <a16:creationId xmlns:a16="http://schemas.microsoft.com/office/drawing/2014/main" id="{A292ED38-AB64-10C4-FDDC-3FFB10BB6A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66" y="1278560"/>
            <a:ext cx="1685274" cy="947967"/>
          </a:xfrm>
          <a:prstGeom prst="rect">
            <a:avLst/>
          </a:prstGeom>
        </p:spPr>
      </p:pic>
      <p:pic>
        <p:nvPicPr>
          <p:cNvPr id="16" name="图片 15" descr="背景图案&#10;&#10;描述已自动生成">
            <a:extLst>
              <a:ext uri="{FF2B5EF4-FFF2-40B4-BE49-F238E27FC236}">
                <a16:creationId xmlns:a16="http://schemas.microsoft.com/office/drawing/2014/main" id="{082CF4EC-FD28-FB8E-9778-A145CF1C4D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816" y="1278560"/>
            <a:ext cx="1685274" cy="94796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B859992-05D4-CDEA-BBB2-38B2EDB91F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8" b="23958"/>
          <a:stretch/>
        </p:blipFill>
        <p:spPr>
          <a:xfrm>
            <a:off x="5093728" y="3179485"/>
            <a:ext cx="1905000" cy="2381250"/>
          </a:xfrm>
          <a:prstGeom prst="rect">
            <a:avLst/>
          </a:prstGeom>
        </p:spPr>
      </p:pic>
      <p:sp>
        <p:nvSpPr>
          <p:cNvPr id="26" name="TextBox 24">
            <a:extLst>
              <a:ext uri="{FF2B5EF4-FFF2-40B4-BE49-F238E27FC236}">
                <a16:creationId xmlns:a16="http://schemas.microsoft.com/office/drawing/2014/main" id="{A0AB6DEC-B33E-35DD-CFB5-9B86D567C0D0}"/>
              </a:ext>
            </a:extLst>
          </p:cNvPr>
          <p:cNvSpPr txBox="1"/>
          <p:nvPr/>
        </p:nvSpPr>
        <p:spPr>
          <a:xfrm>
            <a:off x="8534294" y="1567877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71">
                <a:extLst>
                  <a:ext uri="{FF2B5EF4-FFF2-40B4-BE49-F238E27FC236}">
                    <a16:creationId xmlns:a16="http://schemas.microsoft.com/office/drawing/2014/main" id="{B82EB4BB-479D-DE08-71BA-87AF7701C4F4}"/>
                  </a:ext>
                </a:extLst>
              </p:cNvPr>
              <p:cNvSpPr txBox="1"/>
              <p:nvPr/>
            </p:nvSpPr>
            <p:spPr>
              <a:xfrm>
                <a:off x="6199864" y="763721"/>
                <a:ext cx="23344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,1.85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7" name="TextBox 71">
                <a:extLst>
                  <a:ext uri="{FF2B5EF4-FFF2-40B4-BE49-F238E27FC236}">
                    <a16:creationId xmlns:a16="http://schemas.microsoft.com/office/drawing/2014/main" id="{B82EB4BB-479D-DE08-71BA-87AF7701C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864" y="763721"/>
                <a:ext cx="2334429" cy="369332"/>
              </a:xfrm>
              <a:prstGeom prst="rect">
                <a:avLst/>
              </a:prstGeom>
              <a:blipFill>
                <a:blip r:embed="rId10"/>
                <a:stretch>
                  <a:fillRect l="-1567" t="-3279" b="-180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71">
                <a:extLst>
                  <a:ext uri="{FF2B5EF4-FFF2-40B4-BE49-F238E27FC236}">
                    <a16:creationId xmlns:a16="http://schemas.microsoft.com/office/drawing/2014/main" id="{690AC0E7-2307-7D55-CF1B-E0130D333C4A}"/>
                  </a:ext>
                </a:extLst>
              </p:cNvPr>
              <p:cNvSpPr txBox="1"/>
              <p:nvPr/>
            </p:nvSpPr>
            <p:spPr>
              <a:xfrm>
                <a:off x="9217153" y="763721"/>
                <a:ext cx="223215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400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,1.85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0" name="TextBox 71">
                <a:extLst>
                  <a:ext uri="{FF2B5EF4-FFF2-40B4-BE49-F238E27FC236}">
                    <a16:creationId xmlns:a16="http://schemas.microsoft.com/office/drawing/2014/main" id="{690AC0E7-2307-7D55-CF1B-E0130D333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153" y="763721"/>
                <a:ext cx="2232150" cy="369332"/>
              </a:xfrm>
              <a:prstGeom prst="rect">
                <a:avLst/>
              </a:prstGeom>
              <a:blipFill>
                <a:blip r:embed="rId11"/>
                <a:stretch>
                  <a:fillRect l="-1639" t="-3279" b="-180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55">
            <a:extLst>
              <a:ext uri="{FF2B5EF4-FFF2-40B4-BE49-F238E27FC236}">
                <a16:creationId xmlns:a16="http://schemas.microsoft.com/office/drawing/2014/main" id="{B10D4AEA-C793-4AE4-4DB2-FF6C158063A1}"/>
              </a:ext>
            </a:extLst>
          </p:cNvPr>
          <p:cNvSpPr txBox="1"/>
          <p:nvPr/>
        </p:nvSpPr>
        <p:spPr>
          <a:xfrm>
            <a:off x="3763273" y="3640080"/>
            <a:ext cx="1404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I_-1=0.1596</a:t>
            </a:r>
          </a:p>
          <a:p>
            <a:r>
              <a:rPr lang="es-ES" dirty="0"/>
              <a:t>I_0=0.1397</a:t>
            </a:r>
          </a:p>
          <a:p>
            <a:r>
              <a:rPr lang="es-ES" dirty="0"/>
              <a:t>I_1=0.2084</a:t>
            </a:r>
          </a:p>
          <a:p>
            <a:endParaRPr lang="es-ES" dirty="0"/>
          </a:p>
        </p:txBody>
      </p:sp>
      <p:sp>
        <p:nvSpPr>
          <p:cNvPr id="7" name="TextBox 24">
            <a:extLst>
              <a:ext uri="{FF2B5EF4-FFF2-40B4-BE49-F238E27FC236}">
                <a16:creationId xmlns:a16="http://schemas.microsoft.com/office/drawing/2014/main" id="{C28B20B0-92A0-A82D-8E28-258485114474}"/>
              </a:ext>
            </a:extLst>
          </p:cNvPr>
          <p:cNvSpPr txBox="1"/>
          <p:nvPr/>
        </p:nvSpPr>
        <p:spPr>
          <a:xfrm>
            <a:off x="5722815" y="1567877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pic>
        <p:nvPicPr>
          <p:cNvPr id="3" name="Picture 2" descr="Red lights in the dark&#10;&#10;Description automatically generated">
            <a:extLst>
              <a:ext uri="{FF2B5EF4-FFF2-40B4-BE49-F238E27FC236}">
                <a16:creationId xmlns:a16="http://schemas.microsoft.com/office/drawing/2014/main" id="{DD3BB113-AD4A-D4D4-991A-F15F048024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247" y="3179485"/>
            <a:ext cx="3174999" cy="2381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FB6E54-DF78-A03D-082B-F10F920888EC}"/>
              </a:ext>
            </a:extLst>
          </p:cNvPr>
          <p:cNvSpPr txBox="1"/>
          <p:nvPr/>
        </p:nvSpPr>
        <p:spPr>
          <a:xfrm>
            <a:off x="6647688" y="5579440"/>
            <a:ext cx="55443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Triplicator, RGB= 92,0,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The</a:t>
            </a:r>
            <a:r>
              <a:rPr lang="es-ES" dirty="0"/>
              <a:t> 0th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darker</a:t>
            </a:r>
            <a:r>
              <a:rPr lang="es-ES" dirty="0"/>
              <a:t> tan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orders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0th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blazed</a:t>
            </a:r>
            <a:r>
              <a:rPr lang="es-ES" dirty="0"/>
              <a:t> </a:t>
            </a:r>
            <a:r>
              <a:rPr lang="es-ES" dirty="0" err="1"/>
              <a:t>grating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be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bright</a:t>
            </a:r>
            <a:r>
              <a:rPr lang="es-ES" dirty="0"/>
              <a:t>.</a:t>
            </a:r>
          </a:p>
        </p:txBody>
      </p:sp>
      <p:sp>
        <p:nvSpPr>
          <p:cNvPr id="10" name="TextBox 55">
            <a:extLst>
              <a:ext uri="{FF2B5EF4-FFF2-40B4-BE49-F238E27FC236}">
                <a16:creationId xmlns:a16="http://schemas.microsoft.com/office/drawing/2014/main" id="{B75821CC-B1B6-3561-97E8-FB664BA4A21A}"/>
              </a:ext>
            </a:extLst>
          </p:cNvPr>
          <p:cNvSpPr txBox="1"/>
          <p:nvPr/>
        </p:nvSpPr>
        <p:spPr>
          <a:xfrm>
            <a:off x="9483200" y="2372034"/>
            <a:ext cx="16976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I_0= 7.05E-7 I_1= 0.513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17D54E-CA47-C21E-000C-AC0CB541608E}"/>
              </a:ext>
            </a:extLst>
          </p:cNvPr>
          <p:cNvSpPr/>
          <p:nvPr/>
        </p:nvSpPr>
        <p:spPr>
          <a:xfrm>
            <a:off x="6096000" y="637115"/>
            <a:ext cx="5334448" cy="2381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19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347E4-BFAB-1D4B-3202-CAA41CD47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6D2EE71-7C90-E9BC-B826-F83722B5F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34" y="1279323"/>
            <a:ext cx="1685274" cy="9464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668BA6-BFF8-EC0D-C40F-3BFE3D2F3792}"/>
              </a:ext>
            </a:extLst>
          </p:cNvPr>
          <p:cNvSpPr txBox="1"/>
          <p:nvPr/>
        </p:nvSpPr>
        <p:spPr>
          <a:xfrm>
            <a:off x="2681677" y="1567877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7031B-FBA9-3BB8-4350-E3119A31A403}"/>
              </a:ext>
            </a:extLst>
          </p:cNvPr>
          <p:cNvSpPr txBox="1">
            <a:spLocks/>
          </p:cNvSpPr>
          <p:nvPr/>
        </p:nvSpPr>
        <p:spPr>
          <a:xfrm>
            <a:off x="470412" y="0"/>
            <a:ext cx="9505692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/>
              <a:t>4. Simulation results of binary and blazed phase gratings</a:t>
            </a:r>
            <a:endParaRPr lang="en-GB" sz="1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D0D19B-7FD0-01A4-332B-870581062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8" b="23958"/>
          <a:stretch/>
        </p:blipFill>
        <p:spPr>
          <a:xfrm>
            <a:off x="1889736" y="3298857"/>
            <a:ext cx="1905000" cy="2381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71">
                <a:extLst>
                  <a:ext uri="{FF2B5EF4-FFF2-40B4-BE49-F238E27FC236}">
                    <a16:creationId xmlns:a16="http://schemas.microsoft.com/office/drawing/2014/main" id="{B1884AD3-CED4-C533-A4B8-EBAA69BFB543}"/>
                  </a:ext>
                </a:extLst>
              </p:cNvPr>
              <p:cNvSpPr txBox="1"/>
              <p:nvPr/>
            </p:nvSpPr>
            <p:spPr>
              <a:xfrm>
                <a:off x="478004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08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71">
                <a:extLst>
                  <a:ext uri="{FF2B5EF4-FFF2-40B4-BE49-F238E27FC236}">
                    <a16:creationId xmlns:a16="http://schemas.microsoft.com/office/drawing/2014/main" id="{B1884AD3-CED4-C533-A4B8-EBAA69BFB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04" y="763721"/>
                <a:ext cx="1813615" cy="369332"/>
              </a:xfrm>
              <a:prstGeom prst="rect">
                <a:avLst/>
              </a:prstGeom>
              <a:blipFill>
                <a:blip r:embed="rId5"/>
                <a:stretch>
                  <a:fillRect l="-2013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71">
                <a:extLst>
                  <a:ext uri="{FF2B5EF4-FFF2-40B4-BE49-F238E27FC236}">
                    <a16:creationId xmlns:a16="http://schemas.microsoft.com/office/drawing/2014/main" id="{547CBF5E-FE22-EF1F-48C8-C5B9E38697FA}"/>
                  </a:ext>
                </a:extLst>
              </p:cNvPr>
              <p:cNvSpPr txBox="1"/>
              <p:nvPr/>
            </p:nvSpPr>
            <p:spPr>
              <a:xfrm>
                <a:off x="3421089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350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71">
                <a:extLst>
                  <a:ext uri="{FF2B5EF4-FFF2-40B4-BE49-F238E27FC236}">
                    <a16:creationId xmlns:a16="http://schemas.microsoft.com/office/drawing/2014/main" id="{547CBF5E-FE22-EF1F-48C8-C5B9E3869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89" y="763721"/>
                <a:ext cx="1813615" cy="369332"/>
              </a:xfrm>
              <a:prstGeom prst="rect">
                <a:avLst/>
              </a:prstGeom>
              <a:blipFill>
                <a:blip r:embed="rId6"/>
                <a:stretch>
                  <a:fillRect l="-2013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F4D2C6AB-A602-A785-333C-A377218AE7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316" y="1278560"/>
            <a:ext cx="1677173" cy="94796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9618ABD-1F55-B612-2573-40638E2FF8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6866" y="1278560"/>
            <a:ext cx="1677173" cy="94796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28A650F-3EC8-D8B5-E131-A068A0B10B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8" b="23958"/>
          <a:stretch/>
        </p:blipFill>
        <p:spPr>
          <a:xfrm>
            <a:off x="5311528" y="3296839"/>
            <a:ext cx="1905000" cy="2381250"/>
          </a:xfrm>
          <a:prstGeom prst="rect">
            <a:avLst/>
          </a:prstGeom>
        </p:spPr>
      </p:pic>
      <p:sp>
        <p:nvSpPr>
          <p:cNvPr id="26" name="TextBox 24">
            <a:extLst>
              <a:ext uri="{FF2B5EF4-FFF2-40B4-BE49-F238E27FC236}">
                <a16:creationId xmlns:a16="http://schemas.microsoft.com/office/drawing/2014/main" id="{2120CD73-E757-239E-64BC-6581218516F6}"/>
              </a:ext>
            </a:extLst>
          </p:cNvPr>
          <p:cNvSpPr txBox="1"/>
          <p:nvPr/>
        </p:nvSpPr>
        <p:spPr>
          <a:xfrm>
            <a:off x="8534294" y="1567877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71">
                <a:extLst>
                  <a:ext uri="{FF2B5EF4-FFF2-40B4-BE49-F238E27FC236}">
                    <a16:creationId xmlns:a16="http://schemas.microsoft.com/office/drawing/2014/main" id="{D000ADBE-AD43-8D82-86B4-48999A8FF236}"/>
                  </a:ext>
                </a:extLst>
              </p:cNvPr>
              <p:cNvSpPr txBox="1"/>
              <p:nvPr/>
            </p:nvSpPr>
            <p:spPr>
              <a:xfrm>
                <a:off x="6199865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,2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7" name="TextBox 71">
                <a:extLst>
                  <a:ext uri="{FF2B5EF4-FFF2-40B4-BE49-F238E27FC236}">
                    <a16:creationId xmlns:a16="http://schemas.microsoft.com/office/drawing/2014/main" id="{D000ADBE-AD43-8D82-86B4-48999A8FF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865" y="763721"/>
                <a:ext cx="1813615" cy="369332"/>
              </a:xfrm>
              <a:prstGeom prst="rect">
                <a:avLst/>
              </a:prstGeom>
              <a:blipFill>
                <a:blip r:embed="rId10"/>
                <a:stretch>
                  <a:fillRect l="-2013" t="-3279" b="-180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71">
                <a:extLst>
                  <a:ext uri="{FF2B5EF4-FFF2-40B4-BE49-F238E27FC236}">
                    <a16:creationId xmlns:a16="http://schemas.microsoft.com/office/drawing/2014/main" id="{C13C40B3-778E-C5BA-9719-0684AEDBB827}"/>
                  </a:ext>
                </a:extLst>
              </p:cNvPr>
              <p:cNvSpPr txBox="1"/>
              <p:nvPr/>
            </p:nvSpPr>
            <p:spPr>
              <a:xfrm>
                <a:off x="9208009" y="763721"/>
                <a:ext cx="197283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,2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0" name="TextBox 71">
                <a:extLst>
                  <a:ext uri="{FF2B5EF4-FFF2-40B4-BE49-F238E27FC236}">
                    <a16:creationId xmlns:a16="http://schemas.microsoft.com/office/drawing/2014/main" id="{C13C40B3-778E-C5BA-9719-0684AEDBB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009" y="763721"/>
                <a:ext cx="1972838" cy="369332"/>
              </a:xfrm>
              <a:prstGeom prst="rect">
                <a:avLst/>
              </a:prstGeom>
              <a:blipFill>
                <a:blip r:embed="rId11"/>
                <a:stretch>
                  <a:fillRect l="-2167" t="-3279" b="-180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55">
            <a:extLst>
              <a:ext uri="{FF2B5EF4-FFF2-40B4-BE49-F238E27FC236}">
                <a16:creationId xmlns:a16="http://schemas.microsoft.com/office/drawing/2014/main" id="{A53A20DA-BB15-83DF-D43E-A7083E4DA061}"/>
              </a:ext>
            </a:extLst>
          </p:cNvPr>
          <p:cNvSpPr txBox="1"/>
          <p:nvPr/>
        </p:nvSpPr>
        <p:spPr>
          <a:xfrm>
            <a:off x="3907024" y="3573852"/>
            <a:ext cx="14045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  <a:p>
            <a:r>
              <a:rPr lang="es-ES" dirty="0"/>
              <a:t>I_-1=0.174</a:t>
            </a:r>
          </a:p>
          <a:p>
            <a:r>
              <a:rPr lang="es-ES" dirty="0"/>
              <a:t>I_0=0.130</a:t>
            </a:r>
          </a:p>
          <a:p>
            <a:r>
              <a:rPr lang="es-ES" dirty="0"/>
              <a:t>I_1=0.154</a:t>
            </a:r>
          </a:p>
          <a:p>
            <a:endParaRPr lang="es-ES" dirty="0"/>
          </a:p>
        </p:txBody>
      </p:sp>
      <p:sp>
        <p:nvSpPr>
          <p:cNvPr id="7" name="TextBox 24">
            <a:extLst>
              <a:ext uri="{FF2B5EF4-FFF2-40B4-BE49-F238E27FC236}">
                <a16:creationId xmlns:a16="http://schemas.microsoft.com/office/drawing/2014/main" id="{372CE14A-CCB1-AB71-4584-FBAF6765A0B4}"/>
              </a:ext>
            </a:extLst>
          </p:cNvPr>
          <p:cNvSpPr txBox="1"/>
          <p:nvPr/>
        </p:nvSpPr>
        <p:spPr>
          <a:xfrm>
            <a:off x="5722815" y="1567877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sp>
        <p:nvSpPr>
          <p:cNvPr id="10" name="TextBox 55">
            <a:extLst>
              <a:ext uri="{FF2B5EF4-FFF2-40B4-BE49-F238E27FC236}">
                <a16:creationId xmlns:a16="http://schemas.microsoft.com/office/drawing/2014/main" id="{50242003-2B95-C9FE-6D25-3B98A97CB8A9}"/>
              </a:ext>
            </a:extLst>
          </p:cNvPr>
          <p:cNvSpPr txBox="1"/>
          <p:nvPr/>
        </p:nvSpPr>
        <p:spPr>
          <a:xfrm>
            <a:off x="494179" y="3786025"/>
            <a:ext cx="1404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I_-1=0.289</a:t>
            </a:r>
          </a:p>
          <a:p>
            <a:r>
              <a:rPr lang="es-ES" dirty="0"/>
              <a:t>I_0=0.287</a:t>
            </a:r>
          </a:p>
          <a:p>
            <a:r>
              <a:rPr lang="es-ES" dirty="0"/>
              <a:t>I_1=0.289</a:t>
            </a:r>
          </a:p>
          <a:p>
            <a:endParaRPr lang="es-ES" dirty="0"/>
          </a:p>
        </p:txBody>
      </p:sp>
      <p:pic>
        <p:nvPicPr>
          <p:cNvPr id="3" name="Picture 22">
            <a:extLst>
              <a:ext uri="{FF2B5EF4-FFF2-40B4-BE49-F238E27FC236}">
                <a16:creationId xmlns:a16="http://schemas.microsoft.com/office/drawing/2014/main" id="{62798867-CBD5-B081-61F1-0E25C2752A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4931" y="1283584"/>
            <a:ext cx="1685275" cy="947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98E78C-AB34-67BF-D0E5-2C1DE16D72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7426" y="3296839"/>
            <a:ext cx="3175001" cy="2381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EA65C2-BAA7-0FDF-E0D9-6DC10E9C9E91}"/>
              </a:ext>
            </a:extLst>
          </p:cNvPr>
          <p:cNvSpPr txBox="1"/>
          <p:nvPr/>
        </p:nvSpPr>
        <p:spPr>
          <a:xfrm>
            <a:off x="8173222" y="5633288"/>
            <a:ext cx="3233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Triplicator, RGB= 0,140, 0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8559D289-8878-B35D-0A21-7A7C346FFB31}"/>
              </a:ext>
            </a:extLst>
          </p:cNvPr>
          <p:cNvSpPr txBox="1"/>
          <p:nvPr/>
        </p:nvSpPr>
        <p:spPr>
          <a:xfrm>
            <a:off x="9483200" y="2372034"/>
            <a:ext cx="16976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I_0= 5.7E-7 I_1= 0.533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68FE34-DF81-5492-386F-647B56F2100C}"/>
              </a:ext>
            </a:extLst>
          </p:cNvPr>
          <p:cNvSpPr/>
          <p:nvPr/>
        </p:nvSpPr>
        <p:spPr>
          <a:xfrm>
            <a:off x="6096000" y="637115"/>
            <a:ext cx="5334448" cy="2381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6A783-1990-325C-513D-DD8DC9F25115}"/>
              </a:ext>
            </a:extLst>
          </p:cNvPr>
          <p:cNvSpPr txBox="1"/>
          <p:nvPr/>
        </p:nvSpPr>
        <p:spPr>
          <a:xfrm>
            <a:off x="7724751" y="5933287"/>
            <a:ext cx="419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The</a:t>
            </a:r>
            <a:r>
              <a:rPr lang="es-ES" dirty="0"/>
              <a:t> 0th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darker</a:t>
            </a:r>
            <a:r>
              <a:rPr lang="es-ES" dirty="0"/>
              <a:t> as </a:t>
            </a:r>
            <a:r>
              <a:rPr lang="es-ES" dirty="0" err="1"/>
              <a:t>same</a:t>
            </a:r>
            <a:r>
              <a:rPr lang="es-ES" dirty="0"/>
              <a:t> as </a:t>
            </a:r>
            <a:r>
              <a:rPr lang="es-ES" dirty="0" err="1"/>
              <a:t>calculated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too</a:t>
            </a:r>
            <a:r>
              <a:rPr lang="es-ES" dirty="0"/>
              <a:t> </a:t>
            </a:r>
            <a:r>
              <a:rPr lang="es-ES" dirty="0" err="1"/>
              <a:t>much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100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34189-BC82-6BCD-31B5-D06DED98D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A200C69-658A-6F30-9BF7-ACE285BB4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34" y="1279323"/>
            <a:ext cx="1685274" cy="9464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13B752A-B127-96E8-F32C-F9A68E60FF3B}"/>
              </a:ext>
            </a:extLst>
          </p:cNvPr>
          <p:cNvSpPr txBox="1"/>
          <p:nvPr/>
        </p:nvSpPr>
        <p:spPr>
          <a:xfrm>
            <a:off x="2681677" y="1567877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3FE86-3E33-D909-E2C8-08B5D551E886}"/>
              </a:ext>
            </a:extLst>
          </p:cNvPr>
          <p:cNvSpPr txBox="1">
            <a:spLocks/>
          </p:cNvSpPr>
          <p:nvPr/>
        </p:nvSpPr>
        <p:spPr>
          <a:xfrm>
            <a:off x="470412" y="0"/>
            <a:ext cx="9505692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/>
              <a:t>4. Simulation results of binary and blazed </a:t>
            </a:r>
            <a:r>
              <a:rPr lang="es-ES" sz="1800" b="1" dirty="0" err="1"/>
              <a:t>phase</a:t>
            </a:r>
            <a:r>
              <a:rPr lang="es-ES" sz="1800" b="1" dirty="0"/>
              <a:t> </a:t>
            </a:r>
            <a:r>
              <a:rPr lang="es-ES" sz="1800" b="1" dirty="0" err="1"/>
              <a:t>gratings_EXAMPLE</a:t>
            </a:r>
            <a:endParaRPr lang="en-GB" sz="1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AA8E2E-AC0F-4901-6151-AE08038D3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8" b="23958"/>
          <a:stretch/>
        </p:blipFill>
        <p:spPr>
          <a:xfrm>
            <a:off x="3421089" y="3193166"/>
            <a:ext cx="1905000" cy="2381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71">
                <a:extLst>
                  <a:ext uri="{FF2B5EF4-FFF2-40B4-BE49-F238E27FC236}">
                    <a16:creationId xmlns:a16="http://schemas.microsoft.com/office/drawing/2014/main" id="{F735B0E2-DB91-4CEA-6F66-1B86F291BBED}"/>
                  </a:ext>
                </a:extLst>
              </p:cNvPr>
              <p:cNvSpPr txBox="1"/>
              <p:nvPr/>
            </p:nvSpPr>
            <p:spPr>
              <a:xfrm>
                <a:off x="478004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08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71">
                <a:extLst>
                  <a:ext uri="{FF2B5EF4-FFF2-40B4-BE49-F238E27FC236}">
                    <a16:creationId xmlns:a16="http://schemas.microsoft.com/office/drawing/2014/main" id="{F735B0E2-DB91-4CEA-6F66-1B86F291B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04" y="763721"/>
                <a:ext cx="1813615" cy="369332"/>
              </a:xfrm>
              <a:prstGeom prst="rect">
                <a:avLst/>
              </a:prstGeom>
              <a:blipFill>
                <a:blip r:embed="rId5"/>
                <a:stretch>
                  <a:fillRect l="-2013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71">
                <a:extLst>
                  <a:ext uri="{FF2B5EF4-FFF2-40B4-BE49-F238E27FC236}">
                    <a16:creationId xmlns:a16="http://schemas.microsoft.com/office/drawing/2014/main" id="{2CDABAEE-272B-0C61-A3BC-2E90C56FD5F2}"/>
                  </a:ext>
                </a:extLst>
              </p:cNvPr>
              <p:cNvSpPr txBox="1"/>
              <p:nvPr/>
            </p:nvSpPr>
            <p:spPr>
              <a:xfrm>
                <a:off x="3421089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350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71">
                <a:extLst>
                  <a:ext uri="{FF2B5EF4-FFF2-40B4-BE49-F238E27FC236}">
                    <a16:creationId xmlns:a16="http://schemas.microsoft.com/office/drawing/2014/main" id="{2CDABAEE-272B-0C61-A3BC-2E90C56FD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89" y="763721"/>
                <a:ext cx="1813615" cy="369332"/>
              </a:xfrm>
              <a:prstGeom prst="rect">
                <a:avLst/>
              </a:prstGeom>
              <a:blipFill>
                <a:blip r:embed="rId6"/>
                <a:stretch>
                  <a:fillRect l="-2013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93E7C417-CE90-A19A-FC13-F364E8714C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316" y="1278560"/>
            <a:ext cx="1677173" cy="94796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ED62134-A9D5-4256-1579-A4812FF03F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46866" y="1278560"/>
            <a:ext cx="1677173" cy="94796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1D252F5-8D18-8642-7CF8-1176A1A00E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8" b="23958"/>
          <a:stretch/>
        </p:blipFill>
        <p:spPr>
          <a:xfrm>
            <a:off x="6739377" y="3191144"/>
            <a:ext cx="1905000" cy="2381250"/>
          </a:xfrm>
          <a:prstGeom prst="rect">
            <a:avLst/>
          </a:prstGeom>
        </p:spPr>
      </p:pic>
      <p:sp>
        <p:nvSpPr>
          <p:cNvPr id="26" name="TextBox 24">
            <a:extLst>
              <a:ext uri="{FF2B5EF4-FFF2-40B4-BE49-F238E27FC236}">
                <a16:creationId xmlns:a16="http://schemas.microsoft.com/office/drawing/2014/main" id="{8E6F632A-4301-EB48-3234-C3375B4F9C25}"/>
              </a:ext>
            </a:extLst>
          </p:cNvPr>
          <p:cNvSpPr txBox="1"/>
          <p:nvPr/>
        </p:nvSpPr>
        <p:spPr>
          <a:xfrm>
            <a:off x="8534294" y="1567877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71">
                <a:extLst>
                  <a:ext uri="{FF2B5EF4-FFF2-40B4-BE49-F238E27FC236}">
                    <a16:creationId xmlns:a16="http://schemas.microsoft.com/office/drawing/2014/main" id="{D0DF4DD8-46B5-9F88-7D80-70252FB293AC}"/>
                  </a:ext>
                </a:extLst>
              </p:cNvPr>
              <p:cNvSpPr txBox="1"/>
              <p:nvPr/>
            </p:nvSpPr>
            <p:spPr>
              <a:xfrm>
                <a:off x="6199865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7" name="TextBox 71">
                <a:extLst>
                  <a:ext uri="{FF2B5EF4-FFF2-40B4-BE49-F238E27FC236}">
                    <a16:creationId xmlns:a16="http://schemas.microsoft.com/office/drawing/2014/main" id="{D0DF4DD8-46B5-9F88-7D80-70252FB29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865" y="763721"/>
                <a:ext cx="1813615" cy="369332"/>
              </a:xfrm>
              <a:prstGeom prst="rect">
                <a:avLst/>
              </a:prstGeom>
              <a:blipFill>
                <a:blip r:embed="rId10"/>
                <a:stretch>
                  <a:fillRect l="-2013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71">
                <a:extLst>
                  <a:ext uri="{FF2B5EF4-FFF2-40B4-BE49-F238E27FC236}">
                    <a16:creationId xmlns:a16="http://schemas.microsoft.com/office/drawing/2014/main" id="{5C1E98CC-F8B9-2CF2-6140-06CC0569E11A}"/>
                  </a:ext>
                </a:extLst>
              </p:cNvPr>
              <p:cNvSpPr txBox="1"/>
              <p:nvPr/>
            </p:nvSpPr>
            <p:spPr>
              <a:xfrm>
                <a:off x="9367231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0" name="TextBox 71">
                <a:extLst>
                  <a:ext uri="{FF2B5EF4-FFF2-40B4-BE49-F238E27FC236}">
                    <a16:creationId xmlns:a16="http://schemas.microsoft.com/office/drawing/2014/main" id="{5C1E98CC-F8B9-2CF2-6140-06CC0569E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231" y="763721"/>
                <a:ext cx="1813615" cy="369332"/>
              </a:xfrm>
              <a:prstGeom prst="rect">
                <a:avLst/>
              </a:prstGeom>
              <a:blipFill>
                <a:blip r:embed="rId11"/>
                <a:stretch>
                  <a:fillRect l="-2357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55">
            <a:extLst>
              <a:ext uri="{FF2B5EF4-FFF2-40B4-BE49-F238E27FC236}">
                <a16:creationId xmlns:a16="http://schemas.microsoft.com/office/drawing/2014/main" id="{28F2F12D-AB5B-90FD-4B29-13B7BFA4CF27}"/>
              </a:ext>
            </a:extLst>
          </p:cNvPr>
          <p:cNvSpPr txBox="1"/>
          <p:nvPr/>
        </p:nvSpPr>
        <p:spPr>
          <a:xfrm>
            <a:off x="5302160" y="3430194"/>
            <a:ext cx="14045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zh-CN" dirty="0"/>
              <a:t>2</a:t>
            </a:r>
            <a:r>
              <a:rPr lang="en-US" altLang="zh-CN" dirty="0"/>
              <a:t>pi</a:t>
            </a:r>
            <a:endParaRPr lang="es-ES" dirty="0"/>
          </a:p>
          <a:p>
            <a:r>
              <a:rPr lang="es-ES" dirty="0"/>
              <a:t>I_-1=0.273</a:t>
            </a:r>
          </a:p>
          <a:p>
            <a:r>
              <a:rPr lang="es-ES" dirty="0"/>
              <a:t>I_0=0.271</a:t>
            </a:r>
          </a:p>
          <a:p>
            <a:r>
              <a:rPr lang="es-ES" dirty="0"/>
              <a:t>I_1=0.273</a:t>
            </a:r>
          </a:p>
          <a:p>
            <a:endParaRPr lang="es-ES" dirty="0"/>
          </a:p>
        </p:txBody>
      </p:sp>
      <p:sp>
        <p:nvSpPr>
          <p:cNvPr id="7" name="TextBox 24">
            <a:extLst>
              <a:ext uri="{FF2B5EF4-FFF2-40B4-BE49-F238E27FC236}">
                <a16:creationId xmlns:a16="http://schemas.microsoft.com/office/drawing/2014/main" id="{57671F1F-DF1C-1642-30A9-6D1A066F5578}"/>
              </a:ext>
            </a:extLst>
          </p:cNvPr>
          <p:cNvSpPr txBox="1"/>
          <p:nvPr/>
        </p:nvSpPr>
        <p:spPr>
          <a:xfrm>
            <a:off x="5722815" y="1567877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sp>
        <p:nvSpPr>
          <p:cNvPr id="10" name="TextBox 55">
            <a:extLst>
              <a:ext uri="{FF2B5EF4-FFF2-40B4-BE49-F238E27FC236}">
                <a16:creationId xmlns:a16="http://schemas.microsoft.com/office/drawing/2014/main" id="{858CB6EB-F5D0-A47D-F7AD-CA19FA94441E}"/>
              </a:ext>
            </a:extLst>
          </p:cNvPr>
          <p:cNvSpPr txBox="1"/>
          <p:nvPr/>
        </p:nvSpPr>
        <p:spPr>
          <a:xfrm>
            <a:off x="2025532" y="3680334"/>
            <a:ext cx="1404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I_-1=0.289</a:t>
            </a:r>
          </a:p>
          <a:p>
            <a:r>
              <a:rPr lang="es-ES" dirty="0"/>
              <a:t>I_0=0.287</a:t>
            </a:r>
          </a:p>
          <a:p>
            <a:r>
              <a:rPr lang="es-ES" dirty="0"/>
              <a:t>I_1=0.289</a:t>
            </a:r>
          </a:p>
          <a:p>
            <a:endParaRPr lang="es-ES" dirty="0"/>
          </a:p>
        </p:txBody>
      </p:sp>
      <p:pic>
        <p:nvPicPr>
          <p:cNvPr id="3" name="Picture 22">
            <a:extLst>
              <a:ext uri="{FF2B5EF4-FFF2-40B4-BE49-F238E27FC236}">
                <a16:creationId xmlns:a16="http://schemas.microsoft.com/office/drawing/2014/main" id="{FD631C8F-35F9-F656-E33C-8599EBF911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4931" y="1283584"/>
            <a:ext cx="1685275" cy="947967"/>
          </a:xfrm>
          <a:prstGeom prst="rect">
            <a:avLst/>
          </a:prstGeom>
        </p:spPr>
      </p:pic>
      <p:sp>
        <p:nvSpPr>
          <p:cNvPr id="8" name="TextBox 55">
            <a:extLst>
              <a:ext uri="{FF2B5EF4-FFF2-40B4-BE49-F238E27FC236}">
                <a16:creationId xmlns:a16="http://schemas.microsoft.com/office/drawing/2014/main" id="{3D29677B-9464-C892-7248-59729829758E}"/>
              </a:ext>
            </a:extLst>
          </p:cNvPr>
          <p:cNvSpPr txBox="1"/>
          <p:nvPr/>
        </p:nvSpPr>
        <p:spPr>
          <a:xfrm>
            <a:off x="9483200" y="2372034"/>
            <a:ext cx="16976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I_0=0</a:t>
            </a:r>
          </a:p>
          <a:p>
            <a:r>
              <a:rPr lang="es-ES" dirty="0"/>
              <a:t>I_1= 0.9997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B45CD-ECE2-F990-ECB3-2DA2F7C02B3E}"/>
              </a:ext>
            </a:extLst>
          </p:cNvPr>
          <p:cNvSpPr/>
          <p:nvPr/>
        </p:nvSpPr>
        <p:spPr>
          <a:xfrm>
            <a:off x="6096000" y="637115"/>
            <a:ext cx="5334448" cy="2381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48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1D736-57C5-17D2-4278-0CB6562F1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CFD0797-95DB-65B5-161C-90D34B822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34" y="1279323"/>
            <a:ext cx="1685274" cy="9464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D2BB66B-8966-FAB4-969F-CD47D38BD759}"/>
              </a:ext>
            </a:extLst>
          </p:cNvPr>
          <p:cNvSpPr txBox="1"/>
          <p:nvPr/>
        </p:nvSpPr>
        <p:spPr>
          <a:xfrm>
            <a:off x="2681677" y="1567877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7B019-DE71-B7DF-8A51-E60EEED2FB5B}"/>
              </a:ext>
            </a:extLst>
          </p:cNvPr>
          <p:cNvSpPr txBox="1">
            <a:spLocks/>
          </p:cNvSpPr>
          <p:nvPr/>
        </p:nvSpPr>
        <p:spPr>
          <a:xfrm>
            <a:off x="470412" y="0"/>
            <a:ext cx="9505692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/>
              <a:t>4. Simulation results of binary and blazed phase gratings</a:t>
            </a:r>
            <a:endParaRPr lang="en-GB" sz="1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7926E6-18B4-9A6C-80D9-CAD9E87B6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8" b="23958"/>
          <a:stretch/>
        </p:blipFill>
        <p:spPr>
          <a:xfrm>
            <a:off x="1873561" y="3236356"/>
            <a:ext cx="1905000" cy="2381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71">
                <a:extLst>
                  <a:ext uri="{FF2B5EF4-FFF2-40B4-BE49-F238E27FC236}">
                    <a16:creationId xmlns:a16="http://schemas.microsoft.com/office/drawing/2014/main" id="{3D90C295-6735-62A6-4A9F-DCA569E7295B}"/>
                  </a:ext>
                </a:extLst>
              </p:cNvPr>
              <p:cNvSpPr txBox="1"/>
              <p:nvPr/>
            </p:nvSpPr>
            <p:spPr>
              <a:xfrm>
                <a:off x="478004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71">
                <a:extLst>
                  <a:ext uri="{FF2B5EF4-FFF2-40B4-BE49-F238E27FC236}">
                    <a16:creationId xmlns:a16="http://schemas.microsoft.com/office/drawing/2014/main" id="{3D90C295-6735-62A6-4A9F-DCA569E72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04" y="763721"/>
                <a:ext cx="1813615" cy="369332"/>
              </a:xfrm>
              <a:prstGeom prst="rect">
                <a:avLst/>
              </a:prstGeom>
              <a:blipFill>
                <a:blip r:embed="rId5"/>
                <a:stretch>
                  <a:fillRect l="-2013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71">
                <a:extLst>
                  <a:ext uri="{FF2B5EF4-FFF2-40B4-BE49-F238E27FC236}">
                    <a16:creationId xmlns:a16="http://schemas.microsoft.com/office/drawing/2014/main" id="{F60EC742-20FD-E336-3EF4-5547CBD4E7CB}"/>
                  </a:ext>
                </a:extLst>
              </p:cNvPr>
              <p:cNvSpPr txBox="1"/>
              <p:nvPr/>
            </p:nvSpPr>
            <p:spPr>
              <a:xfrm>
                <a:off x="3421089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350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71">
                <a:extLst>
                  <a:ext uri="{FF2B5EF4-FFF2-40B4-BE49-F238E27FC236}">
                    <a16:creationId xmlns:a16="http://schemas.microsoft.com/office/drawing/2014/main" id="{F60EC742-20FD-E336-3EF4-5547CBD4E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89" y="763721"/>
                <a:ext cx="1813615" cy="369332"/>
              </a:xfrm>
              <a:prstGeom prst="rect">
                <a:avLst/>
              </a:prstGeom>
              <a:blipFill>
                <a:blip r:embed="rId6"/>
                <a:stretch>
                  <a:fillRect l="-2013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7A9638CD-F962-446F-A89E-4E6FE5961B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317" y="1278560"/>
            <a:ext cx="1677171" cy="94796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6A030E8-4BB6-B53F-7CEA-8A618727C7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58" b="23958"/>
          <a:stretch/>
        </p:blipFill>
        <p:spPr>
          <a:xfrm>
            <a:off x="5398876" y="3222834"/>
            <a:ext cx="1905000" cy="2381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71">
                <a:extLst>
                  <a:ext uri="{FF2B5EF4-FFF2-40B4-BE49-F238E27FC236}">
                    <a16:creationId xmlns:a16="http://schemas.microsoft.com/office/drawing/2014/main" id="{D7333957-296E-3D57-C2B5-E922266AC1B3}"/>
                  </a:ext>
                </a:extLst>
              </p:cNvPr>
              <p:cNvSpPr txBox="1"/>
              <p:nvPr/>
            </p:nvSpPr>
            <p:spPr>
              <a:xfrm>
                <a:off x="6199865" y="76372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2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7" name="TextBox 71">
                <a:extLst>
                  <a:ext uri="{FF2B5EF4-FFF2-40B4-BE49-F238E27FC236}">
                    <a16:creationId xmlns:a16="http://schemas.microsoft.com/office/drawing/2014/main" id="{D7333957-296E-3D57-C2B5-E922266AC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865" y="763721"/>
                <a:ext cx="1813615" cy="369332"/>
              </a:xfrm>
              <a:prstGeom prst="rect">
                <a:avLst/>
              </a:prstGeom>
              <a:blipFill>
                <a:blip r:embed="rId9"/>
                <a:stretch>
                  <a:fillRect l="-2013" t="-3279" b="-180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55">
            <a:extLst>
              <a:ext uri="{FF2B5EF4-FFF2-40B4-BE49-F238E27FC236}">
                <a16:creationId xmlns:a16="http://schemas.microsoft.com/office/drawing/2014/main" id="{A71584FA-9553-F5C5-DAF6-4A61253849C3}"/>
              </a:ext>
            </a:extLst>
          </p:cNvPr>
          <p:cNvSpPr txBox="1"/>
          <p:nvPr/>
        </p:nvSpPr>
        <p:spPr>
          <a:xfrm>
            <a:off x="4098819" y="3569503"/>
            <a:ext cx="14045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I_-1=0.224</a:t>
            </a:r>
          </a:p>
          <a:p>
            <a:r>
              <a:rPr lang="es-ES" dirty="0"/>
              <a:t>I_0=0.271</a:t>
            </a:r>
          </a:p>
          <a:p>
            <a:r>
              <a:rPr lang="es-ES" dirty="0"/>
              <a:t>I_1=0.224</a:t>
            </a:r>
          </a:p>
        </p:txBody>
      </p:sp>
      <p:sp>
        <p:nvSpPr>
          <p:cNvPr id="7" name="TextBox 24">
            <a:extLst>
              <a:ext uri="{FF2B5EF4-FFF2-40B4-BE49-F238E27FC236}">
                <a16:creationId xmlns:a16="http://schemas.microsoft.com/office/drawing/2014/main" id="{5A1A8397-6C7E-35DE-D69E-7B0EB995F594}"/>
              </a:ext>
            </a:extLst>
          </p:cNvPr>
          <p:cNvSpPr txBox="1"/>
          <p:nvPr/>
        </p:nvSpPr>
        <p:spPr>
          <a:xfrm>
            <a:off x="5722815" y="1567877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sp>
        <p:nvSpPr>
          <p:cNvPr id="10" name="TextBox 55">
            <a:extLst>
              <a:ext uri="{FF2B5EF4-FFF2-40B4-BE49-F238E27FC236}">
                <a16:creationId xmlns:a16="http://schemas.microsoft.com/office/drawing/2014/main" id="{05AD9235-308D-4A5A-624F-A2D76F9D7ED7}"/>
              </a:ext>
            </a:extLst>
          </p:cNvPr>
          <p:cNvSpPr txBox="1"/>
          <p:nvPr/>
        </p:nvSpPr>
        <p:spPr>
          <a:xfrm>
            <a:off x="478004" y="3723524"/>
            <a:ext cx="1404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I_-1=0.237</a:t>
            </a:r>
          </a:p>
          <a:p>
            <a:r>
              <a:rPr lang="es-ES" dirty="0"/>
              <a:t>I_0=0.287</a:t>
            </a:r>
          </a:p>
          <a:p>
            <a:r>
              <a:rPr lang="es-ES" dirty="0"/>
              <a:t>I_1=0.237</a:t>
            </a:r>
          </a:p>
          <a:p>
            <a:endParaRPr lang="es-ES" dirty="0"/>
          </a:p>
        </p:txBody>
      </p:sp>
      <p:pic>
        <p:nvPicPr>
          <p:cNvPr id="3" name="Picture 22">
            <a:extLst>
              <a:ext uri="{FF2B5EF4-FFF2-40B4-BE49-F238E27FC236}">
                <a16:creationId xmlns:a16="http://schemas.microsoft.com/office/drawing/2014/main" id="{9610BA3E-8D15-DDD9-5A5C-0CF4452049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4931" y="1283584"/>
            <a:ext cx="1685275" cy="947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2B1E49-B9F5-8803-4EC6-414CF780CD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3716" y="3222834"/>
            <a:ext cx="3073169" cy="23080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CF69F1-8519-FD55-5C5C-9A5CE4FE0E72}"/>
              </a:ext>
            </a:extLst>
          </p:cNvPr>
          <p:cNvSpPr txBox="1"/>
          <p:nvPr/>
        </p:nvSpPr>
        <p:spPr>
          <a:xfrm>
            <a:off x="7904586" y="2692941"/>
            <a:ext cx="3172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Triplicator, RGB= 0,0, 112.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3840F570-7363-BC41-0233-680F0B80B594}"/>
              </a:ext>
            </a:extLst>
          </p:cNvPr>
          <p:cNvSpPr txBox="1"/>
          <p:nvPr/>
        </p:nvSpPr>
        <p:spPr>
          <a:xfrm>
            <a:off x="8278459" y="1365038"/>
            <a:ext cx="16976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I_0=0</a:t>
            </a:r>
          </a:p>
          <a:p>
            <a:r>
              <a:rPr lang="es-ES" dirty="0"/>
              <a:t>I_1= 0.945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7297B-26B3-1AA4-144D-F639F4261036}"/>
              </a:ext>
            </a:extLst>
          </p:cNvPr>
          <p:cNvSpPr/>
          <p:nvPr/>
        </p:nvSpPr>
        <p:spPr>
          <a:xfrm>
            <a:off x="6096000" y="637115"/>
            <a:ext cx="3593432" cy="1734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534252-7A49-7BA5-8512-916BD28EDDDB}"/>
              </a:ext>
            </a:extLst>
          </p:cNvPr>
          <p:cNvSpPr txBox="1"/>
          <p:nvPr/>
        </p:nvSpPr>
        <p:spPr>
          <a:xfrm>
            <a:off x="8342467" y="5691460"/>
            <a:ext cx="214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The</a:t>
            </a:r>
            <a:r>
              <a:rPr lang="es-ES" dirty="0"/>
              <a:t> 0th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darker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838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3D076-7D6B-261A-A697-01C3034A8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F859-C863-580C-35AE-5A0F81FCAF3A}"/>
              </a:ext>
            </a:extLst>
          </p:cNvPr>
          <p:cNvSpPr txBox="1">
            <a:spLocks/>
          </p:cNvSpPr>
          <p:nvPr/>
        </p:nvSpPr>
        <p:spPr>
          <a:xfrm>
            <a:off x="470412" y="0"/>
            <a:ext cx="9505692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/>
              <a:t>5. Conclusión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82631-1B2E-37E9-C85F-D501FCBD3AC7}"/>
              </a:ext>
            </a:extLst>
          </p:cNvPr>
          <p:cNvSpPr txBox="1"/>
          <p:nvPr/>
        </p:nvSpPr>
        <p:spPr>
          <a:xfrm>
            <a:off x="1014984" y="1572768"/>
            <a:ext cx="10643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diffraction</a:t>
            </a:r>
            <a:r>
              <a:rPr lang="es-ES" dirty="0"/>
              <a:t> </a:t>
            </a:r>
            <a:r>
              <a:rPr lang="es-ES" dirty="0" err="1"/>
              <a:t>efficiency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triplicator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intensity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are </a:t>
            </a:r>
            <a:r>
              <a:rPr lang="es-ES" dirty="0" err="1"/>
              <a:t>affected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several</a:t>
            </a:r>
            <a:r>
              <a:rPr lang="es-ES" dirty="0"/>
              <a:t> </a:t>
            </a:r>
            <a:r>
              <a:rPr lang="es-ES" dirty="0" err="1"/>
              <a:t>factors</a:t>
            </a:r>
            <a:r>
              <a:rPr lang="es-E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Period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binary</a:t>
            </a:r>
            <a:r>
              <a:rPr lang="es-ES" dirty="0"/>
              <a:t> </a:t>
            </a:r>
            <a:r>
              <a:rPr lang="es-ES" dirty="0" err="1"/>
              <a:t>phase</a:t>
            </a:r>
            <a:r>
              <a:rPr lang="es-ES" dirty="0"/>
              <a:t> </a:t>
            </a:r>
            <a:r>
              <a:rPr lang="es-ES" dirty="0" err="1"/>
              <a:t>grating</a:t>
            </a:r>
            <a:r>
              <a:rPr lang="es-ES" dirty="0"/>
              <a:t>.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period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divisor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height</a:t>
            </a:r>
            <a:r>
              <a:rPr lang="es-ES" dirty="0"/>
              <a:t>, at </a:t>
            </a:r>
            <a:r>
              <a:rPr lang="es-ES" dirty="0" err="1"/>
              <a:t>phase</a:t>
            </a:r>
            <a:r>
              <a:rPr lang="es-ES" dirty="0"/>
              <a:t> =0.64pi, </a:t>
            </a:r>
            <a:r>
              <a:rPr lang="es-ES" dirty="0" err="1"/>
              <a:t>we</a:t>
            </a:r>
            <a:r>
              <a:rPr lang="es-ES" dirty="0"/>
              <a:t> </a:t>
            </a:r>
          </a:p>
          <a:p>
            <a:r>
              <a:rPr lang="es-ES" dirty="0" err="1"/>
              <a:t>might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triplicator </a:t>
            </a:r>
            <a:r>
              <a:rPr lang="es-ES" dirty="0" err="1"/>
              <a:t>exactly</a:t>
            </a:r>
            <a:r>
              <a:rPr lang="es-ES" dirty="0"/>
              <a:t>.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s-ES" dirty="0" err="1"/>
              <a:t>Period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blazed</a:t>
            </a:r>
            <a:r>
              <a:rPr lang="es-ES" dirty="0"/>
              <a:t> </a:t>
            </a:r>
            <a:r>
              <a:rPr lang="es-ES" dirty="0" err="1"/>
              <a:t>phase</a:t>
            </a:r>
            <a:r>
              <a:rPr lang="es-ES" dirty="0"/>
              <a:t> </a:t>
            </a:r>
            <a:r>
              <a:rPr lang="es-ES" dirty="0" err="1"/>
              <a:t>gratings</a:t>
            </a:r>
            <a:r>
              <a:rPr lang="es-ES" dirty="0"/>
              <a:t>.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period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divisor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height</a:t>
            </a:r>
            <a:r>
              <a:rPr lang="es-ES" dirty="0"/>
              <a:t>/</a:t>
            </a:r>
            <a:r>
              <a:rPr lang="es-ES" dirty="0" err="1"/>
              <a:t>width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conversión</a:t>
            </a:r>
          </a:p>
          <a:p>
            <a:r>
              <a:rPr lang="es-ES" dirty="0" err="1"/>
              <a:t>efficiency</a:t>
            </a:r>
            <a:r>
              <a:rPr lang="es-ES" dirty="0"/>
              <a:t>, </a:t>
            </a:r>
            <a:r>
              <a:rPr lang="es-ES" dirty="0" err="1"/>
              <a:t>from</a:t>
            </a:r>
            <a:r>
              <a:rPr lang="es-ES" dirty="0"/>
              <a:t> 0th </a:t>
            </a:r>
            <a:r>
              <a:rPr lang="es-ES" dirty="0" err="1"/>
              <a:t>to</a:t>
            </a:r>
            <a:r>
              <a:rPr lang="es-ES" dirty="0"/>
              <a:t> 1st, Will </a:t>
            </a:r>
            <a:r>
              <a:rPr lang="es-ES" dirty="0" err="1"/>
              <a:t>not</a:t>
            </a:r>
            <a:r>
              <a:rPr lang="es-ES" dirty="0"/>
              <a:t> be </a:t>
            </a:r>
            <a:r>
              <a:rPr lang="es-ES" dirty="0" err="1"/>
              <a:t>close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1. 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s-ES" dirty="0"/>
              <a:t>In </a:t>
            </a:r>
            <a:r>
              <a:rPr lang="es-ES" dirty="0" err="1"/>
              <a:t>experiment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polarizer</a:t>
            </a:r>
            <a:r>
              <a:rPr lang="es-ES" dirty="0"/>
              <a:t> at </a:t>
            </a:r>
            <a:r>
              <a:rPr lang="es-ES" dirty="0" err="1"/>
              <a:t>reflection</a:t>
            </a:r>
            <a:r>
              <a:rPr lang="es-ES" dirty="0"/>
              <a:t> </a:t>
            </a:r>
            <a:r>
              <a:rPr lang="es-ES" dirty="0" err="1"/>
              <a:t>direction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334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5213</TotalTime>
  <Words>846</Words>
  <Application>Microsoft Office PowerPoint</Application>
  <PresentationFormat>Widescreen</PresentationFormat>
  <Paragraphs>150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Gao, Shang</dc:creator>
  <cp:lastModifiedBy>Gao, Shang</cp:lastModifiedBy>
  <cp:revision>1016</cp:revision>
  <dcterms:created xsi:type="dcterms:W3CDTF">2024-06-10T13:12:33Z</dcterms:created>
  <dcterms:modified xsi:type="dcterms:W3CDTF">2024-10-28T10:27:42Z</dcterms:modified>
</cp:coreProperties>
</file>