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9" r:id="rId2"/>
    <p:sldId id="335" r:id="rId3"/>
    <p:sldId id="331" r:id="rId4"/>
    <p:sldId id="340" r:id="rId5"/>
    <p:sldId id="336" r:id="rId6"/>
    <p:sldId id="344" r:id="rId7"/>
    <p:sldId id="341" r:id="rId8"/>
    <p:sldId id="345" r:id="rId9"/>
    <p:sldId id="342" r:id="rId10"/>
    <p:sldId id="346" r:id="rId11"/>
    <p:sldId id="343" r:id="rId12"/>
    <p:sldId id="347" r:id="rId13"/>
    <p:sldId id="3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00"/>
    <a:srgbClr val="FF7B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939F-5768-4E70-91A6-8B39B151029F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2539-8B09-4F20-B35B-3533D8BF6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5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experiment figs.</a:t>
            </a:r>
          </a:p>
          <a:p>
            <a:pPr marL="228600" indent="-228600">
              <a:buAutoNum type="arabicPeriod"/>
            </a:pPr>
            <a:r>
              <a:rPr lang="en-US" dirty="0"/>
              <a:t>Add combined </a:t>
            </a:r>
            <a:r>
              <a:rPr lang="en-US" dirty="0" err="1"/>
              <a:t>blazeds</a:t>
            </a:r>
            <a:r>
              <a:rPr lang="en-US" dirty="0"/>
              <a:t> with </a:t>
            </a:r>
            <a:r>
              <a:rPr lang="en-US" dirty="0" err="1"/>
              <a:t>matix</a:t>
            </a:r>
            <a:r>
              <a:rPr lang="en-US" dirty="0"/>
              <a:t>. With conversion.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2539-8B09-4F20-B35B-3533D8BF67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4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96BB-E44D-67A3-72F9-4EDDCE676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024B-102E-6CC2-E752-50BE2268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CDDF-9629-3E68-B744-26D82BF1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A843-6D7E-24DA-8176-B8D29746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C1B3-8489-98E6-9244-B3710A8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17B2-CBDD-430C-7501-EB2C013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0D334-169F-94F8-69EF-44625DE5B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C835-4738-9D7A-0E06-670D45DA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F21F-21AF-8F75-5BAA-4C4EFC20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E9B7-3ED5-F399-CE0B-6C3BF27E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15AAB-FF76-CE25-5929-E43BADEAB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F2DF3-882F-7EB8-5076-8978FA6A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ABFA-CC60-F830-1755-D74B7754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3273-9CA1-EFFF-E75A-5F149B5D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D6C3-6AFB-012A-0B2F-C45D3DF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035-B324-2B61-0142-38A7B13E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1E6F-E204-C2ED-048A-88B30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8CC7-7491-9642-4835-926B9F3F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785-E87E-4946-21FE-F0C36DC8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7391-D819-2FB0-E8B4-DB8E798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E27E-F3D1-FE85-7103-BE1F10F1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F947F-AEEE-0760-70D8-4FF63ECE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AE50-DD9B-A748-F091-5EBC628A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BF37-95C0-FB3A-EA23-CF05A92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21F2-779E-2B97-89B8-6461C750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105-4377-1F5B-51EE-1597183C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FD66-B391-2C1F-2CD2-667E775F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E990-B949-5F93-EC3F-FDEFB64F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0E33-7749-1C67-890B-62CDFDE4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1442-0C65-76D3-CC0C-9E5FA73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F210-D5C1-5279-A077-A3C19F44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78C6-947C-2D6C-AC98-064526B8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82E3-6DE1-8A23-FA98-1F1159E4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E8EE-4DEC-8934-9B9F-3CF2CBC1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0CB6B-F218-F28C-DB81-6FC1A4C54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4F8D2-A873-E1C6-CE30-BCC1BF52F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DC6CC-C160-28CD-9415-CA057936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F7408-804A-6CB1-1BB7-7287481E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4F0CF-F1B0-E579-B9B3-89444F0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E1F4-5A68-CA4B-784B-46905CCF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3AE74-0395-7172-E3EC-6E9FB85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6BDD8-8E3B-EB0D-9F2F-73A597C6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7A442-399A-1EEF-E48A-1CE1836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614A0-3FE4-1C02-A7D9-1CBDBA7E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A76C0-6670-86E6-8A74-2B1CDB3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DCDF-B738-CC40-5362-A40731BB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07-D63A-31AA-0A17-9510334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FD8E-806E-8392-DF37-7177696E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758D-8860-AF76-E19F-DD099BA5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D111-D0AA-75CE-A882-D2BA73DA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24A1-5604-17CC-E881-427CF088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2554-2CD7-530E-A83B-9CE8B88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5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B4A-B121-76CC-2B1E-914319BB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430FE-4406-EAB4-D86E-83C3D8E6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D8BD-F135-5249-0A94-FB6E74DF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4F1A-AC78-7E57-B8C0-F88103B6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2D26-1BE7-0EB5-D504-5BD8AE96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1C2E-78B6-4B18-CC8D-228EF32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97BC9-1D4E-A19F-F33E-57FCE04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A016-32C0-61BE-0E91-B1C3801E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AF4A-3C4B-54AC-B7B6-37EFB68AA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D139C-2B3E-4A5B-8F8C-55182AF4AE0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FF54-87BB-698C-130A-DA9333E8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E570-66D8-BE63-E656-19086787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60.png"/><Relationship Id="rId10" Type="http://schemas.openxmlformats.org/officeDocument/2006/relationships/image" Target="../media/image19.png"/><Relationship Id="rId9" Type="http://schemas.openxmlformats.org/officeDocument/2006/relationships/image" Target="../media/image4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12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00.png"/><Relationship Id="rId5" Type="http://schemas.openxmlformats.org/officeDocument/2006/relationships/image" Target="../media/image351.png"/><Relationship Id="rId10" Type="http://schemas.openxmlformats.org/officeDocument/2006/relationships/image" Target="../media/image391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12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50.png"/><Relationship Id="rId5" Type="http://schemas.openxmlformats.org/officeDocument/2006/relationships/image" Target="../media/image351.png"/><Relationship Id="rId10" Type="http://schemas.openxmlformats.org/officeDocument/2006/relationships/image" Target="../media/image440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7EE1E-BA4B-D0F3-DFC0-7A3FFF7EFA8E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                              Simulation FFT of binary phase grating with/ without blazed phase gratings.</a:t>
            </a:r>
            <a:br>
              <a:rPr lang="es-ES" sz="1800" b="1" dirty="0"/>
            </a:br>
            <a:r>
              <a:rPr lang="es-ES" sz="1800" b="1" dirty="0"/>
              <a:t>1 One channel  </a:t>
            </a:r>
            <a:endParaRPr lang="en-GB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5126A-A240-8251-3CDC-52FD2E6C1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36" y="795528"/>
            <a:ext cx="3300945" cy="247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C9099-E749-6DE4-B63F-AC07B4EDA18C}"/>
              </a:ext>
            </a:extLst>
          </p:cNvPr>
          <p:cNvSpPr txBox="1"/>
          <p:nvPr/>
        </p:nvSpPr>
        <p:spPr>
          <a:xfrm>
            <a:off x="417943" y="2914488"/>
            <a:ext cx="35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Binary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Phase1=</a:t>
            </a:r>
            <a:r>
              <a:rPr lang="es-ES" dirty="0" err="1"/>
              <a:t>exp</a:t>
            </a:r>
            <a:r>
              <a:rPr lang="es-ES" dirty="0"/>
              <a:t>(i*0)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Phase2=</a:t>
            </a:r>
            <a:r>
              <a:rPr lang="es-ES" dirty="0" err="1"/>
              <a:t>exp</a:t>
            </a:r>
            <a:r>
              <a:rPr lang="es-ES" dirty="0"/>
              <a:t>(i*0.64*π)</a:t>
            </a:r>
          </a:p>
        </p:txBody>
      </p:sp>
      <p:pic>
        <p:nvPicPr>
          <p:cNvPr id="11" name="Picture 10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D5F8C24F-A80C-52A7-202D-2DAC29C9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79" y="665010"/>
            <a:ext cx="3713583" cy="2785188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DA91395-9675-A77F-1202-8D2A26D3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90" y="665009"/>
            <a:ext cx="3713583" cy="2785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CEA886-8B9A-7C04-FBAB-F664AA22B1C5}"/>
              </a:ext>
            </a:extLst>
          </p:cNvPr>
          <p:cNvSpPr txBox="1"/>
          <p:nvPr/>
        </p:nvSpPr>
        <p:spPr>
          <a:xfrm>
            <a:off x="4634820" y="3059668"/>
            <a:ext cx="269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Blazed phase grating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Phase=exp(</a:t>
            </a:r>
            <a:r>
              <a:rPr lang="en-GB" dirty="0" err="1"/>
              <a:t>i</a:t>
            </a:r>
            <a:r>
              <a:rPr lang="en-GB" dirty="0"/>
              <a:t>*(0-2</a:t>
            </a:r>
            <a:r>
              <a:rPr lang="es-ES" dirty="0"/>
              <a:t> π</a:t>
            </a:r>
            <a:r>
              <a:rPr lang="en-GB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0571C-5C4A-A49B-4109-D780360E7681}"/>
              </a:ext>
            </a:extLst>
          </p:cNvPr>
          <p:cNvSpPr txBox="1"/>
          <p:nvPr/>
        </p:nvSpPr>
        <p:spPr>
          <a:xfrm>
            <a:off x="8522208" y="3059668"/>
            <a:ext cx="252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Blazed phase grating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Phase=exp(</a:t>
            </a:r>
            <a:r>
              <a:rPr lang="en-GB" dirty="0" err="1"/>
              <a:t>i</a:t>
            </a:r>
            <a:r>
              <a:rPr lang="en-GB" dirty="0"/>
              <a:t>*(0-2</a:t>
            </a:r>
            <a:r>
              <a:rPr lang="es-ES" dirty="0"/>
              <a:t> π</a:t>
            </a:r>
            <a:r>
              <a:rPr lang="en-GB" dirty="0"/>
              <a:t>))</a:t>
            </a:r>
            <a:endParaRPr lang="en-GB" i="1" dirty="0"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7F70D-ACA9-AA26-F1B3-511F25142A7E}"/>
              </a:ext>
            </a:extLst>
          </p:cNvPr>
          <p:cNvSpPr txBox="1"/>
          <p:nvPr/>
        </p:nvSpPr>
        <p:spPr>
          <a:xfrm>
            <a:off x="8703895" y="5556011"/>
            <a:ext cx="2638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Gaussian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Size</a:t>
            </a:r>
            <a:r>
              <a:rPr lang="es-ES" dirty="0"/>
              <a:t> 1920*1080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Beam   </a:t>
            </a:r>
            <a:r>
              <a:rPr lang="es-ES" dirty="0" err="1"/>
              <a:t>width</a:t>
            </a:r>
            <a:r>
              <a:rPr lang="es-ES" dirty="0"/>
              <a:t>= 150px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754075-EE3B-9624-A718-F7C6CB7D6FE1}"/>
              </a:ext>
            </a:extLst>
          </p:cNvPr>
          <p:cNvSpPr txBox="1"/>
          <p:nvPr/>
        </p:nvSpPr>
        <p:spPr>
          <a:xfrm>
            <a:off x="661783" y="841259"/>
            <a:ext cx="263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Size</a:t>
            </a:r>
            <a:r>
              <a:rPr lang="es-ES" dirty="0"/>
              <a:t> 1920*1080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779F7-A918-D863-E951-3D3D19884276}"/>
              </a:ext>
            </a:extLst>
          </p:cNvPr>
          <p:cNvSpPr txBox="1"/>
          <p:nvPr/>
        </p:nvSpPr>
        <p:spPr>
          <a:xfrm>
            <a:off x="417943" y="4115206"/>
            <a:ext cx="8233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calculated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 </a:t>
            </a:r>
            <a:r>
              <a:rPr lang="en-GB" dirty="0"/>
              <a:t>Blazed phase grating (horizontal) × Blazed phase grating (vertical).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n-GB" dirty="0"/>
              <a:t>× blazed phase grating (horizontal) × blazed phase grating (vertical).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</a:t>
            </a:r>
            <a:r>
              <a:rPr lang="es-ES" dirty="0" err="1"/>
              <a:t>beam</a:t>
            </a:r>
            <a:r>
              <a:rPr lang="en-GB" dirty="0"/>
              <a:t> ×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n-GB" dirty="0"/>
              <a:t>× blazed phase grating (horizontal) × blazed phase grating (vertical) to observe diffraction pattern clearly.</a:t>
            </a:r>
          </a:p>
        </p:txBody>
      </p:sp>
      <p:pic>
        <p:nvPicPr>
          <p:cNvPr id="8" name="Picture 7" descr="A bright light in the dark&#10;&#10;Description automatically generated">
            <a:extLst>
              <a:ext uri="{FF2B5EF4-FFF2-40B4-BE49-F238E27FC236}">
                <a16:creationId xmlns:a16="http://schemas.microsoft.com/office/drawing/2014/main" id="{D6C694DE-E27D-6813-45B8-8E85DDA22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82" y="4050577"/>
            <a:ext cx="2556185" cy="1437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761A6-218C-A1C3-955F-8A6C20D3CE2D}"/>
              </a:ext>
            </a:extLst>
          </p:cNvPr>
          <p:cNvCxnSpPr>
            <a:cxnSpLocks/>
          </p:cNvCxnSpPr>
          <p:nvPr/>
        </p:nvCxnSpPr>
        <p:spPr>
          <a:xfrm>
            <a:off x="9866376" y="4769504"/>
            <a:ext cx="40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7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44749-796C-6794-B2E5-BB49C37A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>
            <a:extLst>
              <a:ext uri="{FF2B5EF4-FFF2-40B4-BE49-F238E27FC236}">
                <a16:creationId xmlns:a16="http://schemas.microsoft.com/office/drawing/2014/main" id="{0C9A8E68-EF36-2379-E1CD-BC06975B1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3" y="1278559"/>
            <a:ext cx="1677173" cy="947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6BAADA33-1BE7-9FFB-27F7-74737235BB3E}"/>
                  </a:ext>
                </a:extLst>
              </p:cNvPr>
              <p:cNvSpPr txBox="1"/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6BAADA33-1BE7-9FFB-27F7-74737235B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blipFill>
                <a:blip r:embed="rId3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7FBA8DEA-51BB-9D6B-010F-BC3AAAB83A99}"/>
              </a:ext>
            </a:extLst>
          </p:cNvPr>
          <p:cNvSpPr txBox="1"/>
          <p:nvPr/>
        </p:nvSpPr>
        <p:spPr>
          <a:xfrm>
            <a:off x="3928649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C80148D-F63E-ADCE-4522-95CBC67D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3" y="2954303"/>
            <a:ext cx="1677172" cy="3354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4FAD2A-6B5E-4412-D500-60C51B6A2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7715" y="1278560"/>
            <a:ext cx="1677173" cy="947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E0683C-1E39-3837-2CF5-9199489F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4265" y="1278560"/>
            <a:ext cx="1677173" cy="947966"/>
          </a:xfrm>
          <a:prstGeom prst="rect">
            <a:avLst/>
          </a:prstGeom>
        </p:spPr>
      </p:pic>
      <p:sp>
        <p:nvSpPr>
          <p:cNvPr id="9" name="TextBox 24">
            <a:extLst>
              <a:ext uri="{FF2B5EF4-FFF2-40B4-BE49-F238E27FC236}">
                <a16:creationId xmlns:a16="http://schemas.microsoft.com/office/drawing/2014/main" id="{E23C84A0-F4DE-2CFF-A119-CCCD1F97C283}"/>
              </a:ext>
            </a:extLst>
          </p:cNvPr>
          <p:cNvSpPr txBox="1"/>
          <p:nvPr/>
        </p:nvSpPr>
        <p:spPr>
          <a:xfrm>
            <a:off x="6781693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6DDBC2EB-C622-EC48-F465-4E370EAABD8F}"/>
                  </a:ext>
                </a:extLst>
              </p:cNvPr>
              <p:cNvSpPr txBox="1"/>
              <p:nvPr/>
            </p:nvSpPr>
            <p:spPr>
              <a:xfrm>
                <a:off x="444726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6DDBC2EB-C622-EC48-F465-4E370EAA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64" y="763721"/>
                <a:ext cx="1813615" cy="369332"/>
              </a:xfrm>
              <a:prstGeom prst="rect">
                <a:avLst/>
              </a:prstGeom>
              <a:blipFill>
                <a:blip r:embed="rId7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71">
                <a:extLst>
                  <a:ext uri="{FF2B5EF4-FFF2-40B4-BE49-F238E27FC236}">
                    <a16:creationId xmlns:a16="http://schemas.microsoft.com/office/drawing/2014/main" id="{BD556430-2E58-4738-7489-96345471BEDB}"/>
                  </a:ext>
                </a:extLst>
              </p:cNvPr>
              <p:cNvSpPr txBox="1"/>
              <p:nvPr/>
            </p:nvSpPr>
            <p:spPr>
              <a:xfrm>
                <a:off x="7614630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71">
                <a:extLst>
                  <a:ext uri="{FF2B5EF4-FFF2-40B4-BE49-F238E27FC236}">
                    <a16:creationId xmlns:a16="http://schemas.microsoft.com/office/drawing/2014/main" id="{BD556430-2E58-4738-7489-96345471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30" y="763721"/>
                <a:ext cx="1813615" cy="369332"/>
              </a:xfrm>
              <a:prstGeom prst="rect">
                <a:avLst/>
              </a:prstGeom>
              <a:blipFill>
                <a:blip r:embed="rId8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2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1D736-57C5-17D2-4278-0CB6562F1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CFD0797-95DB-65B5-161C-90D34B82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9323"/>
            <a:ext cx="1685274" cy="946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2BB66B-8966-FAB4-969F-CD47D38BD759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7B019-DE71-B7DF-8A51-E60EEED2FB5B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7926E6-18B4-9A6C-80D9-CAD9E87B6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2119776" y="250825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3D90C295-6735-62A6-4A9F-DCA569E7295B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3D90C295-6735-62A6-4A9F-DCA569E7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F60EC742-20FD-E336-3EF4-5547CBD4E7CB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F60EC742-20FD-E336-3EF4-5547CBD4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7A9638CD-F962-446F-A89E-4E6FE5961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317" y="1278560"/>
            <a:ext cx="1677171" cy="9479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6A030E8-4BB6-B53F-7CEA-8A618727C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645091" y="2494733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7333957-296E-3D57-C2B5-E922266AC1B3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7333957-296E-3D57-C2B5-E922266A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9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A71584FA-9553-F5C5-DAF6-4A61253849C3}"/>
              </a:ext>
            </a:extLst>
          </p:cNvPr>
          <p:cNvSpPr txBox="1"/>
          <p:nvPr/>
        </p:nvSpPr>
        <p:spPr>
          <a:xfrm>
            <a:off x="4207874" y="2733783"/>
            <a:ext cx="1404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2</a:t>
            </a:r>
            <a:r>
              <a:rPr lang="en-US" altLang="zh-CN" dirty="0"/>
              <a:t>pi</a:t>
            </a:r>
            <a:endParaRPr lang="es-ES" dirty="0"/>
          </a:p>
          <a:p>
            <a:r>
              <a:rPr lang="es-ES" dirty="0"/>
              <a:t>I_-1=0.288</a:t>
            </a:r>
          </a:p>
          <a:p>
            <a:r>
              <a:rPr lang="es-ES" dirty="0"/>
              <a:t>I_0=0.288</a:t>
            </a:r>
          </a:p>
          <a:p>
            <a:r>
              <a:rPr lang="es-ES" dirty="0"/>
              <a:t>I_1=0.288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5A1A8397-6C7E-35DE-D69E-7B0EB995F594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05AD9235-308D-4A5A-624F-A2D76F9D7ED7}"/>
              </a:ext>
            </a:extLst>
          </p:cNvPr>
          <p:cNvSpPr txBox="1"/>
          <p:nvPr/>
        </p:nvSpPr>
        <p:spPr>
          <a:xfrm>
            <a:off x="724219" y="2995423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I_-1=0.237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I_1=0.237</a:t>
            </a:r>
          </a:p>
          <a:p>
            <a:endParaRPr lang="es-E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9610BA3E-8D15-DDD9-5A5C-0CF445204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8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1D3D-5E59-F0A6-3174-5F59BF86C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>
            <a:extLst>
              <a:ext uri="{FF2B5EF4-FFF2-40B4-BE49-F238E27FC236}">
                <a16:creationId xmlns:a16="http://schemas.microsoft.com/office/drawing/2014/main" id="{80AE02F2-91BB-36A3-E786-FAB11FA86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3" y="1278559"/>
            <a:ext cx="1677173" cy="947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3BE4706F-2C5C-6189-F0F3-ACF6AE847B1D}"/>
                  </a:ext>
                </a:extLst>
              </p:cNvPr>
              <p:cNvSpPr txBox="1"/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3BE4706F-2C5C-6189-F0F3-ACF6AE847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blipFill>
                <a:blip r:embed="rId3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78B4BD60-E0FC-0B12-4F9A-B427716042B5}"/>
              </a:ext>
            </a:extLst>
          </p:cNvPr>
          <p:cNvSpPr txBox="1"/>
          <p:nvPr/>
        </p:nvSpPr>
        <p:spPr>
          <a:xfrm>
            <a:off x="3928649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688201-4E6E-C7A6-504F-0363B8C0B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8"/>
          <a:stretch/>
        </p:blipFill>
        <p:spPr>
          <a:xfrm>
            <a:off x="1626922" y="2708563"/>
            <a:ext cx="1677174" cy="294853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FF9B1B2-ED2C-2C24-5AD0-2F5761D40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3298" y="1278560"/>
            <a:ext cx="1677171" cy="9479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71">
                <a:extLst>
                  <a:ext uri="{FF2B5EF4-FFF2-40B4-BE49-F238E27FC236}">
                    <a16:creationId xmlns:a16="http://schemas.microsoft.com/office/drawing/2014/main" id="{ADBC71CB-ADBC-1EBA-6B08-AE0EECC9DBC5}"/>
                  </a:ext>
                </a:extLst>
              </p:cNvPr>
              <p:cNvSpPr txBox="1"/>
              <p:nvPr/>
            </p:nvSpPr>
            <p:spPr>
              <a:xfrm>
                <a:off x="4772846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TextBox 71">
                <a:extLst>
                  <a:ext uri="{FF2B5EF4-FFF2-40B4-BE49-F238E27FC236}">
                    <a16:creationId xmlns:a16="http://schemas.microsoft.com/office/drawing/2014/main" id="{ADBC71CB-ADBC-1EBA-6B08-AE0EECC9D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846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68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71">
                <a:extLst>
                  <a:ext uri="{FF2B5EF4-FFF2-40B4-BE49-F238E27FC236}">
                    <a16:creationId xmlns:a16="http://schemas.microsoft.com/office/drawing/2014/main" id="{0CE37D64-70B0-2F14-B852-5A4631C55EF6}"/>
                  </a:ext>
                </a:extLst>
              </p:cNvPr>
              <p:cNvSpPr txBox="1"/>
              <p:nvPr/>
            </p:nvSpPr>
            <p:spPr>
              <a:xfrm>
                <a:off x="736782" y="1191100"/>
                <a:ext cx="181361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71">
                <a:extLst>
                  <a:ext uri="{FF2B5EF4-FFF2-40B4-BE49-F238E27FC236}">
                    <a16:creationId xmlns:a16="http://schemas.microsoft.com/office/drawing/2014/main" id="{0CE37D64-70B0-2F14-B852-5A4631C55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2" y="1191100"/>
                <a:ext cx="1813615" cy="646331"/>
              </a:xfrm>
              <a:prstGeom prst="rect">
                <a:avLst/>
              </a:prstGeom>
              <a:blipFill>
                <a:blip r:embed="rId2"/>
                <a:stretch>
                  <a:fillRect l="-2357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5">
            <a:extLst>
              <a:ext uri="{FF2B5EF4-FFF2-40B4-BE49-F238E27FC236}">
                <a16:creationId xmlns:a16="http://schemas.microsoft.com/office/drawing/2014/main" id="{215A0C67-2581-C755-BB88-56C44A3C70B7}"/>
              </a:ext>
            </a:extLst>
          </p:cNvPr>
          <p:cNvSpPr txBox="1"/>
          <p:nvPr/>
        </p:nvSpPr>
        <p:spPr>
          <a:xfrm>
            <a:off x="551545" y="1837431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reminder=1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I_1=0.964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ED214E-8727-8B09-8D4E-04C2C7475AAE}"/>
                  </a:ext>
                </a:extLst>
              </p:cNvPr>
              <p:cNvSpPr txBox="1"/>
              <p:nvPr/>
            </p:nvSpPr>
            <p:spPr>
              <a:xfrm>
                <a:off x="2628181" y="1210120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ED214E-8727-8B09-8D4E-04C2C747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81" y="1210120"/>
                <a:ext cx="1892060" cy="369332"/>
              </a:xfrm>
              <a:prstGeom prst="rect">
                <a:avLst/>
              </a:prstGeom>
              <a:blipFill>
                <a:blip r:embed="rId3"/>
                <a:stretch>
                  <a:fillRect l="-1929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55">
            <a:extLst>
              <a:ext uri="{FF2B5EF4-FFF2-40B4-BE49-F238E27FC236}">
                <a16:creationId xmlns:a16="http://schemas.microsoft.com/office/drawing/2014/main" id="{4F03A8A8-DF60-342B-55BE-CA3BE7A0BFA6}"/>
              </a:ext>
            </a:extLst>
          </p:cNvPr>
          <p:cNvSpPr txBox="1"/>
          <p:nvPr/>
        </p:nvSpPr>
        <p:spPr>
          <a:xfrm>
            <a:off x="2761181" y="1897816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reminder=1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I_1=0.999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B933B7-1AFB-3D99-F4FF-8C18B5A2326B}"/>
                  </a:ext>
                </a:extLst>
              </p:cNvPr>
              <p:cNvSpPr txBox="1"/>
              <p:nvPr/>
            </p:nvSpPr>
            <p:spPr>
              <a:xfrm>
                <a:off x="4281585" y="1132480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B933B7-1AFB-3D99-F4FF-8C18B5A2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85" y="1132480"/>
                <a:ext cx="1892060" cy="369332"/>
              </a:xfrm>
              <a:prstGeom prst="rect">
                <a:avLst/>
              </a:prstGeom>
              <a:blipFill>
                <a:blip r:embed="rId4"/>
                <a:stretch>
                  <a:fillRect l="-1929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55">
            <a:extLst>
              <a:ext uri="{FF2B5EF4-FFF2-40B4-BE49-F238E27FC236}">
                <a16:creationId xmlns:a16="http://schemas.microsoft.com/office/drawing/2014/main" id="{CFC0B6BD-D418-BF29-9505-DE3006B28264}"/>
              </a:ext>
            </a:extLst>
          </p:cNvPr>
          <p:cNvSpPr txBox="1"/>
          <p:nvPr/>
        </p:nvSpPr>
        <p:spPr>
          <a:xfrm>
            <a:off x="4414585" y="1820176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reminder=2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I_1=0.524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2040E5-8172-A884-12F0-BD032F858C27}"/>
                  </a:ext>
                </a:extLst>
              </p:cNvPr>
              <p:cNvSpPr txBox="1"/>
              <p:nvPr/>
            </p:nvSpPr>
            <p:spPr>
              <a:xfrm>
                <a:off x="5624432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2040E5-8172-A884-12F0-BD032F858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32" y="1118101"/>
                <a:ext cx="1892060" cy="369332"/>
              </a:xfrm>
              <a:prstGeom prst="rect">
                <a:avLst/>
              </a:prstGeom>
              <a:blipFill>
                <a:blip r:embed="rId5"/>
                <a:stretch>
                  <a:fillRect l="-225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55">
            <a:extLst>
              <a:ext uri="{FF2B5EF4-FFF2-40B4-BE49-F238E27FC236}">
                <a16:creationId xmlns:a16="http://schemas.microsoft.com/office/drawing/2014/main" id="{77EAD047-F97B-781F-30C4-34A789AD29D0}"/>
              </a:ext>
            </a:extLst>
          </p:cNvPr>
          <p:cNvSpPr txBox="1"/>
          <p:nvPr/>
        </p:nvSpPr>
        <p:spPr>
          <a:xfrm>
            <a:off x="5757432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reminder=2</a:t>
            </a:r>
          </a:p>
          <a:p>
            <a:r>
              <a:rPr lang="es-ES" dirty="0"/>
              <a:t>I_0=0.0001</a:t>
            </a:r>
          </a:p>
          <a:p>
            <a:r>
              <a:rPr lang="es-ES" dirty="0"/>
              <a:t>I_1=0.898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5B53A1-DA16-DB75-92BD-F84AE9769DAA}"/>
                  </a:ext>
                </a:extLst>
              </p:cNvPr>
              <p:cNvSpPr txBox="1"/>
              <p:nvPr/>
            </p:nvSpPr>
            <p:spPr>
              <a:xfrm>
                <a:off x="7277836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5B53A1-DA16-DB75-92BD-F84AE97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36" y="1118101"/>
                <a:ext cx="1892060" cy="369332"/>
              </a:xfrm>
              <a:prstGeom prst="rect">
                <a:avLst/>
              </a:prstGeom>
              <a:blipFill>
                <a:blip r:embed="rId6"/>
                <a:stretch>
                  <a:fillRect l="-225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5">
            <a:extLst>
              <a:ext uri="{FF2B5EF4-FFF2-40B4-BE49-F238E27FC236}">
                <a16:creationId xmlns:a16="http://schemas.microsoft.com/office/drawing/2014/main" id="{52C78CE5-4FF6-DBD5-CDFE-E953622EA6B4}"/>
              </a:ext>
            </a:extLst>
          </p:cNvPr>
          <p:cNvSpPr txBox="1"/>
          <p:nvPr/>
        </p:nvSpPr>
        <p:spPr>
          <a:xfrm>
            <a:off x="7410836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reminder=3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I_1=0.998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55DA3C-EEF5-D2F1-D877-C6022EE75154}"/>
                  </a:ext>
                </a:extLst>
              </p:cNvPr>
              <p:cNvSpPr txBox="1"/>
              <p:nvPr/>
            </p:nvSpPr>
            <p:spPr>
              <a:xfrm>
                <a:off x="8859339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55DA3C-EEF5-D2F1-D877-C6022EE7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339" y="1118101"/>
                <a:ext cx="1892060" cy="369332"/>
              </a:xfrm>
              <a:prstGeom prst="rect">
                <a:avLst/>
              </a:prstGeom>
              <a:blipFill>
                <a:blip r:embed="rId7"/>
                <a:stretch>
                  <a:fillRect l="-1929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55">
            <a:extLst>
              <a:ext uri="{FF2B5EF4-FFF2-40B4-BE49-F238E27FC236}">
                <a16:creationId xmlns:a16="http://schemas.microsoft.com/office/drawing/2014/main" id="{0186F1BA-D441-7863-ED31-15F5F06A4D46}"/>
              </a:ext>
            </a:extLst>
          </p:cNvPr>
          <p:cNvSpPr txBox="1"/>
          <p:nvPr/>
        </p:nvSpPr>
        <p:spPr>
          <a:xfrm>
            <a:off x="8992339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reminder=3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I_1=0.497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FA2F6-E084-A7E7-7E38-B5E943045FF0}"/>
                  </a:ext>
                </a:extLst>
              </p:cNvPr>
              <p:cNvSpPr txBox="1"/>
              <p:nvPr/>
            </p:nvSpPr>
            <p:spPr>
              <a:xfrm>
                <a:off x="10202186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47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FA2F6-E084-A7E7-7E38-B5E943045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86" y="1118101"/>
                <a:ext cx="1892060" cy="369332"/>
              </a:xfrm>
              <a:prstGeom prst="rect">
                <a:avLst/>
              </a:prstGeom>
              <a:blipFill>
                <a:blip r:embed="rId8"/>
                <a:stretch>
                  <a:fillRect l="-225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55">
            <a:extLst>
              <a:ext uri="{FF2B5EF4-FFF2-40B4-BE49-F238E27FC236}">
                <a16:creationId xmlns:a16="http://schemas.microsoft.com/office/drawing/2014/main" id="{B80F5DA9-1D1A-FBED-594D-1BD8056403C8}"/>
              </a:ext>
            </a:extLst>
          </p:cNvPr>
          <p:cNvSpPr txBox="1"/>
          <p:nvPr/>
        </p:nvSpPr>
        <p:spPr>
          <a:xfrm>
            <a:off x="10335186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reminder=4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I_1=1</a:t>
            </a:r>
          </a:p>
          <a:p>
            <a:r>
              <a:rPr lang="es-ES" dirty="0"/>
              <a:t>I_-2=0</a:t>
            </a:r>
          </a:p>
        </p:txBody>
      </p:sp>
    </p:spTree>
    <p:extLst>
      <p:ext uri="{BB962C8B-B14F-4D97-AF65-F5344CB8AC3E}">
        <p14:creationId xmlns:p14="http://schemas.microsoft.com/office/powerpoint/2010/main" val="25197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BC1F-9808-3ECB-14EC-33B48A9D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7C36267-408E-AF56-B54B-7E69B643281D}"/>
              </a:ext>
            </a:extLst>
          </p:cNvPr>
          <p:cNvSpPr txBox="1"/>
          <p:nvPr/>
        </p:nvSpPr>
        <p:spPr>
          <a:xfrm>
            <a:off x="7267787" y="763097"/>
            <a:ext cx="425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calculation full size is used, for showing it the size is 200*200.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B283-B96A-C6FD-EB4E-26BA868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296" y="899041"/>
            <a:ext cx="1687061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CE451-11EE-5AC9-9CEE-8256C6C5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12" y="498940"/>
            <a:ext cx="2294261" cy="17191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00C10-E5EC-BCB1-7C00-01C0F43B954E}"/>
              </a:ext>
            </a:extLst>
          </p:cNvPr>
          <p:cNvSpPr txBox="1"/>
          <p:nvPr/>
        </p:nvSpPr>
        <p:spPr>
          <a:xfrm>
            <a:off x="4393765" y="1216525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F0394-A85A-4037-275D-3368659758FA}"/>
              </a:ext>
            </a:extLst>
          </p:cNvPr>
          <p:cNvSpPr txBox="1"/>
          <p:nvPr/>
        </p:nvSpPr>
        <p:spPr>
          <a:xfrm>
            <a:off x="878177" y="5220775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0.085</a:t>
            </a:r>
          </a:p>
          <a:p>
            <a:r>
              <a:rPr lang="es-ES" dirty="0"/>
              <a:t>I_1= 0.818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/>
              <p:nvPr/>
            </p:nvSpPr>
            <p:spPr>
              <a:xfrm>
                <a:off x="374472" y="1189605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" y="1189605"/>
                <a:ext cx="1813615" cy="369332"/>
              </a:xfrm>
              <a:prstGeom prst="rect">
                <a:avLst/>
              </a:prstGeom>
              <a:blipFill>
                <a:blip r:embed="rId4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CAC989-2432-3757-7699-19C8BEB315DA}"/>
              </a:ext>
            </a:extLst>
          </p:cNvPr>
          <p:cNvSpPr txBox="1"/>
          <p:nvPr/>
        </p:nvSpPr>
        <p:spPr>
          <a:xfrm>
            <a:off x="1126102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B819E-1199-6761-DF25-AD3D20FF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50" y="2424243"/>
            <a:ext cx="2310781" cy="231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A755A-C6F7-62D2-9512-701287798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378" y="2409246"/>
            <a:ext cx="2310780" cy="2310780"/>
          </a:xfrm>
          <a:prstGeom prst="rect">
            <a:avLst/>
          </a:prstGeom>
        </p:spPr>
      </p:pic>
      <p:sp>
        <p:nvSpPr>
          <p:cNvPr id="7" name="TextBox 42">
            <a:extLst>
              <a:ext uri="{FF2B5EF4-FFF2-40B4-BE49-F238E27FC236}">
                <a16:creationId xmlns:a16="http://schemas.microsoft.com/office/drawing/2014/main" id="{228C4FF2-E708-A65A-A296-7534E9461248}"/>
              </a:ext>
            </a:extLst>
          </p:cNvPr>
          <p:cNvSpPr txBox="1"/>
          <p:nvPr/>
        </p:nvSpPr>
        <p:spPr>
          <a:xfrm>
            <a:off x="3522970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1.85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758EF1E-57F8-E6B5-C759-0ED7647E33D1}"/>
              </a:ext>
            </a:extLst>
          </p:cNvPr>
          <p:cNvSpPr txBox="1"/>
          <p:nvPr/>
        </p:nvSpPr>
        <p:spPr>
          <a:xfrm>
            <a:off x="3639174" y="5190408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0.005 I_1= 0.985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F70F4-5E3A-D477-19DB-82F0FA36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705" y="2393354"/>
            <a:ext cx="2310779" cy="2310779"/>
          </a:xfrm>
          <a:prstGeom prst="rect">
            <a:avLst/>
          </a:prstGeom>
        </p:spPr>
      </p:pic>
      <p:sp>
        <p:nvSpPr>
          <p:cNvPr id="12" name="TextBox 55">
            <a:extLst>
              <a:ext uri="{FF2B5EF4-FFF2-40B4-BE49-F238E27FC236}">
                <a16:creationId xmlns:a16="http://schemas.microsoft.com/office/drawing/2014/main" id="{9D25276D-D778-07DD-C78B-6C86FBB20C27}"/>
              </a:ext>
            </a:extLst>
          </p:cNvPr>
          <p:cNvSpPr txBox="1"/>
          <p:nvPr/>
        </p:nvSpPr>
        <p:spPr>
          <a:xfrm>
            <a:off x="6400170" y="5174137"/>
            <a:ext cx="1559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I_0=0.1*E-16</a:t>
            </a:r>
          </a:p>
          <a:p>
            <a:r>
              <a:rPr lang="es-ES" dirty="0"/>
              <a:t>I_1= 0.999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6326226-7024-445E-985D-DCCFCE193D5B}"/>
              </a:ext>
            </a:extLst>
          </p:cNvPr>
          <p:cNvSpPr txBox="1"/>
          <p:nvPr/>
        </p:nvSpPr>
        <p:spPr>
          <a:xfrm>
            <a:off x="9518007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F84B3-177A-C482-F5B6-F205734C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2360742"/>
            <a:ext cx="2310780" cy="2310780"/>
          </a:xfrm>
          <a:prstGeom prst="rect">
            <a:avLst/>
          </a:prstGeom>
        </p:spPr>
      </p:pic>
      <p:sp>
        <p:nvSpPr>
          <p:cNvPr id="16" name="TextBox 55">
            <a:extLst>
              <a:ext uri="{FF2B5EF4-FFF2-40B4-BE49-F238E27FC236}">
                <a16:creationId xmlns:a16="http://schemas.microsoft.com/office/drawing/2014/main" id="{40BD5D1A-F839-519F-C100-09470134CBC9}"/>
              </a:ext>
            </a:extLst>
          </p:cNvPr>
          <p:cNvSpPr txBox="1"/>
          <p:nvPr/>
        </p:nvSpPr>
        <p:spPr>
          <a:xfrm>
            <a:off x="9161168" y="5068838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0.034 I_1= 0.797</a:t>
            </a:r>
          </a:p>
          <a:p>
            <a:r>
              <a:rPr lang="es-ES" dirty="0"/>
              <a:t>I_2=0.098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B4424EC-489E-AC83-87E5-6B807CEEDCC9}"/>
              </a:ext>
            </a:extLst>
          </p:cNvPr>
          <p:cNvSpPr txBox="1"/>
          <p:nvPr/>
        </p:nvSpPr>
        <p:spPr>
          <a:xfrm>
            <a:off x="6462808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2A6EF74-569B-C339-AA33-2B58161A22F4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2. Simulation results of blazed phase gratings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915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BC1F-9808-3ECB-14EC-33B48A9D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D8E95-DC8D-EA22-E9B7-9B2C2AC7E706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2. Simulation results of blazed phase gratings</a:t>
            </a:r>
            <a:endParaRPr lang="en-GB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36267-408E-AF56-B54B-7E69B643281D}"/>
              </a:ext>
            </a:extLst>
          </p:cNvPr>
          <p:cNvSpPr txBox="1"/>
          <p:nvPr/>
        </p:nvSpPr>
        <p:spPr>
          <a:xfrm>
            <a:off x="7267787" y="763097"/>
            <a:ext cx="425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calculation full size is used, for showing it the size is 200*200.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B283-B96A-C6FD-EB4E-26BA868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296" y="899041"/>
            <a:ext cx="1687061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CE451-11EE-5AC9-9CEE-8256C6C5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12" y="713245"/>
            <a:ext cx="2294261" cy="12905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00C10-E5EC-BCB1-7C00-01C0F43B954E}"/>
              </a:ext>
            </a:extLst>
          </p:cNvPr>
          <p:cNvSpPr txBox="1"/>
          <p:nvPr/>
        </p:nvSpPr>
        <p:spPr>
          <a:xfrm>
            <a:off x="4393765" y="1216525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F0394-A85A-4037-275D-3368659758FA}"/>
              </a:ext>
            </a:extLst>
          </p:cNvPr>
          <p:cNvSpPr txBox="1"/>
          <p:nvPr/>
        </p:nvSpPr>
        <p:spPr>
          <a:xfrm>
            <a:off x="878177" y="5220775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0.08 I_1= 0.606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/>
              <p:nvPr/>
            </p:nvSpPr>
            <p:spPr>
              <a:xfrm>
                <a:off x="374472" y="119685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" y="1196851"/>
                <a:ext cx="1813615" cy="369332"/>
              </a:xfrm>
              <a:prstGeom prst="rect">
                <a:avLst/>
              </a:prstGeom>
              <a:blipFill>
                <a:blip r:embed="rId4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CAC989-2432-3757-7699-19C8BEB315DA}"/>
              </a:ext>
            </a:extLst>
          </p:cNvPr>
          <p:cNvSpPr txBox="1"/>
          <p:nvPr/>
        </p:nvSpPr>
        <p:spPr>
          <a:xfrm>
            <a:off x="1126102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B819E-1199-6761-DF25-AD3D20FF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50" y="2424243"/>
            <a:ext cx="2310781" cy="231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A755A-C6F7-62D2-9512-701287798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378" y="2409246"/>
            <a:ext cx="2310780" cy="2310780"/>
          </a:xfrm>
          <a:prstGeom prst="rect">
            <a:avLst/>
          </a:prstGeom>
        </p:spPr>
      </p:pic>
      <p:sp>
        <p:nvSpPr>
          <p:cNvPr id="7" name="TextBox 42">
            <a:extLst>
              <a:ext uri="{FF2B5EF4-FFF2-40B4-BE49-F238E27FC236}">
                <a16:creationId xmlns:a16="http://schemas.microsoft.com/office/drawing/2014/main" id="{228C4FF2-E708-A65A-A296-7534E9461248}"/>
              </a:ext>
            </a:extLst>
          </p:cNvPr>
          <p:cNvSpPr txBox="1"/>
          <p:nvPr/>
        </p:nvSpPr>
        <p:spPr>
          <a:xfrm>
            <a:off x="3522970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1.85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758EF1E-57F8-E6B5-C759-0ED7647E33D1}"/>
              </a:ext>
            </a:extLst>
          </p:cNvPr>
          <p:cNvSpPr txBox="1"/>
          <p:nvPr/>
        </p:nvSpPr>
        <p:spPr>
          <a:xfrm>
            <a:off x="3639174" y="5190408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0.004 I_1= 0.723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F70F4-5E3A-D477-19DB-82F0FA36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705" y="2393354"/>
            <a:ext cx="2310779" cy="2310779"/>
          </a:xfrm>
          <a:prstGeom prst="rect">
            <a:avLst/>
          </a:prstGeom>
        </p:spPr>
      </p:pic>
      <p:sp>
        <p:nvSpPr>
          <p:cNvPr id="12" name="TextBox 55">
            <a:extLst>
              <a:ext uri="{FF2B5EF4-FFF2-40B4-BE49-F238E27FC236}">
                <a16:creationId xmlns:a16="http://schemas.microsoft.com/office/drawing/2014/main" id="{9D25276D-D778-07DD-C78B-6C86FBB20C27}"/>
              </a:ext>
            </a:extLst>
          </p:cNvPr>
          <p:cNvSpPr txBox="1"/>
          <p:nvPr/>
        </p:nvSpPr>
        <p:spPr>
          <a:xfrm>
            <a:off x="6400171" y="5174137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0.0004 I_1= 0.73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6326226-7024-445E-985D-DCCFCE193D5B}"/>
              </a:ext>
            </a:extLst>
          </p:cNvPr>
          <p:cNvSpPr txBox="1"/>
          <p:nvPr/>
        </p:nvSpPr>
        <p:spPr>
          <a:xfrm>
            <a:off x="9518007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F84B3-177A-C482-F5B6-F205734C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2360742"/>
            <a:ext cx="2310780" cy="2310780"/>
          </a:xfrm>
          <a:prstGeom prst="rect">
            <a:avLst/>
          </a:prstGeom>
        </p:spPr>
      </p:pic>
      <p:sp>
        <p:nvSpPr>
          <p:cNvPr id="16" name="TextBox 55">
            <a:extLst>
              <a:ext uri="{FF2B5EF4-FFF2-40B4-BE49-F238E27FC236}">
                <a16:creationId xmlns:a16="http://schemas.microsoft.com/office/drawing/2014/main" id="{40BD5D1A-F839-519F-C100-09470134CBC9}"/>
              </a:ext>
            </a:extLst>
          </p:cNvPr>
          <p:cNvSpPr txBox="1"/>
          <p:nvPr/>
        </p:nvSpPr>
        <p:spPr>
          <a:xfrm>
            <a:off x="9161168" y="5068838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0.037 I_1= 0.57</a:t>
            </a:r>
          </a:p>
          <a:p>
            <a:r>
              <a:rPr lang="es-ES" dirty="0"/>
              <a:t>I_2=0.057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B4424EC-489E-AC83-87E5-6B807CEEDCC9}"/>
              </a:ext>
            </a:extLst>
          </p:cNvPr>
          <p:cNvSpPr txBox="1"/>
          <p:nvPr/>
        </p:nvSpPr>
        <p:spPr>
          <a:xfrm>
            <a:off x="6462808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8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CFDC-0B7F-64F8-B29E-AE04C389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A88B76-0AB5-B917-FAE1-4A85BC61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438391"/>
            <a:ext cx="1685274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34054-4E8B-78FC-8E2D-18382C0A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821" y="1391323"/>
            <a:ext cx="1747274" cy="982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EDFF0D-3696-D9F4-9FD8-DB54141F93A5}"/>
              </a:ext>
            </a:extLst>
          </p:cNvPr>
          <p:cNvSpPr txBox="1"/>
          <p:nvPr/>
        </p:nvSpPr>
        <p:spPr>
          <a:xfrm>
            <a:off x="2681677" y="1727708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62C82B-4C2E-DB99-2F6C-A76272173737}"/>
              </a:ext>
            </a:extLst>
          </p:cNvPr>
          <p:cNvSpPr txBox="1"/>
          <p:nvPr/>
        </p:nvSpPr>
        <p:spPr>
          <a:xfrm>
            <a:off x="7509806" y="93976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I_-1=0.159</a:t>
            </a:r>
          </a:p>
          <a:p>
            <a:r>
              <a:rPr lang="es-ES" dirty="0"/>
              <a:t>I_0=0.289</a:t>
            </a:r>
          </a:p>
          <a:p>
            <a:r>
              <a:rPr lang="es-ES" dirty="0"/>
              <a:t>I_1=0.159</a:t>
            </a:r>
          </a:p>
          <a:p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9DF29-E10F-4009-ACF8-32C7C563396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3. Simulation results of binary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EC96CC-C9F0-0E50-D453-1F426AC6C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496798" y="11821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2B900739-CB33-0F23-C558-68D0EA64CE3D}"/>
                  </a:ext>
                </a:extLst>
              </p:cNvPr>
              <p:cNvSpPr txBox="1"/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982018EB-0257-A94F-CF90-F83DD59954A7}"/>
                  </a:ext>
                </a:extLst>
              </p:cNvPr>
              <p:cNvSpPr txBox="1"/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8">
            <a:extLst>
              <a:ext uri="{FF2B5EF4-FFF2-40B4-BE49-F238E27FC236}">
                <a16:creationId xmlns:a16="http://schemas.microsoft.com/office/drawing/2014/main" id="{CACF4360-CC4A-80EC-6173-6D0C4FBA8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460" y="3137795"/>
            <a:ext cx="1685272" cy="947966"/>
          </a:xfrm>
          <a:prstGeom prst="rect">
            <a:avLst/>
          </a:prstGeom>
        </p:spPr>
      </p:pic>
      <p:pic>
        <p:nvPicPr>
          <p:cNvPr id="8" name="Picture 22">
            <a:extLst>
              <a:ext uri="{FF2B5EF4-FFF2-40B4-BE49-F238E27FC236}">
                <a16:creationId xmlns:a16="http://schemas.microsoft.com/office/drawing/2014/main" id="{1D972594-386E-3DBA-12FD-FDB68D6F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8446" y="3090727"/>
            <a:ext cx="1747274" cy="982841"/>
          </a:xfrm>
          <a:prstGeom prst="rect">
            <a:avLst/>
          </a:prstGeom>
        </p:spPr>
      </p:pic>
      <p:sp>
        <p:nvSpPr>
          <p:cNvPr id="10" name="TextBox 24">
            <a:extLst>
              <a:ext uri="{FF2B5EF4-FFF2-40B4-BE49-F238E27FC236}">
                <a16:creationId xmlns:a16="http://schemas.microsoft.com/office/drawing/2014/main" id="{E677CD3C-D5B7-81B5-5C48-3A78D17EC4EC}"/>
              </a:ext>
            </a:extLst>
          </p:cNvPr>
          <p:cNvSpPr txBox="1"/>
          <p:nvPr/>
        </p:nvSpPr>
        <p:spPr>
          <a:xfrm>
            <a:off x="2690302" y="3427112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1AE25A99-63D7-510F-87BC-CB17E7A91432}"/>
              </a:ext>
            </a:extLst>
          </p:cNvPr>
          <p:cNvSpPr txBox="1"/>
          <p:nvPr/>
        </p:nvSpPr>
        <p:spPr>
          <a:xfrm>
            <a:off x="7509806" y="2856008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I_-1=0.289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endParaRPr lang="es-E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81B464-771F-3E8F-AED8-E0B814C86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496798" y="224750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DC80FD64-5E3B-48A3-8FC7-E16B695FB73D}"/>
                  </a:ext>
                </a:extLst>
              </p:cNvPr>
              <p:cNvSpPr txBox="1"/>
              <p:nvPr/>
            </p:nvSpPr>
            <p:spPr>
              <a:xfrm>
                <a:off x="592459" y="267356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DC80FD64-5E3B-48A3-8FC7-E16B695FB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9" y="2673562"/>
                <a:ext cx="1813615" cy="369332"/>
              </a:xfrm>
              <a:prstGeom prst="rect">
                <a:avLst/>
              </a:prstGeom>
              <a:blipFill>
                <a:blip r:embed="rId9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8">
            <a:extLst>
              <a:ext uri="{FF2B5EF4-FFF2-40B4-BE49-F238E27FC236}">
                <a16:creationId xmlns:a16="http://schemas.microsoft.com/office/drawing/2014/main" id="{99191E60-9854-A490-83CD-305AE9AB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459" y="4972345"/>
            <a:ext cx="1685274" cy="947967"/>
          </a:xfrm>
          <a:prstGeom prst="rect">
            <a:avLst/>
          </a:prstGeom>
        </p:spPr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44276007-57D9-BE33-AA92-E25C7FCE1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9691" y="4925277"/>
            <a:ext cx="1747274" cy="982841"/>
          </a:xfrm>
          <a:prstGeom prst="rect">
            <a:avLst/>
          </a:prstGeom>
        </p:spPr>
      </p:pic>
      <p:sp>
        <p:nvSpPr>
          <p:cNvPr id="22" name="TextBox 24">
            <a:extLst>
              <a:ext uri="{FF2B5EF4-FFF2-40B4-BE49-F238E27FC236}">
                <a16:creationId xmlns:a16="http://schemas.microsoft.com/office/drawing/2014/main" id="{F8EFB6FE-6F43-6EAC-FCE1-0F87CEF89685}"/>
              </a:ext>
            </a:extLst>
          </p:cNvPr>
          <p:cNvSpPr txBox="1"/>
          <p:nvPr/>
        </p:nvSpPr>
        <p:spPr>
          <a:xfrm>
            <a:off x="2661547" y="5261662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8" name="TextBox 55">
            <a:extLst>
              <a:ext uri="{FF2B5EF4-FFF2-40B4-BE49-F238E27FC236}">
                <a16:creationId xmlns:a16="http://schemas.microsoft.com/office/drawing/2014/main" id="{D7814FFC-401F-044E-0C13-4A908CBDF94C}"/>
              </a:ext>
            </a:extLst>
          </p:cNvPr>
          <p:cNvSpPr txBox="1"/>
          <p:nvPr/>
        </p:nvSpPr>
        <p:spPr>
          <a:xfrm>
            <a:off x="7509806" y="495795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I_-1=0.237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I_1=0.237</a:t>
            </a:r>
          </a:p>
          <a:p>
            <a:endParaRPr lang="es-E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492F67E-D213-B0BC-D53C-CD193EFF11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496798" y="437679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724FC679-03EF-F297-E549-85140742B606}"/>
                  </a:ext>
                </a:extLst>
              </p:cNvPr>
              <p:cNvSpPr txBox="1"/>
              <p:nvPr/>
            </p:nvSpPr>
            <p:spPr>
              <a:xfrm>
                <a:off x="563704" y="450811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724FC679-03EF-F297-E549-85140742B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4" y="4508112"/>
                <a:ext cx="1813615" cy="369332"/>
              </a:xfrm>
              <a:prstGeom prst="rect">
                <a:avLst/>
              </a:prstGeom>
              <a:blipFill>
                <a:blip r:embed="rId11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FE5B-3381-228C-E219-911D2E1A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92151A0-36F3-60F8-1BDD-B1DD1943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8560"/>
            <a:ext cx="1685274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0EF296-A1A9-F45A-B2A4-5DAFEF19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7F3AFB-F9FE-6A26-C50B-5BF5A9C3F0AF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17AFB-FBD1-0960-1BAC-80EA6D792139}"/>
              </a:ext>
            </a:extLst>
          </p:cNvPr>
          <p:cNvSpPr txBox="1"/>
          <p:nvPr/>
        </p:nvSpPr>
        <p:spPr>
          <a:xfrm>
            <a:off x="120532" y="3065455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I_-1=0.159</a:t>
            </a:r>
          </a:p>
          <a:p>
            <a:r>
              <a:rPr lang="es-ES" dirty="0"/>
              <a:t>I_0=0.289</a:t>
            </a:r>
          </a:p>
          <a:p>
            <a:r>
              <a:rPr lang="es-ES" dirty="0"/>
              <a:t>I_1=0.159</a:t>
            </a:r>
          </a:p>
          <a:p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538B-D3A8-46B8-834A-EB2226AA8F3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A6AAC-74E5-E369-9B04-A1E971C1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1516089" y="2494733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背景图案&#10;&#10;描述已自动生成">
            <a:extLst>
              <a:ext uri="{FF2B5EF4-FFF2-40B4-BE49-F238E27FC236}">
                <a16:creationId xmlns:a16="http://schemas.microsoft.com/office/drawing/2014/main" id="{A292ED38-AB64-10C4-FDDC-3FFB10BB6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66" y="1278560"/>
            <a:ext cx="1685274" cy="947967"/>
          </a:xfrm>
          <a:prstGeom prst="rect">
            <a:avLst/>
          </a:prstGeom>
        </p:spPr>
      </p:pic>
      <p:pic>
        <p:nvPicPr>
          <p:cNvPr id="16" name="图片 15" descr="背景图案&#10;&#10;描述已自动生成">
            <a:extLst>
              <a:ext uri="{FF2B5EF4-FFF2-40B4-BE49-F238E27FC236}">
                <a16:creationId xmlns:a16="http://schemas.microsoft.com/office/drawing/2014/main" id="{082CF4EC-FD28-FB8E-9778-A145CF1C4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16" y="1278560"/>
            <a:ext cx="1685274" cy="9479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859992-05D4-CDEA-BBB2-38B2EDB91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093728" y="2521761"/>
            <a:ext cx="1905000" cy="2381250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A0AB6DEC-B33E-35DD-CFB5-9B86D567C0D0}"/>
              </a:ext>
            </a:extLst>
          </p:cNvPr>
          <p:cNvSpPr txBox="1"/>
          <p:nvPr/>
        </p:nvSpPr>
        <p:spPr>
          <a:xfrm>
            <a:off x="85342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B82EB4BB-479D-DE08-71BA-87AF7701C4F4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B82EB4BB-479D-DE08-71BA-87AF7701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10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690AC0E7-2307-7D55-CF1B-E0130D333C4A}"/>
                  </a:ext>
                </a:extLst>
              </p:cNvPr>
              <p:cNvSpPr txBox="1"/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690AC0E7-2307-7D55-CF1B-E0130D33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blipFill>
                <a:blip r:embed="rId11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B10D4AEA-C793-4AE4-4DB2-FF6C158063A1}"/>
              </a:ext>
            </a:extLst>
          </p:cNvPr>
          <p:cNvSpPr txBox="1"/>
          <p:nvPr/>
        </p:nvSpPr>
        <p:spPr>
          <a:xfrm>
            <a:off x="3763273" y="2982356"/>
            <a:ext cx="1404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1.85</a:t>
            </a:r>
            <a:r>
              <a:rPr lang="en-US" altLang="zh-CN" dirty="0"/>
              <a:t>pi</a:t>
            </a:r>
            <a:endParaRPr lang="es-ES" dirty="0"/>
          </a:p>
          <a:p>
            <a:r>
              <a:rPr lang="es-ES" dirty="0"/>
              <a:t>I_-1=0.1596</a:t>
            </a:r>
          </a:p>
          <a:p>
            <a:r>
              <a:rPr lang="es-ES" dirty="0"/>
              <a:t>I_0=0.1397</a:t>
            </a:r>
          </a:p>
          <a:p>
            <a:r>
              <a:rPr lang="es-ES" dirty="0"/>
              <a:t>I_1=0.2084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C28B20B0-92A0-A82D-8E28-258485114474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19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>
            <a:extLst>
              <a:ext uri="{FF2B5EF4-FFF2-40B4-BE49-F238E27FC236}">
                <a16:creationId xmlns:a16="http://schemas.microsoft.com/office/drawing/2014/main" id="{B2424460-A351-076B-0FAD-426610A58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3" y="1278559"/>
            <a:ext cx="1677173" cy="947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0B86EB1A-3E36-9447-EC25-CD790756AA49}"/>
                  </a:ext>
                </a:extLst>
              </p:cNvPr>
              <p:cNvSpPr txBox="1"/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0B86EB1A-3E36-9447-EC25-CD790756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blipFill>
                <a:blip r:embed="rId3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背景图案&#10;&#10;描述已自动生成">
            <a:extLst>
              <a:ext uri="{FF2B5EF4-FFF2-40B4-BE49-F238E27FC236}">
                <a16:creationId xmlns:a16="http://schemas.microsoft.com/office/drawing/2014/main" id="{37BE6941-7E21-B769-1683-EB00AA69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100" y="1278560"/>
            <a:ext cx="1685274" cy="947967"/>
          </a:xfrm>
          <a:prstGeom prst="rect">
            <a:avLst/>
          </a:prstGeom>
        </p:spPr>
      </p:pic>
      <p:pic>
        <p:nvPicPr>
          <p:cNvPr id="7" name="图片 6" descr="背景图案&#10;&#10;描述已自动生成">
            <a:extLst>
              <a:ext uri="{FF2B5EF4-FFF2-40B4-BE49-F238E27FC236}">
                <a16:creationId xmlns:a16="http://schemas.microsoft.com/office/drawing/2014/main" id="{CC5F7DE6-7F46-BAEA-2750-8C8DA7D35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50" y="1278560"/>
            <a:ext cx="1685274" cy="947967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4FBAC9C6-F48E-FDE7-CFE7-AE6D8248025C}"/>
              </a:ext>
            </a:extLst>
          </p:cNvPr>
          <p:cNvSpPr txBox="1"/>
          <p:nvPr/>
        </p:nvSpPr>
        <p:spPr>
          <a:xfrm>
            <a:off x="6740128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804C5732-36EF-1D77-043C-315D82B24B4C}"/>
                  </a:ext>
                </a:extLst>
              </p:cNvPr>
              <p:cNvSpPr txBox="1"/>
              <p:nvPr/>
            </p:nvSpPr>
            <p:spPr>
              <a:xfrm>
                <a:off x="440569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804C5732-36EF-1D77-043C-315D82B24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9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7EC59B83-CD34-EE68-3483-F614F18F99F9}"/>
              </a:ext>
            </a:extLst>
          </p:cNvPr>
          <p:cNvSpPr txBox="1"/>
          <p:nvPr/>
        </p:nvSpPr>
        <p:spPr>
          <a:xfrm>
            <a:off x="3928649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2021D64E-66C1-4C66-6A9D-D9B5B53308DD}"/>
                  </a:ext>
                </a:extLst>
              </p:cNvPr>
              <p:cNvSpPr txBox="1"/>
              <p:nvPr/>
            </p:nvSpPr>
            <p:spPr>
              <a:xfrm>
                <a:off x="757999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2021D64E-66C1-4C66-6A9D-D9B5B533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994" y="763721"/>
                <a:ext cx="1813615" cy="369332"/>
              </a:xfrm>
              <a:prstGeom prst="rect">
                <a:avLst/>
              </a:prstGeom>
              <a:blipFill>
                <a:blip r:embed="rId7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灯光下有许多人&#10;&#10;低可信度描述已自动生成">
            <a:extLst>
              <a:ext uri="{FF2B5EF4-FFF2-40B4-BE49-F238E27FC236}">
                <a16:creationId xmlns:a16="http://schemas.microsoft.com/office/drawing/2014/main" id="{A804364D-30BD-E782-EA38-1B5CD406A0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23" y="2954303"/>
            <a:ext cx="1677172" cy="3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47E4-BFAB-1D4B-3202-CAA41CD4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D2EE71-7C90-E9BC-B826-F83722B5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9323"/>
            <a:ext cx="1685274" cy="946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68BA6-BFF8-EC0D-C40F-3BFE3D2F3792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031B-FBA9-3BB8-4350-E3119A31A40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D0D19B-7FD0-01A4-332B-87058106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1889736" y="2496751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B1884AD3-CED4-C533-A4B8-EBAA69BFB543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B1884AD3-CED4-C533-A4B8-EBAA69BF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547CBF5E-FE22-EF1F-48C8-C5B9E38697FA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547CBF5E-FE22-EF1F-48C8-C5B9E386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4D2C6AB-A602-A785-333C-A377218AE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316" y="1278560"/>
            <a:ext cx="1677173" cy="9479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618ABD-1F55-B612-2573-40638E2FF8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6866" y="1278560"/>
            <a:ext cx="1677173" cy="9479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28A650F-3EC8-D8B5-E131-A068A0B10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311528" y="2494733"/>
            <a:ext cx="1905000" cy="2381250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2120CD73-E757-239E-64BC-6581218516F6}"/>
              </a:ext>
            </a:extLst>
          </p:cNvPr>
          <p:cNvSpPr txBox="1"/>
          <p:nvPr/>
        </p:nvSpPr>
        <p:spPr>
          <a:xfrm>
            <a:off x="85342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00ADBE-AD43-8D82-86B4-48999A8FF236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00ADBE-AD43-8D82-86B4-48999A8F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10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C13C40B3-778E-C5BA-9719-0684AEDBB827}"/>
                  </a:ext>
                </a:extLst>
              </p:cNvPr>
              <p:cNvSpPr txBox="1"/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C13C40B3-778E-C5BA-9719-0684AEDB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blipFill>
                <a:blip r:embed="rId11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A53A20DA-BB15-83DF-D43E-A7083E4DA061}"/>
              </a:ext>
            </a:extLst>
          </p:cNvPr>
          <p:cNvSpPr txBox="1"/>
          <p:nvPr/>
        </p:nvSpPr>
        <p:spPr>
          <a:xfrm>
            <a:off x="3907024" y="2771746"/>
            <a:ext cx="1404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2</a:t>
            </a:r>
            <a:r>
              <a:rPr lang="en-US" altLang="zh-CN" dirty="0"/>
              <a:t>pi</a:t>
            </a:r>
            <a:endParaRPr lang="es-ES" dirty="0"/>
          </a:p>
          <a:p>
            <a:r>
              <a:rPr lang="es-ES" dirty="0"/>
              <a:t>I_-1=0.174</a:t>
            </a:r>
          </a:p>
          <a:p>
            <a:r>
              <a:rPr lang="es-ES" dirty="0"/>
              <a:t>I_0=0.130</a:t>
            </a:r>
          </a:p>
          <a:p>
            <a:r>
              <a:rPr lang="es-ES" dirty="0"/>
              <a:t>I_1=0.154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372CE14A-CCB1-AB71-4584-FBAF6765A0B4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50242003-2B95-C9FE-6D25-3B98A97CB8A9}"/>
              </a:ext>
            </a:extLst>
          </p:cNvPr>
          <p:cNvSpPr txBox="1"/>
          <p:nvPr/>
        </p:nvSpPr>
        <p:spPr>
          <a:xfrm>
            <a:off x="494179" y="2983919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I_-1=0.289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endParaRPr lang="es-E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62798867-CBD5-B081-61F1-0E25C2752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69197-9667-AFAF-7604-4B388957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>
            <a:extLst>
              <a:ext uri="{FF2B5EF4-FFF2-40B4-BE49-F238E27FC236}">
                <a16:creationId xmlns:a16="http://schemas.microsoft.com/office/drawing/2014/main" id="{8ADD5621-0179-377F-ECBC-0C21917CE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3" y="1278559"/>
            <a:ext cx="1677173" cy="947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60191DED-9675-8044-2CB5-7833E1C77B2E}"/>
                  </a:ext>
                </a:extLst>
              </p:cNvPr>
              <p:cNvSpPr txBox="1"/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71">
                <a:extLst>
                  <a:ext uri="{FF2B5EF4-FFF2-40B4-BE49-F238E27FC236}">
                    <a16:creationId xmlns:a16="http://schemas.microsoft.com/office/drawing/2014/main" id="{60191DED-9675-8044-2CB5-7833E1C7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23" y="729086"/>
                <a:ext cx="1813615" cy="369332"/>
              </a:xfrm>
              <a:prstGeom prst="rect">
                <a:avLst/>
              </a:prstGeom>
              <a:blipFill>
                <a:blip r:embed="rId3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4">
            <a:extLst>
              <a:ext uri="{FF2B5EF4-FFF2-40B4-BE49-F238E27FC236}">
                <a16:creationId xmlns:a16="http://schemas.microsoft.com/office/drawing/2014/main" id="{F28B4294-6AF3-EAE9-BCEF-8B786A482355}"/>
              </a:ext>
            </a:extLst>
          </p:cNvPr>
          <p:cNvSpPr txBox="1"/>
          <p:nvPr/>
        </p:nvSpPr>
        <p:spPr>
          <a:xfrm>
            <a:off x="5444728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FD5CEF1C-DEFA-DF37-EDC8-C0352BD7400C}"/>
              </a:ext>
            </a:extLst>
          </p:cNvPr>
          <p:cNvSpPr txBox="1"/>
          <p:nvPr/>
        </p:nvSpPr>
        <p:spPr>
          <a:xfrm>
            <a:off x="3928649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994D87D-2D88-B769-7E3C-DA2441712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6923" y="2954303"/>
            <a:ext cx="1677172" cy="33543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B9A722-5C10-E9BB-CEE6-DA22924AF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916" y="1278560"/>
            <a:ext cx="1677173" cy="94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C49B75-32A0-B356-0E64-A39C73703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1466" y="1278560"/>
            <a:ext cx="1677173" cy="947967"/>
          </a:xfrm>
          <a:prstGeom prst="rect">
            <a:avLst/>
          </a:prstGeom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36F5DEE7-E678-AFC6-36DC-C7585A6660D9}"/>
              </a:ext>
            </a:extLst>
          </p:cNvPr>
          <p:cNvSpPr txBox="1"/>
          <p:nvPr/>
        </p:nvSpPr>
        <p:spPr>
          <a:xfrm>
            <a:off x="72388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71">
                <a:extLst>
                  <a:ext uri="{FF2B5EF4-FFF2-40B4-BE49-F238E27FC236}">
                    <a16:creationId xmlns:a16="http://schemas.microsoft.com/office/drawing/2014/main" id="{D2EFCD07-C3DD-A0A1-61BC-3E0D0CD2303E}"/>
                  </a:ext>
                </a:extLst>
              </p:cNvPr>
              <p:cNvSpPr txBox="1"/>
              <p:nvPr/>
            </p:nvSpPr>
            <p:spPr>
              <a:xfrm>
                <a:off x="49044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TextBox 71">
                <a:extLst>
                  <a:ext uri="{FF2B5EF4-FFF2-40B4-BE49-F238E27FC236}">
                    <a16:creationId xmlns:a16="http://schemas.microsoft.com/office/drawing/2014/main" id="{D2EFCD07-C3DD-A0A1-61BC-3E0D0CD23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465" y="763721"/>
                <a:ext cx="1813615" cy="369332"/>
              </a:xfrm>
              <a:prstGeom prst="rect">
                <a:avLst/>
              </a:prstGeom>
              <a:blipFill>
                <a:blip r:embed="rId7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99F665CD-9745-5B70-6BA8-59E4AC8B72BE}"/>
                  </a:ext>
                </a:extLst>
              </p:cNvPr>
              <p:cNvSpPr txBox="1"/>
              <p:nvPr/>
            </p:nvSpPr>
            <p:spPr>
              <a:xfrm>
                <a:off x="8071831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99F665CD-9745-5B70-6BA8-59E4AC8B7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831" y="763721"/>
                <a:ext cx="1813615" cy="369332"/>
              </a:xfrm>
              <a:prstGeom prst="rect">
                <a:avLst/>
              </a:prstGeom>
              <a:blipFill>
                <a:blip r:embed="rId8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8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4189-BC82-6BCD-31B5-D06DED98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A200C69-658A-6F30-9BF7-ACE285BB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9323"/>
            <a:ext cx="1685274" cy="946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3B752A-B127-96E8-F32C-F9A68E60FF3B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FE86-3E33-D909-E2C8-08B5D551E886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AA8E2E-AC0F-4901-6151-AE08038D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1786218" y="249675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735B0E2-DB91-4CEA-6F66-1B86F291BBED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735B0E2-DB91-4CEA-6F66-1B86F291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2CDABAEE-272B-0C61-A3BC-2E90C56FD5F2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2CDABAEE-272B-0C61-A3BC-2E90C56F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93E7C417-CE90-A19A-FC13-F364E8714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316" y="1278560"/>
            <a:ext cx="1677173" cy="947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D62134-A9D5-4256-1579-A4812FF03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6866" y="1278560"/>
            <a:ext cx="1677173" cy="9479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1D252F5-8D18-8642-7CF8-1176A1A00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104506" y="2494733"/>
            <a:ext cx="1905000" cy="2381250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8E6F632A-4301-EB48-3234-C3375B4F9C25}"/>
              </a:ext>
            </a:extLst>
          </p:cNvPr>
          <p:cNvSpPr txBox="1"/>
          <p:nvPr/>
        </p:nvSpPr>
        <p:spPr>
          <a:xfrm>
            <a:off x="85342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DF4DD8-46B5-9F88-7D80-70252FB293AC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DF4DD8-46B5-9F88-7D80-70252FB2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10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5C1E98CC-F8B9-2CF2-6140-06CC0569E11A}"/>
                  </a:ext>
                </a:extLst>
              </p:cNvPr>
              <p:cNvSpPr txBox="1"/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5C1E98CC-F8B9-2CF2-6140-06CC0569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blipFill>
                <a:blip r:embed="rId11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28F2F12D-AB5B-90FD-4B29-13B7BFA4CF27}"/>
              </a:ext>
            </a:extLst>
          </p:cNvPr>
          <p:cNvSpPr txBox="1"/>
          <p:nvPr/>
        </p:nvSpPr>
        <p:spPr>
          <a:xfrm>
            <a:off x="3667289" y="2733783"/>
            <a:ext cx="1404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2</a:t>
            </a:r>
            <a:r>
              <a:rPr lang="en-US" altLang="zh-CN" dirty="0"/>
              <a:t>pi</a:t>
            </a:r>
            <a:endParaRPr lang="es-ES" dirty="0"/>
          </a:p>
          <a:p>
            <a:r>
              <a:rPr lang="es-ES" dirty="0"/>
              <a:t>I_-1=0.273</a:t>
            </a:r>
          </a:p>
          <a:p>
            <a:r>
              <a:rPr lang="es-ES" dirty="0"/>
              <a:t>I_0=0.271</a:t>
            </a:r>
          </a:p>
          <a:p>
            <a:r>
              <a:rPr lang="es-ES" dirty="0"/>
              <a:t>I_1=0.273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57671F1F-DF1C-1642-30A9-6D1A066F5578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858CB6EB-F5D0-A47D-F7AD-CA19FA94441E}"/>
              </a:ext>
            </a:extLst>
          </p:cNvPr>
          <p:cNvSpPr txBox="1"/>
          <p:nvPr/>
        </p:nvSpPr>
        <p:spPr>
          <a:xfrm>
            <a:off x="390661" y="2983923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I_-1=0.289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endParaRPr lang="es-E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FD631C8F-35F9-F656-E33C-8599EBF91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761</Words>
  <Application>Microsoft Office PowerPoint</Application>
  <PresentationFormat>宽屏</PresentationFormat>
  <Paragraphs>179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994</cp:revision>
  <dcterms:created xsi:type="dcterms:W3CDTF">2024-06-10T13:12:33Z</dcterms:created>
  <dcterms:modified xsi:type="dcterms:W3CDTF">2024-10-26T16:10:31Z</dcterms:modified>
</cp:coreProperties>
</file>