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9" r:id="rId2"/>
    <p:sldId id="335" r:id="rId3"/>
    <p:sldId id="331" r:id="rId4"/>
    <p:sldId id="336" r:id="rId5"/>
    <p:sldId id="337" r:id="rId6"/>
    <p:sldId id="338" r:id="rId7"/>
    <p:sldId id="33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700"/>
    <a:srgbClr val="FF7B0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9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5939F-5768-4E70-91A6-8B39B151029F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2539-8B09-4F20-B35B-3533D8BF6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454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96BB-E44D-67A3-72F9-4EDDCE676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024B-102E-6CC2-E752-50BE22682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CDDF-9629-3E68-B744-26D82BF1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7A843-6D7E-24DA-8176-B8D29746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CC1B3-8489-98E6-9244-B3710A8E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57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717B2-CBDD-430C-7501-EB2C01354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0D334-169F-94F8-69EF-44625DE5B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7C835-4738-9D7A-0E06-670D45DA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F21F-21AF-8F75-5BAA-4C4EFC20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E9B7-3ED5-F399-CE0B-6C3BF27E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15AAB-FF76-CE25-5929-E43BADEAB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F2DF3-882F-7EB8-5076-8978FA6A0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8ABFA-CC60-F830-1755-D74B7754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3273-9CA1-EFFF-E75A-5F149B5D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D6C3-6AFB-012A-0B2F-C45D3DF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4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0035-B324-2B61-0142-38A7B13E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51E6F-E204-C2ED-048A-88B3099C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48CC7-7491-9642-4835-926B9F3F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8785-E87E-4946-21FE-F0C36DC8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7391-D819-2FB0-E8B4-DB8E7987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9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E27E-F3D1-FE85-7103-BE1F10F1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F947F-AEEE-0760-70D8-4FF63ECEC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AE50-DD9B-A748-F091-5EBC628A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5BF37-95C0-FB3A-EA23-CF05A92AA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921F2-779E-2B97-89B8-6461C750D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2105-4377-1F5B-51EE-1597183CD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FD66-B391-2C1F-2CD2-667E775F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1E990-B949-5F93-EC3F-FDEFB64F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90E33-7749-1C67-890B-62CDFDE4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A1442-0C65-76D3-CC0C-9E5FA731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FF210-D5C1-5279-A077-A3C19F44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78C6-947C-2D6C-AC98-064526B82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A82E3-6DE1-8A23-FA98-1F1159E47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E8EE-4DEC-8934-9B9F-3CF2CBC11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30CB6B-F218-F28C-DB81-6FC1A4C545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4F8D2-A873-E1C6-CE30-BCC1BF52F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DC6CC-C160-28CD-9415-CA057936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F7408-804A-6CB1-1BB7-7287481E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4F0CF-F1B0-E579-B9B3-89444F088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E1F4-5A68-CA4B-784B-46905CCF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3AE74-0395-7172-E3EC-6E9FB85B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6BDD8-8E3B-EB0D-9F2F-73A597C6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7A442-399A-1EEF-E48A-1CE18362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2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614A0-3FE4-1C02-A7D9-1CBDBA7E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DA76C0-6670-86E6-8A74-2B1CDB38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DCDF-B738-CC40-5362-A40731BB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23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6407-D63A-31AA-0A17-95103340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FFD8E-806E-8392-DF37-7177696E2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4758D-8860-AF76-E19F-DD099BA5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FD111-D0AA-75CE-A882-D2BA73DA4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D24A1-5604-17CC-E881-427CF088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82554-2CD7-530E-A83B-9CE8B88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55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AB4A-B121-76CC-2B1E-914319BB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430FE-4406-EAB4-D86E-83C3D8E6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1D8BD-F135-5249-0A94-FB6E74DFE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4F1A-AC78-7E57-B8C0-F88103B6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62D26-1BE7-0EB5-D504-5BD8AE96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81C2E-78B6-4B18-CC8D-228EF326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11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97BC9-1D4E-A19F-F33E-57FCE047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5A016-32C0-61BE-0E91-B1C3801E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AF4A-3C4B-54AC-B7B6-37EFB68AA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D139C-2B3E-4A5B-8F8C-55182AF4AE01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8FF54-87BB-698C-130A-DA9333E80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E570-66D8-BE63-E656-190867870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21B41-C695-437E-AE2D-46DFCC8088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379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47EE1E-BA4B-D0F3-DFC0-7A3FFF7EFA8E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                              Simulation FFT of binary phase grating with/ without blazed phase gratings.</a:t>
            </a:r>
            <a:br>
              <a:rPr lang="es-ES" sz="1800" b="1" dirty="0"/>
            </a:br>
            <a:r>
              <a:rPr lang="es-ES" sz="1800" b="1" dirty="0"/>
              <a:t>1 One channel  </a:t>
            </a:r>
            <a:endParaRPr lang="en-GB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E5126A-A240-8251-3CDC-52FD2E6C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236" y="795528"/>
            <a:ext cx="3300945" cy="2479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C9099-E749-6DE4-B63F-AC07B4EDA18C}"/>
              </a:ext>
            </a:extLst>
          </p:cNvPr>
          <p:cNvSpPr txBox="1"/>
          <p:nvPr/>
        </p:nvSpPr>
        <p:spPr>
          <a:xfrm>
            <a:off x="417943" y="2914488"/>
            <a:ext cx="35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Binary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Phase1=</a:t>
            </a:r>
            <a:r>
              <a:rPr lang="es-ES" dirty="0" err="1"/>
              <a:t>exp</a:t>
            </a:r>
            <a:r>
              <a:rPr lang="es-ES" dirty="0"/>
              <a:t>(i*0)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Phase2=</a:t>
            </a:r>
            <a:r>
              <a:rPr lang="es-ES" dirty="0" err="1"/>
              <a:t>exp</a:t>
            </a:r>
            <a:r>
              <a:rPr lang="es-ES" dirty="0"/>
              <a:t>(i*0.64*π)</a:t>
            </a:r>
          </a:p>
        </p:txBody>
      </p:sp>
      <p:pic>
        <p:nvPicPr>
          <p:cNvPr id="11" name="Picture 10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D5F8C24F-A80C-52A7-202D-2DAC29C91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79" y="665010"/>
            <a:ext cx="3713583" cy="2785188"/>
          </a:xfrm>
          <a:prstGeom prst="rect">
            <a:avLst/>
          </a:prstGeom>
        </p:spPr>
      </p:pic>
      <p:pic>
        <p:nvPicPr>
          <p:cNvPr id="13" name="Picture 1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3DA91395-9675-A77F-1202-8D2A26D37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90" y="665009"/>
            <a:ext cx="3713583" cy="2785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CEA886-8B9A-7C04-FBAB-F664AA22B1C5}"/>
              </a:ext>
            </a:extLst>
          </p:cNvPr>
          <p:cNvSpPr txBox="1"/>
          <p:nvPr/>
        </p:nvSpPr>
        <p:spPr>
          <a:xfrm>
            <a:off x="4634820" y="3059668"/>
            <a:ext cx="269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Blazed phase grating (horizontal)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Phase=exp(</a:t>
            </a:r>
            <a:r>
              <a:rPr lang="en-GB" dirty="0" err="1"/>
              <a:t>i</a:t>
            </a:r>
            <a:r>
              <a:rPr lang="en-GB" dirty="0"/>
              <a:t>*(0-2</a:t>
            </a:r>
            <a:r>
              <a:rPr lang="es-ES" dirty="0"/>
              <a:t> π</a:t>
            </a:r>
            <a:r>
              <a:rPr lang="en-GB" dirty="0"/>
              <a:t>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0571C-5C4A-A49B-4109-D780360E7681}"/>
              </a:ext>
            </a:extLst>
          </p:cNvPr>
          <p:cNvSpPr txBox="1"/>
          <p:nvPr/>
        </p:nvSpPr>
        <p:spPr>
          <a:xfrm>
            <a:off x="8522208" y="3059668"/>
            <a:ext cx="2523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Blazed phase grating (vertical)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Phase=exp(</a:t>
            </a:r>
            <a:r>
              <a:rPr lang="en-GB" dirty="0" err="1"/>
              <a:t>i</a:t>
            </a:r>
            <a:r>
              <a:rPr lang="en-GB" dirty="0"/>
              <a:t>*(0-2</a:t>
            </a:r>
            <a:r>
              <a:rPr lang="es-ES" dirty="0"/>
              <a:t> π</a:t>
            </a:r>
            <a:r>
              <a:rPr lang="en-GB" dirty="0"/>
              <a:t>))</a:t>
            </a:r>
            <a:endParaRPr lang="en-GB" i="1" dirty="0">
              <a:latin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7F70D-ACA9-AA26-F1B3-511F25142A7E}"/>
              </a:ext>
            </a:extLst>
          </p:cNvPr>
          <p:cNvSpPr txBox="1"/>
          <p:nvPr/>
        </p:nvSpPr>
        <p:spPr>
          <a:xfrm>
            <a:off x="8703895" y="5556011"/>
            <a:ext cx="2638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Gaussian Beam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Size</a:t>
            </a:r>
            <a:r>
              <a:rPr lang="es-ES" dirty="0"/>
              <a:t> 1920*1080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Beam   </a:t>
            </a:r>
            <a:r>
              <a:rPr lang="es-ES" dirty="0" err="1"/>
              <a:t>width</a:t>
            </a:r>
            <a:r>
              <a:rPr lang="es-ES" dirty="0"/>
              <a:t>= 150px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754075-EE3B-9624-A718-F7C6CB7D6FE1}"/>
              </a:ext>
            </a:extLst>
          </p:cNvPr>
          <p:cNvSpPr txBox="1"/>
          <p:nvPr/>
        </p:nvSpPr>
        <p:spPr>
          <a:xfrm>
            <a:off x="661783" y="841259"/>
            <a:ext cx="2638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Size</a:t>
            </a:r>
            <a:r>
              <a:rPr lang="es-ES" dirty="0"/>
              <a:t> 1920*1080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779F7-A918-D863-E951-3D3D19884276}"/>
              </a:ext>
            </a:extLst>
          </p:cNvPr>
          <p:cNvSpPr txBox="1"/>
          <p:nvPr/>
        </p:nvSpPr>
        <p:spPr>
          <a:xfrm>
            <a:off x="417943" y="4115206"/>
            <a:ext cx="8233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simulation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calculated</a:t>
            </a:r>
            <a:r>
              <a:rPr lang="es-E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 </a:t>
            </a:r>
            <a:r>
              <a:rPr lang="en-GB" dirty="0"/>
              <a:t>Blazed phase grating (horizontal) × Blazed phase grating (vertical).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n-GB" dirty="0"/>
              <a:t>× blazed phase grating (horizontal) × blazed phase grating (vertical).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</a:t>
            </a:r>
            <a:r>
              <a:rPr lang="es-ES" dirty="0" err="1"/>
              <a:t>beam</a:t>
            </a:r>
            <a:r>
              <a:rPr lang="en-GB" dirty="0"/>
              <a:t> ×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r>
              <a:rPr lang="es-ES" dirty="0"/>
              <a:t> </a:t>
            </a:r>
            <a:r>
              <a:rPr lang="en-GB" dirty="0"/>
              <a:t>× blazed phase grating (horizontal) × blazed phase grating (vertical) to observe diffraction pattern clearly.</a:t>
            </a:r>
          </a:p>
        </p:txBody>
      </p:sp>
      <p:pic>
        <p:nvPicPr>
          <p:cNvPr id="8" name="Picture 7" descr="A bright light in the dark&#10;&#10;Description automatically generated">
            <a:extLst>
              <a:ext uri="{FF2B5EF4-FFF2-40B4-BE49-F238E27FC236}">
                <a16:creationId xmlns:a16="http://schemas.microsoft.com/office/drawing/2014/main" id="{D6C694DE-E27D-6813-45B8-8E85DDA22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6082" y="4050577"/>
            <a:ext cx="2556185" cy="14378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55761A6-218C-A1C3-955F-8A6C20D3CE2D}"/>
              </a:ext>
            </a:extLst>
          </p:cNvPr>
          <p:cNvCxnSpPr>
            <a:cxnSpLocks/>
          </p:cNvCxnSpPr>
          <p:nvPr/>
        </p:nvCxnSpPr>
        <p:spPr>
          <a:xfrm>
            <a:off x="9866376" y="4769504"/>
            <a:ext cx="4023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27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BC1F-9808-3ECB-14EC-33B48A9D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7C36267-408E-AF56-B54B-7E69B643281D}"/>
              </a:ext>
            </a:extLst>
          </p:cNvPr>
          <p:cNvSpPr txBox="1"/>
          <p:nvPr/>
        </p:nvSpPr>
        <p:spPr>
          <a:xfrm>
            <a:off x="7267787" y="763097"/>
            <a:ext cx="425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blazed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 calculation full size is used, for showing it the size is 200*200.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96B283-B96A-C6FD-EB4E-26BA8681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296" y="899041"/>
            <a:ext cx="1687061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CCE451-11EE-5AC9-9CEE-8256C6C5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512" y="498940"/>
            <a:ext cx="2294261" cy="17191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00C10-E5EC-BCB1-7C00-01C0F43B954E}"/>
              </a:ext>
            </a:extLst>
          </p:cNvPr>
          <p:cNvSpPr txBox="1"/>
          <p:nvPr/>
        </p:nvSpPr>
        <p:spPr>
          <a:xfrm>
            <a:off x="4393765" y="1216525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F0394-A85A-4037-275D-3368659758FA}"/>
              </a:ext>
            </a:extLst>
          </p:cNvPr>
          <p:cNvSpPr txBox="1"/>
          <p:nvPr/>
        </p:nvSpPr>
        <p:spPr>
          <a:xfrm>
            <a:off x="878177" y="5220775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0.085</a:t>
            </a:r>
          </a:p>
          <a:p>
            <a:r>
              <a:rPr lang="es-ES" dirty="0"/>
              <a:t>I_1= 0.818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/>
              <p:nvPr/>
            </p:nvSpPr>
            <p:spPr>
              <a:xfrm>
                <a:off x="374472" y="1189605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2" y="1189605"/>
                <a:ext cx="1813615" cy="369332"/>
              </a:xfrm>
              <a:prstGeom prst="rect">
                <a:avLst/>
              </a:prstGeom>
              <a:blipFill>
                <a:blip r:embed="rId4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CAC989-2432-3757-7699-19C8BEB315DA}"/>
              </a:ext>
            </a:extLst>
          </p:cNvPr>
          <p:cNvSpPr txBox="1"/>
          <p:nvPr/>
        </p:nvSpPr>
        <p:spPr>
          <a:xfrm>
            <a:off x="1126102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B819E-1199-6761-DF25-AD3D20FF8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50" y="2424243"/>
            <a:ext cx="2310781" cy="2310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6A755A-C6F7-62D2-9512-701287798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5378" y="2409246"/>
            <a:ext cx="2310780" cy="2310780"/>
          </a:xfrm>
          <a:prstGeom prst="rect">
            <a:avLst/>
          </a:prstGeom>
        </p:spPr>
      </p:pic>
      <p:sp>
        <p:nvSpPr>
          <p:cNvPr id="7" name="TextBox 42">
            <a:extLst>
              <a:ext uri="{FF2B5EF4-FFF2-40B4-BE49-F238E27FC236}">
                <a16:creationId xmlns:a16="http://schemas.microsoft.com/office/drawing/2014/main" id="{228C4FF2-E708-A65A-A296-7534E9461248}"/>
              </a:ext>
            </a:extLst>
          </p:cNvPr>
          <p:cNvSpPr txBox="1"/>
          <p:nvPr/>
        </p:nvSpPr>
        <p:spPr>
          <a:xfrm>
            <a:off x="3522970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1.85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4758EF1E-57F8-E6B5-C759-0ED7647E33D1}"/>
              </a:ext>
            </a:extLst>
          </p:cNvPr>
          <p:cNvSpPr txBox="1"/>
          <p:nvPr/>
        </p:nvSpPr>
        <p:spPr>
          <a:xfrm>
            <a:off x="3639174" y="5190408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0.005 I_1= 0.985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2F70F4-5E3A-D477-19DB-82F0FA364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6705" y="2393354"/>
            <a:ext cx="2310779" cy="2310779"/>
          </a:xfrm>
          <a:prstGeom prst="rect">
            <a:avLst/>
          </a:prstGeom>
        </p:spPr>
      </p:pic>
      <p:sp>
        <p:nvSpPr>
          <p:cNvPr id="12" name="TextBox 55">
            <a:extLst>
              <a:ext uri="{FF2B5EF4-FFF2-40B4-BE49-F238E27FC236}">
                <a16:creationId xmlns:a16="http://schemas.microsoft.com/office/drawing/2014/main" id="{9D25276D-D778-07DD-C78B-6C86FBB20C27}"/>
              </a:ext>
            </a:extLst>
          </p:cNvPr>
          <p:cNvSpPr txBox="1"/>
          <p:nvPr/>
        </p:nvSpPr>
        <p:spPr>
          <a:xfrm>
            <a:off x="6400171" y="5174137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</a:t>
            </a:r>
          </a:p>
          <a:p>
            <a:r>
              <a:rPr lang="es-ES" dirty="0"/>
              <a:t>I_1= 1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E6326226-7024-445E-985D-DCCFCE193D5B}"/>
              </a:ext>
            </a:extLst>
          </p:cNvPr>
          <p:cNvSpPr txBox="1"/>
          <p:nvPr/>
        </p:nvSpPr>
        <p:spPr>
          <a:xfrm>
            <a:off x="9518007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1F84B3-177A-C482-F5B6-F205734CD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8030" y="2360742"/>
            <a:ext cx="2310780" cy="2310780"/>
          </a:xfrm>
          <a:prstGeom prst="rect">
            <a:avLst/>
          </a:prstGeom>
        </p:spPr>
      </p:pic>
      <p:sp>
        <p:nvSpPr>
          <p:cNvPr id="16" name="TextBox 55">
            <a:extLst>
              <a:ext uri="{FF2B5EF4-FFF2-40B4-BE49-F238E27FC236}">
                <a16:creationId xmlns:a16="http://schemas.microsoft.com/office/drawing/2014/main" id="{40BD5D1A-F839-519F-C100-09470134CBC9}"/>
              </a:ext>
            </a:extLst>
          </p:cNvPr>
          <p:cNvSpPr txBox="1"/>
          <p:nvPr/>
        </p:nvSpPr>
        <p:spPr>
          <a:xfrm>
            <a:off x="9161168" y="5068838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0.034 I_1= 0.797</a:t>
            </a:r>
          </a:p>
          <a:p>
            <a:r>
              <a:rPr lang="es-ES" dirty="0"/>
              <a:t>I_2=0.098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CB4424EC-489E-AC83-87E5-6B807CEEDCC9}"/>
              </a:ext>
            </a:extLst>
          </p:cNvPr>
          <p:cNvSpPr txBox="1"/>
          <p:nvPr/>
        </p:nvSpPr>
        <p:spPr>
          <a:xfrm>
            <a:off x="6462808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2A6EF74-569B-C339-AA33-2B58161A22F4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2. Simulation results of blazed phase gratings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1915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5BC1F-9808-3ECB-14EC-33B48A9D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4D8E95-DC8D-EA22-E9B7-9B2C2AC7E706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2. Simulation results of blazed phase gratings</a:t>
            </a:r>
            <a:endParaRPr lang="en-GB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C36267-408E-AF56-B54B-7E69B643281D}"/>
              </a:ext>
            </a:extLst>
          </p:cNvPr>
          <p:cNvSpPr txBox="1"/>
          <p:nvPr/>
        </p:nvSpPr>
        <p:spPr>
          <a:xfrm>
            <a:off x="7267787" y="763097"/>
            <a:ext cx="4257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blazed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 calculation full size is used, for showing it the size is 200*200.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96B283-B96A-C6FD-EB4E-26BA8681A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7296" y="899041"/>
            <a:ext cx="1687061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7CCE451-11EE-5AC9-9CEE-8256C6C58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512" y="713245"/>
            <a:ext cx="2294261" cy="12905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9800C10-E5EC-BCB1-7C00-01C0F43B954E}"/>
              </a:ext>
            </a:extLst>
          </p:cNvPr>
          <p:cNvSpPr txBox="1"/>
          <p:nvPr/>
        </p:nvSpPr>
        <p:spPr>
          <a:xfrm>
            <a:off x="4393765" y="1216525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F0394-A85A-4037-275D-3368659758FA}"/>
              </a:ext>
            </a:extLst>
          </p:cNvPr>
          <p:cNvSpPr txBox="1"/>
          <p:nvPr/>
        </p:nvSpPr>
        <p:spPr>
          <a:xfrm>
            <a:off x="878177" y="5220775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0.08 I_1= 0.606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/>
              <p:nvPr/>
            </p:nvSpPr>
            <p:spPr>
              <a:xfrm>
                <a:off x="374472" y="1196851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EEA36B-3166-9F94-B845-946FF6FD0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72" y="1196851"/>
                <a:ext cx="1813615" cy="369332"/>
              </a:xfrm>
              <a:prstGeom prst="rect">
                <a:avLst/>
              </a:prstGeom>
              <a:blipFill>
                <a:blip r:embed="rId4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CAC989-2432-3757-7699-19C8BEB315DA}"/>
              </a:ext>
            </a:extLst>
          </p:cNvPr>
          <p:cNvSpPr txBox="1"/>
          <p:nvPr/>
        </p:nvSpPr>
        <p:spPr>
          <a:xfrm>
            <a:off x="1126102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AB819E-1199-6761-DF25-AD3D20FF8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050" y="2424243"/>
            <a:ext cx="2310781" cy="231078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6A755A-C6F7-62D2-9512-701287798B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5378" y="2409246"/>
            <a:ext cx="2310780" cy="2310780"/>
          </a:xfrm>
          <a:prstGeom prst="rect">
            <a:avLst/>
          </a:prstGeom>
        </p:spPr>
      </p:pic>
      <p:sp>
        <p:nvSpPr>
          <p:cNvPr id="7" name="TextBox 42">
            <a:extLst>
              <a:ext uri="{FF2B5EF4-FFF2-40B4-BE49-F238E27FC236}">
                <a16:creationId xmlns:a16="http://schemas.microsoft.com/office/drawing/2014/main" id="{228C4FF2-E708-A65A-A296-7534E9461248}"/>
              </a:ext>
            </a:extLst>
          </p:cNvPr>
          <p:cNvSpPr txBox="1"/>
          <p:nvPr/>
        </p:nvSpPr>
        <p:spPr>
          <a:xfrm>
            <a:off x="3522970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1.85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8" name="TextBox 55">
            <a:extLst>
              <a:ext uri="{FF2B5EF4-FFF2-40B4-BE49-F238E27FC236}">
                <a16:creationId xmlns:a16="http://schemas.microsoft.com/office/drawing/2014/main" id="{4758EF1E-57F8-E6B5-C759-0ED7647E33D1}"/>
              </a:ext>
            </a:extLst>
          </p:cNvPr>
          <p:cNvSpPr txBox="1"/>
          <p:nvPr/>
        </p:nvSpPr>
        <p:spPr>
          <a:xfrm>
            <a:off x="3639174" y="5190408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0.004 I_1= 0.723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2F70F4-5E3A-D477-19DB-82F0FA364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6705" y="2393354"/>
            <a:ext cx="2310779" cy="2310779"/>
          </a:xfrm>
          <a:prstGeom prst="rect">
            <a:avLst/>
          </a:prstGeom>
        </p:spPr>
      </p:pic>
      <p:sp>
        <p:nvSpPr>
          <p:cNvPr id="12" name="TextBox 55">
            <a:extLst>
              <a:ext uri="{FF2B5EF4-FFF2-40B4-BE49-F238E27FC236}">
                <a16:creationId xmlns:a16="http://schemas.microsoft.com/office/drawing/2014/main" id="{9D25276D-D778-07DD-C78B-6C86FBB20C27}"/>
              </a:ext>
            </a:extLst>
          </p:cNvPr>
          <p:cNvSpPr txBox="1"/>
          <p:nvPr/>
        </p:nvSpPr>
        <p:spPr>
          <a:xfrm>
            <a:off x="6400171" y="5174137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0.0004 I_1= 0.73</a:t>
            </a:r>
          </a:p>
        </p:txBody>
      </p:sp>
      <p:sp>
        <p:nvSpPr>
          <p:cNvPr id="13" name="TextBox 42">
            <a:extLst>
              <a:ext uri="{FF2B5EF4-FFF2-40B4-BE49-F238E27FC236}">
                <a16:creationId xmlns:a16="http://schemas.microsoft.com/office/drawing/2014/main" id="{E6326226-7024-445E-985D-DCCFCE193D5B}"/>
              </a:ext>
            </a:extLst>
          </p:cNvPr>
          <p:cNvSpPr txBox="1"/>
          <p:nvPr/>
        </p:nvSpPr>
        <p:spPr>
          <a:xfrm>
            <a:off x="9518007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2.5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1F84B3-177A-C482-F5B6-F205734CD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8030" y="2360742"/>
            <a:ext cx="2310780" cy="2310780"/>
          </a:xfrm>
          <a:prstGeom prst="rect">
            <a:avLst/>
          </a:prstGeom>
        </p:spPr>
      </p:pic>
      <p:sp>
        <p:nvSpPr>
          <p:cNvPr id="16" name="TextBox 55">
            <a:extLst>
              <a:ext uri="{FF2B5EF4-FFF2-40B4-BE49-F238E27FC236}">
                <a16:creationId xmlns:a16="http://schemas.microsoft.com/office/drawing/2014/main" id="{40BD5D1A-F839-519F-C100-09470134CBC9}"/>
              </a:ext>
            </a:extLst>
          </p:cNvPr>
          <p:cNvSpPr txBox="1"/>
          <p:nvPr/>
        </p:nvSpPr>
        <p:spPr>
          <a:xfrm>
            <a:off x="9161168" y="5068838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 0.037 I_1= 0.57</a:t>
            </a:r>
          </a:p>
          <a:p>
            <a:r>
              <a:rPr lang="es-ES" dirty="0"/>
              <a:t>I_2=0.057</a:t>
            </a:r>
          </a:p>
        </p:txBody>
      </p:sp>
      <p:sp>
        <p:nvSpPr>
          <p:cNvPr id="18" name="TextBox 42">
            <a:extLst>
              <a:ext uri="{FF2B5EF4-FFF2-40B4-BE49-F238E27FC236}">
                <a16:creationId xmlns:a16="http://schemas.microsoft.com/office/drawing/2014/main" id="{CB4424EC-489E-AC83-87E5-6B807CEEDCC9}"/>
              </a:ext>
            </a:extLst>
          </p:cNvPr>
          <p:cNvSpPr txBox="1"/>
          <p:nvPr/>
        </p:nvSpPr>
        <p:spPr>
          <a:xfrm>
            <a:off x="6462808" y="1993724"/>
            <a:ext cx="116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FF0000"/>
                </a:solidFill>
              </a:rPr>
              <a:t>2</a:t>
            </a:r>
            <a:r>
              <a:rPr lang="es-ES" dirty="0"/>
              <a:t>π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48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FE5B-3381-228C-E219-911D2E1A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D8F4964-F9F2-9877-2A39-5A31D4BF6D1B}"/>
              </a:ext>
            </a:extLst>
          </p:cNvPr>
          <p:cNvSpPr txBox="1"/>
          <p:nvPr/>
        </p:nvSpPr>
        <p:spPr>
          <a:xfrm>
            <a:off x="8876271" y="1267365"/>
            <a:ext cx="2915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Size 100*240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tri </a:t>
            </a:r>
            <a:r>
              <a:rPr lang="es-ES" dirty="0" err="1"/>
              <a:t>clearly</a:t>
            </a:r>
            <a:r>
              <a:rPr lang="es-ES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2151A0-36F3-60F8-1BDD-B1DD1943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438391"/>
            <a:ext cx="1685274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0EF296-A1A9-F45A-B2A4-5DAFEF19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1526" y="1240407"/>
            <a:ext cx="2294262" cy="12905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7F3AFB-F9FE-6A26-C50B-5BF5A9C3F0AF}"/>
              </a:ext>
            </a:extLst>
          </p:cNvPr>
          <p:cNvSpPr txBox="1"/>
          <p:nvPr/>
        </p:nvSpPr>
        <p:spPr>
          <a:xfrm>
            <a:off x="2681677" y="1727708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17AFB-FBD1-0960-1BAC-80EA6D792139}"/>
              </a:ext>
            </a:extLst>
          </p:cNvPr>
          <p:cNvSpPr txBox="1"/>
          <p:nvPr/>
        </p:nvSpPr>
        <p:spPr>
          <a:xfrm>
            <a:off x="7133117" y="1424003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I_0=0.289</a:t>
            </a:r>
          </a:p>
          <a:p>
            <a:r>
              <a:rPr lang="es-ES" dirty="0"/>
              <a:t>I_1=0.159</a:t>
            </a:r>
          </a:p>
          <a:p>
            <a:r>
              <a:rPr lang="es-ES" dirty="0"/>
              <a:t>I_-1=0.159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7538B-D3A8-46B8-834A-EB2226AA8F3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3. Simulation results of binary phase gratings</a:t>
            </a:r>
            <a:endParaRPr lang="en-GB" sz="1800" b="1" dirty="0"/>
          </a:p>
        </p:txBody>
      </p:sp>
      <p:pic>
        <p:nvPicPr>
          <p:cNvPr id="6" name="图片 5" descr="灯光下有许多人&#10;&#10;低可信度描述已自动生成">
            <a:extLst>
              <a:ext uri="{FF2B5EF4-FFF2-40B4-BE49-F238E27FC236}">
                <a16:creationId xmlns:a16="http://schemas.microsoft.com/office/drawing/2014/main" id="{777A6AAC-74E5-E369-9B04-A1E971C10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83" y="886152"/>
            <a:ext cx="914402" cy="2194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/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/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 descr="背景图案&#10;&#10;描述已自动生成">
            <a:extLst>
              <a:ext uri="{FF2B5EF4-FFF2-40B4-BE49-F238E27FC236}">
                <a16:creationId xmlns:a16="http://schemas.microsoft.com/office/drawing/2014/main" id="{A292ED38-AB64-10C4-FDDC-3FFB10BB6A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34" y="3598122"/>
            <a:ext cx="1685274" cy="947967"/>
          </a:xfrm>
          <a:prstGeom prst="rect">
            <a:avLst/>
          </a:prstGeom>
        </p:spPr>
      </p:pic>
      <p:pic>
        <p:nvPicPr>
          <p:cNvPr id="16" name="图片 15" descr="背景图案&#10;&#10;描述已自动生成">
            <a:extLst>
              <a:ext uri="{FF2B5EF4-FFF2-40B4-BE49-F238E27FC236}">
                <a16:creationId xmlns:a16="http://schemas.microsoft.com/office/drawing/2014/main" id="{082CF4EC-FD28-FB8E-9778-A145CF1C4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384" y="3598122"/>
            <a:ext cx="1685274" cy="947967"/>
          </a:xfrm>
          <a:prstGeom prst="rect">
            <a:avLst/>
          </a:prstGeom>
        </p:spPr>
      </p:pic>
      <p:pic>
        <p:nvPicPr>
          <p:cNvPr id="24" name="图片 23" descr="灯光下有许多人&#10;&#10;低可信度描述已自动生成">
            <a:extLst>
              <a:ext uri="{FF2B5EF4-FFF2-40B4-BE49-F238E27FC236}">
                <a16:creationId xmlns:a16="http://schemas.microsoft.com/office/drawing/2014/main" id="{5B859992-05D4-CDEA-BBB2-38B2EDB91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0" y="3345818"/>
            <a:ext cx="914402" cy="2194564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A0AB6DEC-B33E-35DD-CFB5-9B86D567C0D0}"/>
              </a:ext>
            </a:extLst>
          </p:cNvPr>
          <p:cNvSpPr txBox="1"/>
          <p:nvPr/>
        </p:nvSpPr>
        <p:spPr>
          <a:xfrm>
            <a:off x="2841862" y="3887439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B82EB4BB-479D-DE08-71BA-87AF7701C4F4}"/>
                  </a:ext>
                </a:extLst>
              </p:cNvPr>
              <p:cNvSpPr txBox="1"/>
              <p:nvPr/>
            </p:nvSpPr>
            <p:spPr>
              <a:xfrm>
                <a:off x="507433" y="307521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7" name="TextBox 71">
                <a:extLst>
                  <a:ext uri="{FF2B5EF4-FFF2-40B4-BE49-F238E27FC236}">
                    <a16:creationId xmlns:a16="http://schemas.microsoft.com/office/drawing/2014/main" id="{B82EB4BB-479D-DE08-71BA-87AF7701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33" y="3075212"/>
                <a:ext cx="1813615" cy="369332"/>
              </a:xfrm>
              <a:prstGeom prst="rect">
                <a:avLst/>
              </a:prstGeom>
              <a:blipFill>
                <a:blip r:embed="rId9"/>
                <a:stretch>
                  <a:fillRect l="-2013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690AC0E7-2307-7D55-CF1B-E0130D333C4A}"/>
                  </a:ext>
                </a:extLst>
              </p:cNvPr>
              <p:cNvSpPr txBox="1"/>
              <p:nvPr/>
            </p:nvSpPr>
            <p:spPr>
              <a:xfrm>
                <a:off x="3674799" y="307521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0" name="TextBox 71">
                <a:extLst>
                  <a:ext uri="{FF2B5EF4-FFF2-40B4-BE49-F238E27FC236}">
                    <a16:creationId xmlns:a16="http://schemas.microsoft.com/office/drawing/2014/main" id="{690AC0E7-2307-7D55-CF1B-E0130D33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799" y="3075212"/>
                <a:ext cx="1813615" cy="369332"/>
              </a:xfrm>
              <a:prstGeom prst="rect">
                <a:avLst/>
              </a:prstGeom>
              <a:blipFill>
                <a:blip r:embed="rId10"/>
                <a:stretch>
                  <a:fillRect l="-2357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9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FE5B-3381-228C-E219-911D2E1A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D8F4964-F9F2-9877-2A39-5A31D4BF6D1B}"/>
              </a:ext>
            </a:extLst>
          </p:cNvPr>
          <p:cNvSpPr txBox="1"/>
          <p:nvPr/>
        </p:nvSpPr>
        <p:spPr>
          <a:xfrm>
            <a:off x="8876271" y="1267365"/>
            <a:ext cx="2915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Size 100*240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tri </a:t>
            </a:r>
            <a:r>
              <a:rPr lang="es-ES" dirty="0" err="1"/>
              <a:t>clearly</a:t>
            </a:r>
            <a:r>
              <a:rPr lang="es-ES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2151A0-36F3-60F8-1BDD-B1DD1943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438391"/>
            <a:ext cx="1685274" cy="9479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0EF296-A1A9-F45A-B2A4-5DAFEF19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1526" y="1240407"/>
            <a:ext cx="2294262" cy="12905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7F3AFB-F9FE-6A26-C50B-5BF5A9C3F0AF}"/>
              </a:ext>
            </a:extLst>
          </p:cNvPr>
          <p:cNvSpPr txBox="1"/>
          <p:nvPr/>
        </p:nvSpPr>
        <p:spPr>
          <a:xfrm>
            <a:off x="2681677" y="1727708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17AFB-FBD1-0960-1BAC-80EA6D792139}"/>
              </a:ext>
            </a:extLst>
          </p:cNvPr>
          <p:cNvSpPr txBox="1"/>
          <p:nvPr/>
        </p:nvSpPr>
        <p:spPr>
          <a:xfrm>
            <a:off x="7133117" y="1424003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I_0=0.287</a:t>
            </a:r>
          </a:p>
          <a:p>
            <a:r>
              <a:rPr lang="es-ES" dirty="0"/>
              <a:t>I_1=0.289</a:t>
            </a:r>
          </a:p>
          <a:p>
            <a:r>
              <a:rPr lang="es-ES" dirty="0"/>
              <a:t>I_-1=0.289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7538B-D3A8-46B8-834A-EB2226AA8F3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3. Simulation results of binary phase gratings</a:t>
            </a:r>
            <a:endParaRPr lang="en-GB" sz="1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7A6AAC-74E5-E369-9B04-A1E971C10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44883" y="886152"/>
            <a:ext cx="914402" cy="2194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/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08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/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55">
            <a:extLst>
              <a:ext uri="{FF2B5EF4-FFF2-40B4-BE49-F238E27FC236}">
                <a16:creationId xmlns:a16="http://schemas.microsoft.com/office/drawing/2014/main" id="{96FF4190-91D3-9F6F-7D78-CFAED1DFB97A}"/>
              </a:ext>
            </a:extLst>
          </p:cNvPr>
          <p:cNvSpPr txBox="1"/>
          <p:nvPr/>
        </p:nvSpPr>
        <p:spPr>
          <a:xfrm>
            <a:off x="864604" y="4642782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I_0=0.005</a:t>
            </a:r>
          </a:p>
          <a:p>
            <a:r>
              <a:rPr lang="es-ES" dirty="0"/>
              <a:t>I_1=0.731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A3EA8D-1AFB-DD07-DB01-4A0071AFE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3598122"/>
            <a:ext cx="1685274" cy="9479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CF92F7-9A38-5E7F-EC38-06285BECD0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384" y="3598122"/>
            <a:ext cx="1685274" cy="947966"/>
          </a:xfrm>
          <a:prstGeom prst="rect">
            <a:avLst/>
          </a:prstGeom>
        </p:spPr>
      </p:pic>
      <p:pic>
        <p:nvPicPr>
          <p:cNvPr id="7" name="图片 6" descr="灯光下有许多人&#10;&#10;低可信度描述已自动生成">
            <a:extLst>
              <a:ext uri="{FF2B5EF4-FFF2-40B4-BE49-F238E27FC236}">
                <a16:creationId xmlns:a16="http://schemas.microsoft.com/office/drawing/2014/main" id="{B44061C6-058B-529B-73EF-3A45A14B3E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180" y="3345818"/>
            <a:ext cx="914402" cy="2194564"/>
          </a:xfrm>
          <a:prstGeom prst="rect">
            <a:avLst/>
          </a:prstGeom>
        </p:spPr>
      </p:pic>
      <p:sp>
        <p:nvSpPr>
          <p:cNvPr id="8" name="TextBox 24">
            <a:extLst>
              <a:ext uri="{FF2B5EF4-FFF2-40B4-BE49-F238E27FC236}">
                <a16:creationId xmlns:a16="http://schemas.microsoft.com/office/drawing/2014/main" id="{D023D4B1-D8C0-D64D-B523-ADF947E0E033}"/>
              </a:ext>
            </a:extLst>
          </p:cNvPr>
          <p:cNvSpPr txBox="1"/>
          <p:nvPr/>
        </p:nvSpPr>
        <p:spPr>
          <a:xfrm>
            <a:off x="2841862" y="3887439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56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FE5B-3381-228C-E219-911D2E1A2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9D8F4964-F9F2-9877-2A39-5A31D4BF6D1B}"/>
              </a:ext>
            </a:extLst>
          </p:cNvPr>
          <p:cNvSpPr txBox="1"/>
          <p:nvPr/>
        </p:nvSpPr>
        <p:spPr>
          <a:xfrm>
            <a:off x="8876271" y="1267365"/>
            <a:ext cx="29157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FFT </a:t>
            </a:r>
            <a:r>
              <a:rPr lang="es-ES" dirty="0" err="1"/>
              <a:t>of</a:t>
            </a:r>
            <a:r>
              <a:rPr lang="es-ES" dirty="0"/>
              <a:t> Gaussian Beam </a:t>
            </a:r>
            <a:r>
              <a:rPr lang="en-GB" dirty="0"/>
              <a:t>×</a:t>
            </a:r>
            <a:r>
              <a:rPr lang="es-ES" dirty="0"/>
              <a:t>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phase</a:t>
            </a:r>
            <a:r>
              <a:rPr lang="es-ES" dirty="0"/>
              <a:t> </a:t>
            </a:r>
            <a:r>
              <a:rPr lang="es-ES" dirty="0" err="1"/>
              <a:t>grating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Size 100*240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tri </a:t>
            </a:r>
            <a:r>
              <a:rPr lang="es-ES" dirty="0" err="1"/>
              <a:t>clearly</a:t>
            </a:r>
            <a:r>
              <a:rPr lang="es-ES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2151A0-36F3-60F8-1BDD-B1DD1943D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4" y="1438391"/>
            <a:ext cx="1685274" cy="9479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0EF296-A1A9-F45A-B2A4-5DAFEF19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51526" y="1240407"/>
            <a:ext cx="2294262" cy="129052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E7F3AFB-F9FE-6A26-C50B-5BF5A9C3F0AF}"/>
              </a:ext>
            </a:extLst>
          </p:cNvPr>
          <p:cNvSpPr txBox="1"/>
          <p:nvPr/>
        </p:nvSpPr>
        <p:spPr>
          <a:xfrm>
            <a:off x="2681677" y="1727708"/>
            <a:ext cx="3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×</a:t>
            </a:r>
            <a:endParaRPr lang="es-E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17AFB-FBD1-0960-1BAC-80EA6D792139}"/>
              </a:ext>
            </a:extLst>
          </p:cNvPr>
          <p:cNvSpPr txBox="1"/>
          <p:nvPr/>
        </p:nvSpPr>
        <p:spPr>
          <a:xfrm>
            <a:off x="7133117" y="1424003"/>
            <a:ext cx="1404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I_0=0.287</a:t>
            </a:r>
          </a:p>
          <a:p>
            <a:r>
              <a:rPr lang="es-ES" dirty="0"/>
              <a:t>I_1=0.237</a:t>
            </a:r>
          </a:p>
          <a:p>
            <a:r>
              <a:rPr lang="es-ES" dirty="0"/>
              <a:t>I_-1=0.237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7538B-D3A8-46B8-834A-EB2226AA8F33}"/>
              </a:ext>
            </a:extLst>
          </p:cNvPr>
          <p:cNvSpPr txBox="1">
            <a:spLocks/>
          </p:cNvSpPr>
          <p:nvPr/>
        </p:nvSpPr>
        <p:spPr>
          <a:xfrm>
            <a:off x="470412" y="0"/>
            <a:ext cx="9505692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b="1" dirty="0"/>
              <a:t>3. Simulation results of binary phase gratings</a:t>
            </a:r>
            <a:endParaRPr lang="en-GB" sz="1800" b="1" dirty="0"/>
          </a:p>
        </p:txBody>
      </p:sp>
      <p:pic>
        <p:nvPicPr>
          <p:cNvPr id="6" name="图片 5" descr="灯光下有许多人&#10;&#10;低可信度描述已自动生成">
            <a:extLst>
              <a:ext uri="{FF2B5EF4-FFF2-40B4-BE49-F238E27FC236}">
                <a16:creationId xmlns:a16="http://schemas.microsoft.com/office/drawing/2014/main" id="{777A6AAC-74E5-E369-9B04-A1E971C10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883" y="886152"/>
            <a:ext cx="914402" cy="2194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/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71">
                <a:extLst>
                  <a:ext uri="{FF2B5EF4-FFF2-40B4-BE49-F238E27FC236}">
                    <a16:creationId xmlns:a16="http://schemas.microsoft.com/office/drawing/2014/main" id="{FA59E5A6-F5DC-E629-61B6-C228F6C7F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34" y="974158"/>
                <a:ext cx="1813615" cy="369332"/>
              </a:xfrm>
              <a:prstGeom prst="rect">
                <a:avLst/>
              </a:prstGeom>
              <a:blipFill>
                <a:blip r:embed="rId5"/>
                <a:stretch>
                  <a:fillRect l="-2357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/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350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71">
                <a:extLst>
                  <a:ext uri="{FF2B5EF4-FFF2-40B4-BE49-F238E27FC236}">
                    <a16:creationId xmlns:a16="http://schemas.microsoft.com/office/drawing/2014/main" id="{B49E9642-DA94-4512-2250-95ADCCBF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89" y="789492"/>
                <a:ext cx="1813615" cy="369332"/>
              </a:xfrm>
              <a:prstGeom prst="rect">
                <a:avLst/>
              </a:prstGeom>
              <a:blipFill>
                <a:blip r:embed="rId6"/>
                <a:stretch>
                  <a:fillRect l="-2013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55">
            <a:extLst>
              <a:ext uri="{FF2B5EF4-FFF2-40B4-BE49-F238E27FC236}">
                <a16:creationId xmlns:a16="http://schemas.microsoft.com/office/drawing/2014/main" id="{C30C061A-598E-EB78-22DF-41D82A92F79F}"/>
              </a:ext>
            </a:extLst>
          </p:cNvPr>
          <p:cNvSpPr txBox="1"/>
          <p:nvPr/>
        </p:nvSpPr>
        <p:spPr>
          <a:xfrm>
            <a:off x="864604" y="4642782"/>
            <a:ext cx="1404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I_0=0</a:t>
            </a:r>
          </a:p>
          <a:p>
            <a:r>
              <a:rPr lang="es-ES" dirty="0"/>
              <a:t>I_1=0.954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D46424-ED7D-BA9F-7BFB-D738172787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35" y="3598122"/>
            <a:ext cx="1685272" cy="94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66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71">
                <a:extLst>
                  <a:ext uri="{FF2B5EF4-FFF2-40B4-BE49-F238E27FC236}">
                    <a16:creationId xmlns:a16="http://schemas.microsoft.com/office/drawing/2014/main" id="{0CE37D64-70B0-2F14-B852-5A4631C55EF6}"/>
                  </a:ext>
                </a:extLst>
              </p:cNvPr>
              <p:cNvSpPr txBox="1"/>
              <p:nvPr/>
            </p:nvSpPr>
            <p:spPr>
              <a:xfrm>
                <a:off x="736782" y="1191100"/>
                <a:ext cx="1813615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71">
                <a:extLst>
                  <a:ext uri="{FF2B5EF4-FFF2-40B4-BE49-F238E27FC236}">
                    <a16:creationId xmlns:a16="http://schemas.microsoft.com/office/drawing/2014/main" id="{0CE37D64-70B0-2F14-B852-5A4631C55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82" y="1191100"/>
                <a:ext cx="1813615" cy="646331"/>
              </a:xfrm>
              <a:prstGeom prst="rect">
                <a:avLst/>
              </a:prstGeom>
              <a:blipFill>
                <a:blip r:embed="rId2"/>
                <a:stretch>
                  <a:fillRect l="-2357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5">
            <a:extLst>
              <a:ext uri="{FF2B5EF4-FFF2-40B4-BE49-F238E27FC236}">
                <a16:creationId xmlns:a16="http://schemas.microsoft.com/office/drawing/2014/main" id="{215A0C67-2581-C755-BB88-56C44A3C70B7}"/>
              </a:ext>
            </a:extLst>
          </p:cNvPr>
          <p:cNvSpPr txBox="1"/>
          <p:nvPr/>
        </p:nvSpPr>
        <p:spPr>
          <a:xfrm>
            <a:off x="551545" y="1837431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reminder=1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I_1=0.964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ED214E-8727-8B09-8D4E-04C2C7475AAE}"/>
                  </a:ext>
                </a:extLst>
              </p:cNvPr>
              <p:cNvSpPr txBox="1"/>
              <p:nvPr/>
            </p:nvSpPr>
            <p:spPr>
              <a:xfrm>
                <a:off x="2628181" y="1210120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ED214E-8727-8B09-8D4E-04C2C747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181" y="1210120"/>
                <a:ext cx="1892060" cy="369332"/>
              </a:xfrm>
              <a:prstGeom prst="rect">
                <a:avLst/>
              </a:prstGeom>
              <a:blipFill>
                <a:blip r:embed="rId3"/>
                <a:stretch>
                  <a:fillRect l="-1929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55">
            <a:extLst>
              <a:ext uri="{FF2B5EF4-FFF2-40B4-BE49-F238E27FC236}">
                <a16:creationId xmlns:a16="http://schemas.microsoft.com/office/drawing/2014/main" id="{4F03A8A8-DF60-342B-55BE-CA3BE7A0BFA6}"/>
              </a:ext>
            </a:extLst>
          </p:cNvPr>
          <p:cNvSpPr txBox="1"/>
          <p:nvPr/>
        </p:nvSpPr>
        <p:spPr>
          <a:xfrm>
            <a:off x="2761181" y="1897816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reminder=1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I_1=0.999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7B933B7-1AFB-3D99-F4FF-8C18B5A2326B}"/>
                  </a:ext>
                </a:extLst>
              </p:cNvPr>
              <p:cNvSpPr txBox="1"/>
              <p:nvPr/>
            </p:nvSpPr>
            <p:spPr>
              <a:xfrm>
                <a:off x="4281585" y="1132480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7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7B933B7-1AFB-3D99-F4FF-8C18B5A2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585" y="1132480"/>
                <a:ext cx="1892060" cy="369332"/>
              </a:xfrm>
              <a:prstGeom prst="rect">
                <a:avLst/>
              </a:prstGeom>
              <a:blipFill>
                <a:blip r:embed="rId4"/>
                <a:stretch>
                  <a:fillRect l="-1929" t="-5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55">
            <a:extLst>
              <a:ext uri="{FF2B5EF4-FFF2-40B4-BE49-F238E27FC236}">
                <a16:creationId xmlns:a16="http://schemas.microsoft.com/office/drawing/2014/main" id="{CFC0B6BD-D418-BF29-9505-DE3006B28264}"/>
              </a:ext>
            </a:extLst>
          </p:cNvPr>
          <p:cNvSpPr txBox="1"/>
          <p:nvPr/>
        </p:nvSpPr>
        <p:spPr>
          <a:xfrm>
            <a:off x="4414585" y="1820176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reminder=2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I_1=0.524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2040E5-8172-A884-12F0-BD032F858C27}"/>
                  </a:ext>
                </a:extLst>
              </p:cNvPr>
              <p:cNvSpPr txBox="1"/>
              <p:nvPr/>
            </p:nvSpPr>
            <p:spPr>
              <a:xfrm>
                <a:off x="5624432" y="1118101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12040E5-8172-A884-12F0-BD032F858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432" y="1118101"/>
                <a:ext cx="1892060" cy="369332"/>
              </a:xfrm>
              <a:prstGeom prst="rect">
                <a:avLst/>
              </a:prstGeom>
              <a:blipFill>
                <a:blip r:embed="rId5"/>
                <a:stretch>
                  <a:fillRect l="-225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55">
            <a:extLst>
              <a:ext uri="{FF2B5EF4-FFF2-40B4-BE49-F238E27FC236}">
                <a16:creationId xmlns:a16="http://schemas.microsoft.com/office/drawing/2014/main" id="{77EAD047-F97B-781F-30C4-34A789AD29D0}"/>
              </a:ext>
            </a:extLst>
          </p:cNvPr>
          <p:cNvSpPr txBox="1"/>
          <p:nvPr/>
        </p:nvSpPr>
        <p:spPr>
          <a:xfrm>
            <a:off x="5757432" y="180579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reminder=2</a:t>
            </a:r>
          </a:p>
          <a:p>
            <a:r>
              <a:rPr lang="es-ES" dirty="0"/>
              <a:t>I_0=0.0001</a:t>
            </a:r>
          </a:p>
          <a:p>
            <a:r>
              <a:rPr lang="es-ES" dirty="0"/>
              <a:t>I_1=0.898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5B53A1-DA16-DB75-92BD-F84AE9769DAA}"/>
                  </a:ext>
                </a:extLst>
              </p:cNvPr>
              <p:cNvSpPr txBox="1"/>
              <p:nvPr/>
            </p:nvSpPr>
            <p:spPr>
              <a:xfrm>
                <a:off x="7277836" y="1118101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13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85B53A1-DA16-DB75-92BD-F84AE976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836" y="1118101"/>
                <a:ext cx="1892060" cy="369332"/>
              </a:xfrm>
              <a:prstGeom prst="rect">
                <a:avLst/>
              </a:prstGeom>
              <a:blipFill>
                <a:blip r:embed="rId6"/>
                <a:stretch>
                  <a:fillRect l="-225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55">
            <a:extLst>
              <a:ext uri="{FF2B5EF4-FFF2-40B4-BE49-F238E27FC236}">
                <a16:creationId xmlns:a16="http://schemas.microsoft.com/office/drawing/2014/main" id="{52C78CE5-4FF6-DBD5-CDFE-E953622EA6B4}"/>
              </a:ext>
            </a:extLst>
          </p:cNvPr>
          <p:cNvSpPr txBox="1"/>
          <p:nvPr/>
        </p:nvSpPr>
        <p:spPr>
          <a:xfrm>
            <a:off x="7410836" y="180579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reminder=3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I_1=0.998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55DA3C-EEF5-D2F1-D877-C6022EE75154}"/>
                  </a:ext>
                </a:extLst>
              </p:cNvPr>
              <p:cNvSpPr txBox="1"/>
              <p:nvPr/>
            </p:nvSpPr>
            <p:spPr>
              <a:xfrm>
                <a:off x="8859339" y="1118101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55DA3C-EEF5-D2F1-D877-C6022EE75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339" y="1118101"/>
                <a:ext cx="1892060" cy="369332"/>
              </a:xfrm>
              <a:prstGeom prst="rect">
                <a:avLst/>
              </a:prstGeom>
              <a:blipFill>
                <a:blip r:embed="rId7"/>
                <a:stretch>
                  <a:fillRect l="-1929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55">
            <a:extLst>
              <a:ext uri="{FF2B5EF4-FFF2-40B4-BE49-F238E27FC236}">
                <a16:creationId xmlns:a16="http://schemas.microsoft.com/office/drawing/2014/main" id="{0186F1BA-D441-7863-ED31-15F5F06A4D46}"/>
              </a:ext>
            </a:extLst>
          </p:cNvPr>
          <p:cNvSpPr txBox="1"/>
          <p:nvPr/>
        </p:nvSpPr>
        <p:spPr>
          <a:xfrm>
            <a:off x="8992339" y="180579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reminder=3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I_1=0.497</a:t>
            </a:r>
          </a:p>
          <a:p>
            <a:r>
              <a:rPr lang="es-ES" dirty="0"/>
              <a:t>I_-2=0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5FA2F6-E084-A7E7-7E38-B5E943045FF0}"/>
                  </a:ext>
                </a:extLst>
              </p:cNvPr>
              <p:cNvSpPr txBox="1"/>
              <p:nvPr/>
            </p:nvSpPr>
            <p:spPr>
              <a:xfrm>
                <a:off x="10202186" y="1118101"/>
                <a:ext cx="18920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47</m:t>
                    </m:r>
                    <m:r>
                      <a:rPr lang="es-ES" i="1" dirty="0">
                        <a:latin typeface="Cambria Math" panose="02040503050406030204" pitchFamily="18" charset="0"/>
                      </a:rPr>
                      <m:t>9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r>
                  <a:rPr lang="es-E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D5FA2F6-E084-A7E7-7E38-B5E943045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86" y="1118101"/>
                <a:ext cx="1892060" cy="369332"/>
              </a:xfrm>
              <a:prstGeom prst="rect">
                <a:avLst/>
              </a:prstGeom>
              <a:blipFill>
                <a:blip r:embed="rId8"/>
                <a:stretch>
                  <a:fillRect l="-2258" t="-3279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55">
            <a:extLst>
              <a:ext uri="{FF2B5EF4-FFF2-40B4-BE49-F238E27FC236}">
                <a16:creationId xmlns:a16="http://schemas.microsoft.com/office/drawing/2014/main" id="{B80F5DA9-1D1A-FBED-594D-1BD8056403C8}"/>
              </a:ext>
            </a:extLst>
          </p:cNvPr>
          <p:cNvSpPr txBox="1"/>
          <p:nvPr/>
        </p:nvSpPr>
        <p:spPr>
          <a:xfrm>
            <a:off x="10335186" y="1805797"/>
            <a:ext cx="14045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reminder=4</a:t>
            </a:r>
          </a:p>
          <a:p>
            <a:r>
              <a:rPr lang="es-ES" dirty="0"/>
              <a:t>I_0=0</a:t>
            </a:r>
          </a:p>
          <a:p>
            <a:r>
              <a:rPr lang="es-ES" dirty="0"/>
              <a:t>I_1=1</a:t>
            </a:r>
          </a:p>
          <a:p>
            <a:r>
              <a:rPr lang="es-ES" dirty="0"/>
              <a:t>I_-2=0</a:t>
            </a:r>
          </a:p>
        </p:txBody>
      </p:sp>
    </p:spTree>
    <p:extLst>
      <p:ext uri="{BB962C8B-B14F-4D97-AF65-F5344CB8AC3E}">
        <p14:creationId xmlns:p14="http://schemas.microsoft.com/office/powerpoint/2010/main" val="251970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4924</TotalTime>
  <Words>582</Words>
  <Application>Microsoft Office PowerPoint</Application>
  <PresentationFormat>宽屏</PresentationFormat>
  <Paragraphs>120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Gao, Shang</dc:creator>
  <cp:lastModifiedBy>Gao, Shang</cp:lastModifiedBy>
  <cp:revision>961</cp:revision>
  <dcterms:created xsi:type="dcterms:W3CDTF">2024-06-10T13:12:33Z</dcterms:created>
  <dcterms:modified xsi:type="dcterms:W3CDTF">2024-10-25T19:04:18Z</dcterms:modified>
</cp:coreProperties>
</file>