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53" r:id="rId2"/>
    <p:sldId id="354" r:id="rId3"/>
    <p:sldId id="355" r:id="rId4"/>
    <p:sldId id="356" r:id="rId5"/>
    <p:sldId id="331" r:id="rId6"/>
    <p:sldId id="351" r:id="rId7"/>
    <p:sldId id="332" r:id="rId8"/>
    <p:sldId id="352" r:id="rId9"/>
    <p:sldId id="357" r:id="rId10"/>
    <p:sldId id="358" r:id="rId11"/>
    <p:sldId id="362" r:id="rId12"/>
    <p:sldId id="361" r:id="rId13"/>
    <p:sldId id="363" r:id="rId14"/>
    <p:sldId id="368" r:id="rId15"/>
    <p:sldId id="369" r:id="rId16"/>
    <p:sldId id="372" r:id="rId17"/>
    <p:sldId id="370" r:id="rId18"/>
    <p:sldId id="371" r:id="rId19"/>
    <p:sldId id="365" r:id="rId20"/>
    <p:sldId id="366" r:id="rId21"/>
    <p:sldId id="367" r:id="rId22"/>
    <p:sldId id="364" r:id="rId23"/>
    <p:sldId id="349" r:id="rId24"/>
    <p:sldId id="34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8FAADC"/>
    <a:srgbClr val="A5A5A5"/>
    <a:srgbClr val="333F50"/>
    <a:srgbClr val="404040"/>
    <a:srgbClr val="FFFFFF"/>
    <a:srgbClr val="FBFBFB"/>
    <a:srgbClr val="44517B"/>
    <a:srgbClr val="8FDA39"/>
    <a:srgbClr val="D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 autoAdjust="0"/>
    <p:restoredTop sz="76271" autoAdjust="0"/>
  </p:normalViewPr>
  <p:slideViewPr>
    <p:cSldViewPr snapToGrid="0">
      <p:cViewPr varScale="1">
        <p:scale>
          <a:sx n="51" d="100"/>
          <a:sy n="51" d="100"/>
        </p:scale>
        <p:origin x="43" y="40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9AFBB-EB3B-47BB-B995-63172499FCE9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7B9FA-F8E9-41F9-AF66-1BD27F230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8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공통된 클래스 </a:t>
            </a:r>
            <a:r>
              <a:rPr lang="en-US" altLang="ko-KR" dirty="0"/>
              <a:t>User, </a:t>
            </a:r>
            <a:r>
              <a:rPr lang="ko-KR" altLang="en-US" dirty="0"/>
              <a:t>상속받은 </a:t>
            </a:r>
            <a:r>
              <a:rPr lang="en-US" altLang="ko-KR" dirty="0"/>
              <a:t>Student, 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4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공통된 클래스 </a:t>
            </a:r>
            <a:r>
              <a:rPr lang="en-US" altLang="ko-KR" dirty="0"/>
              <a:t>User, </a:t>
            </a:r>
            <a:r>
              <a:rPr lang="ko-KR" altLang="en-US" dirty="0"/>
              <a:t>상속받은 </a:t>
            </a:r>
            <a:r>
              <a:rPr lang="en-US" altLang="ko-KR" dirty="0"/>
              <a:t>Student, 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8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공통된 클래스 </a:t>
            </a:r>
            <a:r>
              <a:rPr lang="en-US" altLang="ko-KR" dirty="0"/>
              <a:t>User, </a:t>
            </a:r>
            <a:r>
              <a:rPr lang="ko-KR" altLang="en-US" dirty="0"/>
              <a:t>상속받은 </a:t>
            </a:r>
            <a:r>
              <a:rPr lang="en-US" altLang="ko-KR" dirty="0"/>
              <a:t>Student, 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5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공통된 클래스 </a:t>
            </a:r>
            <a:r>
              <a:rPr lang="en-US" altLang="ko-KR" dirty="0"/>
              <a:t>User, </a:t>
            </a:r>
            <a:r>
              <a:rPr lang="ko-KR" altLang="en-US" dirty="0"/>
              <a:t>상속받은 </a:t>
            </a:r>
            <a:r>
              <a:rPr lang="en-US" altLang="ko-KR" dirty="0"/>
              <a:t>Student, 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공통된 클래스 </a:t>
            </a:r>
            <a:r>
              <a:rPr lang="en-US" altLang="ko-KR" dirty="0"/>
              <a:t>User, </a:t>
            </a:r>
            <a:r>
              <a:rPr lang="ko-KR" altLang="en-US" dirty="0"/>
              <a:t>상속받은 </a:t>
            </a:r>
            <a:r>
              <a:rPr lang="en-US" altLang="ko-KR" dirty="0"/>
              <a:t>Student, 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6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공통된 클래스 </a:t>
            </a:r>
            <a:r>
              <a:rPr lang="en-US" altLang="ko-KR" dirty="0"/>
              <a:t>User, </a:t>
            </a:r>
            <a:r>
              <a:rPr lang="ko-KR" altLang="en-US" dirty="0"/>
              <a:t>상속받은 </a:t>
            </a:r>
            <a:r>
              <a:rPr lang="en-US" altLang="ko-KR" dirty="0"/>
              <a:t>Student, 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3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공통된 클래스 </a:t>
            </a:r>
            <a:r>
              <a:rPr lang="en-US" altLang="ko-KR" dirty="0"/>
              <a:t>User, </a:t>
            </a:r>
            <a:r>
              <a:rPr lang="ko-KR" altLang="en-US" dirty="0"/>
              <a:t>상속받은 </a:t>
            </a:r>
            <a:r>
              <a:rPr lang="en-US" altLang="ko-KR" dirty="0"/>
              <a:t>Student, Administrator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B9FA-F8E9-41F9-AF66-1BD27F230A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8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1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10" Type="http://schemas.openxmlformats.org/officeDocument/2006/relationships/image" Target="../media/image8.svg"/><Relationship Id="rId9" Type="http://schemas.openxmlformats.org/officeDocument/2006/relationships/image" Target="../media/image4.png"/><Relationship Id="rId1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21194" y="2685815"/>
            <a:ext cx="3185229" cy="14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</a:rPr>
              <a:t>벽돌 깨기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</a:rPr>
              <a:t>리눅스 프로젝트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9481104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3995" y="2366325"/>
            <a:ext cx="2828634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시스템 프로그래밍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팀 프로젝트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16516" y="1635114"/>
            <a:ext cx="2461690" cy="2625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2000" dirty="0" smtClean="0">
                <a:solidFill>
                  <a:schemeClr val="tx1"/>
                </a:solidFill>
              </a:rPr>
              <a:t>2014018036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황정인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tx1"/>
                </a:solidFill>
              </a:rPr>
              <a:t>2015113262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이승수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2015110533 </a:t>
            </a:r>
            <a:r>
              <a:rPr lang="ko-KR" altLang="en-US" sz="2400" b="1" dirty="0">
                <a:solidFill>
                  <a:schemeClr val="tx1"/>
                </a:solidFill>
              </a:rPr>
              <a:t>정원웅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r"/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2017113020 </a:t>
            </a:r>
            <a:r>
              <a:rPr lang="ko-KR" altLang="en-US" sz="2400" b="1" dirty="0" err="1">
                <a:solidFill>
                  <a:schemeClr val="tx1"/>
                </a:solidFill>
              </a:rPr>
              <a:t>박효빈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endParaRPr lang="en-US" altLang="ko-K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215377" y="2559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m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ain()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Wonoong\AppData\Roaming\PolarisOffice\ETemp\8180_10647656\poclip1\00\image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10" y="862639"/>
            <a:ext cx="6046506" cy="54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215377" y="2559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ballMove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()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24685" y="1004508"/>
            <a:ext cx="7685854" cy="51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215377" y="2559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61019" y="151967"/>
            <a:ext cx="6731556" cy="40752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62252" y="2185458"/>
            <a:ext cx="6550737" cy="43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215377" y="2559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bounceBall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()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4" name="Picture 4" descr="C:\Users\Wonoong\AppData\Roaming\PolarisOffice\ETemp\6056_9336496\poclip1\03\image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3" y="374569"/>
            <a:ext cx="5514975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105566" y="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player(bar)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 descr="C:\Users\Wonoong\AppData\Roaming\PolarisOffice\ETemp\6056_9336496\poclip1\05\image5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25" y="144535"/>
            <a:ext cx="5130395" cy="63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215377" y="2559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drawFrame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()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C:\Users\Wonoong\AppData\Roaming\PolarisOffice\ETemp\6056_9336496\poclip1\06\image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28" y="1404574"/>
            <a:ext cx="6949763" cy="46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215377" y="2559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drawStage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()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4449" y="231382"/>
            <a:ext cx="5054660" cy="65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215377" y="25590"/>
            <a:ext cx="612031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ctrlTitle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()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8" name="Picture 4" descr="C:\Users\Wonoong\AppData\Roaming\PolarisOffice\ETemp\6056_9336496\poclip1\09\image9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06" y="1068707"/>
            <a:ext cx="7204800" cy="53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11" idx="4"/>
            <a:endCxn id="10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06" idx="0"/>
            <a:endCxn id="10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0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02" name="타원 10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16" idx="4"/>
            <a:endCxn id="11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18" name="직선 연결선 11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8771" y="56187"/>
            <a:ext cx="7079984" cy="66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45134CF-DC79-4188-A9B2-B6C2672728DB}"/>
              </a:ext>
            </a:extLst>
          </p:cNvPr>
          <p:cNvGrpSpPr/>
          <p:nvPr/>
        </p:nvGrpSpPr>
        <p:grpSpPr>
          <a:xfrm>
            <a:off x="1616605" y="1660800"/>
            <a:ext cx="2840675" cy="2804880"/>
            <a:chOff x="104896" y="1487384"/>
            <a:chExt cx="4260605" cy="4260605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65107EDC-F358-4D69-B400-C877DFF6AFF1}"/>
                </a:ext>
              </a:extLst>
            </p:cNvPr>
            <p:cNvSpPr/>
            <p:nvPr/>
          </p:nvSpPr>
          <p:spPr>
            <a:xfrm>
              <a:off x="642585" y="2025073"/>
              <a:ext cx="3185228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="" xmlns:a16="http://schemas.microsoft.com/office/drawing/2014/main" id="{F124501E-6545-46B2-A4C0-22E943A882BC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B1D33D-683C-41CE-8C38-B00818ED32FF}"/>
              </a:ext>
            </a:extLst>
          </p:cNvPr>
          <p:cNvSpPr txBox="1"/>
          <p:nvPr/>
        </p:nvSpPr>
        <p:spPr>
          <a:xfrm>
            <a:off x="5260820" y="2678519"/>
            <a:ext cx="6336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Problem &amp; Solve</a:t>
            </a:r>
            <a:endParaRPr lang="ko-KR" altLang="en-US" sz="4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F9CA53C-D1AA-4ADE-A862-3390721F0F0F}"/>
              </a:ext>
            </a:extLst>
          </p:cNvPr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래픽 12" descr="경고">
            <a:extLst>
              <a:ext uri="{FF2B5EF4-FFF2-40B4-BE49-F238E27FC236}">
                <a16:creationId xmlns:a16="http://schemas.microsoft.com/office/drawing/2014/main" xmlns="" id="{AB7ABFBF-1C62-42B6-A358-AB2D96F74F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470601" y="2407581"/>
            <a:ext cx="1138259" cy="11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/>
          <p:cNvSpPr/>
          <p:nvPr/>
        </p:nvSpPr>
        <p:spPr>
          <a:xfrm>
            <a:off x="285750" y="0"/>
            <a:ext cx="6038437" cy="6871919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18765" y="2026560"/>
            <a:ext cx="2840675" cy="2804880"/>
            <a:chOff x="104896" y="1487384"/>
            <a:chExt cx="4260605" cy="4260605"/>
          </a:xfrm>
        </p:grpSpPr>
        <p:sp>
          <p:nvSpPr>
            <p:cNvPr id="4" name="타원 3"/>
            <p:cNvSpPr/>
            <p:nvPr/>
          </p:nvSpPr>
          <p:spPr>
            <a:xfrm>
              <a:off x="642585" y="2025073"/>
              <a:ext cx="3185228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6673" y="3098239"/>
              <a:ext cx="3185228" cy="891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6" name="원호 5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157202" y="1811106"/>
            <a:ext cx="45865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Plan &amp; Design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056012" y="4477465"/>
            <a:ext cx="45865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Problem &amp; solve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25024" y="5868713"/>
            <a:ext cx="27219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Execution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616218" y="426615"/>
            <a:ext cx="45865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Introduction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951EC11-8348-4CD5-9E2C-FD846F45ADFE}"/>
              </a:ext>
            </a:extLst>
          </p:cNvPr>
          <p:cNvSpPr/>
          <p:nvPr/>
        </p:nvSpPr>
        <p:spPr>
          <a:xfrm>
            <a:off x="7265411" y="3090908"/>
            <a:ext cx="45865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Construction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AA30502-A479-4D73-B652-EB4B33EB101C}"/>
              </a:ext>
            </a:extLst>
          </p:cNvPr>
          <p:cNvGrpSpPr/>
          <p:nvPr/>
        </p:nvGrpSpPr>
        <p:grpSpPr>
          <a:xfrm>
            <a:off x="5319215" y="5888388"/>
            <a:ext cx="540588" cy="540588"/>
            <a:chOff x="5319215" y="5888388"/>
            <a:chExt cx="540588" cy="540588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4A1B8335-B79C-43F6-AA5B-CDAE39802B04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" name="그래픽 2" descr="재생">
              <a:extLst>
                <a:ext uri="{FF2B5EF4-FFF2-40B4-BE49-F238E27FC236}">
                  <a16:creationId xmlns:a16="http://schemas.microsoft.com/office/drawing/2014/main" xmlns="" id="{2326CBAB-8C2A-4A56-8731-D20446554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0794498-6B39-4AB8-96A9-7DB58226CCD9}"/>
              </a:ext>
            </a:extLst>
          </p:cNvPr>
          <p:cNvGrpSpPr/>
          <p:nvPr/>
        </p:nvGrpSpPr>
        <p:grpSpPr>
          <a:xfrm>
            <a:off x="5491096" y="449721"/>
            <a:ext cx="540588" cy="540588"/>
            <a:chOff x="5491096" y="449721"/>
            <a:chExt cx="540588" cy="54058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0FA8C1BE-11E5-401D-8099-B3B686CC9F85}"/>
                </a:ext>
              </a:extLst>
            </p:cNvPr>
            <p:cNvSpPr/>
            <p:nvPr/>
          </p:nvSpPr>
          <p:spPr>
            <a:xfrm flipH="1">
              <a:off x="5491096" y="449721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3" name="그래픽 78" descr="생각 풍선">
              <a:extLst>
                <a:ext uri="{FF2B5EF4-FFF2-40B4-BE49-F238E27FC236}">
                  <a16:creationId xmlns:a16="http://schemas.microsoft.com/office/drawing/2014/main" xmlns="" id="{9D264528-D553-4A2E-A66C-3E19ACBE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532863" y="472438"/>
              <a:ext cx="472293" cy="472293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DF0AE86-46E2-4C8B-B18E-5B98E9F2B351}"/>
              </a:ext>
            </a:extLst>
          </p:cNvPr>
          <p:cNvGrpSpPr/>
          <p:nvPr/>
        </p:nvGrpSpPr>
        <p:grpSpPr>
          <a:xfrm>
            <a:off x="5956293" y="1839948"/>
            <a:ext cx="540588" cy="540588"/>
            <a:chOff x="5956293" y="1839948"/>
            <a:chExt cx="540588" cy="54058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0FA8C1BE-11E5-401D-8099-B3B686CC9F85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" name="그래픽 8" descr="모임">
              <a:extLst>
                <a:ext uri="{FF2B5EF4-FFF2-40B4-BE49-F238E27FC236}">
                  <a16:creationId xmlns:a16="http://schemas.microsoft.com/office/drawing/2014/main" xmlns="" id="{E33C0511-EB87-423B-9BB5-2899E99AF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084B69D-6A64-4000-9E39-AC29E9BF733A}"/>
              </a:ext>
            </a:extLst>
          </p:cNvPr>
          <p:cNvGrpSpPr/>
          <p:nvPr/>
        </p:nvGrpSpPr>
        <p:grpSpPr>
          <a:xfrm>
            <a:off x="6064502" y="3119750"/>
            <a:ext cx="540588" cy="540588"/>
            <a:chOff x="6064502" y="3119750"/>
            <a:chExt cx="540588" cy="54058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FD52EA4F-0B46-4438-AFD4-0D24A63202E0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" name="그래픽 10" descr="네트워크">
              <a:extLst>
                <a:ext uri="{FF2B5EF4-FFF2-40B4-BE49-F238E27FC236}">
                  <a16:creationId xmlns:a16="http://schemas.microsoft.com/office/drawing/2014/main" xmlns="" id="{9D785A23-8328-452C-AC55-6AE9D446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BA7DFFB-8DC9-4846-BD7F-FFC19CB0D9E2}"/>
              </a:ext>
            </a:extLst>
          </p:cNvPr>
          <p:cNvGrpSpPr/>
          <p:nvPr/>
        </p:nvGrpSpPr>
        <p:grpSpPr>
          <a:xfrm>
            <a:off x="5862520" y="4497509"/>
            <a:ext cx="540588" cy="540588"/>
            <a:chOff x="5862520" y="4497509"/>
            <a:chExt cx="540588" cy="540588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xmlns="" id="{F4D48D5E-D68E-445B-BDF7-97BAF68BCFDB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그래픽 12" descr="경고">
              <a:extLst>
                <a:ext uri="{FF2B5EF4-FFF2-40B4-BE49-F238E27FC236}">
                  <a16:creationId xmlns:a16="http://schemas.microsoft.com/office/drawing/2014/main" xmlns="" id="{AB7ABFBF-1C62-42B6-A358-AB2D96F74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A10D7BEC-8298-4559-9C81-9952246AED7F}"/>
              </a:ext>
            </a:extLst>
          </p:cNvPr>
          <p:cNvSpPr/>
          <p:nvPr/>
        </p:nvSpPr>
        <p:spPr>
          <a:xfrm>
            <a:off x="1875579" y="1236965"/>
            <a:ext cx="8997340" cy="2686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  <a:stCxn id="44" idx="0"/>
            <a:endCxn id="50" idx="4"/>
          </p:cNvCxnSpPr>
          <p:nvPr/>
        </p:nvCxnSpPr>
        <p:spPr>
          <a:xfrm flipV="1">
            <a:off x="779268" y="4026168"/>
            <a:ext cx="3908" cy="5282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/>
            <a:stCxn id="48" idx="0"/>
            <a:endCxn id="25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cxnSpLocks/>
            <a:stCxn id="25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endCxn id="72" idx="0"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145929" y="74339"/>
            <a:ext cx="6020743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Problem 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문제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&amp;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해결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25" name="타원 24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1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0273" y="2447642"/>
              <a:ext cx="472293" cy="47229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8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1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51" idx="0"/>
            <a:endCxn id="46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72" idx="4"/>
            <a:endCxn id="44" idx="4"/>
          </p:cNvCxnSpPr>
          <p:nvPr/>
        </p:nvCxnSpPr>
        <p:spPr>
          <a:xfrm flipV="1">
            <a:off x="776409" y="5095000"/>
            <a:ext cx="2859" cy="53752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1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C14CFC3-C07F-4D7A-8E4E-C9A19C394897}"/>
              </a:ext>
            </a:extLst>
          </p:cNvPr>
          <p:cNvSpPr txBox="1"/>
          <p:nvPr/>
        </p:nvSpPr>
        <p:spPr>
          <a:xfrm>
            <a:off x="1875579" y="4148046"/>
            <a:ext cx="64469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특수 문자 출력</a:t>
            </a:r>
            <a:r>
              <a:rPr lang="en-US" altLang="ko-KR" sz="2800" b="1" dirty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터미널에서 특수문자 인식 </a:t>
            </a:r>
            <a:r>
              <a:rPr lang="en-US" altLang="ko-KR" sz="2000" b="1" dirty="0"/>
              <a:t>X.</a:t>
            </a:r>
          </a:p>
          <a:p>
            <a:r>
              <a:rPr lang="en-US" altLang="ko-KR" sz="2000" b="1" dirty="0">
                <a:solidFill>
                  <a:schemeClr val="accent1"/>
                </a:solidFill>
              </a:rPr>
              <a:t>&lt;</a:t>
            </a:r>
            <a:r>
              <a:rPr lang="en-US" altLang="ko-KR" sz="2000" b="1" dirty="0" err="1">
                <a:solidFill>
                  <a:schemeClr val="accent1"/>
                </a:solidFill>
              </a:rPr>
              <a:t>curses.h</a:t>
            </a:r>
            <a:r>
              <a:rPr lang="en-US" altLang="ko-KR" sz="2000" b="1" dirty="0">
                <a:solidFill>
                  <a:schemeClr val="accent1"/>
                </a:solidFill>
              </a:rPr>
              <a:t>&gt;</a:t>
            </a:r>
            <a:r>
              <a:rPr lang="ko-KR" altLang="en-US" sz="2000" b="1" dirty="0">
                <a:solidFill>
                  <a:schemeClr val="accent1"/>
                </a:solidFill>
              </a:rPr>
              <a:t> 확장 버전 </a:t>
            </a:r>
            <a:r>
              <a:rPr lang="en-US" altLang="ko-KR" sz="2000" b="1" dirty="0">
                <a:solidFill>
                  <a:schemeClr val="accent1"/>
                </a:solidFill>
              </a:rPr>
              <a:t>&lt;</a:t>
            </a:r>
            <a:r>
              <a:rPr lang="en-US" altLang="ko-KR" sz="2000" b="1" dirty="0" err="1">
                <a:solidFill>
                  <a:schemeClr val="accent1"/>
                </a:solidFill>
              </a:rPr>
              <a:t>ncursesw</a:t>
            </a:r>
            <a:r>
              <a:rPr lang="en-US" altLang="ko-KR" sz="2000" b="1" dirty="0">
                <a:solidFill>
                  <a:schemeClr val="accent1"/>
                </a:solidFill>
              </a:rPr>
              <a:t>/</a:t>
            </a:r>
            <a:r>
              <a:rPr lang="en-US" altLang="ko-KR" sz="2000" b="1" dirty="0" err="1">
                <a:solidFill>
                  <a:schemeClr val="accent1"/>
                </a:solidFill>
              </a:rPr>
              <a:t>curses.h</a:t>
            </a:r>
            <a:r>
              <a:rPr lang="en-US" altLang="ko-KR" sz="2000" b="1" dirty="0">
                <a:solidFill>
                  <a:schemeClr val="accent1"/>
                </a:solidFill>
              </a:rPr>
              <a:t>&gt;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한글 출력 </a:t>
            </a:r>
            <a:r>
              <a:rPr lang="en-US" altLang="ko-KR" sz="2000" b="1" dirty="0"/>
              <a:t>X.</a:t>
            </a:r>
          </a:p>
          <a:p>
            <a:r>
              <a:rPr lang="en-US" altLang="ko-KR" sz="2000" b="1" dirty="0">
                <a:solidFill>
                  <a:schemeClr val="accent1"/>
                </a:solidFill>
              </a:rPr>
              <a:t>&lt;</a:t>
            </a:r>
            <a:r>
              <a:rPr lang="en-US" altLang="ko-KR" sz="2000" b="1" dirty="0" err="1">
                <a:solidFill>
                  <a:schemeClr val="accent1"/>
                </a:solidFill>
              </a:rPr>
              <a:t>locale.h</a:t>
            </a:r>
            <a:r>
              <a:rPr lang="en-US" altLang="ko-KR" sz="2000" b="1" dirty="0">
                <a:solidFill>
                  <a:schemeClr val="accent1"/>
                </a:solidFill>
              </a:rPr>
              <a:t>&gt;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setlocale</a:t>
            </a:r>
            <a:r>
              <a:rPr lang="en-US" altLang="ko-KR" sz="2000" b="1" dirty="0">
                <a:solidFill>
                  <a:schemeClr val="accent1"/>
                </a:solidFill>
              </a:rPr>
              <a:t>()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B44569F-1328-4992-A190-102A1511D7B0}"/>
              </a:ext>
            </a:extLst>
          </p:cNvPr>
          <p:cNvGrpSpPr/>
          <p:nvPr/>
        </p:nvGrpSpPr>
        <p:grpSpPr>
          <a:xfrm>
            <a:off x="508974" y="4554412"/>
            <a:ext cx="540588" cy="540588"/>
            <a:chOff x="835977" y="4554703"/>
            <a:chExt cx="540588" cy="54058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21A146C7-7811-4F9A-808F-FBD335C0F63C}"/>
                </a:ext>
              </a:extLst>
            </p:cNvPr>
            <p:cNvSpPr/>
            <p:nvPr/>
          </p:nvSpPr>
          <p:spPr>
            <a:xfrm flipH="1">
              <a:off x="835977" y="4554703"/>
              <a:ext cx="540588" cy="540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5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903141" y="4585641"/>
              <a:ext cx="399635" cy="39963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A0B414-3B0F-437B-8EE7-664AAB3C40D6}"/>
              </a:ext>
            </a:extLst>
          </p:cNvPr>
          <p:cNvSpPr/>
          <p:nvPr/>
        </p:nvSpPr>
        <p:spPr>
          <a:xfrm>
            <a:off x="2112948" y="1523048"/>
            <a:ext cx="3104511" cy="204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~A ~A ~A ~A ~A</a:t>
            </a:r>
          </a:p>
          <a:p>
            <a:pPr algn="ctr"/>
            <a:r>
              <a:rPr lang="en-US" altLang="ko-KR" sz="2000" dirty="0"/>
              <a:t>~A %DA %DA ~A</a:t>
            </a:r>
          </a:p>
          <a:p>
            <a:pPr algn="ctr"/>
            <a:r>
              <a:rPr lang="en-US" altLang="ko-KR" sz="2000" dirty="0"/>
              <a:t>~A           0   ~A</a:t>
            </a:r>
          </a:p>
          <a:p>
            <a:pPr algn="ctr"/>
            <a:r>
              <a:rPr lang="en-US" altLang="ko-KR" sz="2000" dirty="0"/>
              <a:t>~A        *****  ~A</a:t>
            </a:r>
          </a:p>
          <a:p>
            <a:pPr algn="ctr"/>
            <a:r>
              <a:rPr lang="en-US" altLang="ko-KR" sz="2000" dirty="0"/>
              <a:t>~A ~A ~A ~A ~A</a:t>
            </a:r>
            <a:endParaRPr lang="ko-KR" altLang="en-US" sz="2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D5447AA-F3C8-434E-9EED-EC0BCD95AB9E}"/>
              </a:ext>
            </a:extLst>
          </p:cNvPr>
          <p:cNvSpPr/>
          <p:nvPr/>
        </p:nvSpPr>
        <p:spPr>
          <a:xfrm>
            <a:off x="7449678" y="1514591"/>
            <a:ext cx="3104511" cy="204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┏━━━━━━━━━┐</a:t>
            </a:r>
            <a:endParaRPr lang="en-US" altLang="ko-KR" dirty="0"/>
          </a:p>
          <a:p>
            <a:pPr algn="ctr"/>
            <a:r>
              <a:rPr lang="ko-KR" altLang="en-US" dirty="0"/>
              <a:t>│■■■■      ■■  │</a:t>
            </a:r>
            <a:endParaRPr lang="en-US" altLang="ko-KR" dirty="0"/>
          </a:p>
          <a:p>
            <a:pPr algn="ctr"/>
            <a:r>
              <a:rPr lang="ko-KR" altLang="en-US" dirty="0"/>
              <a:t>│ ■■          ■      │</a:t>
            </a:r>
            <a:endParaRPr lang="en-US" altLang="ko-KR" dirty="0"/>
          </a:p>
          <a:p>
            <a:pPr algn="ctr"/>
            <a:r>
              <a:rPr lang="ko-KR" altLang="en-US" dirty="0"/>
              <a:t>│                  </a:t>
            </a:r>
            <a:r>
              <a:rPr lang="en-US" altLang="ko-KR" dirty="0"/>
              <a:t>0     </a:t>
            </a:r>
            <a:r>
              <a:rPr lang="ko-KR" altLang="en-US" dirty="0"/>
              <a:t>│</a:t>
            </a:r>
            <a:endParaRPr lang="en-US" altLang="ko-KR" dirty="0"/>
          </a:p>
          <a:p>
            <a:pPr algn="ctr"/>
            <a:r>
              <a:rPr lang="ko-KR" altLang="en-US" dirty="0"/>
              <a:t>│             </a:t>
            </a:r>
            <a:r>
              <a:rPr lang="en-US" altLang="ko-KR" dirty="0"/>
              <a:t>******</a:t>
            </a:r>
            <a:r>
              <a:rPr lang="ko-KR" altLang="en-US" dirty="0"/>
              <a:t>     │</a:t>
            </a:r>
            <a:endParaRPr lang="en-US" altLang="ko-KR" dirty="0"/>
          </a:p>
          <a:p>
            <a:pPr algn="ctr"/>
            <a:r>
              <a:rPr lang="ko-KR" altLang="en-US" dirty="0"/>
              <a:t>└─────────┘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A897B174-CD3A-4F4F-A263-0DF9E9B246CC}"/>
              </a:ext>
            </a:extLst>
          </p:cNvPr>
          <p:cNvSpPr/>
          <p:nvPr/>
        </p:nvSpPr>
        <p:spPr>
          <a:xfrm>
            <a:off x="5506455" y="2323014"/>
            <a:ext cx="1660217" cy="4410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A10D7BEC-8298-4559-9C81-9952246AED7F}"/>
              </a:ext>
            </a:extLst>
          </p:cNvPr>
          <p:cNvSpPr/>
          <p:nvPr/>
        </p:nvSpPr>
        <p:spPr>
          <a:xfrm>
            <a:off x="1875579" y="1236965"/>
            <a:ext cx="8997340" cy="2686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  <a:stCxn id="44" idx="0"/>
            <a:endCxn id="50" idx="4"/>
          </p:cNvCxnSpPr>
          <p:nvPr/>
        </p:nvCxnSpPr>
        <p:spPr>
          <a:xfrm flipV="1">
            <a:off x="779268" y="4026168"/>
            <a:ext cx="3908" cy="5282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/>
            <a:stCxn id="48" idx="0"/>
            <a:endCxn id="25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cxnSpLocks/>
            <a:stCxn id="25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endCxn id="72" idx="0"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145929" y="74339"/>
            <a:ext cx="6020743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Problem 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문제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&amp;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해결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25" name="타원 24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1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0273" y="2447642"/>
              <a:ext cx="472293" cy="47229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8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1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51" idx="0"/>
            <a:endCxn id="46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72" idx="4"/>
            <a:endCxn id="44" idx="4"/>
          </p:cNvCxnSpPr>
          <p:nvPr/>
        </p:nvCxnSpPr>
        <p:spPr>
          <a:xfrm flipV="1">
            <a:off x="776409" y="5095000"/>
            <a:ext cx="2859" cy="53752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1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C14CFC3-C07F-4D7A-8E4E-C9A19C394897}"/>
              </a:ext>
            </a:extLst>
          </p:cNvPr>
          <p:cNvSpPr txBox="1"/>
          <p:nvPr/>
        </p:nvSpPr>
        <p:spPr>
          <a:xfrm>
            <a:off x="1875579" y="4148046"/>
            <a:ext cx="64469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벽돌 크기와 충돌 범위</a:t>
            </a:r>
            <a:r>
              <a:rPr lang="en-US" altLang="ko-KR" sz="2800" b="1" dirty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특수문자 벽돌 ■ 의 표시 크기는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칸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하지만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실제로 저장 된 위치의 범위는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칸</a:t>
            </a:r>
            <a:r>
              <a:rPr lang="en-US" altLang="ko-KR" sz="2000" b="1" dirty="0"/>
              <a:t>.</a:t>
            </a:r>
          </a:p>
          <a:p>
            <a:endParaRPr lang="en-US" altLang="ko-KR" sz="1000" b="1" dirty="0"/>
          </a:p>
          <a:p>
            <a:r>
              <a:rPr lang="ko-KR" altLang="en-US" sz="2000" b="1" dirty="0">
                <a:solidFill>
                  <a:schemeClr val="accent1"/>
                </a:solidFill>
              </a:rPr>
              <a:t>충돌 함수가 </a:t>
            </a:r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r>
              <a:rPr lang="ko-KR" altLang="en-US" sz="2000" b="1" dirty="0">
                <a:solidFill>
                  <a:schemeClr val="accent1"/>
                </a:solidFill>
              </a:rPr>
              <a:t>칸을 인식 할 수 있도록 개선</a:t>
            </a:r>
            <a:r>
              <a:rPr lang="en-US" altLang="ko-KR" sz="2000" b="1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B44569F-1328-4992-A190-102A1511D7B0}"/>
              </a:ext>
            </a:extLst>
          </p:cNvPr>
          <p:cNvGrpSpPr/>
          <p:nvPr/>
        </p:nvGrpSpPr>
        <p:grpSpPr>
          <a:xfrm>
            <a:off x="508974" y="4554412"/>
            <a:ext cx="540588" cy="540588"/>
            <a:chOff x="835977" y="4554703"/>
            <a:chExt cx="540588" cy="54058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21A146C7-7811-4F9A-808F-FBD335C0F63C}"/>
                </a:ext>
              </a:extLst>
            </p:cNvPr>
            <p:cNvSpPr/>
            <p:nvPr/>
          </p:nvSpPr>
          <p:spPr>
            <a:xfrm flipH="1">
              <a:off x="835977" y="4554703"/>
              <a:ext cx="540588" cy="540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5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903141" y="4585641"/>
              <a:ext cx="399635" cy="39963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A0B414-3B0F-437B-8EE7-664AAB3C40D6}"/>
              </a:ext>
            </a:extLst>
          </p:cNvPr>
          <p:cNvSpPr/>
          <p:nvPr/>
        </p:nvSpPr>
        <p:spPr>
          <a:xfrm>
            <a:off x="2077998" y="1461269"/>
            <a:ext cx="2047552" cy="21775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b="1" dirty="0"/>
          </a:p>
          <a:p>
            <a:r>
              <a:rPr lang="en-US" altLang="ko-KR" sz="3600" b="1" dirty="0"/>
              <a:t>    </a:t>
            </a:r>
            <a:r>
              <a:rPr lang="ko-KR" altLang="en-US" sz="4800" b="1" dirty="0"/>
              <a:t>■</a:t>
            </a:r>
            <a:endParaRPr lang="en-US" altLang="ko-KR" sz="3600" b="1" dirty="0"/>
          </a:p>
          <a:p>
            <a:r>
              <a:rPr lang="en-US" altLang="ko-KR" sz="3600" b="1" dirty="0"/>
              <a:t>  0</a:t>
            </a:r>
          </a:p>
          <a:p>
            <a:r>
              <a:rPr lang="ko-KR" altLang="en-US" sz="2000" b="1" dirty="0"/>
              <a:t>↗↗</a:t>
            </a:r>
            <a:endParaRPr lang="en-US" altLang="ko-KR" sz="2000" b="1" dirty="0"/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xmlns="" id="{FA58E41A-0160-4102-8FB7-D943A12524E3}"/>
              </a:ext>
            </a:extLst>
          </p:cNvPr>
          <p:cNvSpPr/>
          <p:nvPr/>
        </p:nvSpPr>
        <p:spPr>
          <a:xfrm>
            <a:off x="2445421" y="2439751"/>
            <a:ext cx="689730" cy="571015"/>
          </a:xfrm>
          <a:prstGeom prst="irregularSeal1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477EFB1-1569-4558-8113-7FF32512F5EA}"/>
              </a:ext>
            </a:extLst>
          </p:cNvPr>
          <p:cNvSpPr/>
          <p:nvPr/>
        </p:nvSpPr>
        <p:spPr>
          <a:xfrm>
            <a:off x="4567102" y="1471961"/>
            <a:ext cx="2168915" cy="22167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/>
              <a:t>               ↗</a:t>
            </a:r>
            <a:r>
              <a:rPr lang="en-US" altLang="ko-KR" sz="3600" b="1" dirty="0"/>
              <a:t>0</a:t>
            </a:r>
          </a:p>
          <a:p>
            <a:r>
              <a:rPr lang="en-US" altLang="ko-KR" sz="3600" b="1" dirty="0"/>
              <a:t>    </a:t>
            </a:r>
            <a:r>
              <a:rPr lang="ko-KR" altLang="en-US" sz="4800" b="1" dirty="0"/>
              <a:t>■</a:t>
            </a:r>
            <a:r>
              <a:rPr lang="ko-KR" altLang="en-US" sz="2000" b="1" dirty="0"/>
              <a:t>↗</a:t>
            </a:r>
            <a:endParaRPr lang="en-US" altLang="ko-KR" sz="2000" b="1" dirty="0"/>
          </a:p>
          <a:p>
            <a:r>
              <a:rPr lang="en-US" altLang="ko-KR" sz="2000" b="1" dirty="0"/>
              <a:t>       </a:t>
            </a:r>
            <a:r>
              <a:rPr lang="ko-KR" altLang="en-US" sz="2000" b="1" dirty="0"/>
              <a:t>↗↗</a:t>
            </a:r>
            <a:r>
              <a:rPr lang="en-US" altLang="ko-KR" sz="2000" b="1" dirty="0"/>
              <a:t> </a:t>
            </a:r>
          </a:p>
          <a:p>
            <a:r>
              <a:rPr lang="ko-KR" altLang="en-US" sz="2000" b="1" dirty="0"/>
              <a:t>    ↗↗</a:t>
            </a:r>
            <a:endParaRPr lang="en-US" altLang="ko-KR" sz="20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1C55890-FBA0-47E0-816A-6E4C98DD79CF}"/>
              </a:ext>
            </a:extLst>
          </p:cNvPr>
          <p:cNvSpPr/>
          <p:nvPr/>
        </p:nvSpPr>
        <p:spPr>
          <a:xfrm>
            <a:off x="8479566" y="1491581"/>
            <a:ext cx="2047552" cy="21775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b="1" dirty="0"/>
          </a:p>
          <a:p>
            <a:r>
              <a:rPr lang="en-US" altLang="ko-KR" sz="3600" b="1" dirty="0"/>
              <a:t>    </a:t>
            </a:r>
            <a:r>
              <a:rPr lang="ko-KR" altLang="en-US" sz="4800" b="1" dirty="0"/>
              <a:t>■</a:t>
            </a:r>
            <a:endParaRPr lang="en-US" altLang="ko-KR" sz="3600" b="1" dirty="0"/>
          </a:p>
          <a:p>
            <a:r>
              <a:rPr lang="en-US" altLang="ko-KR" sz="3600" b="1" dirty="0"/>
              <a:t>     0</a:t>
            </a:r>
          </a:p>
          <a:p>
            <a:r>
              <a:rPr lang="ko-KR" altLang="en-US" sz="2000" b="1" dirty="0"/>
              <a:t>    ↗↗</a:t>
            </a:r>
            <a:endParaRPr lang="en-US" altLang="ko-KR" sz="2000" b="1" dirty="0"/>
          </a:p>
        </p:txBody>
      </p:sp>
      <p:sp>
        <p:nvSpPr>
          <p:cNvPr id="35" name="폭발: 8pt 34">
            <a:extLst>
              <a:ext uri="{FF2B5EF4-FFF2-40B4-BE49-F238E27FC236}">
                <a16:creationId xmlns:a16="http://schemas.microsoft.com/office/drawing/2014/main" xmlns="" id="{D00016E9-35B5-416B-BED4-16C22B47AC93}"/>
              </a:ext>
            </a:extLst>
          </p:cNvPr>
          <p:cNvSpPr/>
          <p:nvPr/>
        </p:nvSpPr>
        <p:spPr>
          <a:xfrm>
            <a:off x="9369999" y="2484787"/>
            <a:ext cx="689730" cy="571015"/>
          </a:xfrm>
          <a:prstGeom prst="irregularSeal1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xmlns="" id="{2A565BA4-1431-4A60-BD36-56B3FB4B4AAF}"/>
              </a:ext>
            </a:extLst>
          </p:cNvPr>
          <p:cNvSpPr/>
          <p:nvPr/>
        </p:nvSpPr>
        <p:spPr>
          <a:xfrm>
            <a:off x="3525806" y="2888661"/>
            <a:ext cx="901348" cy="974456"/>
          </a:xfrm>
          <a:prstGeom prst="donut">
            <a:avLst>
              <a:gd name="adj" fmla="val 2170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십자형 9">
            <a:extLst>
              <a:ext uri="{FF2B5EF4-FFF2-40B4-BE49-F238E27FC236}">
                <a16:creationId xmlns:a16="http://schemas.microsoft.com/office/drawing/2014/main" xmlns="" id="{EF8DB6F8-C846-4E28-9AC0-35AA921490A5}"/>
              </a:ext>
            </a:extLst>
          </p:cNvPr>
          <p:cNvSpPr/>
          <p:nvPr/>
        </p:nvSpPr>
        <p:spPr>
          <a:xfrm rot="2703781">
            <a:off x="6049130" y="2956032"/>
            <a:ext cx="953798" cy="1034153"/>
          </a:xfrm>
          <a:prstGeom prst="plus">
            <a:avLst>
              <a:gd name="adj" fmla="val 394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형: 비어 있음 38">
            <a:extLst>
              <a:ext uri="{FF2B5EF4-FFF2-40B4-BE49-F238E27FC236}">
                <a16:creationId xmlns:a16="http://schemas.microsoft.com/office/drawing/2014/main" xmlns="" id="{FD6514DA-FC16-46DD-9F7A-4DC0A8CBC955}"/>
              </a:ext>
            </a:extLst>
          </p:cNvPr>
          <p:cNvSpPr/>
          <p:nvPr/>
        </p:nvSpPr>
        <p:spPr>
          <a:xfrm>
            <a:off x="9859465" y="2862414"/>
            <a:ext cx="901348" cy="974456"/>
          </a:xfrm>
          <a:prstGeom prst="donut">
            <a:avLst>
              <a:gd name="adj" fmla="val 2170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xmlns="" id="{3B2AB448-3B28-43BA-8DE7-D26B4A7F4C7D}"/>
              </a:ext>
            </a:extLst>
          </p:cNvPr>
          <p:cNvSpPr/>
          <p:nvPr/>
        </p:nvSpPr>
        <p:spPr>
          <a:xfrm>
            <a:off x="6875966" y="2321338"/>
            <a:ext cx="1446546" cy="4410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A10D7BEC-8298-4559-9C81-9952246AED7F}"/>
              </a:ext>
            </a:extLst>
          </p:cNvPr>
          <p:cNvSpPr/>
          <p:nvPr/>
        </p:nvSpPr>
        <p:spPr>
          <a:xfrm>
            <a:off x="1262393" y="1101919"/>
            <a:ext cx="10092372" cy="2616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  <a:stCxn id="44" idx="0"/>
            <a:endCxn id="50" idx="4"/>
          </p:cNvCxnSpPr>
          <p:nvPr/>
        </p:nvCxnSpPr>
        <p:spPr>
          <a:xfrm flipV="1">
            <a:off x="779268" y="4026168"/>
            <a:ext cx="3908" cy="5282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/>
            <a:stCxn id="48" idx="0"/>
            <a:endCxn id="25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cxnSpLocks/>
            <a:stCxn id="25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endCxn id="72" idx="0"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145929" y="74339"/>
            <a:ext cx="6020743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Problem 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문제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&amp;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해결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25" name="타원 24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1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0273" y="2447642"/>
              <a:ext cx="472293" cy="47229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8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1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51" idx="0"/>
            <a:endCxn id="46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72" idx="4"/>
            <a:endCxn id="44" idx="4"/>
          </p:cNvCxnSpPr>
          <p:nvPr/>
        </p:nvCxnSpPr>
        <p:spPr>
          <a:xfrm flipV="1">
            <a:off x="776409" y="5095000"/>
            <a:ext cx="2859" cy="53752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1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C14CFC3-C07F-4D7A-8E4E-C9A19C394897}"/>
              </a:ext>
            </a:extLst>
          </p:cNvPr>
          <p:cNvSpPr txBox="1"/>
          <p:nvPr/>
        </p:nvSpPr>
        <p:spPr>
          <a:xfrm>
            <a:off x="1765582" y="4044774"/>
            <a:ext cx="8367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스테이지 변경 시 벽돌 충돌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	</a:t>
            </a:r>
            <a:r>
              <a:rPr lang="ko-KR" altLang="en-US" sz="2400" dirty="0" smtClean="0">
                <a:solidFill>
                  <a:schemeClr val="accent1"/>
                </a:solidFill>
              </a:rPr>
              <a:t>기존의 벽돌을 </a:t>
            </a:r>
            <a:r>
              <a:rPr lang="en-US" altLang="ko-KR" sz="2400" dirty="0" smtClean="0">
                <a:solidFill>
                  <a:schemeClr val="accent1"/>
                </a:solidFill>
              </a:rPr>
              <a:t>1</a:t>
            </a:r>
            <a:r>
              <a:rPr lang="ko-KR" altLang="en-US" sz="2400" dirty="0" smtClean="0">
                <a:solidFill>
                  <a:schemeClr val="accent1"/>
                </a:solidFill>
              </a:rPr>
              <a:t>차원 배열로 담음</a:t>
            </a:r>
            <a:endParaRPr lang="en-US" altLang="ko-KR" sz="2400" dirty="0" smtClean="0">
              <a:solidFill>
                <a:schemeClr val="accent1"/>
              </a:solidFill>
            </a:endParaRPr>
          </a:p>
          <a:p>
            <a:r>
              <a:rPr lang="en-US" altLang="ko-KR" sz="2400" dirty="0">
                <a:solidFill>
                  <a:schemeClr val="accent1"/>
                </a:solidFill>
              </a:rPr>
              <a:t>	</a:t>
            </a:r>
            <a:r>
              <a:rPr lang="en-US" altLang="ko-KR" sz="2400" dirty="0" smtClean="0">
                <a:solidFill>
                  <a:schemeClr val="accent1"/>
                </a:solidFill>
              </a:rPr>
              <a:t>=&gt; </a:t>
            </a:r>
            <a:r>
              <a:rPr lang="ko-KR" altLang="en-US" sz="2400" dirty="0" smtClean="0">
                <a:solidFill>
                  <a:schemeClr val="accent1"/>
                </a:solidFill>
              </a:rPr>
              <a:t>새로 만들어진 벽돌과 이전 스테이지에 </a:t>
            </a:r>
            <a:endParaRPr lang="en-US" altLang="ko-KR" sz="2400" dirty="0" smtClean="0">
              <a:solidFill>
                <a:schemeClr val="accent1"/>
              </a:solidFill>
            </a:endParaRPr>
          </a:p>
          <a:p>
            <a:r>
              <a:rPr lang="en-US" altLang="ko-KR" sz="2400" dirty="0" smtClean="0">
                <a:solidFill>
                  <a:schemeClr val="accent1"/>
                </a:solidFill>
              </a:rPr>
              <a:t>	     </a:t>
            </a:r>
            <a:r>
              <a:rPr lang="ko-KR" altLang="en-US" sz="2400" dirty="0" smtClean="0">
                <a:solidFill>
                  <a:schemeClr val="accent1"/>
                </a:solidFill>
              </a:rPr>
              <a:t>존재한 벽돌들이 같이 적용돼서 발생한 문제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B44569F-1328-4992-A190-102A1511D7B0}"/>
              </a:ext>
            </a:extLst>
          </p:cNvPr>
          <p:cNvGrpSpPr/>
          <p:nvPr/>
        </p:nvGrpSpPr>
        <p:grpSpPr>
          <a:xfrm>
            <a:off x="508974" y="4554412"/>
            <a:ext cx="540588" cy="540588"/>
            <a:chOff x="835977" y="4554703"/>
            <a:chExt cx="540588" cy="54058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21A146C7-7811-4F9A-808F-FBD335C0F63C}"/>
                </a:ext>
              </a:extLst>
            </p:cNvPr>
            <p:cNvSpPr/>
            <p:nvPr/>
          </p:nvSpPr>
          <p:spPr>
            <a:xfrm flipH="1">
              <a:off x="835977" y="4554703"/>
              <a:ext cx="540588" cy="540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5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903141" y="4585641"/>
              <a:ext cx="399635" cy="399635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D5447AA-F3C8-434E-9EED-EC0BCD95AB9E}"/>
              </a:ext>
            </a:extLst>
          </p:cNvPr>
          <p:cNvSpPr/>
          <p:nvPr/>
        </p:nvSpPr>
        <p:spPr>
          <a:xfrm>
            <a:off x="7386976" y="1478894"/>
            <a:ext cx="3135231" cy="20117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┏━━━━━━━━━┐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│■■■■      ■■  │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│ </a:t>
            </a:r>
            <a:r>
              <a:rPr lang="ko-KR" altLang="en-US" dirty="0"/>
              <a:t>■■          ■      │</a:t>
            </a:r>
            <a:endParaRPr lang="en-US" altLang="ko-KR" dirty="0"/>
          </a:p>
          <a:p>
            <a:pPr algn="ctr"/>
            <a:r>
              <a:rPr lang="ko-KR" altLang="en-US" dirty="0"/>
              <a:t>│                  </a:t>
            </a:r>
            <a:r>
              <a:rPr lang="en-US" altLang="ko-KR" dirty="0"/>
              <a:t>O     </a:t>
            </a:r>
            <a:r>
              <a:rPr lang="ko-KR" altLang="en-US" dirty="0"/>
              <a:t>│</a:t>
            </a:r>
            <a:endParaRPr lang="en-US" altLang="ko-KR" dirty="0"/>
          </a:p>
          <a:p>
            <a:pPr algn="ctr"/>
            <a:r>
              <a:rPr lang="ko-KR" altLang="en-US" dirty="0"/>
              <a:t>│ </a:t>
            </a:r>
            <a:r>
              <a:rPr lang="en-US" altLang="ko-KR" dirty="0"/>
              <a:t>	    Stage 3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│</a:t>
            </a:r>
            <a:endParaRPr lang="en-US" altLang="ko-KR" dirty="0"/>
          </a:p>
          <a:p>
            <a:pPr algn="ctr"/>
            <a:r>
              <a:rPr lang="ko-KR" altLang="en-US" dirty="0"/>
              <a:t>└─────────┘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D5447AA-F3C8-434E-9EED-EC0BCD95AB9E}"/>
              </a:ext>
            </a:extLst>
          </p:cNvPr>
          <p:cNvSpPr/>
          <p:nvPr/>
        </p:nvSpPr>
        <p:spPr>
          <a:xfrm>
            <a:off x="2145574" y="1478894"/>
            <a:ext cx="3135231" cy="20117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┏━━━━━━━━━┐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│■■            ■■  │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│ </a:t>
            </a:r>
            <a:r>
              <a:rPr lang="ko-KR" altLang="en-US" dirty="0"/>
              <a:t>■■ ■■  </a:t>
            </a:r>
            <a:r>
              <a:rPr lang="ko-KR" altLang="en-US" dirty="0" smtClean="0"/>
              <a:t> </a:t>
            </a:r>
            <a:r>
              <a:rPr lang="ko-KR" altLang="en-US" dirty="0"/>
              <a:t>■      │</a:t>
            </a:r>
            <a:endParaRPr lang="en-US" altLang="ko-KR" dirty="0"/>
          </a:p>
          <a:p>
            <a:pPr algn="ctr"/>
            <a:r>
              <a:rPr lang="ko-KR" altLang="en-US" dirty="0" smtClean="0"/>
              <a:t>│ </a:t>
            </a:r>
            <a:r>
              <a:rPr lang="en-US" altLang="ko-KR" dirty="0"/>
              <a:t>O </a:t>
            </a:r>
            <a:r>
              <a:rPr lang="en-US" altLang="ko-KR" dirty="0" smtClean="0"/>
              <a:t>                     </a:t>
            </a:r>
            <a:r>
              <a:rPr lang="ko-KR" altLang="en-US" dirty="0" smtClean="0"/>
              <a:t>│</a:t>
            </a:r>
            <a:endParaRPr lang="en-US" altLang="ko-KR" dirty="0"/>
          </a:p>
          <a:p>
            <a:pPr algn="ctr"/>
            <a:r>
              <a:rPr lang="ko-KR" altLang="en-US" dirty="0" smtClean="0"/>
              <a:t>│ </a:t>
            </a:r>
            <a:r>
              <a:rPr lang="en-US" altLang="ko-KR" dirty="0" smtClean="0"/>
              <a:t>	    Stage 2   </a:t>
            </a:r>
            <a:r>
              <a:rPr lang="ko-KR" altLang="en-US" dirty="0" smtClean="0"/>
              <a:t>│</a:t>
            </a:r>
            <a:endParaRPr lang="en-US" altLang="ko-KR" dirty="0"/>
          </a:p>
          <a:p>
            <a:pPr algn="ctr"/>
            <a:r>
              <a:rPr lang="ko-KR" altLang="en-US" dirty="0"/>
              <a:t>└─────────┘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5681832" y="2015379"/>
            <a:ext cx="1205258" cy="9388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C14CFC3-C07F-4D7A-8E4E-C9A19C394897}"/>
              </a:ext>
            </a:extLst>
          </p:cNvPr>
          <p:cNvSpPr txBox="1"/>
          <p:nvPr/>
        </p:nvSpPr>
        <p:spPr>
          <a:xfrm>
            <a:off x="1765582" y="5744393"/>
            <a:ext cx="763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해결법</a:t>
            </a:r>
            <a:r>
              <a:rPr lang="ko-KR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ko-KR" sz="2400" dirty="0" smtClean="0">
                <a:solidFill>
                  <a:schemeClr val="accent1"/>
                </a:solidFill>
              </a:rPr>
              <a:t>: 2</a:t>
            </a:r>
            <a:r>
              <a:rPr lang="ko-KR" altLang="en-US" sz="2400" dirty="0" smtClean="0">
                <a:solidFill>
                  <a:schemeClr val="accent1"/>
                </a:solidFill>
              </a:rPr>
              <a:t>차원 배열로 만든 후 벽돌을 구분하여 구현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45134CF-DC79-4188-A9B2-B6C2672728DB}"/>
              </a:ext>
            </a:extLst>
          </p:cNvPr>
          <p:cNvGrpSpPr/>
          <p:nvPr/>
        </p:nvGrpSpPr>
        <p:grpSpPr>
          <a:xfrm>
            <a:off x="1311805" y="1681120"/>
            <a:ext cx="2840675" cy="2804880"/>
            <a:chOff x="104896" y="1487384"/>
            <a:chExt cx="4260605" cy="4260605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65107EDC-F358-4D69-B400-C877DFF6AFF1}"/>
                </a:ext>
              </a:extLst>
            </p:cNvPr>
            <p:cNvSpPr/>
            <p:nvPr/>
          </p:nvSpPr>
          <p:spPr>
            <a:xfrm>
              <a:off x="642585" y="2025073"/>
              <a:ext cx="3185228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="" xmlns:a16="http://schemas.microsoft.com/office/drawing/2014/main" id="{F124501E-6545-46B2-A4C0-22E943A882BC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B1D33D-683C-41CE-8C38-B00818ED32FF}"/>
              </a:ext>
            </a:extLst>
          </p:cNvPr>
          <p:cNvSpPr txBox="1"/>
          <p:nvPr/>
        </p:nvSpPr>
        <p:spPr>
          <a:xfrm>
            <a:off x="4956020" y="2698839"/>
            <a:ext cx="6336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Execution</a:t>
            </a:r>
            <a:endParaRPr lang="ko-KR" altLang="en-US" sz="4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F9CA53C-D1AA-4ADE-A862-3390721F0F0F}"/>
              </a:ext>
            </a:extLst>
          </p:cNvPr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F43752B-7416-4DAB-B013-C57658C1CC5D}"/>
              </a:ext>
            </a:extLst>
          </p:cNvPr>
          <p:cNvSpPr/>
          <p:nvPr/>
        </p:nvSpPr>
        <p:spPr>
          <a:xfrm>
            <a:off x="2193097" y="2572001"/>
            <a:ext cx="1072925" cy="11274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45134CF-DC79-4188-A9B2-B6C2672728DB}"/>
              </a:ext>
            </a:extLst>
          </p:cNvPr>
          <p:cNvGrpSpPr/>
          <p:nvPr/>
        </p:nvGrpSpPr>
        <p:grpSpPr>
          <a:xfrm>
            <a:off x="1362605" y="1894480"/>
            <a:ext cx="2840675" cy="2804880"/>
            <a:chOff x="104896" y="1487384"/>
            <a:chExt cx="4260605" cy="4260605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65107EDC-F358-4D69-B400-C877DFF6AFF1}"/>
                </a:ext>
              </a:extLst>
            </p:cNvPr>
            <p:cNvSpPr/>
            <p:nvPr/>
          </p:nvSpPr>
          <p:spPr>
            <a:xfrm>
              <a:off x="642585" y="2025073"/>
              <a:ext cx="3185228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="" xmlns:a16="http://schemas.microsoft.com/office/drawing/2014/main" id="{F124501E-6545-46B2-A4C0-22E943A882BC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B1D33D-683C-41CE-8C38-B00818ED32FF}"/>
              </a:ext>
            </a:extLst>
          </p:cNvPr>
          <p:cNvSpPr txBox="1"/>
          <p:nvPr/>
        </p:nvSpPr>
        <p:spPr>
          <a:xfrm>
            <a:off x="5063265" y="2641179"/>
            <a:ext cx="6336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F9CA53C-D1AA-4ADE-A862-3390721F0F0F}"/>
              </a:ext>
            </a:extLst>
          </p:cNvPr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하트 1"/>
          <p:cNvSpPr/>
          <p:nvPr/>
        </p:nvSpPr>
        <p:spPr>
          <a:xfrm>
            <a:off x="2218497" y="2795174"/>
            <a:ext cx="1128889" cy="1151466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FF3A0C8-1455-425E-9A2B-8C2D494F051E}"/>
              </a:ext>
            </a:extLst>
          </p:cNvPr>
          <p:cNvSpPr txBox="1"/>
          <p:nvPr/>
        </p:nvSpPr>
        <p:spPr>
          <a:xfrm>
            <a:off x="4862456" y="3105834"/>
            <a:ext cx="6336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Introduction</a:t>
            </a:r>
            <a:endParaRPr lang="ko-KR" altLang="en-US" sz="4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9C779B4-9B52-4D09-891D-177E65511C80}"/>
              </a:ext>
            </a:extLst>
          </p:cNvPr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0E25454D-BBC4-4830-AB43-6FCA21668BF1}"/>
              </a:ext>
            </a:extLst>
          </p:cNvPr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91D77CD-52A5-4A2F-B08B-5A81B0660035}"/>
              </a:ext>
            </a:extLst>
          </p:cNvPr>
          <p:cNvGrpSpPr/>
          <p:nvPr/>
        </p:nvGrpSpPr>
        <p:grpSpPr>
          <a:xfrm>
            <a:off x="1118765" y="2026560"/>
            <a:ext cx="2840675" cy="2804880"/>
            <a:chOff x="104896" y="1487384"/>
            <a:chExt cx="4260605" cy="426060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CF6AE534-FE7E-4293-AEC0-984330484C07}"/>
                </a:ext>
              </a:extLst>
            </p:cNvPr>
            <p:cNvSpPr/>
            <p:nvPr/>
          </p:nvSpPr>
          <p:spPr>
            <a:xfrm>
              <a:off x="642585" y="2025073"/>
              <a:ext cx="3185228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xmlns="" id="{BF99F5D1-CB99-4D93-9EE6-4EAC21D58CDD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12" name="그래픽 7" descr="생각 풍선">
            <a:extLst>
              <a:ext uri="{FF2B5EF4-FFF2-40B4-BE49-F238E27FC236}">
                <a16:creationId xmlns="" xmlns:a16="http://schemas.microsoft.com/office/drawing/2014/main" id="{A3ECAB69-2D9F-4470-B7EF-1CD8C6191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2815" y="2727434"/>
            <a:ext cx="1517188" cy="15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FCA926C-F686-453F-BCB9-AFE743A62124}"/>
              </a:ext>
            </a:extLst>
          </p:cNvPr>
          <p:cNvGrpSpPr/>
          <p:nvPr/>
        </p:nvGrpSpPr>
        <p:grpSpPr>
          <a:xfrm>
            <a:off x="1976578" y="1379546"/>
            <a:ext cx="2937058" cy="2937058"/>
            <a:chOff x="2629233" y="1925987"/>
            <a:chExt cx="2937058" cy="2937058"/>
          </a:xfrm>
        </p:grpSpPr>
        <p:pic>
          <p:nvPicPr>
            <p:cNvPr id="21" name="그래픽 20" descr="도움말">
              <a:extLst>
                <a:ext uri="{FF2B5EF4-FFF2-40B4-BE49-F238E27FC236}">
                  <a16:creationId xmlns:a16="http://schemas.microsoft.com/office/drawing/2014/main" xmlns="" id="{BC866A1B-D373-44FA-9904-66C40165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629233" y="1925987"/>
              <a:ext cx="2937058" cy="2937058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79F5D8C7-A464-4C43-98FC-C5FD0BDF4083}"/>
                </a:ext>
              </a:extLst>
            </p:cNvPr>
            <p:cNvSpPr/>
            <p:nvPr/>
          </p:nvSpPr>
          <p:spPr>
            <a:xfrm>
              <a:off x="2802867" y="2101128"/>
              <a:ext cx="2602511" cy="26025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/>
          <p:cNvCxnSpPr>
            <a:cxnSpLocks/>
            <a:stCxn id="53" idx="4"/>
            <a:endCxn id="50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/>
            <a:stCxn id="48" idx="0"/>
            <a:endCxn id="25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cxnSpLocks/>
            <a:stCxn id="25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endCxn id="72" idx="0"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145929" y="74339"/>
            <a:ext cx="6020743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Introduction 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주제 선정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6E4CDA5-BBEC-4482-8328-B919F71799A8}"/>
              </a:ext>
            </a:extLst>
          </p:cNvPr>
          <p:cNvSpPr/>
          <p:nvPr/>
        </p:nvSpPr>
        <p:spPr>
          <a:xfrm>
            <a:off x="1412767" y="1525728"/>
            <a:ext cx="1552937" cy="904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Curses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화면 출력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B80C33C-CB37-473B-B831-43FDDE09C578}"/>
              </a:ext>
            </a:extLst>
          </p:cNvPr>
          <p:cNvSpPr/>
          <p:nvPr/>
        </p:nvSpPr>
        <p:spPr>
          <a:xfrm>
            <a:off x="2763832" y="3802569"/>
            <a:ext cx="1832594" cy="98450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Fcntl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파일 포인터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7055089-D15E-40DC-B7E8-2137F33C3AD8}"/>
              </a:ext>
            </a:extLst>
          </p:cNvPr>
          <p:cNvSpPr/>
          <p:nvPr/>
        </p:nvSpPr>
        <p:spPr>
          <a:xfrm>
            <a:off x="3451467" y="1155571"/>
            <a:ext cx="1368316" cy="90486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Signal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시그널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ED6DE274-0609-4130-8D27-576908231E12}"/>
              </a:ext>
            </a:extLst>
          </p:cNvPr>
          <p:cNvSpPr/>
          <p:nvPr/>
        </p:nvSpPr>
        <p:spPr>
          <a:xfrm>
            <a:off x="3826678" y="3169456"/>
            <a:ext cx="1473607" cy="11010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Fork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프로세스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복사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C7B6254D-E308-483F-B1EC-B279FF48CB03}"/>
              </a:ext>
            </a:extLst>
          </p:cNvPr>
          <p:cNvSpPr/>
          <p:nvPr/>
        </p:nvSpPr>
        <p:spPr>
          <a:xfrm>
            <a:off x="3997339" y="1917121"/>
            <a:ext cx="1132286" cy="76305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AIO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입출력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25" name="타원 24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1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8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1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5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51" idx="0"/>
            <a:endCxn id="46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72" idx="4"/>
            <a:endCxn id="53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1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6134AB11-7A04-492A-AED4-3D561AF29228}"/>
              </a:ext>
            </a:extLst>
          </p:cNvPr>
          <p:cNvSpPr/>
          <p:nvPr/>
        </p:nvSpPr>
        <p:spPr>
          <a:xfrm>
            <a:off x="1600714" y="3030756"/>
            <a:ext cx="1552938" cy="8454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Link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파일 링크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BBE8A9CD-C2CC-4DCB-B3C0-3F6DE4548DA3}"/>
              </a:ext>
            </a:extLst>
          </p:cNvPr>
          <p:cNvSpPr txBox="1"/>
          <p:nvPr/>
        </p:nvSpPr>
        <p:spPr>
          <a:xfrm>
            <a:off x="5473926" y="1465893"/>
            <a:ext cx="612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익숙하지 않은 </a:t>
            </a:r>
            <a:r>
              <a:rPr lang="ko-KR" altLang="en-US" sz="3600" b="1" dirty="0"/>
              <a:t>리눅스 코딩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BA61D70D-F905-4EB0-B7DD-F3A5CA057608}"/>
              </a:ext>
            </a:extLst>
          </p:cNvPr>
          <p:cNvSpPr txBox="1"/>
          <p:nvPr/>
        </p:nvSpPr>
        <p:spPr>
          <a:xfrm>
            <a:off x="5620835" y="3164512"/>
            <a:ext cx="444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진행 과정이 </a:t>
            </a:r>
            <a:r>
              <a:rPr lang="ko-KR" altLang="en-US" sz="2800" b="1" dirty="0">
                <a:solidFill>
                  <a:schemeClr val="accent1"/>
                </a:solidFill>
              </a:rPr>
              <a:t>잘 보이는 것</a:t>
            </a:r>
            <a:r>
              <a:rPr lang="en-US" altLang="ko-KR" sz="28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595CFDA-4F8A-41A1-B97B-F0FC7CAEF278}"/>
              </a:ext>
            </a:extLst>
          </p:cNvPr>
          <p:cNvSpPr txBox="1"/>
          <p:nvPr/>
        </p:nvSpPr>
        <p:spPr>
          <a:xfrm>
            <a:off x="7447497" y="3653217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직관적</a:t>
            </a:r>
            <a:r>
              <a:rPr lang="ko-KR" altLang="en-US" sz="2800" dirty="0"/>
              <a:t>으로 구성 된 것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140" name="그래픽 139" descr="시계 방향으로 굽은 화살표">
            <a:extLst>
              <a:ext uri="{FF2B5EF4-FFF2-40B4-BE49-F238E27FC236}">
                <a16:creationId xmlns:a16="http://schemas.microsoft.com/office/drawing/2014/main" xmlns="" id="{753A3E07-8E23-4039-B5D3-9265B20FBBD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3177778">
            <a:off x="8166945" y="4173760"/>
            <a:ext cx="914400" cy="914400"/>
          </a:xfrm>
          <a:prstGeom prst="rect">
            <a:avLst/>
          </a:prstGeom>
        </p:spPr>
      </p:pic>
      <p:pic>
        <p:nvPicPr>
          <p:cNvPr id="142" name="그래픽 141" descr="반시계 방향으로 굽은 화살표">
            <a:extLst>
              <a:ext uri="{FF2B5EF4-FFF2-40B4-BE49-F238E27FC236}">
                <a16:creationId xmlns:a16="http://schemas.microsoft.com/office/drawing/2014/main" xmlns="" id="{62B2372D-A0A2-47BF-ABCB-F1E5EAE3029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0800000">
            <a:off x="5649345" y="2081011"/>
            <a:ext cx="914400" cy="914400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C14CFC3-C07F-4D7A-8E4E-C9A19C394897}"/>
              </a:ext>
            </a:extLst>
          </p:cNvPr>
          <p:cNvSpPr txBox="1"/>
          <p:nvPr/>
        </p:nvSpPr>
        <p:spPr>
          <a:xfrm>
            <a:off x="6382037" y="2635050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★ 구현 가능성 </a:t>
            </a:r>
            <a:r>
              <a:rPr lang="en-US" altLang="ko-KR" sz="2400" b="1" dirty="0"/>
              <a:t>&amp; </a:t>
            </a:r>
            <a:r>
              <a:rPr lang="ko-KR" altLang="en-US" sz="2400" b="1" dirty="0" err="1"/>
              <a:t>직관성</a:t>
            </a:r>
            <a:endParaRPr lang="ko-KR" alt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18FCA906-B313-44F7-8E25-BD5BDBF3CEA4}"/>
              </a:ext>
            </a:extLst>
          </p:cNvPr>
          <p:cNvSpPr txBox="1"/>
          <p:nvPr/>
        </p:nvSpPr>
        <p:spPr>
          <a:xfrm>
            <a:off x="6556833" y="4655164"/>
            <a:ext cx="171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공튀기기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AFF1FB18-2377-4951-8B04-17297FF54A8B}"/>
              </a:ext>
            </a:extLst>
          </p:cNvPr>
          <p:cNvSpPr txBox="1"/>
          <p:nvPr/>
        </p:nvSpPr>
        <p:spPr>
          <a:xfrm>
            <a:off x="7133964" y="5160401"/>
            <a:ext cx="280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벽돌 깨기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BE8A9CD-C2CC-4DCB-B3C0-3F6DE4548DA3}"/>
              </a:ext>
            </a:extLst>
          </p:cNvPr>
          <p:cNvSpPr txBox="1"/>
          <p:nvPr/>
        </p:nvSpPr>
        <p:spPr>
          <a:xfrm>
            <a:off x="1500181" y="5458571"/>
            <a:ext cx="517044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교재의 </a:t>
            </a:r>
            <a:r>
              <a:rPr lang="ko-KR" altLang="en-US" sz="3600" b="1" dirty="0" err="1" smtClean="0"/>
              <a:t>비동기식</a:t>
            </a:r>
            <a:r>
              <a:rPr lang="ko-KR" altLang="en-US" sz="3600" b="1" dirty="0" smtClean="0"/>
              <a:t> 시그널 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코드를 활용</a:t>
            </a:r>
            <a:r>
              <a:rPr lang="en-US" altLang="ko-KR" sz="3600" b="1" dirty="0" smtClean="0"/>
              <a:t>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000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FF3A0C8-1455-425E-9A2B-8C2D494F051E}"/>
              </a:ext>
            </a:extLst>
          </p:cNvPr>
          <p:cNvSpPr txBox="1"/>
          <p:nvPr/>
        </p:nvSpPr>
        <p:spPr>
          <a:xfrm>
            <a:off x="4862456" y="3105834"/>
            <a:ext cx="6336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Plan &amp; Design</a:t>
            </a:r>
            <a:endParaRPr lang="ko-KR" altLang="en-US" sz="4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0E25454D-BBC4-4830-AB43-6FCA21668BF1}"/>
              </a:ext>
            </a:extLst>
          </p:cNvPr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91D77CD-52A5-4A2F-B08B-5A81B0660035}"/>
              </a:ext>
            </a:extLst>
          </p:cNvPr>
          <p:cNvGrpSpPr/>
          <p:nvPr/>
        </p:nvGrpSpPr>
        <p:grpSpPr>
          <a:xfrm>
            <a:off x="1118765" y="2026560"/>
            <a:ext cx="2840675" cy="2804880"/>
            <a:chOff x="104896" y="1487384"/>
            <a:chExt cx="4260605" cy="426060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CF6AE534-FE7E-4293-AEC0-984330484C07}"/>
                </a:ext>
              </a:extLst>
            </p:cNvPr>
            <p:cNvSpPr/>
            <p:nvPr/>
          </p:nvSpPr>
          <p:spPr>
            <a:xfrm>
              <a:off x="642585" y="2025073"/>
              <a:ext cx="3185228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xmlns="" id="{BF99F5D1-CB99-4D93-9EE6-4EAC21D58CDD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pic>
        <p:nvPicPr>
          <p:cNvPr id="10" name="그래픽 8" descr="모임">
            <a:extLst>
              <a:ext uri="{FF2B5EF4-FFF2-40B4-BE49-F238E27FC236}">
                <a16:creationId xmlns:a16="http://schemas.microsoft.com/office/drawing/2014/main" xmlns="" id="{E33C0511-EB87-423B-9BB5-2899E99AFE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954295" y="2874971"/>
            <a:ext cx="1177739" cy="11777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145929" y="74339"/>
            <a:ext cx="648178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Planning : How to play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Oval 5"/>
          <p:cNvSpPr/>
          <p:nvPr/>
        </p:nvSpPr>
        <p:spPr>
          <a:xfrm>
            <a:off x="1764148" y="1999330"/>
            <a:ext cx="2552649" cy="2521333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80384" y="4632006"/>
            <a:ext cx="240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Brick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Break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15416" y="3138376"/>
            <a:ext cx="592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4. </a:t>
            </a:r>
            <a:r>
              <a:rPr lang="ko-KR" altLang="en-US" sz="2000" dirty="0"/>
              <a:t>화면에 출력 된 모든 벽돌을 맞춰 </a:t>
            </a:r>
            <a:r>
              <a:rPr lang="ko-KR" altLang="en-US" sz="2000" dirty="0" smtClean="0"/>
              <a:t>없앤다</a:t>
            </a:r>
            <a:r>
              <a:rPr lang="en-US" altLang="ko-KR" sz="2000" dirty="0" smtClean="0"/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97" name="Oval 17"/>
          <p:cNvSpPr/>
          <p:nvPr/>
        </p:nvSpPr>
        <p:spPr>
          <a:xfrm>
            <a:off x="4775554" y="4189185"/>
            <a:ext cx="897583" cy="886572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Oval 19"/>
          <p:cNvSpPr/>
          <p:nvPr/>
        </p:nvSpPr>
        <p:spPr>
          <a:xfrm>
            <a:off x="4767353" y="2084796"/>
            <a:ext cx="897583" cy="8865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3385691" y="2888969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3201908" y="3041369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3595817" y="3041369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3383620" y="3193769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2356143" y="2838137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2172360" y="2990537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2566269" y="2990537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2354072" y="3142937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2950002" y="240280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66219" y="255520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160128" y="255520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2947931" y="270760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3120815" y="3464550"/>
            <a:ext cx="112281" cy="124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2643784" y="3600623"/>
            <a:ext cx="436879" cy="4913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H="1">
            <a:off x="2683936" y="3637897"/>
            <a:ext cx="436879" cy="4913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16">
            <a:extLst>
              <a:ext uri="{FF2B5EF4-FFF2-40B4-BE49-F238E27FC236}">
                <a16:creationId xmlns=""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5021128" y="2255471"/>
            <a:ext cx="390035" cy="54522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곱셈 기호 9"/>
          <p:cNvSpPr/>
          <p:nvPr/>
        </p:nvSpPr>
        <p:spPr>
          <a:xfrm>
            <a:off x="4835349" y="4244750"/>
            <a:ext cx="777991" cy="775442"/>
          </a:xfrm>
          <a:prstGeom prst="mathMultiply">
            <a:avLst>
              <a:gd name="adj1" fmla="val 15890"/>
            </a:avLst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5815416" y="2097726"/>
            <a:ext cx="592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2. </a:t>
            </a:r>
            <a:r>
              <a:rPr lang="ko-KR" altLang="en-US" sz="2000" dirty="0"/>
              <a:t>플레이어는 막대기를 좌</a:t>
            </a:r>
            <a:r>
              <a:rPr lang="en-US" altLang="ko-KR" sz="2000" dirty="0"/>
              <a:t>,</a:t>
            </a:r>
            <a:r>
              <a:rPr lang="ko-KR" altLang="en-US" sz="2000" dirty="0"/>
              <a:t>우로만 움직일 수 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5815416" y="2622166"/>
            <a:ext cx="631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3. </a:t>
            </a:r>
            <a:r>
              <a:rPr lang="ko-KR" altLang="en-US" sz="2000" dirty="0"/>
              <a:t>막대기로 공을 튕겨 계속해서 공을 벽돌로 보낸다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815416" y="1611891"/>
            <a:ext cx="592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1. </a:t>
            </a:r>
            <a:r>
              <a:rPr lang="ko-KR" altLang="en-US" sz="2000" dirty="0" smtClean="0">
                <a:latin typeface="+mn-ea"/>
              </a:rPr>
              <a:t>게임을</a:t>
            </a:r>
            <a:r>
              <a:rPr lang="ko-KR" altLang="en-US" sz="2000" dirty="0">
                <a:latin typeface="+mn-ea"/>
              </a:rPr>
              <a:t> 시작하면 막대기에서 공을 발사 시킨다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815415" y="4312306"/>
            <a:ext cx="592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라이프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공 개수</a:t>
            </a:r>
            <a:r>
              <a:rPr lang="en-US" altLang="ko-KR" sz="2000" dirty="0"/>
              <a:t>)</a:t>
            </a:r>
            <a:r>
              <a:rPr lang="ko-KR" altLang="en-US" sz="2000" dirty="0"/>
              <a:t>는 </a:t>
            </a:r>
            <a:r>
              <a:rPr lang="en-US" altLang="ko-KR" sz="2000" dirty="0"/>
              <a:t>3</a:t>
            </a:r>
            <a:r>
              <a:rPr lang="ko-KR" altLang="en-US" sz="2000" dirty="0"/>
              <a:t>개로 제한되며 </a:t>
            </a:r>
            <a:endParaRPr lang="en-US" altLang="ko-KR" sz="2000" dirty="0" smtClean="0"/>
          </a:p>
          <a:p>
            <a:r>
              <a:rPr lang="ko-KR" altLang="en-US" sz="2000" dirty="0" smtClean="0"/>
              <a:t>아래</a:t>
            </a:r>
            <a:r>
              <a:rPr lang="ko-KR" altLang="en-US" sz="2000" dirty="0"/>
              <a:t> 프레임에 공이 가면 죽는다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237" name="직선 연결선 236"/>
          <p:cNvCxnSpPr>
            <a:cxnSpLocks/>
            <a:stCxn id="251" idx="4"/>
            <a:endCxn id="248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cxnSpLocks/>
            <a:stCxn id="246" idx="0"/>
            <a:endCxn id="242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cxnSpLocks/>
            <a:stCxn id="242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그룹 240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242" name="타원 241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43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46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49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2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249" idx="0"/>
            <a:endCxn id="245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256" idx="4"/>
            <a:endCxn id="251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7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258" name="직선 연결선 257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145929" y="74339"/>
            <a:ext cx="648178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Planning : What we have to make?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Group 8"/>
          <p:cNvGrpSpPr/>
          <p:nvPr/>
        </p:nvGrpSpPr>
        <p:grpSpPr>
          <a:xfrm>
            <a:off x="1522994" y="1417409"/>
            <a:ext cx="4252367" cy="4554863"/>
            <a:chOff x="539552" y="1375207"/>
            <a:chExt cx="3240360" cy="3333284"/>
          </a:xfrm>
        </p:grpSpPr>
        <p:sp>
          <p:nvSpPr>
            <p:cNvPr id="53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36611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rgbClr val="8FAADC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rgbClr val="8FAADC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1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36611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36611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36611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045383" y="5271064"/>
            <a:ext cx="19053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8FAADC"/>
                </a:solidFill>
                <a:cs typeface="Arial" pitchFamily="34" charset="0"/>
              </a:rPr>
              <a:t>Bar</a:t>
            </a:r>
            <a:endParaRPr lang="ko-KR" altLang="en-US" sz="2400" b="1" dirty="0">
              <a:solidFill>
                <a:srgbClr val="8FAADC"/>
              </a:solidFill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475573" y="3246636"/>
            <a:ext cx="19053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8FAADC"/>
                </a:solidFill>
                <a:cs typeface="Arial" pitchFamily="34" charset="0"/>
              </a:rPr>
              <a:t>Brick</a:t>
            </a:r>
            <a:endParaRPr lang="ko-KR" altLang="en-US" sz="2400" b="1" dirty="0">
              <a:solidFill>
                <a:srgbClr val="8FAADC"/>
              </a:solidFill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47509" y="4235392"/>
            <a:ext cx="19053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cs typeface="Arial" pitchFamily="34" charset="0"/>
              </a:rPr>
              <a:t>Frame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93874" y="2161335"/>
            <a:ext cx="19053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cs typeface="Arial" pitchFamily="34" charset="0"/>
              </a:rPr>
              <a:t>Ball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18100" y="2145072"/>
            <a:ext cx="509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오브젝트에 부딪히며 튕기는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’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146531" y="3277057"/>
            <a:ext cx="509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공이 튕기면 사라지는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벽돌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’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50276" y="4270612"/>
            <a:ext cx="509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공이 튕겨도 사라지지 않는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’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0166" y="5301841"/>
            <a:ext cx="509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움직일 수 가로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’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244458" y="1891565"/>
            <a:ext cx="436758" cy="4184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71956" y="5085979"/>
            <a:ext cx="625033" cy="1850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액자 4"/>
          <p:cNvSpPr/>
          <p:nvPr/>
        </p:nvSpPr>
        <p:spPr>
          <a:xfrm>
            <a:off x="2655819" y="3745521"/>
            <a:ext cx="548394" cy="738161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507433" y="291475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3323650" y="306715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717559" y="306715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505362" y="3219552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cxnSpLocks/>
            <a:stCxn id="147" idx="4"/>
            <a:endCxn id="144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cxnSpLocks/>
            <a:stCxn id="142" idx="0"/>
            <a:endCxn id="138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cxnSpLocks/>
            <a:stCxn id="138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138" name="타원 137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9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42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45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48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145" idx="0"/>
            <a:endCxn id="141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152" idx="4"/>
            <a:endCxn id="147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3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154" name="직선 연결선 153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5560845" y="5972272"/>
            <a:ext cx="61266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145929" y="74339"/>
            <a:ext cx="648178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Planning : How we make?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Oval 7"/>
          <p:cNvSpPr/>
          <p:nvPr/>
        </p:nvSpPr>
        <p:spPr>
          <a:xfrm>
            <a:off x="1611537" y="5432033"/>
            <a:ext cx="717355" cy="7068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1" name="Plus 9"/>
          <p:cNvSpPr/>
          <p:nvPr/>
        </p:nvSpPr>
        <p:spPr>
          <a:xfrm>
            <a:off x="1644533" y="4742631"/>
            <a:ext cx="651362" cy="674991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2" name="Right Arrow 10"/>
          <p:cNvSpPr/>
          <p:nvPr/>
        </p:nvSpPr>
        <p:spPr>
          <a:xfrm>
            <a:off x="2722416" y="3413704"/>
            <a:ext cx="576064" cy="5047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6" name="Oval 14"/>
          <p:cNvSpPr/>
          <p:nvPr/>
        </p:nvSpPr>
        <p:spPr>
          <a:xfrm>
            <a:off x="7665788" y="1918989"/>
            <a:ext cx="619057" cy="619057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Oval 15"/>
          <p:cNvSpPr/>
          <p:nvPr/>
        </p:nvSpPr>
        <p:spPr>
          <a:xfrm>
            <a:off x="7665788" y="3301362"/>
            <a:ext cx="619057" cy="619057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Oval 16"/>
          <p:cNvSpPr/>
          <p:nvPr/>
        </p:nvSpPr>
        <p:spPr>
          <a:xfrm>
            <a:off x="7665788" y="4721129"/>
            <a:ext cx="619057" cy="61905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TextBox 18"/>
          <p:cNvSpPr txBox="1"/>
          <p:nvPr/>
        </p:nvSpPr>
        <p:spPr>
          <a:xfrm>
            <a:off x="7759522" y="2051601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19"/>
          <p:cNvSpPr txBox="1"/>
          <p:nvPr/>
        </p:nvSpPr>
        <p:spPr>
          <a:xfrm>
            <a:off x="7759522" y="3431390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20"/>
          <p:cNvSpPr txBox="1"/>
          <p:nvPr/>
        </p:nvSpPr>
        <p:spPr>
          <a:xfrm>
            <a:off x="7759522" y="4848573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42"/>
          <p:cNvSpPr txBox="1"/>
          <p:nvPr/>
        </p:nvSpPr>
        <p:spPr>
          <a:xfrm>
            <a:off x="8530978" y="3387200"/>
            <a:ext cx="3478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통합으로 기본게임 완성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7" name="Oval 7"/>
          <p:cNvSpPr/>
          <p:nvPr/>
        </p:nvSpPr>
        <p:spPr>
          <a:xfrm>
            <a:off x="1611537" y="4017973"/>
            <a:ext cx="717355" cy="7068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8" name="Plus 9"/>
          <p:cNvSpPr/>
          <p:nvPr/>
        </p:nvSpPr>
        <p:spPr>
          <a:xfrm>
            <a:off x="1644533" y="3328571"/>
            <a:ext cx="651362" cy="674991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9" name="Oval 7"/>
          <p:cNvSpPr/>
          <p:nvPr/>
        </p:nvSpPr>
        <p:spPr>
          <a:xfrm>
            <a:off x="1611537" y="2603913"/>
            <a:ext cx="717355" cy="7068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0" name="Plus 9"/>
          <p:cNvSpPr/>
          <p:nvPr/>
        </p:nvSpPr>
        <p:spPr>
          <a:xfrm>
            <a:off x="1644533" y="1914511"/>
            <a:ext cx="651362" cy="674991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1" name="Oval 7"/>
          <p:cNvSpPr/>
          <p:nvPr/>
        </p:nvSpPr>
        <p:spPr>
          <a:xfrm>
            <a:off x="1611536" y="1189853"/>
            <a:ext cx="717355" cy="7068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8" name="Oval 5"/>
          <p:cNvSpPr/>
          <p:nvPr/>
        </p:nvSpPr>
        <p:spPr>
          <a:xfrm>
            <a:off x="3539038" y="2895295"/>
            <a:ext cx="1550271" cy="1541542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083776" y="3210901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3899993" y="3363301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293902" y="3363301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081705" y="3515701"/>
            <a:ext cx="381662" cy="1305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392687" y="3800319"/>
            <a:ext cx="137892" cy="136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H="1">
            <a:off x="4111593" y="3912593"/>
            <a:ext cx="256603" cy="288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H="1">
            <a:off x="4187009" y="3961842"/>
            <a:ext cx="254328" cy="309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Plus 9"/>
          <p:cNvSpPr/>
          <p:nvPr/>
        </p:nvSpPr>
        <p:spPr>
          <a:xfrm>
            <a:off x="5199630" y="2282939"/>
            <a:ext cx="651362" cy="674991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9" name="Plus 9"/>
          <p:cNvSpPr/>
          <p:nvPr/>
        </p:nvSpPr>
        <p:spPr>
          <a:xfrm>
            <a:off x="5199630" y="4319915"/>
            <a:ext cx="651362" cy="674991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2" name="Oval 7"/>
          <p:cNvSpPr/>
          <p:nvPr/>
        </p:nvSpPr>
        <p:spPr>
          <a:xfrm>
            <a:off x="6160696" y="2152292"/>
            <a:ext cx="958674" cy="9411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3" name="Oval 7"/>
          <p:cNvSpPr/>
          <p:nvPr/>
        </p:nvSpPr>
        <p:spPr>
          <a:xfrm>
            <a:off x="6160696" y="4186843"/>
            <a:ext cx="958674" cy="9411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6" name="TextBox 42"/>
          <p:cNvSpPr txBox="1"/>
          <p:nvPr/>
        </p:nvSpPr>
        <p:spPr>
          <a:xfrm>
            <a:off x="8530978" y="1903441"/>
            <a:ext cx="347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공</a:t>
            </a:r>
            <a:r>
              <a:rPr lang="en-US" altLang="ko-KR" sz="2000" dirty="0"/>
              <a:t>, </a:t>
            </a:r>
            <a:r>
              <a:rPr lang="ko-KR" altLang="en-US" sz="2000" dirty="0"/>
              <a:t>프레임</a:t>
            </a:r>
            <a:r>
              <a:rPr lang="en-US" altLang="ko-KR" sz="2000" dirty="0"/>
              <a:t>, </a:t>
            </a:r>
            <a:r>
              <a:rPr lang="ko-KR" altLang="en-US" sz="2000" dirty="0"/>
              <a:t>벽돌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막대기</a:t>
            </a:r>
            <a:endParaRPr lang="en-US" altLang="ko-KR" sz="2000" dirty="0"/>
          </a:p>
          <a:p>
            <a:r>
              <a:rPr lang="ko-KR" altLang="en-US" sz="2000" dirty="0" smtClean="0"/>
              <a:t>한</a:t>
            </a:r>
            <a:r>
              <a:rPr lang="ko-KR" altLang="en-US" sz="2000" dirty="0"/>
              <a:t> 명씩 맡아 </a:t>
            </a:r>
            <a:r>
              <a:rPr lang="ko-KR" altLang="en-US" sz="2000" dirty="0" smtClean="0"/>
              <a:t>구현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0" name="TextBox 42"/>
          <p:cNvSpPr txBox="1"/>
          <p:nvPr/>
        </p:nvSpPr>
        <p:spPr>
          <a:xfrm>
            <a:off x="8530978" y="4557965"/>
            <a:ext cx="1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스테이지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1" name="TextBox 42"/>
          <p:cNvSpPr txBox="1"/>
          <p:nvPr/>
        </p:nvSpPr>
        <p:spPr>
          <a:xfrm>
            <a:off x="8530978" y="5180793"/>
            <a:ext cx="154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꾸미기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772760" y="5717937"/>
            <a:ext cx="383059" cy="135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액자 202"/>
          <p:cNvSpPr/>
          <p:nvPr/>
        </p:nvSpPr>
        <p:spPr>
          <a:xfrm>
            <a:off x="1809248" y="4205033"/>
            <a:ext cx="326601" cy="332775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903371" y="2777805"/>
            <a:ext cx="266386" cy="1136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1697904" y="2898684"/>
            <a:ext cx="266386" cy="1136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1972550" y="2898684"/>
            <a:ext cx="266386" cy="1136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1770178" y="3026769"/>
            <a:ext cx="266386" cy="1136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1861275" y="1426673"/>
            <a:ext cx="222549" cy="2332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Freeform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7FE4C9-B94B-4763-BAC2-41A7C8807CC5}"/>
              </a:ext>
            </a:extLst>
          </p:cNvPr>
          <p:cNvSpPr/>
          <p:nvPr/>
        </p:nvSpPr>
        <p:spPr>
          <a:xfrm>
            <a:off x="6397410" y="4406300"/>
            <a:ext cx="524969" cy="514978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2" name="Rectangle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E3869E-A58A-45A6-B781-B42274C5EFDF}"/>
              </a:ext>
            </a:extLst>
          </p:cNvPr>
          <p:cNvSpPr/>
          <p:nvPr/>
        </p:nvSpPr>
        <p:spPr>
          <a:xfrm>
            <a:off x="6373040" y="2425930"/>
            <a:ext cx="533986" cy="38900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43" name="직선 연결선 242"/>
          <p:cNvCxnSpPr>
            <a:cxnSpLocks/>
            <a:stCxn id="257" idx="4"/>
            <a:endCxn id="254" idx="4"/>
          </p:cNvCxnSpPr>
          <p:nvPr/>
        </p:nvCxnSpPr>
        <p:spPr>
          <a:xfrm flipV="1">
            <a:off x="779864" y="4026168"/>
            <a:ext cx="3312" cy="5318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cxnSpLocks/>
            <a:stCxn id="252" idx="0"/>
            <a:endCxn id="248" idx="4"/>
          </p:cNvCxnSpPr>
          <p:nvPr/>
        </p:nvCxnSpPr>
        <p:spPr>
          <a:xfrm flipV="1">
            <a:off x="781715" y="1920134"/>
            <a:ext cx="1605" cy="56465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cxnSpLocks/>
            <a:stCxn id="248" idx="0"/>
          </p:cNvCxnSpPr>
          <p:nvPr/>
        </p:nvCxnSpPr>
        <p:spPr>
          <a:xfrm flipH="1" flipV="1">
            <a:off x="776409" y="25590"/>
            <a:ext cx="6911" cy="1353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cxnSpLocks/>
          </p:cNvCxnSpPr>
          <p:nvPr/>
        </p:nvCxnSpPr>
        <p:spPr>
          <a:xfrm>
            <a:off x="943395" y="357617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xmlns="" id="{B4BD5ADE-8B46-498C-A818-2CE6E4DBE61A}"/>
              </a:ext>
            </a:extLst>
          </p:cNvPr>
          <p:cNvGrpSpPr/>
          <p:nvPr/>
        </p:nvGrpSpPr>
        <p:grpSpPr>
          <a:xfrm>
            <a:off x="513026" y="1379546"/>
            <a:ext cx="540588" cy="540588"/>
            <a:chOff x="504554" y="2439185"/>
            <a:chExt cx="540588" cy="540588"/>
          </a:xfrm>
        </p:grpSpPr>
        <p:sp>
          <p:nvSpPr>
            <p:cNvPr id="248" name="타원 247"/>
            <p:cNvSpPr/>
            <p:nvPr/>
          </p:nvSpPr>
          <p:spPr>
            <a:xfrm flipH="1">
              <a:off x="504554" y="2439185"/>
              <a:ext cx="540588" cy="540588"/>
            </a:xfrm>
            <a:prstGeom prst="ellipse">
              <a:avLst/>
            </a:prstGeom>
            <a:solidFill>
              <a:srgbClr val="26262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49" name="그래픽 78" descr="생각 풍선">
              <a:extLst>
                <a:ext uri="{FF2B5EF4-FFF2-40B4-BE49-F238E27FC236}">
                  <a16:creationId xmlns:a16="http://schemas.microsoft.com/office/drawing/2014/main" xmlns="" id="{4E66C1FE-7D62-4B79-B4D9-BCC49185C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38698" y="2449051"/>
              <a:ext cx="472293" cy="472293"/>
            </a:xfrm>
            <a:prstGeom prst="rect">
              <a:avLst/>
            </a:prstGeom>
          </p:spPr>
        </p:pic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xmlns="" id="{057C8E80-43F5-4720-8E36-57E3D3B9536A}"/>
              </a:ext>
            </a:extLst>
          </p:cNvPr>
          <p:cNvGrpSpPr/>
          <p:nvPr/>
        </p:nvGrpSpPr>
        <p:grpSpPr>
          <a:xfrm>
            <a:off x="513022" y="2484787"/>
            <a:ext cx="540588" cy="540588"/>
            <a:chOff x="5956293" y="1839948"/>
            <a:chExt cx="540588" cy="540588"/>
          </a:xfrm>
        </p:grpSpPr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xmlns="" id="{37DEE01E-593B-4A44-998A-55182EA36A6C}"/>
                </a:ext>
              </a:extLst>
            </p:cNvPr>
            <p:cNvSpPr/>
            <p:nvPr/>
          </p:nvSpPr>
          <p:spPr>
            <a:xfrm flipH="1">
              <a:off x="5956293" y="1839948"/>
              <a:ext cx="540588" cy="540588"/>
            </a:xfrm>
            <a:prstGeom prst="ellipse">
              <a:avLst/>
            </a:prstGeom>
            <a:solidFill>
              <a:srgbClr val="8FAAD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2" name="그래픽 47" descr="모임">
              <a:extLst>
                <a:ext uri="{FF2B5EF4-FFF2-40B4-BE49-F238E27FC236}">
                  <a16:creationId xmlns:a16="http://schemas.microsoft.com/office/drawing/2014/main" xmlns="" id="{49E034E8-D3EC-4540-8F41-7F7E4EFC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977739" y="1839948"/>
              <a:ext cx="494494" cy="494494"/>
            </a:xfrm>
            <a:prstGeom prst="rect">
              <a:avLst/>
            </a:prstGeom>
          </p:spPr>
        </p:pic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xmlns="" id="{B8941B47-D8F6-4A4F-A689-F12474D0001A}"/>
              </a:ext>
            </a:extLst>
          </p:cNvPr>
          <p:cNvGrpSpPr/>
          <p:nvPr/>
        </p:nvGrpSpPr>
        <p:grpSpPr>
          <a:xfrm>
            <a:off x="512882" y="3485580"/>
            <a:ext cx="540588" cy="540588"/>
            <a:chOff x="6064502" y="3119750"/>
            <a:chExt cx="540588" cy="540588"/>
          </a:xfrm>
        </p:grpSpPr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xmlns="" id="{7D96536F-3A7F-41DB-98B4-56570D73FF81}"/>
                </a:ext>
              </a:extLst>
            </p:cNvPr>
            <p:cNvSpPr/>
            <p:nvPr/>
          </p:nvSpPr>
          <p:spPr>
            <a:xfrm flipH="1">
              <a:off x="6064502" y="3119750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5" name="그래픽 50" descr="네트워크">
              <a:extLst>
                <a:ext uri="{FF2B5EF4-FFF2-40B4-BE49-F238E27FC236}">
                  <a16:creationId xmlns:a16="http://schemas.microsoft.com/office/drawing/2014/main" xmlns="" id="{FF2B0C58-243B-4E94-8D55-C87ACB02D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088364" y="3122082"/>
              <a:ext cx="493849" cy="493849"/>
            </a:xfrm>
            <a:prstGeom prst="rect">
              <a:avLst/>
            </a:prstGeom>
          </p:spPr>
        </p:pic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C06234F4-B1FF-4133-A9F0-78AE5C13CD52}"/>
              </a:ext>
            </a:extLst>
          </p:cNvPr>
          <p:cNvGrpSpPr/>
          <p:nvPr/>
        </p:nvGrpSpPr>
        <p:grpSpPr>
          <a:xfrm>
            <a:off x="509570" y="4558053"/>
            <a:ext cx="540588" cy="540588"/>
            <a:chOff x="5862520" y="4497509"/>
            <a:chExt cx="540588" cy="540588"/>
          </a:xfrm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xmlns="" id="{FB5171D4-E559-4536-B55C-0A6BFAAD8D29}"/>
                </a:ext>
              </a:extLst>
            </p:cNvPr>
            <p:cNvSpPr/>
            <p:nvPr/>
          </p:nvSpPr>
          <p:spPr>
            <a:xfrm flipH="1" flipV="1">
              <a:off x="5862520" y="4497509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8" name="그래픽 54" descr="경고">
              <a:extLst>
                <a:ext uri="{FF2B5EF4-FFF2-40B4-BE49-F238E27FC236}">
                  <a16:creationId xmlns:a16="http://schemas.microsoft.com/office/drawing/2014/main" xmlns="" id="{4DE39CB2-E8F2-46E7-B50B-038B8592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935161" y="4545744"/>
              <a:ext cx="399635" cy="399635"/>
            </a:xfrm>
            <a:prstGeom prst="rect">
              <a:avLst/>
            </a:prstGeom>
          </p:spPr>
        </p:pic>
      </p:grp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xmlns="" id="{F78F59B0-AEB9-4350-8C5C-483C19FEAAB2}"/>
              </a:ext>
            </a:extLst>
          </p:cNvPr>
          <p:cNvCxnSpPr>
            <a:cxnSpLocks/>
            <a:stCxn id="255" idx="0"/>
            <a:endCxn id="251" idx="4"/>
          </p:cNvCxnSpPr>
          <p:nvPr/>
        </p:nvCxnSpPr>
        <p:spPr>
          <a:xfrm flipH="1" flipV="1">
            <a:off x="783316" y="3025375"/>
            <a:ext cx="353" cy="46253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xmlns="" id="{5049EF5A-F9D9-450C-904A-A1A5D5D375D0}"/>
              </a:ext>
            </a:extLst>
          </p:cNvPr>
          <p:cNvCxnSpPr>
            <a:cxnSpLocks/>
            <a:stCxn id="262" idx="4"/>
            <a:endCxn id="257" idx="0"/>
          </p:cNvCxnSpPr>
          <p:nvPr/>
        </p:nvCxnSpPr>
        <p:spPr>
          <a:xfrm flipV="1">
            <a:off x="776409" y="5098641"/>
            <a:ext cx="3455" cy="5338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>
            <a:extLst>
              <a:ext uri="{FF2B5EF4-FFF2-40B4-BE49-F238E27FC236}">
                <a16:creationId xmlns:a16="http://schemas.microsoft.com/office/drawing/2014/main" xmlns="" id="{00F95E03-BBE9-46AD-9726-58A3A7819D71}"/>
              </a:ext>
            </a:extLst>
          </p:cNvPr>
          <p:cNvGrpSpPr/>
          <p:nvPr/>
        </p:nvGrpSpPr>
        <p:grpSpPr>
          <a:xfrm>
            <a:off x="506115" y="5632528"/>
            <a:ext cx="540588" cy="540588"/>
            <a:chOff x="5319215" y="5888388"/>
            <a:chExt cx="540588" cy="540588"/>
          </a:xfrm>
        </p:grpSpPr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xmlns="" id="{C2478BDE-16B1-4183-9058-3AAFCE908182}"/>
                </a:ext>
              </a:extLst>
            </p:cNvPr>
            <p:cNvSpPr/>
            <p:nvPr/>
          </p:nvSpPr>
          <p:spPr>
            <a:xfrm flipV="1">
              <a:off x="5319215" y="5888388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63" name="그래픽 80" descr="재생">
              <a:extLst>
                <a:ext uri="{FF2B5EF4-FFF2-40B4-BE49-F238E27FC236}">
                  <a16:creationId xmlns:a16="http://schemas.microsoft.com/office/drawing/2014/main" xmlns="" id="{AA104804-B47E-4870-A9AF-D48F6BE8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81789" y="5919675"/>
              <a:ext cx="478014" cy="478014"/>
            </a:xfrm>
            <a:prstGeom prst="rect">
              <a:avLst/>
            </a:prstGeom>
          </p:spPr>
        </p:pic>
      </p:grpSp>
      <p:cxnSp>
        <p:nvCxnSpPr>
          <p:cNvPr id="264" name="직선 연결선 263"/>
          <p:cNvCxnSpPr>
            <a:cxnSpLocks/>
          </p:cNvCxnSpPr>
          <p:nvPr/>
        </p:nvCxnSpPr>
        <p:spPr>
          <a:xfrm flipV="1">
            <a:off x="773373" y="6173116"/>
            <a:ext cx="3036" cy="68098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45134CF-DC79-4188-A9B2-B6C2672728DB}"/>
              </a:ext>
            </a:extLst>
          </p:cNvPr>
          <p:cNvGrpSpPr/>
          <p:nvPr/>
        </p:nvGrpSpPr>
        <p:grpSpPr>
          <a:xfrm>
            <a:off x="1118765" y="2026560"/>
            <a:ext cx="2840675" cy="2804880"/>
            <a:chOff x="104896" y="1487384"/>
            <a:chExt cx="4260605" cy="4260605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65107EDC-F358-4D69-B400-C877DFF6AFF1}"/>
                </a:ext>
              </a:extLst>
            </p:cNvPr>
            <p:cNvSpPr/>
            <p:nvPr/>
          </p:nvSpPr>
          <p:spPr>
            <a:xfrm>
              <a:off x="642585" y="2025073"/>
              <a:ext cx="3185228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="" xmlns:a16="http://schemas.microsoft.com/office/drawing/2014/main" id="{F124501E-6545-46B2-A4C0-22E943A882BC}"/>
                </a:ext>
              </a:extLst>
            </p:cNvPr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B1D33D-683C-41CE-8C38-B00818ED32FF}"/>
              </a:ext>
            </a:extLst>
          </p:cNvPr>
          <p:cNvSpPr txBox="1"/>
          <p:nvPr/>
        </p:nvSpPr>
        <p:spPr>
          <a:xfrm>
            <a:off x="4761552" y="3013501"/>
            <a:ext cx="633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Construction</a:t>
            </a:r>
            <a:endParaRPr lang="ko-KR" altLang="en-US" sz="4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F9CA53C-D1AA-4ADE-A862-3390721F0F0F}"/>
              </a:ext>
            </a:extLst>
          </p:cNvPr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네트워크">
            <a:extLst>
              <a:ext uri="{FF2B5EF4-FFF2-40B4-BE49-F238E27FC236}">
                <a16:creationId xmlns:a16="http://schemas.microsoft.com/office/drawing/2014/main" xmlns="" id="{9D785A23-8328-452C-AC55-6AE9D446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674379" y="2564277"/>
            <a:ext cx="1729446" cy="172944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60845" y="5972272"/>
            <a:ext cx="612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프로그래밍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529</Words>
  <Application>Microsoft Office PowerPoint</Application>
  <PresentationFormat>와이드스크린</PresentationFormat>
  <Paragraphs>172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Aharoni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JeongWonoong</cp:lastModifiedBy>
  <cp:revision>218</cp:revision>
  <dcterms:created xsi:type="dcterms:W3CDTF">2017-07-14T07:37:38Z</dcterms:created>
  <dcterms:modified xsi:type="dcterms:W3CDTF">2018-12-20T11:57:05Z</dcterms:modified>
</cp:coreProperties>
</file>