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87" r:id="rId5"/>
    <p:sldId id="263" r:id="rId6"/>
    <p:sldId id="323" r:id="rId7"/>
    <p:sldId id="324" r:id="rId8"/>
    <p:sldId id="294" r:id="rId9"/>
    <p:sldId id="295" r:id="rId10"/>
    <p:sldId id="301" r:id="rId11"/>
    <p:sldId id="335" r:id="rId12"/>
    <p:sldId id="298" r:id="rId13"/>
    <p:sldId id="299" r:id="rId14"/>
    <p:sldId id="300" r:id="rId15"/>
    <p:sldId id="325" r:id="rId16"/>
    <p:sldId id="276" r:id="rId17"/>
    <p:sldId id="285" r:id="rId18"/>
  </p:sldIdLst>
  <p:sldSz cx="12192000" cy="6858000"/>
  <p:notesSz cx="6858000" cy="9144000"/>
  <p:embeddedFontLst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list" loCatId="list" qsTypeId="urn:microsoft.com/office/officeart/2005/8/quickstyle/simple3" qsCatId="simple" csTypeId="urn:microsoft.com/office/officeart/2005/8/colors/accent0_3" csCatId="accent1" phldr="0"/>
      <dgm:spPr/>
      <dgm:t>
        <a:bodyPr/>
        <a:p>
          <a:endParaRPr lang="zh-CN" altLang="en-US"/>
        </a:p>
      </dgm:t>
    </dgm:pt>
    <dgm:pt modelId="{773C5012-55F9-436E-B78B-2A38D8AAA0C0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维保现场管控难，维保工单假填、漏填、迟填等问题时有发生，电梯保养工作存在没有落实到位的风险</a:t>
          </a:r>
          <a:r>
            <a:rPr lang="zh-CN" altLang="en-US" sz="2400"/>
            <a:t/>
          </a:r>
          <a:endParaRPr lang="zh-CN" altLang="en-US" sz="2400"/>
        </a:p>
      </dgm:t>
    </dgm:pt>
    <dgm:pt modelId="{E1399106-9BE2-43F4-9430-F473CB36780F}" cxnId="{03217B0F-31D7-4A8E-9AE0-AF58DE1C0EDC}" type="parTrans">
      <dgm:prSet/>
      <dgm:spPr/>
      <dgm:t>
        <a:bodyPr/>
        <a:p>
          <a:endParaRPr lang="zh-CN" altLang="en-US"/>
        </a:p>
      </dgm:t>
    </dgm:pt>
    <dgm:pt modelId="{507A6FE3-4D55-4ED6-A973-429D64C5DF28}" cxnId="{03217B0F-31D7-4A8E-9AE0-AF58DE1C0EDC}" type="sibTrans">
      <dgm:prSet/>
      <dgm:spPr/>
      <dgm:t>
        <a:bodyPr/>
        <a:p>
          <a:endParaRPr lang="zh-CN" altLang="en-US"/>
        </a:p>
      </dgm:t>
    </dgm:pt>
    <dgm:pt modelId="{CA58FE74-4619-4E47-BA6C-E0CD35AF5AC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故障管理过于依赖人力，查找故障、失效通知、问题处理等环节存在效率低、时效差、准确性差等问题</a:t>
          </a:r>
          <a:r>
            <a:rPr lang="zh-CN" altLang="en-US" sz="2400"/>
            <a:t/>
          </a:r>
          <a:endParaRPr lang="zh-CN" altLang="en-US" sz="2400"/>
        </a:p>
      </dgm:t>
    </dgm:pt>
    <dgm:pt modelId="{EBAD4DA7-135F-4F4E-9475-804E7DC205D2}" cxnId="{8AD147E3-7CB3-4852-83CB-DD98018AC790}" type="parTrans">
      <dgm:prSet/>
      <dgm:spPr/>
      <dgm:t>
        <a:bodyPr/>
        <a:p>
          <a:endParaRPr lang="zh-CN" altLang="en-US"/>
        </a:p>
      </dgm:t>
    </dgm:pt>
    <dgm:pt modelId="{5723A07A-E737-45B0-B84E-97FB4DE86580}" cxnId="{8AD147E3-7CB3-4852-83CB-DD98018AC790}" type="sibTrans">
      <dgm:prSet/>
      <dgm:spPr/>
      <dgm:t>
        <a:bodyPr/>
        <a:p>
          <a:endParaRPr lang="zh-CN" altLang="en-US"/>
        </a:p>
      </dgm:t>
    </dgm:pt>
    <dgm:pt modelId="{D3284563-CEAB-43B3-81C4-5F6C081CBB7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维保不规范，“打卡维保”、“急修代保”现象频出，埋下诸多潜在安全隐患</a:t>
          </a:r>
          <a:r>
            <a:rPr lang="zh-CN" altLang="en-US" sz="2400"/>
            <a:t/>
          </a:r>
          <a:endParaRPr lang="zh-CN" altLang="en-US" sz="2400"/>
        </a:p>
      </dgm:t>
    </dgm:pt>
    <dgm:pt modelId="{A2E240DA-ABFA-4A24-BE34-ABE926603D67}" cxnId="{C9E2C08A-1CC9-44ED-8423-4528412B94FF}" type="parTrans">
      <dgm:prSet/>
      <dgm:spPr/>
      <dgm:t>
        <a:bodyPr/>
        <a:p>
          <a:endParaRPr lang="zh-CN" altLang="en-US"/>
        </a:p>
      </dgm:t>
    </dgm:pt>
    <dgm:pt modelId="{2E43EE94-FE21-4F90-81B3-CED5B1ECC8C9}" cxnId="{C9E2C08A-1CC9-44ED-8423-4528412B94FF}" type="sibTrans">
      <dgm:prSet/>
      <dgm:spPr/>
      <dgm:t>
        <a:bodyPr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3217B0F-31D7-4A8E-9AE0-AF58DE1C0EDC}" srcId="{26C320EB-5352-40AA-A0A9-C13066E1373C}" destId="{773C5012-55F9-436E-B78B-2A38D8AAA0C0}" srcOrd="0" destOrd="0" parTransId="{E1399106-9BE2-43F4-9430-F473CB36780F}" sibTransId="{507A6FE3-4D55-4ED6-A973-429D64C5DF28}"/>
    <dgm:cxn modelId="{8AD147E3-7CB3-4852-83CB-DD98018AC790}" srcId="{26C320EB-5352-40AA-A0A9-C13066E1373C}" destId="{CA58FE74-4619-4E47-BA6C-E0CD35AF5AC2}" srcOrd="1" destOrd="0" parTransId="{EBAD4DA7-135F-4F4E-9475-804E7DC205D2}" sibTransId="{5723A07A-E737-45B0-B84E-97FB4DE86580}"/>
    <dgm:cxn modelId="{C9E2C08A-1CC9-44ED-8423-4528412B94FF}" srcId="{26C320EB-5352-40AA-A0A9-C13066E1373C}" destId="{D3284563-CEAB-43B3-81C4-5F6C081CBB78}" srcOrd="2" destOrd="0" parTransId="{A2E240DA-ABFA-4A24-BE34-ABE926603D67}" sibTransId="{2E43EE94-FE21-4F90-81B3-CED5B1ECC8C9}"/>
    <dgm:cxn modelId="{EDDABE11-76A8-4981-8A2F-CBA7B0E1E2EF}" type="presOf" srcId="{26C320EB-5352-40AA-A0A9-C13066E1373C}" destId="{E5EECCA3-F875-4B71-92CC-9CCDFB7DBFEF}" srcOrd="0" destOrd="0" presId="urn:microsoft.com/office/officeart/2005/8/layout/list1"/>
    <dgm:cxn modelId="{93FE9A84-2CE2-426D-8672-371E62C424ED}" type="presParOf" srcId="{E5EECCA3-F875-4B71-92CC-9CCDFB7DBFEF}" destId="{667CAF5C-37C0-43B7-8B7E-02CCA3754DB9}" srcOrd="0" destOrd="0" presId="urn:microsoft.com/office/officeart/2005/8/layout/list1"/>
    <dgm:cxn modelId="{75A71B38-6BBA-44B7-8464-E72BC2F3A6BB}" type="presParOf" srcId="{667CAF5C-37C0-43B7-8B7E-02CCA3754DB9}" destId="{58B158CB-C1D2-4676-88E6-6B3937A00A96}" srcOrd="0" destOrd="0" presId="urn:microsoft.com/office/officeart/2005/8/layout/list1"/>
    <dgm:cxn modelId="{6344EF24-718B-497A-B3D1-71FB2ED09833}" type="presOf" srcId="{773C5012-55F9-436E-B78B-2A38D8AAA0C0}" destId="{58B158CB-C1D2-4676-88E6-6B3937A00A96}" srcOrd="0" destOrd="0" presId="urn:microsoft.com/office/officeart/2005/8/layout/list1"/>
    <dgm:cxn modelId="{9AF66A7C-BCE3-4F98-ACB5-94E7CDF80910}" type="presParOf" srcId="{667CAF5C-37C0-43B7-8B7E-02CCA3754DB9}" destId="{D0971512-D8E1-4E4B-89F4-FF2EB164C196}" srcOrd="1" destOrd="0" presId="urn:microsoft.com/office/officeart/2005/8/layout/list1"/>
    <dgm:cxn modelId="{1676CCEC-B6FC-4A84-83EB-1E7A9DBFA846}" type="presOf" srcId="{773C5012-55F9-436E-B78B-2A38D8AAA0C0}" destId="{D0971512-D8E1-4E4B-89F4-FF2EB164C196}" srcOrd="0" destOrd="0" presId="urn:microsoft.com/office/officeart/2005/8/layout/list1"/>
    <dgm:cxn modelId="{9F2D75B8-0065-4C0C-B50E-56431A9145D8}" type="presParOf" srcId="{E5EECCA3-F875-4B71-92CC-9CCDFB7DBFEF}" destId="{05E10EBB-C85A-471E-9935-B48B9C39A12E}" srcOrd="1" destOrd="0" presId="urn:microsoft.com/office/officeart/2005/8/layout/list1"/>
    <dgm:cxn modelId="{D6BB5265-FC94-41C4-82B1-3924762923B5}" type="presParOf" srcId="{E5EECCA3-F875-4B71-92CC-9CCDFB7DBFEF}" destId="{1F055725-8984-42CB-98CB-8E7728DD5EAB}" srcOrd="2" destOrd="0" presId="urn:microsoft.com/office/officeart/2005/8/layout/list1"/>
    <dgm:cxn modelId="{155FE6F0-E36B-445D-9EB6-69BFF0D195A1}" type="presParOf" srcId="{E5EECCA3-F875-4B71-92CC-9CCDFB7DBFEF}" destId="{5785404B-F53E-4CF2-A702-90A46E89CED8}" srcOrd="3" destOrd="0" presId="urn:microsoft.com/office/officeart/2005/8/layout/list1"/>
    <dgm:cxn modelId="{B81F2148-92A1-4800-A738-EC6A12C0E9DB}" type="presParOf" srcId="{E5EECCA3-F875-4B71-92CC-9CCDFB7DBFEF}" destId="{EF963990-07B7-4DBC-8CFE-C86D15B61BB6}" srcOrd="4" destOrd="0" presId="urn:microsoft.com/office/officeart/2005/8/layout/list1"/>
    <dgm:cxn modelId="{26C74BBE-6E8D-4EB3-BBED-77CDDA56E695}" type="presParOf" srcId="{EF963990-07B7-4DBC-8CFE-C86D15B61BB6}" destId="{AEA4B341-6C57-43B8-BC42-9813D43D1335}" srcOrd="0" destOrd="4" presId="urn:microsoft.com/office/officeart/2005/8/layout/list1"/>
    <dgm:cxn modelId="{D1B78AEC-211A-4BB2-9093-8EB9E8F95DB0}" type="presOf" srcId="{CA58FE74-4619-4E47-BA6C-E0CD35AF5AC2}" destId="{AEA4B341-6C57-43B8-BC42-9813D43D1335}" srcOrd="0" destOrd="0" presId="urn:microsoft.com/office/officeart/2005/8/layout/list1"/>
    <dgm:cxn modelId="{AEEB06DE-ADBA-4E2D-B50A-9C9EEB47FE25}" type="presParOf" srcId="{EF963990-07B7-4DBC-8CFE-C86D15B61BB6}" destId="{DD07B078-3354-4F1B-9438-E4F95C4B43A6}" srcOrd="1" destOrd="4" presId="urn:microsoft.com/office/officeart/2005/8/layout/list1"/>
    <dgm:cxn modelId="{DC344F29-43A4-4EB2-8D45-AF936C01A4F5}" type="presOf" srcId="{CA58FE74-4619-4E47-BA6C-E0CD35AF5AC2}" destId="{DD07B078-3354-4F1B-9438-E4F95C4B43A6}" srcOrd="0" destOrd="0" presId="urn:microsoft.com/office/officeart/2005/8/layout/list1"/>
    <dgm:cxn modelId="{53C8D204-1EBE-4C8B-BE66-C8FCBC5F05FB}" type="presParOf" srcId="{E5EECCA3-F875-4B71-92CC-9CCDFB7DBFEF}" destId="{98F9047E-C8BE-4990-B6F7-84F4581E1FEA}" srcOrd="5" destOrd="0" presId="urn:microsoft.com/office/officeart/2005/8/layout/list1"/>
    <dgm:cxn modelId="{0C6337B4-6285-4CA5-8E19-28F0D9F86304}" type="presParOf" srcId="{E5EECCA3-F875-4B71-92CC-9CCDFB7DBFEF}" destId="{FB20FF5F-D131-4A8A-AEBC-01A2B84D6655}" srcOrd="6" destOrd="0" presId="urn:microsoft.com/office/officeart/2005/8/layout/list1"/>
    <dgm:cxn modelId="{8A1BA970-193D-423E-87B8-212BE9AC0D49}" type="presParOf" srcId="{E5EECCA3-F875-4B71-92CC-9CCDFB7DBFEF}" destId="{AC1FEB9E-7ED9-4E44-9D47-B63AE5862158}" srcOrd="7" destOrd="0" presId="urn:microsoft.com/office/officeart/2005/8/layout/list1"/>
    <dgm:cxn modelId="{D9C27E20-3ABD-4ADE-A705-98294A20B2BB}" type="presParOf" srcId="{E5EECCA3-F875-4B71-92CC-9CCDFB7DBFEF}" destId="{04A221FB-3A34-4804-9E1E-FAA254BEF819}" srcOrd="8" destOrd="0" presId="urn:microsoft.com/office/officeart/2005/8/layout/list1"/>
    <dgm:cxn modelId="{B948C148-64A5-442D-ADC3-7FABC1598497}" type="presParOf" srcId="{04A221FB-3A34-4804-9E1E-FAA254BEF819}" destId="{09CBCBA7-E2EE-4654-BCFB-AB2C2D77E66B}" srcOrd="0" destOrd="8" presId="urn:microsoft.com/office/officeart/2005/8/layout/list1"/>
    <dgm:cxn modelId="{A0189B4B-1BE0-4CE1-9AC0-714455B0BF30}" type="presOf" srcId="{D3284563-CEAB-43B3-81C4-5F6C081CBB78}" destId="{09CBCBA7-E2EE-4654-BCFB-AB2C2D77E66B}" srcOrd="0" destOrd="0" presId="urn:microsoft.com/office/officeart/2005/8/layout/list1"/>
    <dgm:cxn modelId="{EE2D2585-3004-4F0F-A04A-30689C4544C3}" type="presParOf" srcId="{04A221FB-3A34-4804-9E1E-FAA254BEF819}" destId="{F8B30F84-9FC1-4455-B8FC-CA5DC2189586}" srcOrd="1" destOrd="8" presId="urn:microsoft.com/office/officeart/2005/8/layout/list1"/>
    <dgm:cxn modelId="{8B7DC663-CDE8-4CBD-A4B2-47CC09EAE533}" type="presOf" srcId="{D3284563-CEAB-43B3-81C4-5F6C081CBB78}" destId="{F8B30F84-9FC1-4455-B8FC-CA5DC2189586}" srcOrd="0" destOrd="0" presId="urn:microsoft.com/office/officeart/2005/8/layout/list1"/>
    <dgm:cxn modelId="{AB1F22D6-7316-4C53-90FF-06162989A3A3}" type="presParOf" srcId="{E5EECCA3-F875-4B71-92CC-9CCDFB7DBFEF}" destId="{75AF99AA-34AA-4169-A0AA-91E0CC0C2D15}" srcOrd="9" destOrd="0" presId="urn:microsoft.com/office/officeart/2005/8/layout/list1"/>
    <dgm:cxn modelId="{06516AC5-F488-487B-8385-4DE9D10708D1}" type="presParOf" srcId="{E5EECCA3-F875-4B71-92CC-9CCDFB7DBFEF}" destId="{F855875C-E8B4-4273-8C6C-6A8EC3091B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635447"/>
          <a:ext cx="8128000" cy="10332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853947" rIns="630823" bIns="291592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635447"/>
        <a:ext cx="8128000" cy="10332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406400" y="30287"/>
          <a:ext cx="5689600" cy="121032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2"/>
        </a:lnRef>
        <a:fillRef idx="2">
          <a:schemeClr val="dk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15053" tIns="0" rIns="215053" bIns="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维保现场管控难，维保工单假填、漏填、迟填等问题时有发生，电梯保养工作存在没有落实到位的风险</a:t>
          </a:r>
          <a:endParaRPr lang="zh-CN" altLang="en-US" sz="2400"/>
        </a:p>
      </dsp:txBody>
      <dsp:txXfrm>
        <a:off x="406400" y="30287"/>
        <a:ext cx="5689600" cy="121032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2495207"/>
          <a:ext cx="8128000" cy="10332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853947" rIns="630823" bIns="291592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495207"/>
        <a:ext cx="8128000" cy="10332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406400" y="1890047"/>
          <a:ext cx="5689600" cy="121032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2"/>
        </a:lnRef>
        <a:fillRef idx="2">
          <a:schemeClr val="dk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15053" tIns="0" rIns="215053" bIns="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故障管理过于依赖人力，查找故障、失效通知、问题处理等环节存在效率低、时效差、准确性差等问题</a:t>
          </a:r>
          <a:endParaRPr lang="zh-CN" altLang="en-US" sz="2400"/>
        </a:p>
      </dsp:txBody>
      <dsp:txXfrm>
        <a:off x="406400" y="1890047"/>
        <a:ext cx="5689600" cy="1210320"/>
      </dsp:txXfrm>
    </dsp:sp>
    <dsp:sp modelId="{F855875C-E8B4-4273-8C6C-6A8EC3091B3C}">
      <dsp:nvSpPr>
        <dsp:cNvPr id="11" name="矩形 10"/>
        <dsp:cNvSpPr/>
      </dsp:nvSpPr>
      <dsp:spPr bwMode="white">
        <a:xfrm>
          <a:off x="0" y="4354967"/>
          <a:ext cx="8128000" cy="1033200"/>
        </a:xfrm>
        <a:prstGeom prst="rect">
          <a:avLst/>
        </a:prstGeom>
      </dsp:spPr>
      <dsp:style>
        <a:lnRef idx="1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853947" rIns="630823" bIns="291592" anchor="t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354967"/>
        <a:ext cx="8128000" cy="1033200"/>
      </dsp:txXfrm>
    </dsp:sp>
    <dsp:sp modelId="{F8B30F84-9FC1-4455-B8FC-CA5DC2189586}">
      <dsp:nvSpPr>
        <dsp:cNvPr id="10" name="圆角矩形 9"/>
        <dsp:cNvSpPr/>
      </dsp:nvSpPr>
      <dsp:spPr bwMode="white">
        <a:xfrm>
          <a:off x="406400" y="3749807"/>
          <a:ext cx="5689600" cy="121032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2"/>
        </a:lnRef>
        <a:fillRef idx="2">
          <a:schemeClr val="dk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15053" tIns="0" rIns="215053" bIns="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维保不规范，“打卡维保”、“急修代保”现象频出，埋下诸多潜在安全隐患</a:t>
          </a:r>
          <a:endParaRPr lang="zh-CN" altLang="en-US" sz="2400"/>
        </a:p>
      </dsp:txBody>
      <dsp:txXfrm>
        <a:off x="406400" y="3749807"/>
        <a:ext cx="5689600" cy="1210320"/>
      </dsp:txXfrm>
    </dsp:sp>
    <dsp:sp modelId="{58B158CB-C1D2-4676-88E6-6B3937A00A96}">
      <dsp:nvSpPr>
        <dsp:cNvPr id="3" name="矩形 2" hidden="1"/>
        <dsp:cNvSpPr/>
      </dsp:nvSpPr>
      <dsp:spPr>
        <a:xfrm>
          <a:off x="0" y="30287"/>
          <a:ext cx="406400" cy="1210320"/>
        </a:xfrm>
        <a:prstGeom prst="rect">
          <a:avLst/>
        </a:prstGeom>
      </dsp:spPr>
      <dsp:txXfrm>
        <a:off x="0" y="30287"/>
        <a:ext cx="406400" cy="1210320"/>
      </dsp:txXfrm>
    </dsp:sp>
    <dsp:sp modelId="{AEA4B341-6C57-43B8-BC42-9813D43D1335}">
      <dsp:nvSpPr>
        <dsp:cNvPr id="6" name="矩形 5" hidden="1"/>
        <dsp:cNvSpPr/>
      </dsp:nvSpPr>
      <dsp:spPr>
        <a:xfrm>
          <a:off x="0" y="1890047"/>
          <a:ext cx="406400" cy="1210320"/>
        </a:xfrm>
        <a:prstGeom prst="rect">
          <a:avLst/>
        </a:prstGeom>
      </dsp:spPr>
      <dsp:txXfrm>
        <a:off x="0" y="1890047"/>
        <a:ext cx="406400" cy="1210320"/>
      </dsp:txXfrm>
    </dsp:sp>
    <dsp:sp modelId="{09CBCBA7-E2EE-4654-BCFB-AB2C2D77E66B}">
      <dsp:nvSpPr>
        <dsp:cNvPr id="9" name="矩形 8" hidden="1"/>
        <dsp:cNvSpPr/>
      </dsp:nvSpPr>
      <dsp:spPr>
        <a:xfrm>
          <a:off x="0" y="3749807"/>
          <a:ext cx="406400" cy="1210320"/>
        </a:xfrm>
        <a:prstGeom prst="rect">
          <a:avLst/>
        </a:prstGeom>
      </dsp:spPr>
      <dsp:txXfrm>
        <a:off x="0" y="3749807"/>
        <a:ext cx="406400" cy="121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1268932" y="1965325"/>
            <a:ext cx="7621068" cy="4151396"/>
            <a:chOff x="1586227" y="1641515"/>
            <a:chExt cx="7014848" cy="3819657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1586227" y="5037586"/>
              <a:ext cx="3318288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zh-CN" alt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指导老师：张顺淼</a:t>
              </a:r>
              <a:endParaRPr lang="zh-C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-7620" y="0"/>
            <a:ext cx="615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REPORT</a:t>
            </a:r>
            <a:endParaRPr lang="en-US" sz="1800"/>
          </a:p>
        </p:txBody>
      </p:sp>
      <p:graphicFrame>
        <p:nvGraphicFramePr>
          <p:cNvPr id="4" name="表格 3"/>
          <p:cNvGraphicFramePr/>
          <p:nvPr/>
        </p:nvGraphicFramePr>
        <p:xfrm>
          <a:off x="4678045" y="1851025"/>
          <a:ext cx="2661285" cy="46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85"/>
              </a:tblGrid>
              <a:tr h="461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charset="0"/>
                          <a:ea typeface="宋体" charset="0"/>
                          <a:cs typeface="宋体" charset="0"/>
                        </a:rPr>
                        <a:t>毕业设计开题报告</a:t>
                      </a:r>
                      <a:endParaRPr lang="zh-CN" altLang="en-US" sz="2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1460" y="2606675"/>
            <a:ext cx="9099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latin typeface="宋体" charset="0"/>
                <a:cs typeface="宋体" charset="0"/>
                <a:sym typeface="+mn-ea"/>
              </a:rPr>
              <a:t>基于微信小程序的电梯维护系统的设计与实现</a:t>
            </a:r>
            <a:endParaRPr lang="zh-CN" altLang="en-US" sz="5400"/>
          </a:p>
        </p:txBody>
      </p:sp>
      <p:sp>
        <p:nvSpPr>
          <p:cNvPr id="6" name="文本框 8"/>
          <p:cNvSpPr txBox="1"/>
          <p:nvPr/>
        </p:nvSpPr>
        <p:spPr>
          <a:xfrm>
            <a:off x="7339532" y="5656347"/>
            <a:ext cx="360505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报告人：</a:t>
            </a:r>
            <a:r>
              <a:rPr lang="zh-C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刘紫璇</a:t>
            </a:r>
            <a:endParaRPr lang="zh-CN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功能</a:t>
            </a: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--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安全员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9765" y="186055"/>
            <a:ext cx="5538470" cy="59480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功能</a:t>
            </a: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--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维保员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835" y="329565"/>
            <a:ext cx="6958965" cy="5966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功能</a:t>
            </a: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--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管理员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7340" y="405765"/>
            <a:ext cx="6497955" cy="62160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相关技术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9798" y="1311593"/>
            <a:ext cx="1247775" cy="1247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文本框 52"/>
          <p:cNvSpPr txBox="1">
            <a:spLocks noChangeArrowheads="1"/>
          </p:cNvSpPr>
          <p:nvPr/>
        </p:nvSpPr>
        <p:spPr bwMode="auto">
          <a:xfrm>
            <a:off x="2558415" y="1311910"/>
            <a:ext cx="3498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安全员、维保员使用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" name="文本框 28"/>
          <p:cNvSpPr txBox="1"/>
          <p:nvPr/>
        </p:nvSpPr>
        <p:spPr>
          <a:xfrm>
            <a:off x="800735" y="1710690"/>
            <a:ext cx="1485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小程序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端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798" y="4012248"/>
            <a:ext cx="1247775" cy="1247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920115" y="4468495"/>
            <a:ext cx="1485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WEB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端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5" name="矩形 57"/>
          <p:cNvSpPr>
            <a:spLocks noChangeArrowheads="1"/>
          </p:cNvSpPr>
          <p:nvPr/>
        </p:nvSpPr>
        <p:spPr bwMode="auto">
          <a:xfrm>
            <a:off x="2656205" y="1868170"/>
            <a:ext cx="416718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微信开发者</a:t>
            </a:r>
            <a:r>
              <a:rPr kumimoji="0" 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工具</a:t>
            </a:r>
            <a:endParaRPr kumimoji="0" 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文本框 52"/>
          <p:cNvSpPr txBox="1">
            <a:spLocks noChangeArrowheads="1"/>
          </p:cNvSpPr>
          <p:nvPr/>
        </p:nvSpPr>
        <p:spPr bwMode="auto">
          <a:xfrm>
            <a:off x="2497455" y="3919220"/>
            <a:ext cx="37445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超级管理员、管理员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使用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7" name="矩形 57"/>
          <p:cNvSpPr>
            <a:spLocks noChangeArrowheads="1"/>
          </p:cNvSpPr>
          <p:nvPr/>
        </p:nvSpPr>
        <p:spPr bwMode="auto">
          <a:xfrm>
            <a:off x="2558415" y="4399280"/>
            <a:ext cx="41671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前端使用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ant design pro+umi4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后端使用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springboot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数据库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MYSQL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JAVA8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57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预计成果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98880" y="873125"/>
            <a:ext cx="2284095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8" name="文本框 5"/>
          <p:cNvSpPr txBox="1"/>
          <p:nvPr/>
        </p:nvSpPr>
        <p:spPr>
          <a:xfrm>
            <a:off x="1280795" y="946150"/>
            <a:ext cx="2284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电梯的可视化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监控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98880" y="1659255"/>
            <a:ext cx="2284730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1280795" y="1713865"/>
            <a:ext cx="20396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电梯基础信息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管理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98880" y="3362325"/>
            <a:ext cx="2284730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8880" y="2518410"/>
            <a:ext cx="2284730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280795" y="2591435"/>
            <a:ext cx="2284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维保表、报修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表管理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795" y="3435350"/>
            <a:ext cx="2284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角色的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待办、已办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98880" y="4236720"/>
            <a:ext cx="2284730" cy="727075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280795" y="4279265"/>
            <a:ext cx="2284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对维保员、安全员、管理员的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管理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98880" y="5156835"/>
            <a:ext cx="2284730" cy="727075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280795" y="5238750"/>
            <a:ext cx="2284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对表单的导入导出</a:t>
            </a: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功能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7" name="矩形 57"/>
          <p:cNvSpPr>
            <a:spLocks noChangeArrowheads="1"/>
          </p:cNvSpPr>
          <p:nvPr/>
        </p:nvSpPr>
        <p:spPr bwMode="auto">
          <a:xfrm>
            <a:off x="3729355" y="871220"/>
            <a:ext cx="416718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已可视化图标的形式展示电梯的状态（正常运行、正在维修、待维修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等）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57"/>
          <p:cNvSpPr>
            <a:spLocks noChangeArrowheads="1"/>
          </p:cNvSpPr>
          <p:nvPr/>
        </p:nvSpPr>
        <p:spPr bwMode="auto">
          <a:xfrm>
            <a:off x="3795395" y="1639570"/>
            <a:ext cx="416718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对电梯的基础信息进行维护；包括电梯的供应商、生产厂家、电梯类型、保养频次、安装地点等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信息；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矩形 57"/>
          <p:cNvSpPr>
            <a:spLocks noChangeArrowheads="1"/>
          </p:cNvSpPr>
          <p:nvPr/>
        </p:nvSpPr>
        <p:spPr bwMode="auto">
          <a:xfrm>
            <a:off x="3795395" y="2518410"/>
            <a:ext cx="416718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各角色对维保表、报修表的发起与修改；提供维保与报修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进度。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矩形 57"/>
          <p:cNvSpPr>
            <a:spLocks noChangeArrowheads="1"/>
          </p:cNvSpPr>
          <p:nvPr/>
        </p:nvSpPr>
        <p:spPr bwMode="auto">
          <a:xfrm>
            <a:off x="3729355" y="3490595"/>
            <a:ext cx="416718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各角色对应不同的待办与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已办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矩形 57"/>
          <p:cNvSpPr>
            <a:spLocks noChangeArrowheads="1"/>
          </p:cNvSpPr>
          <p:nvPr/>
        </p:nvSpPr>
        <p:spPr bwMode="auto">
          <a:xfrm>
            <a:off x="3795395" y="4320540"/>
            <a:ext cx="416718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管理员与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超级管理员对维保员、安全员的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管理；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超级管理员对管理员的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管理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矩形 57"/>
          <p:cNvSpPr>
            <a:spLocks noChangeArrowheads="1"/>
          </p:cNvSpPr>
          <p:nvPr/>
        </p:nvSpPr>
        <p:spPr bwMode="auto">
          <a:xfrm>
            <a:off x="3795395" y="5391150"/>
            <a:ext cx="416718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每个表单都可导出为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excel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98880" y="6132195"/>
            <a:ext cx="2284730" cy="473075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280795" y="6198235"/>
            <a:ext cx="2284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打卡功能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57"/>
          <p:cNvSpPr>
            <a:spLocks noChangeArrowheads="1"/>
          </p:cNvSpPr>
          <p:nvPr/>
        </p:nvSpPr>
        <p:spPr bwMode="auto">
          <a:xfrm>
            <a:off x="3795395" y="6253480"/>
            <a:ext cx="416718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给维保员的维修与维保过程提供打卡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功能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1849438"/>
            <a:ext cx="5588000" cy="2668587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zh-CN" altLang="en-US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谢谢</a:t>
              </a:r>
              <a:endParaRPr lang="zh-CN" altLang="en-US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目录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2113" y="1736725"/>
            <a:ext cx="2994025" cy="376713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455738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3" y="3914775"/>
            <a:ext cx="3008313" cy="5603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214563" y="4011613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ADD YOUR TITLE HERE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68" name="矩形 13"/>
          <p:cNvSpPr>
            <a:spLocks noChangeArrowheads="1"/>
          </p:cNvSpPr>
          <p:nvPr/>
        </p:nvSpPr>
        <p:spPr bwMode="auto">
          <a:xfrm>
            <a:off x="7231698" y="1220470"/>
            <a:ext cx="40084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课题研究意义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69" name="矩形 13"/>
          <p:cNvSpPr>
            <a:spLocks noChangeArrowheads="1"/>
          </p:cNvSpPr>
          <p:nvPr/>
        </p:nvSpPr>
        <p:spPr bwMode="auto">
          <a:xfrm>
            <a:off x="7231698" y="3578225"/>
            <a:ext cx="40084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功能设计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7232968" y="5838825"/>
            <a:ext cx="400685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相关技术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865" t="223" r="8335"/>
          <a:stretch>
            <a:fillRect/>
          </a:stretch>
        </p:blipFill>
        <p:spPr>
          <a:xfrm>
            <a:off x="1971040" y="2320290"/>
            <a:ext cx="3114040" cy="34131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6151880" y="365125"/>
            <a:ext cx="1752600" cy="172339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4595" y="4973955"/>
            <a:ext cx="1752600" cy="172339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51880" y="2669540"/>
            <a:ext cx="1752600" cy="172339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2085" y="605155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1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2085" y="2829560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2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3355" y="5121275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3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79705" y="245110"/>
            <a:ext cx="11856720" cy="5992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540385" y="556895"/>
            <a:ext cx="2037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>
              <a:buFont typeface="Arial" panose="020B0604020202020204" pitchFamily="34" charset="0"/>
            </a:pPr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ea typeface="Calibri" panose="020F0502020204030204" pitchFamily="34" charset="0"/>
              </a:rPr>
              <a:t>背景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577465" y="1386840"/>
            <a:ext cx="8469630" cy="20669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sz="2800" dirty="0">
                <a:solidFill>
                  <a:schemeClr val="tx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随着城市化进程的加速和建筑行业的迅猛发展，电梯在现代社会中扮演着至关重要的角色。电梯作为大型建筑物中不可或缺的组成部分，直接关系到居民生活的便捷性、安全性以及整个建筑物的运行效率。</a:t>
            </a:r>
            <a:endParaRPr sz="2800" dirty="0">
              <a:solidFill>
                <a:schemeClr val="tx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4445"/>
            <a:ext cx="3715385" cy="2861310"/>
          </a:xfrm>
          <a:prstGeom prst="rect">
            <a:avLst/>
          </a:prstGeom>
        </p:spPr>
      </p:pic>
      <p:grpSp>
        <p:nvGrpSpPr>
          <p:cNvPr id="11266" name="组合 1"/>
          <p:cNvGrpSpPr/>
          <p:nvPr/>
        </p:nvGrpSpPr>
        <p:grpSpPr>
          <a:xfrm>
            <a:off x="540385" y="556260"/>
            <a:ext cx="1158240" cy="83058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椭圆 12"/>
          <p:cNvSpPr/>
          <p:nvPr/>
        </p:nvSpPr>
        <p:spPr>
          <a:xfrm>
            <a:off x="452755" y="3596958"/>
            <a:ext cx="2689225" cy="268922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文本框 6"/>
          <p:cNvSpPr txBox="1"/>
          <p:nvPr/>
        </p:nvSpPr>
        <p:spPr>
          <a:xfrm>
            <a:off x="304165" y="4612640"/>
            <a:ext cx="56857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国</a:t>
            </a: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外研究</a:t>
            </a: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现状</a:t>
            </a:r>
            <a:endParaRPr lang="zh-CN" altLang="en-US" sz="6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413760" y="652145"/>
            <a:ext cx="842803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  <a:sym typeface="Arial" panose="020B0604020202020204" pitchFamily="34" charset="0"/>
              </a:rPr>
              <a:t>主要利用物联网，云计算，大数据，人工智能等技术，实现电梯的远程监控，故障预警，智能分析，数据共享等功能，提高电梯的安全性和可靠性，降低维保成本和资源消耗，增加维保收入和效益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椭圆 12"/>
          <p:cNvSpPr/>
          <p:nvPr/>
        </p:nvSpPr>
        <p:spPr>
          <a:xfrm>
            <a:off x="513715" y="340678"/>
            <a:ext cx="2689225" cy="268922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文本框 6"/>
          <p:cNvSpPr txBox="1"/>
          <p:nvPr/>
        </p:nvSpPr>
        <p:spPr>
          <a:xfrm>
            <a:off x="90805" y="1132205"/>
            <a:ext cx="56857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国内研究</a:t>
            </a: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现状</a:t>
            </a:r>
            <a:endParaRPr lang="zh-CN" altLang="en-US" sz="6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383280" y="3731260"/>
            <a:ext cx="842803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处于发展和探索阶段，主要利用二维码，微信小程序等技术，实现电梯的信息化管理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  <a:sym typeface="Arial" panose="020B0604020202020204" pitchFamily="34" charset="0"/>
              </a:rPr>
              <a:t>，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提高电梯的管理效率和规范性，减少维保错误和遗漏，提升维保质量和水平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  <a:sym typeface="Arial" panose="020B0604020202020204" pitchFamily="34" charset="0"/>
              </a:rPr>
              <a:t>。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320040" y="146050"/>
            <a:ext cx="26993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404040"/>
                </a:solidFill>
                <a:latin typeface="Yuanti SC Bold" panose="02010600040101010101" charset="-122"/>
                <a:ea typeface="Yuanti SC Bold" panose="02010600040101010101" charset="-122"/>
              </a:rPr>
              <a:t>现存问题</a:t>
            </a:r>
            <a:endParaRPr lang="zh-CN" altLang="en-US" sz="3600" b="1" dirty="0">
              <a:solidFill>
                <a:srgbClr val="404040"/>
              </a:solidFill>
              <a:latin typeface="Yuanti SC Bold" panose="02010600040101010101" charset="-122"/>
              <a:ea typeface="Yuanti SC Bold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11455" y="812165"/>
            <a:ext cx="2085975" cy="212598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0" name="文本框 28"/>
          <p:cNvSpPr txBox="1"/>
          <p:nvPr/>
        </p:nvSpPr>
        <p:spPr>
          <a:xfrm>
            <a:off x="285433" y="137160"/>
            <a:ext cx="3744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Yuanti SC Regular" panose="02010600040101010101" charset="-122"/>
                <a:ea typeface="Yuanti SC Regular" panose="02010600040101010101" charset="-122"/>
              </a:rPr>
              <a:t>解决方法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Yuanti SC Regular" panose="02010600040101010101" charset="-122"/>
              <a:ea typeface="Yuanti SC Regular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5973" y="561658"/>
            <a:ext cx="1247775" cy="1247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6608" y="2596833"/>
            <a:ext cx="1247775" cy="1247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5338" y="4632008"/>
            <a:ext cx="1247775" cy="1247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5199063" y="2704148"/>
            <a:ext cx="416877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uanti SC Regular" panose="02010600040101010101" charset="-122"/>
                <a:ea typeface="Yuanti SC Regular" panose="02010600040101010101" charset="-122"/>
                <a:cs typeface="+mn-cs"/>
                <a:sym typeface="Arial" panose="020B0604020202020204" pitchFamily="34" charset="0"/>
              </a:rPr>
              <a:t>通过为每台电梯建立信息化档案，记录电梯的基本信息，生产日期，维保记录，故障记录，更换记录等，可以方便地查询和统计电梯的使用情况，分析电梯的寿命和性能，为电梯的更新和优化提供数据支持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uanti SC Regular" panose="02010600040101010101" charset="-122"/>
              <a:ea typeface="Yuanti SC Regular" panose="0201060004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" name="矩形 55"/>
          <p:cNvSpPr>
            <a:spLocks noChangeArrowheads="1"/>
          </p:cNvSpPr>
          <p:nvPr/>
        </p:nvSpPr>
        <p:spPr bwMode="auto">
          <a:xfrm>
            <a:off x="5199063" y="4868863"/>
            <a:ext cx="41687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uanti SC Regular" panose="02010600040101010101" charset="-122"/>
                <a:ea typeface="Yuanti SC Regular" panose="02010600040101010101" charset="-122"/>
                <a:cs typeface="+mn-cs"/>
                <a:sym typeface="Arial" panose="020B0604020202020204" pitchFamily="34" charset="0"/>
              </a:rPr>
              <a:t>通过利用微信的普及性和便捷性，让电梯的维保单位，使用单位，维保人员等各方都能参与到电梯的智能管理中，提高电梯行业的服务质量和水平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uanti SC Regular" panose="02010600040101010101" charset="-122"/>
              <a:ea typeface="Yuanti SC Regular" panose="0201060004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3" name="矩形 57"/>
          <p:cNvSpPr>
            <a:spLocks noChangeArrowheads="1"/>
          </p:cNvSpPr>
          <p:nvPr/>
        </p:nvSpPr>
        <p:spPr bwMode="auto">
          <a:xfrm>
            <a:off x="5199380" y="435610"/>
            <a:ext cx="4167188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uanti SC Regular" panose="02010600040101010101" charset="-122"/>
                <a:ea typeface="Yuanti SC Regular" panose="02010600040101010101" charset="-122"/>
                <a:cs typeface="+mn-cs"/>
                <a:sym typeface="Arial" panose="020B0604020202020204" pitchFamily="34" charset="0"/>
              </a:rPr>
              <a:t>根据电梯的维保周期，智能规划和分配维保任务，提醒维保人员及时执行，同时通过手机端实现维保单的现场录入，手机签字确认，现场拍照，电子签名等功能，确保维保过程的真实性和可追溯性，减少人为的错误和遗漏，节省维保时间和资源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uanti SC Regular" panose="02010600040101010101" charset="-122"/>
              <a:ea typeface="Yuanti SC Regular" panose="0201060004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4895" y="610870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1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6165" y="2621915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2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60" y="4650740"/>
            <a:ext cx="7099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  <a:alpha val="50000"/>
                    </a:srgbClr>
                  </a:innerShdw>
                </a:effectLst>
              </a:rPr>
              <a:t>3</a:t>
            </a:r>
            <a:endParaRPr lang="en-US" altLang="zh-CN" sz="72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0" name="文本框 28"/>
          <p:cNvSpPr txBox="1"/>
          <p:nvPr/>
        </p:nvSpPr>
        <p:spPr>
          <a:xfrm>
            <a:off x="290830" y="254000"/>
            <a:ext cx="4175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功能设计</a:t>
            </a: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---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系统功能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结构图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7390" y="527685"/>
            <a:ext cx="8808085" cy="58019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功能</a:t>
            </a: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--</a:t>
            </a: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超级管理员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1840" y="605155"/>
            <a:ext cx="5608320" cy="59423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Helvetica Neue</vt:lpstr>
      <vt:lpstr>宋体-简</vt:lpstr>
      <vt:lpstr>宋体</vt:lpstr>
      <vt:lpstr>Yuanti SC Bold</vt:lpstr>
      <vt:lpstr>Yuanti SC Regular</vt:lpstr>
      <vt:lpstr>微软雅黑</vt:lpstr>
      <vt:lpstr>汉仪旗黑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ssssssbbbbbb</cp:lastModifiedBy>
  <cp:revision>27</cp:revision>
  <dcterms:created xsi:type="dcterms:W3CDTF">2024-01-15T01:45:29Z</dcterms:created>
  <dcterms:modified xsi:type="dcterms:W3CDTF">2024-01-15T01:45:29Z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