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254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F0F0F0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F0F0F0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71" autoAdjust="0"/>
  </p:normalViewPr>
  <p:slideViewPr>
    <p:cSldViewPr snapToGrid="0">
      <p:cViewPr>
        <p:scale>
          <a:sx n="75" d="100"/>
          <a:sy n="75" d="100"/>
        </p:scale>
        <p:origin x="94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Social media platforms (i.e. Twitter) can manipulate and affect public opinions through fake news</a:t>
            </a:r>
          </a:p>
          <a:p>
            <a:r>
              <a:rPr lang="en-US" dirty="0" smtClean="0"/>
              <a:t>Neural text generative models (TGMs) can automatically generate deceptive texts that are indistinguishable from human-written texts </a:t>
            </a:r>
          </a:p>
          <a:p>
            <a:r>
              <a:rPr lang="en-US" dirty="0" smtClean="0"/>
              <a:t>Transmission of </a:t>
            </a:r>
            <a:r>
              <a:rPr lang="en-US" dirty="0" err="1" smtClean="0"/>
              <a:t>deepfakes</a:t>
            </a:r>
            <a:r>
              <a:rPr lang="en-US" dirty="0" smtClean="0"/>
              <a:t> weakens public trust </a:t>
            </a:r>
          </a:p>
          <a:p>
            <a:r>
              <a:rPr lang="en-US" dirty="0" smtClean="0"/>
              <a:t>Develop </a:t>
            </a:r>
            <a:r>
              <a:rPr lang="en-US" dirty="0" err="1" smtClean="0"/>
              <a:t>deepfake</a:t>
            </a:r>
            <a:r>
              <a:rPr lang="en-US" dirty="0" smtClean="0"/>
              <a:t> social media text detection systems helps tackle the problem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lang="en-US" dirty="0" smtClean="0"/>
              <a:t>Human-written tweets vs. AI-generated tweets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lang="en-US" dirty="0" smtClean="0"/>
              <a:t>Which AI? RNN, GPT-2 or others?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40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Deepfake Tweet Author Detection System</a:t>
            </a:r>
          </a:p>
        </p:txBody>
      </p:sp>
      <p:sp>
        <p:nvSpPr>
          <p:cNvPr id="95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Jeremy Yang, Ruoyao Yin, Shengjie Zhang, Yujie Song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Introduction</a:t>
            </a:r>
          </a:p>
        </p:txBody>
      </p:sp>
      <p:sp>
        <p:nvSpPr>
          <p:cNvPr id="9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lang="en-US" dirty="0" smtClean="0"/>
          </a:p>
          <a:p>
            <a:r>
              <a:rPr dirty="0" smtClean="0"/>
              <a:t>Social </a:t>
            </a:r>
            <a:r>
              <a:rPr dirty="0"/>
              <a:t>media </a:t>
            </a:r>
            <a:r>
              <a:rPr dirty="0" smtClean="0"/>
              <a:t>affect</a:t>
            </a:r>
            <a:r>
              <a:rPr lang="en-US" dirty="0" smtClean="0"/>
              <a:t>s</a:t>
            </a:r>
            <a:r>
              <a:rPr dirty="0" smtClean="0"/>
              <a:t> </a:t>
            </a:r>
            <a:r>
              <a:rPr dirty="0"/>
              <a:t>public </a:t>
            </a:r>
            <a:r>
              <a:rPr dirty="0" smtClean="0"/>
              <a:t>opinions</a:t>
            </a:r>
            <a:endParaRPr lang="en-US" dirty="0" smtClean="0"/>
          </a:p>
          <a:p>
            <a:r>
              <a:rPr dirty="0" smtClean="0"/>
              <a:t>Neural </a:t>
            </a:r>
            <a:r>
              <a:rPr dirty="0"/>
              <a:t>text generative models (TGMs) </a:t>
            </a:r>
            <a:r>
              <a:rPr lang="en-US" dirty="0" smtClean="0"/>
              <a:t>can </a:t>
            </a:r>
            <a:r>
              <a:rPr dirty="0" smtClean="0"/>
              <a:t>generate </a:t>
            </a:r>
            <a:r>
              <a:rPr dirty="0"/>
              <a:t>deceptive </a:t>
            </a:r>
            <a:r>
              <a:rPr dirty="0" smtClean="0"/>
              <a:t>texts </a:t>
            </a:r>
            <a:endParaRPr lang="en-US" dirty="0" smtClean="0"/>
          </a:p>
          <a:p>
            <a:r>
              <a:rPr lang="en-US" dirty="0" smtClean="0"/>
              <a:t>Transmission of </a:t>
            </a:r>
            <a:r>
              <a:rPr lang="en-US" dirty="0" err="1" smtClean="0"/>
              <a:t>deepfakes</a:t>
            </a:r>
            <a:r>
              <a:rPr lang="en-US" dirty="0" smtClean="0"/>
              <a:t> weakens public trust </a:t>
            </a:r>
            <a:endParaRPr dirty="0" smtClean="0"/>
          </a:p>
          <a:p>
            <a:r>
              <a:rPr lang="en-US" dirty="0" err="1" smtClean="0"/>
              <a:t>Deepfake</a:t>
            </a:r>
            <a:r>
              <a:rPr lang="en-US" dirty="0" smtClean="0"/>
              <a:t> </a:t>
            </a:r>
            <a:r>
              <a:rPr dirty="0" smtClean="0"/>
              <a:t>social </a:t>
            </a:r>
            <a:r>
              <a:rPr dirty="0"/>
              <a:t>media text detection </a:t>
            </a:r>
            <a:r>
              <a:rPr dirty="0" smtClean="0"/>
              <a:t>systems</a:t>
            </a:r>
            <a:endParaRPr dirty="0"/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Human-written tweets vs. AI-generated tweets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Which AI? RNN, GPT-2 or others?</a:t>
            </a:r>
          </a:p>
        </p:txBody>
      </p:sp>
      <p:sp>
        <p:nvSpPr>
          <p:cNvPr id="99" name="Rectangle 3"/>
          <p:cNvSpPr txBox="1"/>
          <p:nvPr/>
        </p:nvSpPr>
        <p:spPr>
          <a:xfrm>
            <a:off x="883919" y="6311899"/>
            <a:ext cx="6004562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24292E"/>
                </a:solidFill>
              </a:defRPr>
            </a:pPr>
            <a:r>
              <a:t>“Deepfakes”</a:t>
            </a:r>
            <a:r>
              <a:rPr>
                <a:solidFill>
                  <a:srgbClr val="000000"/>
                </a:solidFill>
              </a:rPr>
              <a:t>: </a:t>
            </a:r>
            <a:r>
              <a:rPr b="0"/>
              <a:t>deceptive texts generated by neural models</a:t>
            </a:r>
          </a:p>
        </p:txBody>
      </p:sp>
      <p:pic>
        <p:nvPicPr>
          <p:cNvPr id="101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8486" y="3827768"/>
            <a:ext cx="6432885" cy="21534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1" uiExpand="1" build="p" bldLvl="5" animBg="1" advAuto="0"/>
      <p:bldP spid="99" grpId="2" uiExpand="1" animBg="1" advAuto="0"/>
      <p:bldP spid="101" grpId="5" uiExpand="1" animBg="1" advAuto="0"/>
      <p:bldP spid="101" grpId="6" uiExpan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 noGrp="1"/>
          </p:cNvSpPr>
          <p:nvPr>
            <p:ph type="title"/>
          </p:nvPr>
        </p:nvSpPr>
        <p:spPr>
          <a:xfrm>
            <a:off x="510384" y="2499628"/>
            <a:ext cx="3505495" cy="1622323"/>
          </a:xfrm>
          <a:prstGeom prst="rect">
            <a:avLst/>
          </a:prstGeom>
        </p:spPr>
        <p:txBody>
          <a:bodyPr/>
          <a:lstStyle/>
          <a:p>
            <a:r>
              <a:rPr dirty="0"/>
              <a:t>Previous work</a:t>
            </a:r>
          </a:p>
        </p:txBody>
      </p:sp>
      <p:sp>
        <p:nvSpPr>
          <p:cNvPr id="105" name="Rectangle 9"/>
          <p:cNvSpPr/>
          <p:nvPr/>
        </p:nvSpPr>
        <p:spPr>
          <a:xfrm>
            <a:off x="4639056" y="0"/>
            <a:ext cx="7552943" cy="6858000"/>
          </a:xfrm>
          <a:prstGeom prst="rect">
            <a:avLst/>
          </a:prstGeom>
          <a:solidFill>
            <a:srgbClr val="C8CAC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" name="Rounded Rectangle 9"/>
          <p:cNvSpPr/>
          <p:nvPr/>
        </p:nvSpPr>
        <p:spPr>
          <a:xfrm>
            <a:off x="5123688" y="557783"/>
            <a:ext cx="6584099" cy="57391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solidFill>
              <a:srgbClr val="C8CACA"/>
            </a:solidFill>
            <a:miter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7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8556" y="1035155"/>
            <a:ext cx="6213942" cy="47844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72807" y="1240476"/>
            <a:ext cx="5885439" cy="4671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Picture 12" descr="Picture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05861" y="1302311"/>
            <a:ext cx="6019332" cy="45478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3" animBg="1" advAuto="0"/>
      <p:bldP spid="109" grpId="4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Data: </a:t>
            </a:r>
            <a:r>
              <a:rPr sz="3600"/>
              <a:t>TweepFake dataset</a:t>
            </a:r>
          </a:p>
        </p:txBody>
      </p:sp>
      <p:sp>
        <p:nvSpPr>
          <p:cNvPr id="112" name="Text Placeholder 8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/>
          <a:lstStyle/>
          <a:p>
            <a:r>
              <a:t>Balanced data</a:t>
            </a:r>
          </a:p>
        </p:txBody>
      </p:sp>
      <p:sp>
        <p:nvSpPr>
          <p:cNvPr id="113" name="Text Placeholder 9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buSzTx/>
              <a:buFontTx/>
              <a:buNone/>
              <a:defRPr sz="2400" b="1"/>
            </a:lvl1pPr>
          </a:lstStyle>
          <a:p>
            <a:r>
              <a:t>Imbalanced data</a:t>
            </a:r>
          </a:p>
        </p:txBody>
      </p:sp>
      <p:graphicFrame>
        <p:nvGraphicFramePr>
          <p:cNvPr id="114" name="Table 12"/>
          <p:cNvGraphicFramePr/>
          <p:nvPr/>
        </p:nvGraphicFramePr>
        <p:xfrm>
          <a:off x="6172200" y="2505075"/>
          <a:ext cx="5183187" cy="178752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7120">
                <a:tc>
                  <a:txBody>
                    <a:bodyPr/>
                    <a:lstStyle/>
                    <a:p>
                      <a:pPr algn="l">
                        <a:defRPr sz="1800" b="0"/>
                      </a:pPr>
                      <a:r>
                        <a:rPr b="1"/>
                        <a:t>Human tweets</a:t>
                      </a:r>
                    </a:p>
                  </a:txBody>
                  <a:tcPr marL="45720" marR="4572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/>
                      </a:pPr>
                      <a:r>
                        <a:rPr b="1"/>
                        <a:t>10358</a:t>
                      </a:r>
                    </a:p>
                  </a:txBody>
                  <a:tcPr marL="45720" marR="45720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30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RNN</a:t>
                      </a:r>
                    </a:p>
                  </a:txBody>
                  <a:tcPr marL="45720" marR="4572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3325</a:t>
                      </a:r>
                    </a:p>
                  </a:txBody>
                  <a:tcPr marL="45720" marR="45720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522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GPT2</a:t>
                      </a:r>
                    </a:p>
                  </a:txBody>
                  <a:tcPr marL="45720" marR="4572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3109</a:t>
                      </a:r>
                    </a:p>
                  </a:txBody>
                  <a:tcPr marL="45720" marR="45720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7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Others</a:t>
                      </a:r>
                    </a:p>
                  </a:txBody>
                  <a:tcPr marL="45720" marR="4572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3920</a:t>
                      </a:r>
                    </a:p>
                  </a:txBody>
                  <a:tcPr marL="45720" marR="45720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5" name="Table 23"/>
          <p:cNvGraphicFramePr/>
          <p:nvPr/>
        </p:nvGraphicFramePr>
        <p:xfrm>
          <a:off x="839787" y="2505075"/>
          <a:ext cx="4951412" cy="17526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237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/>
                      </a:pPr>
                      <a:r>
                        <a:rPr b="1"/>
                        <a:t>Split</a:t>
                      </a:r>
                    </a:p>
                  </a:txBody>
                  <a:tcPr marL="45720" marR="4572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/>
                      </a:pPr>
                      <a:r>
                        <a:rPr b="1"/>
                        <a:t>bot Tweets</a:t>
                      </a:r>
                    </a:p>
                  </a:txBody>
                  <a:tcPr marL="45720" marR="4572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/>
                      </a:pPr>
                      <a:r>
                        <a:rPr b="1"/>
                        <a:t>human Tweets</a:t>
                      </a:r>
                    </a:p>
                  </a:txBody>
                  <a:tcPr marL="45720" marR="4572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/>
                      </a:pPr>
                      <a:r>
                        <a:rPr b="1"/>
                        <a:t>total</a:t>
                      </a:r>
                    </a:p>
                  </a:txBody>
                  <a:tcPr marL="45720" marR="45720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Training</a:t>
                      </a:r>
                    </a:p>
                  </a:txBody>
                  <a:tcPr marL="45720" marR="4572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10354</a:t>
                      </a:r>
                    </a:p>
                  </a:txBody>
                  <a:tcPr marL="45720" marR="4572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10358</a:t>
                      </a:r>
                    </a:p>
                  </a:txBody>
                  <a:tcPr marL="45720" marR="4572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20712</a:t>
                      </a:r>
                    </a:p>
                  </a:txBody>
                  <a:tcPr marL="45720" marR="45720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Validation</a:t>
                      </a:r>
                    </a:p>
                  </a:txBody>
                  <a:tcPr marL="45720" marR="4572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1152</a:t>
                      </a:r>
                    </a:p>
                  </a:txBody>
                  <a:tcPr marL="45720" marR="4572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1150</a:t>
                      </a:r>
                    </a:p>
                  </a:txBody>
                  <a:tcPr marL="45720" marR="4572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2302</a:t>
                      </a:r>
                    </a:p>
                  </a:txBody>
                  <a:tcPr marL="45720" marR="45720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Test</a:t>
                      </a:r>
                    </a:p>
                  </a:txBody>
                  <a:tcPr marL="45720" marR="4572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1280</a:t>
                      </a:r>
                    </a:p>
                  </a:txBody>
                  <a:tcPr marL="45720" marR="4572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1278</a:t>
                      </a:r>
                    </a:p>
                  </a:txBody>
                  <a:tcPr marL="45720" marR="4572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2558</a:t>
                      </a:r>
                    </a:p>
                  </a:txBody>
                  <a:tcPr marL="45720" marR="45720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Methods</a:t>
            </a:r>
          </a:p>
        </p:txBody>
      </p:sp>
      <p:sp>
        <p:nvSpPr>
          <p:cNvPr id="11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224027" indent="-224027" defTabSz="896111">
              <a:spcBef>
                <a:spcPts val="900"/>
              </a:spcBef>
              <a:defRPr sz="3528"/>
            </a:pPr>
            <a:r>
              <a:rPr dirty="0"/>
              <a:t>BERT + CNN</a:t>
            </a:r>
          </a:p>
          <a:p>
            <a:pPr marL="224027" indent="-224027" defTabSz="896111">
              <a:spcBef>
                <a:spcPts val="900"/>
              </a:spcBef>
              <a:defRPr sz="3528"/>
            </a:pPr>
            <a:endParaRPr dirty="0"/>
          </a:p>
          <a:p>
            <a:pPr marL="224027" indent="-224027" defTabSz="896111">
              <a:spcBef>
                <a:spcPts val="900"/>
              </a:spcBef>
              <a:defRPr sz="3528"/>
            </a:pPr>
            <a:r>
              <a:rPr lang="en-US" dirty="0" smtClean="0"/>
              <a:t>Parallel </a:t>
            </a:r>
            <a:r>
              <a:rPr dirty="0" smtClean="0"/>
              <a:t>BERT </a:t>
            </a:r>
            <a:r>
              <a:rPr dirty="0"/>
              <a:t>+ LSTM</a:t>
            </a:r>
          </a:p>
          <a:p>
            <a:pPr marL="224027" indent="-224027" defTabSz="896111">
              <a:spcBef>
                <a:spcPts val="900"/>
              </a:spcBef>
              <a:defRPr sz="3528"/>
            </a:pPr>
            <a:endParaRPr dirty="0"/>
          </a:p>
          <a:p>
            <a:pPr marL="224027" indent="-224027" defTabSz="896111">
              <a:spcBef>
                <a:spcPts val="900"/>
              </a:spcBef>
              <a:defRPr sz="3528"/>
            </a:pPr>
            <a:r>
              <a:rPr dirty="0"/>
              <a:t>BERT + Feature engineering</a:t>
            </a:r>
          </a:p>
          <a:p>
            <a:pPr marL="224027" indent="-224027" defTabSz="896111">
              <a:spcBef>
                <a:spcPts val="900"/>
              </a:spcBef>
              <a:defRPr sz="3528"/>
            </a:pPr>
            <a:endParaRPr dirty="0"/>
          </a:p>
          <a:p>
            <a:pPr marL="224027" indent="-224027" defTabSz="896111">
              <a:spcBef>
                <a:spcPts val="900"/>
              </a:spcBef>
              <a:defRPr sz="3528"/>
            </a:pPr>
            <a:r>
              <a:rPr dirty="0"/>
              <a:t>Evaluation: macro f1 score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Result 1: BERT + CNN</a:t>
            </a:r>
          </a:p>
        </p:txBody>
      </p:sp>
      <p:sp>
        <p:nvSpPr>
          <p:cNvPr id="121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199" y="1825625"/>
            <a:ext cx="6765760" cy="4351338"/>
          </a:xfrm>
          <a:prstGeom prst="rect">
            <a:avLst/>
          </a:prstGeom>
        </p:spPr>
        <p:txBody>
          <a:bodyPr/>
          <a:lstStyle/>
          <a:p>
            <a:r>
              <a:rPr dirty="0"/>
              <a:t>Complex prediction layer harms model performance*</a:t>
            </a:r>
          </a:p>
          <a:p>
            <a:r>
              <a:rPr dirty="0"/>
              <a:t>Input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dirty="0"/>
              <a:t>BERT (</a:t>
            </a:r>
            <a:r>
              <a:rPr b="1" dirty="0" err="1">
                <a:solidFill>
                  <a:srgbClr val="FF0000"/>
                </a:solidFill>
              </a:rPr>
              <a:t>last_hidden_state</a:t>
            </a:r>
            <a:r>
              <a:rPr dirty="0"/>
              <a:t>)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b="1" dirty="0">
                <a:solidFill>
                  <a:srgbClr val="FF0000"/>
                </a:solidFill>
              </a:rPr>
              <a:t>CNN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  </a:t>
            </a:r>
            <a:r>
              <a:rPr dirty="0"/>
              <a:t>output</a:t>
            </a:r>
          </a:p>
          <a:p>
            <a:endParaRPr dirty="0"/>
          </a:p>
          <a:p>
            <a:r>
              <a:rPr lang="en-US" dirty="0" smtClean="0"/>
              <a:t>Complex </a:t>
            </a:r>
            <a:r>
              <a:rPr dirty="0" smtClean="0"/>
              <a:t>CNN </a:t>
            </a:r>
            <a:r>
              <a:rPr dirty="0"/>
              <a:t>can </a:t>
            </a:r>
            <a:r>
              <a:rPr lang="en-US" dirty="0" smtClean="0"/>
              <a:t>actually </a:t>
            </a:r>
            <a:r>
              <a:rPr dirty="0" smtClean="0"/>
              <a:t>improve model </a:t>
            </a:r>
            <a:r>
              <a:rPr dirty="0"/>
              <a:t>performance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Capture extra information from output of BERT</a:t>
            </a:r>
          </a:p>
        </p:txBody>
      </p:sp>
      <p:pic>
        <p:nvPicPr>
          <p:cNvPr id="12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69866" y="938833"/>
            <a:ext cx="4491790" cy="5688334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Rectangle 4"/>
          <p:cNvSpPr txBox="1"/>
          <p:nvPr/>
        </p:nvSpPr>
        <p:spPr>
          <a:xfrm>
            <a:off x="172049" y="6396335"/>
            <a:ext cx="7352099" cy="438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Zhao, Z., Zhang, Z. and Hopfgartner, F. orcid.org/0000-0003-0380-6088 (2021) A comparative study of using </a:t>
            </a:r>
          </a:p>
          <a:p>
            <a:pPr>
              <a:defRPr sz="1200"/>
            </a:pPr>
            <a:r>
              <a:t>pre-trained language models for toxic comment classification. https://doi.org/10.1145/3442442.3452313</a:t>
            </a:r>
          </a:p>
        </p:txBody>
      </p:sp>
      <p:sp>
        <p:nvSpPr>
          <p:cNvPr id="124" name="Rectangle 5"/>
          <p:cNvSpPr/>
          <p:nvPr/>
        </p:nvSpPr>
        <p:spPr>
          <a:xfrm>
            <a:off x="7603958" y="2614863"/>
            <a:ext cx="4154906" cy="368970"/>
          </a:xfrm>
          <a:prstGeom prst="rect">
            <a:avLst/>
          </a:prstGeom>
          <a:ln w="38100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Result 2: </a:t>
            </a:r>
            <a:r>
              <a:rPr lang="en-US" dirty="0" smtClean="0"/>
              <a:t>Parallel </a:t>
            </a:r>
            <a:r>
              <a:rPr dirty="0" smtClean="0"/>
              <a:t>BERT </a:t>
            </a:r>
            <a:r>
              <a:rPr dirty="0"/>
              <a:t>+ LSTM</a:t>
            </a:r>
          </a:p>
        </p:txBody>
      </p:sp>
      <p:sp>
        <p:nvSpPr>
          <p:cNvPr id="127" name="Content Placeholder 8"/>
          <p:cNvSpPr txBox="1">
            <a:spLocks noGrp="1"/>
          </p:cNvSpPr>
          <p:nvPr>
            <p:ph type="body" sz="half" idx="1"/>
          </p:nvPr>
        </p:nvSpPr>
        <p:spPr>
          <a:xfrm>
            <a:off x="552892" y="1499190"/>
            <a:ext cx="4045998" cy="5071731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1742" indent="-221742" defTabSz="886968">
              <a:spcBef>
                <a:spcPts val="900"/>
              </a:spcBef>
              <a:defRPr sz="1746">
                <a:solidFill>
                  <a:srgbClr val="24292E"/>
                </a:solidFill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rPr sz="2400" dirty="0">
                <a:latin typeface="+mj-ea"/>
              </a:rPr>
              <a:t>Structure</a:t>
            </a:r>
          </a:p>
          <a:p>
            <a:pPr marL="0" indent="0" defTabSz="886968">
              <a:spcBef>
                <a:spcPts val="900"/>
              </a:spcBef>
              <a:buSzTx/>
              <a:buNone/>
              <a:defRPr sz="1746">
                <a:solidFill>
                  <a:srgbClr val="24292E"/>
                </a:solidFill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rPr sz="2400" dirty="0">
                <a:latin typeface="+mj-ea"/>
              </a:rPr>
              <a:t>   </a:t>
            </a:r>
            <a:endParaRPr lang="en-US" sz="2400" dirty="0" smtClean="0">
              <a:latin typeface="+mj-ea"/>
            </a:endParaRPr>
          </a:p>
          <a:p>
            <a:pPr marL="0" indent="0" defTabSz="886968">
              <a:spcBef>
                <a:spcPts val="900"/>
              </a:spcBef>
              <a:buSzTx/>
              <a:buNone/>
              <a:defRPr sz="1746">
                <a:solidFill>
                  <a:srgbClr val="24292E"/>
                </a:solidFill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rPr sz="2400" dirty="0" smtClean="0">
                <a:latin typeface="+mj-ea"/>
              </a:rPr>
              <a:t>  </a:t>
            </a:r>
            <a:endParaRPr sz="2400" dirty="0">
              <a:latin typeface="+mj-ea"/>
            </a:endParaRPr>
          </a:p>
          <a:p>
            <a:pPr marL="0" indent="0" defTabSz="886968">
              <a:spcBef>
                <a:spcPts val="900"/>
              </a:spcBef>
              <a:buSzTx/>
              <a:buNone/>
              <a:defRPr sz="1746">
                <a:solidFill>
                  <a:srgbClr val="24292E"/>
                </a:solidFill>
                <a:latin typeface="-apple-system"/>
                <a:ea typeface="-apple-system"/>
                <a:cs typeface="-apple-system"/>
                <a:sym typeface="-apple-system"/>
              </a:defRPr>
            </a:pPr>
            <a:endParaRPr sz="2400" dirty="0">
              <a:latin typeface="+mj-ea"/>
            </a:endParaRPr>
          </a:p>
          <a:p>
            <a:pPr marL="0" indent="0" defTabSz="886968">
              <a:spcBef>
                <a:spcPts val="900"/>
              </a:spcBef>
              <a:buSzTx/>
              <a:buNone/>
              <a:defRPr sz="1746">
                <a:solidFill>
                  <a:srgbClr val="24292E"/>
                </a:solidFill>
                <a:latin typeface="-apple-system"/>
                <a:ea typeface="-apple-system"/>
                <a:cs typeface="-apple-system"/>
                <a:sym typeface="-apple-system"/>
              </a:defRPr>
            </a:pPr>
            <a:endParaRPr sz="2400" dirty="0">
              <a:latin typeface="+mj-ea"/>
            </a:endParaRPr>
          </a:p>
          <a:p>
            <a:pPr marL="0" indent="0" defTabSz="886968">
              <a:spcBef>
                <a:spcPts val="900"/>
              </a:spcBef>
              <a:buSzTx/>
              <a:buNone/>
              <a:defRPr sz="1746">
                <a:solidFill>
                  <a:srgbClr val="24292E"/>
                </a:solidFill>
                <a:latin typeface="-apple-system"/>
                <a:ea typeface="-apple-system"/>
                <a:cs typeface="-apple-system"/>
                <a:sym typeface="-apple-system"/>
              </a:defRPr>
            </a:pPr>
            <a:endParaRPr sz="2400" dirty="0">
              <a:latin typeface="+mj-ea"/>
            </a:endParaRPr>
          </a:p>
          <a:p>
            <a:pPr marL="0" indent="0" defTabSz="886968">
              <a:spcBef>
                <a:spcPts val="900"/>
              </a:spcBef>
              <a:buSzTx/>
              <a:buNone/>
              <a:defRPr sz="1746">
                <a:solidFill>
                  <a:srgbClr val="24292E"/>
                </a:solidFill>
                <a:latin typeface="-apple-system"/>
                <a:ea typeface="-apple-system"/>
                <a:cs typeface="-apple-system"/>
                <a:sym typeface="-apple-system"/>
              </a:defRPr>
            </a:pPr>
            <a:endParaRPr sz="2400" dirty="0">
              <a:latin typeface="+mj-ea"/>
            </a:endParaRPr>
          </a:p>
          <a:p>
            <a:pPr marL="221742" indent="-221742" defTabSz="886968">
              <a:spcBef>
                <a:spcPts val="900"/>
              </a:spcBef>
              <a:defRPr sz="1746">
                <a:solidFill>
                  <a:srgbClr val="24292E"/>
                </a:solidFill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rPr sz="2400" dirty="0">
                <a:latin typeface="+mj-ea"/>
              </a:rPr>
              <a:t>Results</a:t>
            </a:r>
          </a:p>
          <a:p>
            <a:pPr marL="665226" lvl="1" indent="-221742" defTabSz="886968">
              <a:spcBef>
                <a:spcPts val="400"/>
              </a:spcBef>
              <a:defRPr sz="1358">
                <a:solidFill>
                  <a:srgbClr val="24292E"/>
                </a:solidFill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rPr sz="1800" dirty="0" smtClean="0">
                <a:latin typeface="+mj-ea"/>
              </a:rPr>
              <a:t>LSTM </a:t>
            </a:r>
            <a:r>
              <a:rPr sz="1800" dirty="0">
                <a:latin typeface="+mj-ea"/>
              </a:rPr>
              <a:t>does improve the </a:t>
            </a:r>
            <a:r>
              <a:rPr sz="1800" dirty="0" smtClean="0">
                <a:latin typeface="+mj-ea"/>
              </a:rPr>
              <a:t>performance but not much.</a:t>
            </a:r>
            <a:endParaRPr sz="1400" dirty="0">
              <a:latin typeface="+mj-ea"/>
            </a:endParaRPr>
          </a:p>
          <a:p>
            <a:pPr marL="665226" lvl="1" indent="-221742" defTabSz="886968">
              <a:spcBef>
                <a:spcPts val="400"/>
              </a:spcBef>
              <a:defRPr sz="1358">
                <a:solidFill>
                  <a:srgbClr val="24292E"/>
                </a:solidFill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rPr sz="1800" dirty="0">
                <a:latin typeface="+mj-ea"/>
              </a:rPr>
              <a:t>The best result here is </a:t>
            </a:r>
            <a:r>
              <a:rPr sz="1800" dirty="0" smtClean="0">
                <a:latin typeface="+mj-ea"/>
              </a:rPr>
              <a:t>0.8814</a:t>
            </a:r>
            <a:endParaRPr sz="1400" dirty="0">
              <a:latin typeface="+mj-ea"/>
            </a:endParaRPr>
          </a:p>
        </p:txBody>
      </p:sp>
      <p:pic>
        <p:nvPicPr>
          <p:cNvPr id="128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69712" y="1993711"/>
            <a:ext cx="7322288" cy="4196141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Rectangle 11"/>
          <p:cNvSpPr/>
          <p:nvPr/>
        </p:nvSpPr>
        <p:spPr>
          <a:xfrm>
            <a:off x="4916225" y="3109277"/>
            <a:ext cx="7159974" cy="319724"/>
          </a:xfrm>
          <a:prstGeom prst="rect">
            <a:avLst/>
          </a:prstGeom>
          <a:ln w="38100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0" name="Picture 15" descr="Picture 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089" y="1993710"/>
            <a:ext cx="4534532" cy="23317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17" descr="Picture 1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69712" y="6173742"/>
            <a:ext cx="2138723" cy="4165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Result 3: BERT + Feature Engineering</a:t>
            </a:r>
          </a:p>
        </p:txBody>
      </p:sp>
      <p:sp>
        <p:nvSpPr>
          <p:cNvPr id="13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Linguistic features like diversity helps differentiate human generated text from machine generated text*</a:t>
            </a:r>
          </a:p>
          <a:p>
            <a:endParaRPr/>
          </a:p>
          <a:p>
            <a:r>
              <a:t>Combine BERT embeddings with syntactic diversity, lexical diversity, and their joint measure</a:t>
            </a:r>
          </a:p>
          <a:p>
            <a:endParaRPr/>
          </a:p>
          <a:p>
            <a:r>
              <a:t>Clear improvements on the baseline model without feature engineering</a:t>
            </a:r>
          </a:p>
        </p:txBody>
      </p:sp>
      <p:pic>
        <p:nvPicPr>
          <p:cNvPr id="135" name="Screen Shot 2022-04-19 at 22.03.21.png" descr="Screen Shot 2022-04-19 at 22.03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5599" y="1171172"/>
            <a:ext cx="9713314" cy="3573767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Rectangle 4"/>
          <p:cNvSpPr txBox="1"/>
          <p:nvPr/>
        </p:nvSpPr>
        <p:spPr>
          <a:xfrm>
            <a:off x="172049" y="6396335"/>
            <a:ext cx="7352098" cy="1024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171450" indent="-171450">
              <a:buSzPct val="100000"/>
              <a:buFont typeface="Arial"/>
              <a:buChar char="•"/>
              <a:defRPr sz="1200"/>
            </a:pPr>
            <a:r>
              <a:t>Fröhling, L., &amp; Zubiaga, A. (2021). Feature-based detection of automated language models: tackling GPT-2, GPT-3 and Grover. </a:t>
            </a:r>
            <a:r>
              <a:rPr i="1"/>
              <a:t>PeerJ Computer Science</a:t>
            </a:r>
            <a:r>
              <a:t>, </a:t>
            </a:r>
            <a:r>
              <a:rPr i="1"/>
              <a:t>7</a:t>
            </a:r>
            <a:r>
              <a:t>, e443.</a:t>
            </a:r>
          </a:p>
          <a:p>
            <a:pPr algn="r" defTabSz="457200">
              <a:defRPr sz="13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Chicago</a:t>
            </a:r>
          </a:p>
          <a:p>
            <a:pPr defTabSz="457200">
              <a:lnSpc>
                <a:spcPts val="3100"/>
              </a:lnSpc>
              <a:defRPr sz="13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139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2597" indent="-212597" defTabSz="850391">
              <a:spcBef>
                <a:spcPts val="900"/>
              </a:spcBef>
              <a:defRPr sz="2604"/>
            </a:pPr>
            <a:r>
              <a:t>Unlike some previous works suggest, adding model complexity on a BERT-Linear classification model does improve model performance</a:t>
            </a:r>
          </a:p>
          <a:p>
            <a:pPr marL="212597" indent="-212597" defTabSz="850391">
              <a:spcBef>
                <a:spcPts val="900"/>
              </a:spcBef>
              <a:defRPr sz="2604"/>
            </a:pPr>
            <a:endParaRPr/>
          </a:p>
          <a:p>
            <a:pPr marL="212597" indent="-212597" defTabSz="850391">
              <a:spcBef>
                <a:spcPts val="900"/>
              </a:spcBef>
              <a:defRPr sz="2604"/>
            </a:pPr>
            <a:r>
              <a:t>A richer representation as well as a more complex classification architecture can both help us identify which model generated a certain tweet</a:t>
            </a:r>
          </a:p>
          <a:p>
            <a:pPr marL="212597" indent="-212597" defTabSz="850391">
              <a:spcBef>
                <a:spcPts val="900"/>
              </a:spcBef>
              <a:defRPr sz="2604"/>
            </a:pPr>
            <a:endParaRPr/>
          </a:p>
          <a:p>
            <a:pPr marL="212597" indent="-212597" defTabSz="850391">
              <a:spcBef>
                <a:spcPts val="900"/>
              </a:spcBef>
              <a:defRPr sz="2604"/>
            </a:pPr>
            <a:r>
              <a:t>Further investigations can focus on an analysis of a combined model, as well as how the model performs on the specific machine generated text classes.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369</Words>
  <Application>Microsoft Office PowerPoint</Application>
  <PresentationFormat>Widescreen</PresentationFormat>
  <Paragraphs>86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Wingdings</vt:lpstr>
      <vt:lpstr>Office Theme</vt:lpstr>
      <vt:lpstr>Deepfake Tweet Author Detection System</vt:lpstr>
      <vt:lpstr>Introduction</vt:lpstr>
      <vt:lpstr>Previous work</vt:lpstr>
      <vt:lpstr>Data: TweepFake dataset</vt:lpstr>
      <vt:lpstr>Methods</vt:lpstr>
      <vt:lpstr>Result 1: BERT + CNN</vt:lpstr>
      <vt:lpstr>Result 2: Parallel BERT + LSTM</vt:lpstr>
      <vt:lpstr>Result 3: BERT + Feature Engineering</vt:lpstr>
      <vt:lpstr>Conclusion &amp;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Deepfake Tweet Author Detection System</dc:title>
  <cp:lastModifiedBy>SANDRINE ZHANG</cp:lastModifiedBy>
  <cp:revision>5</cp:revision>
  <dcterms:modified xsi:type="dcterms:W3CDTF">2022-04-21T00:48:38Z</dcterms:modified>
</cp:coreProperties>
</file>