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88" r:id="rId2"/>
    <p:sldId id="484" r:id="rId3"/>
    <p:sldId id="498" r:id="rId4"/>
    <p:sldId id="499" r:id="rId5"/>
    <p:sldId id="489" r:id="rId6"/>
    <p:sldId id="497" r:id="rId7"/>
    <p:sldId id="485" r:id="rId8"/>
    <p:sldId id="486" r:id="rId9"/>
    <p:sldId id="487" r:id="rId10"/>
    <p:sldId id="488" r:id="rId11"/>
    <p:sldId id="490" r:id="rId12"/>
    <p:sldId id="492" r:id="rId13"/>
    <p:sldId id="494" r:id="rId14"/>
    <p:sldId id="491" r:id="rId15"/>
    <p:sldId id="493" r:id="rId16"/>
    <p:sldId id="495" r:id="rId17"/>
    <p:sldId id="496" r:id="rId18"/>
    <p:sldId id="500" r:id="rId19"/>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p15:clr>
            <a:srgbClr val="A4A3A4"/>
          </p15:clr>
        </p15:guide>
        <p15:guide id="2" pos="3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6B8"/>
    <a:srgbClr val="FF9409"/>
    <a:srgbClr val="FFFFFF"/>
    <a:srgbClr val="FFC56C"/>
    <a:srgbClr val="A5A5A5"/>
    <a:srgbClr val="FFC000"/>
    <a:srgbClr val="26639A"/>
    <a:srgbClr val="245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59" autoAdjust="0"/>
    <p:restoredTop sz="94660"/>
  </p:normalViewPr>
  <p:slideViewPr>
    <p:cSldViewPr snapToGrid="0">
      <p:cViewPr varScale="1">
        <p:scale>
          <a:sx n="39" d="100"/>
          <a:sy n="39" d="100"/>
        </p:scale>
        <p:origin x="42" y="804"/>
      </p:cViewPr>
      <p:guideLst>
        <p:guide orient="horz" pos="2232"/>
        <p:guide pos="3895"/>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1079909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2599764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3559076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528601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2011393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55818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930033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1037946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706923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739920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9455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060887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770227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346365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6027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240640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78524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pic>
        <p:nvPicPr>
          <p:cNvPr id="3" name="图片 2"/>
          <p:cNvPicPr>
            <a:picLocks noChangeAspect="1"/>
          </p:cNvPicPr>
          <p:nvPr userDrawn="1"/>
        </p:nvPicPr>
        <p:blipFill>
          <a:blip r:embed="rId7" cstate="print"/>
          <a:srcRect l="33014" t="5403" r="33014" b="5403"/>
          <a:stretch>
            <a:fillRect/>
          </a:stretch>
        </p:blipFill>
        <p:spPr>
          <a:xfrm>
            <a:off x="4" y="1"/>
            <a:ext cx="12191996" cy="6858000"/>
          </a:xfrm>
          <a:custGeom>
            <a:avLst/>
            <a:gdLst>
              <a:gd name="connsiteX0" fmla="*/ 0 w 12191996"/>
              <a:gd name="connsiteY0" fmla="*/ 0 h 6858000"/>
              <a:gd name="connsiteX1" fmla="*/ 12191996 w 12191996"/>
              <a:gd name="connsiteY1" fmla="*/ 0 h 6858000"/>
              <a:gd name="connsiteX2" fmla="*/ 12191996 w 12191996"/>
              <a:gd name="connsiteY2" fmla="*/ 6858000 h 6858000"/>
              <a:gd name="connsiteX3" fmla="*/ 0 w 1219199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6" h="6858000">
                <a:moveTo>
                  <a:pt x="0" y="0"/>
                </a:moveTo>
                <a:lnTo>
                  <a:pt x="12191996" y="0"/>
                </a:lnTo>
                <a:lnTo>
                  <a:pt x="12191996" y="6858000"/>
                </a:lnTo>
                <a:lnTo>
                  <a:pt x="0" y="6858000"/>
                </a:lnTo>
                <a:close/>
              </a:path>
            </a:pathLst>
          </a:custGeom>
        </p:spPr>
      </p:pic>
      <p:sp>
        <p:nvSpPr>
          <p:cNvPr id="4" name="矩形 3"/>
          <p:cNvSpPr/>
          <p:nvPr userDrawn="1"/>
        </p:nvSpPr>
        <p:spPr>
          <a:xfrm>
            <a:off x="1" y="0"/>
            <a:ext cx="12191996" cy="6857999"/>
          </a:xfrm>
          <a:prstGeom prst="rect">
            <a:avLst/>
          </a:prstGeom>
          <a:gradFill>
            <a:gsLst>
              <a:gs pos="13000">
                <a:schemeClr val="bg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010569"/>
            <a:ext cx="12192000" cy="2847594"/>
          </a:xfrm>
          <a:prstGeom prst="rect">
            <a:avLst/>
          </a:prstGeom>
        </p:spPr>
      </p:pic>
      <p:sp>
        <p:nvSpPr>
          <p:cNvPr id="8" name="直角三角形 7"/>
          <p:cNvSpPr/>
          <p:nvPr/>
        </p:nvSpPr>
        <p:spPr>
          <a:xfrm rot="16200000" flipH="1">
            <a:off x="5881291" y="547293"/>
            <a:ext cx="6858001" cy="5763419"/>
          </a:xfrm>
          <a:prstGeom prst="rtTriangle">
            <a:avLst/>
          </a:prstGeom>
          <a:solidFill>
            <a:schemeClr val="bg1"/>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26"/>
          <p:cNvSpPr/>
          <p:nvPr/>
        </p:nvSpPr>
        <p:spPr>
          <a:xfrm rot="19213909">
            <a:off x="9613427" y="1163074"/>
            <a:ext cx="2735372" cy="4283085"/>
          </a:xfrm>
          <a:custGeom>
            <a:avLst/>
            <a:gdLst>
              <a:gd name="connsiteX0" fmla="*/ 2735372 w 2735372"/>
              <a:gd name="connsiteY0" fmla="*/ 0 h 4283085"/>
              <a:gd name="connsiteX1" fmla="*/ 2735372 w 2735372"/>
              <a:gd name="connsiteY1" fmla="*/ 2391089 h 4283085"/>
              <a:gd name="connsiteX2" fmla="*/ 1160799 w 2735372"/>
              <a:gd name="connsiteY2" fmla="*/ 4283085 h 4283085"/>
              <a:gd name="connsiteX3" fmla="*/ 0 w 2735372"/>
              <a:gd name="connsiteY3" fmla="*/ 4283085 h 4283085"/>
              <a:gd name="connsiteX4" fmla="*/ 0 w 2735372"/>
              <a:gd name="connsiteY4" fmla="*/ 0 h 4283085"/>
              <a:gd name="connsiteX5" fmla="*/ 2735372 w 2735372"/>
              <a:gd name="connsiteY5" fmla="*/ 0 h 428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372" h="4283085">
                <a:moveTo>
                  <a:pt x="2735372" y="0"/>
                </a:moveTo>
                <a:lnTo>
                  <a:pt x="2735372" y="2391089"/>
                </a:lnTo>
                <a:lnTo>
                  <a:pt x="1160799" y="4283085"/>
                </a:lnTo>
                <a:lnTo>
                  <a:pt x="0" y="4283085"/>
                </a:lnTo>
                <a:lnTo>
                  <a:pt x="0" y="0"/>
                </a:lnTo>
                <a:lnTo>
                  <a:pt x="2735372" y="0"/>
                </a:lnTo>
                <a:close/>
              </a:path>
            </a:pathLst>
          </a:cu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9213909">
            <a:off x="7163830" y="956519"/>
            <a:ext cx="1636495" cy="1555715"/>
          </a:xfrm>
          <a:prstGeom prst="rect">
            <a:avLst/>
          </a:prstGeom>
          <a:solidFill>
            <a:srgbClr val="245D9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9213909">
            <a:off x="6659510" y="258967"/>
            <a:ext cx="770988" cy="698591"/>
          </a:xfrm>
          <a:prstGeom prst="rect">
            <a:avLst/>
          </a:pr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9213909">
            <a:off x="6589535" y="2791067"/>
            <a:ext cx="1210235" cy="1063775"/>
          </a:xfrm>
          <a:prstGeom prst="rect">
            <a:avLst/>
          </a:pr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9213909">
            <a:off x="7517568" y="5596098"/>
            <a:ext cx="897024" cy="829673"/>
          </a:xfrm>
          <a:prstGeom prst="rect">
            <a:avLst/>
          </a:pr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9213909">
            <a:off x="10957440" y="4464553"/>
            <a:ext cx="875885" cy="556888"/>
          </a:xfrm>
          <a:prstGeom prst="rect">
            <a:avLst/>
          </a:prstGeom>
          <a:solidFill>
            <a:srgbClr val="26639A"/>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rot="19213909">
            <a:off x="7127488" y="3305361"/>
            <a:ext cx="3463557" cy="1886938"/>
          </a:xfrm>
          <a:prstGeom prst="rect">
            <a:avLst/>
          </a:prstGeom>
          <a:solidFill>
            <a:srgbClr val="245D9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9213909">
            <a:off x="9352904" y="947169"/>
            <a:ext cx="497834" cy="330804"/>
          </a:xfrm>
          <a:prstGeom prst="rect">
            <a:avLst/>
          </a:pr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形 3"/>
          <p:cNvPicPr>
            <a:picLocks noChangeAspect="1"/>
          </p:cNvPicPr>
          <p:nvPr/>
        </p:nvPicPr>
        <p:blipFill rotWithShape="1">
          <a:blip r:embed="rId5" cstate="print">
            <a:extLst>
              <a:ext uri="{96DAC541-7B7A-43D3-8B79-37D633B846F1}">
                <asvg:svgBlip xmlns:asvg="http://schemas.microsoft.com/office/drawing/2016/SVG/main" r:embed="rId6"/>
              </a:ext>
            </a:extLst>
          </a:blip>
          <a:srcRect t="33620" r="39391"/>
          <a:stretch>
            <a:fillRect/>
          </a:stretch>
        </p:blipFill>
        <p:spPr>
          <a:xfrm rot="19200000">
            <a:off x="8384366" y="3139886"/>
            <a:ext cx="3000902" cy="1729799"/>
          </a:xfrm>
          <a:prstGeom prst="rect">
            <a:avLst/>
          </a:prstGeom>
          <a:effectLst>
            <a:outerShdw blurRad="177800" dist="76200" dir="8400000" sx="99000" sy="99000" algn="r" rotWithShape="0">
              <a:prstClr val="black">
                <a:alpha val="68000"/>
              </a:prstClr>
            </a:outerShdw>
          </a:effectLst>
        </p:spPr>
      </p:pic>
      <p:pic>
        <p:nvPicPr>
          <p:cNvPr id="19" name="图形 21"/>
          <p:cNvPicPr>
            <a:picLocks noChangeAspect="1"/>
          </p:cNvPicPr>
          <p:nvPr/>
        </p:nvPicPr>
        <p:blipFill rotWithShape="1">
          <a:blip r:embed="rId5" cstate="print">
            <a:extLst>
              <a:ext uri="{96DAC541-7B7A-43D3-8B79-37D633B846F1}">
                <asvg:svgBlip xmlns:asvg="http://schemas.microsoft.com/office/drawing/2016/SVG/main" r:embed="rId6"/>
              </a:ext>
            </a:extLst>
          </a:blip>
          <a:srcRect t="33620" r="69105" b="31676"/>
          <a:stretch>
            <a:fillRect/>
          </a:stretch>
        </p:blipFill>
        <p:spPr>
          <a:xfrm rot="19200000">
            <a:off x="7146720" y="2546569"/>
            <a:ext cx="1529714" cy="904359"/>
          </a:xfrm>
          <a:prstGeom prst="rect">
            <a:avLst/>
          </a:prstGeom>
          <a:effectLst>
            <a:outerShdw blurRad="177800" dist="76200" dir="8400000" sx="99000" sy="99000" algn="r" rotWithShape="0">
              <a:prstClr val="black">
                <a:alpha val="68000"/>
              </a:prstClr>
            </a:outerShdw>
          </a:effectLst>
        </p:spPr>
      </p:pic>
      <p:sp>
        <p:nvSpPr>
          <p:cNvPr id="20" name="文本框 19"/>
          <p:cNvSpPr txBox="1"/>
          <p:nvPr/>
        </p:nvSpPr>
        <p:spPr>
          <a:xfrm>
            <a:off x="781649" y="1172477"/>
            <a:ext cx="5397631" cy="2308324"/>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rgbClr val="FF9409"/>
                </a:solidFill>
                <a:latin typeface="+mj-ea"/>
                <a:ea typeface="+mj-ea"/>
                <a:cs typeface="+mj-ea"/>
                <a:sym typeface="+mn-ea"/>
              </a:rPr>
              <a:t>计算机学院</a:t>
            </a:r>
            <a:r>
              <a:rPr lang="en-US" altLang="zh-CN" sz="4800" b="1" dirty="0">
                <a:solidFill>
                  <a:srgbClr val="FF9409"/>
                </a:solidFill>
                <a:latin typeface="+mj-ea"/>
                <a:ea typeface="+mj-ea"/>
                <a:cs typeface="+mj-ea"/>
                <a:sym typeface="+mn-ea"/>
              </a:rPr>
              <a:t>2017</a:t>
            </a:r>
            <a:r>
              <a:rPr lang="zh-CN" altLang="en-US" sz="4800" b="1" dirty="0">
                <a:solidFill>
                  <a:srgbClr val="FF9409"/>
                </a:solidFill>
                <a:latin typeface="+mj-ea"/>
                <a:ea typeface="+mj-ea"/>
                <a:cs typeface="+mj-ea"/>
                <a:sym typeface="+mn-ea"/>
              </a:rPr>
              <a:t>级</a:t>
            </a:r>
            <a:endParaRPr lang="en-US" altLang="zh-CN" sz="4800" b="1" dirty="0">
              <a:solidFill>
                <a:srgbClr val="FF9409"/>
              </a:solidFill>
              <a:latin typeface="+mj-ea"/>
              <a:ea typeface="+mj-ea"/>
              <a:cs typeface="+mj-ea"/>
              <a:sym typeface="+mn-ea"/>
            </a:endParaRPr>
          </a:p>
          <a:p>
            <a:pPr algn="ctr"/>
            <a:endParaRPr lang="en-US" altLang="zh-CN" sz="4800" b="1" dirty="0">
              <a:solidFill>
                <a:srgbClr val="FF9409"/>
              </a:solidFill>
              <a:latin typeface="+mj-ea"/>
              <a:ea typeface="+mj-ea"/>
              <a:cs typeface="+mj-ea"/>
              <a:sym typeface="+mn-ea"/>
            </a:endParaRPr>
          </a:p>
          <a:p>
            <a:pPr algn="ctr"/>
            <a:r>
              <a:rPr lang="zh-CN" altLang="en-US" sz="4800" b="1" dirty="0">
                <a:solidFill>
                  <a:srgbClr val="FF9409"/>
                </a:solidFill>
                <a:latin typeface="+mj-ea"/>
                <a:ea typeface="+mj-ea"/>
                <a:cs typeface="+mj-ea"/>
                <a:sym typeface="+mn-ea"/>
              </a:rPr>
              <a:t>关于就业</a:t>
            </a:r>
            <a:endParaRPr lang="zh-CN" altLang="zh-CN" sz="4800" b="1" dirty="0">
              <a:solidFill>
                <a:srgbClr val="FF9409"/>
              </a:solidFill>
              <a:latin typeface="+mj-ea"/>
              <a:ea typeface="+mj-ea"/>
              <a:cs typeface="+mj-ea"/>
            </a:endParaRPr>
          </a:p>
        </p:txBody>
      </p:sp>
      <p:pic>
        <p:nvPicPr>
          <p:cNvPr id="9" name="图片 8" descr="2"/>
          <p:cNvPicPr>
            <a:picLocks noChangeAspect="1"/>
          </p:cNvPicPr>
          <p:nvPr/>
        </p:nvPicPr>
        <p:blipFill>
          <a:blip r:embed="rId7" cstate="print"/>
          <a:stretch>
            <a:fillRect/>
          </a:stretch>
        </p:blipFill>
        <p:spPr>
          <a:xfrm>
            <a:off x="415290" y="294005"/>
            <a:ext cx="2857500" cy="6286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15" grpId="0" animBg="1"/>
      <p:bldP spid="16" grpId="0" animBg="1"/>
      <p:bldP spid="17" grpId="0" animBg="1"/>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3" name="矩形 2">
            <a:extLst>
              <a:ext uri="{FF2B5EF4-FFF2-40B4-BE49-F238E27FC236}">
                <a16:creationId xmlns:a16="http://schemas.microsoft.com/office/drawing/2014/main" id="{7668916A-30E8-451D-A6F9-3B9BD68623FE}"/>
              </a:ext>
            </a:extLst>
          </p:cNvPr>
          <p:cNvSpPr/>
          <p:nvPr/>
        </p:nvSpPr>
        <p:spPr>
          <a:xfrm>
            <a:off x="807235" y="1724151"/>
            <a:ext cx="6101196" cy="3830279"/>
          </a:xfrm>
          <a:prstGeom prst="rect">
            <a:avLst/>
          </a:prstGeom>
        </p:spPr>
        <p:txBody>
          <a:bodyPr wrap="square">
            <a:spAutoFit/>
          </a:bodyPr>
          <a:lstStyle/>
          <a:p>
            <a:pPr indent="457200">
              <a:lnSpc>
                <a:spcPct val="150000"/>
              </a:lnSpc>
            </a:pPr>
            <a:r>
              <a:rPr lang="zh-CN" altLang="en-US" sz="2400" b="1" dirty="0">
                <a:solidFill>
                  <a:srgbClr val="CA7386"/>
                </a:solidFill>
                <a:latin typeface="PingFang SC"/>
              </a:rPr>
              <a:t>两方：毕业生</a:t>
            </a:r>
            <a:r>
              <a:rPr lang="en-US" altLang="zh-CN" sz="2400" b="1" dirty="0">
                <a:solidFill>
                  <a:srgbClr val="CA7386"/>
                </a:solidFill>
                <a:latin typeface="PingFang SC"/>
              </a:rPr>
              <a:t>+</a:t>
            </a:r>
            <a:r>
              <a:rPr lang="zh-CN" altLang="en-US" sz="2400" b="1" dirty="0">
                <a:solidFill>
                  <a:srgbClr val="CA7386"/>
                </a:solidFill>
                <a:latin typeface="PingFang SC"/>
              </a:rPr>
              <a:t>用人单位</a:t>
            </a:r>
            <a:endParaRPr lang="zh-CN" altLang="en-US" sz="2400" b="1" dirty="0">
              <a:solidFill>
                <a:srgbClr val="CA7386"/>
              </a:solidFill>
            </a:endParaRPr>
          </a:p>
          <a:p>
            <a:pPr indent="457200">
              <a:lnSpc>
                <a:spcPct val="150000"/>
              </a:lnSpc>
            </a:pPr>
            <a:r>
              <a:rPr lang="zh-CN" altLang="en-US" sz="2000" dirty="0">
                <a:solidFill>
                  <a:srgbClr val="333333"/>
                </a:solidFill>
                <a:latin typeface="PingFang SC"/>
              </a:rPr>
              <a:t>两方协议是在毕业前与公司签的就业意向协议书，因为它</a:t>
            </a:r>
            <a:r>
              <a:rPr lang="zh-CN" altLang="en-US" sz="2000" b="1" dirty="0">
                <a:solidFill>
                  <a:srgbClr val="FF0000"/>
                </a:solidFill>
                <a:latin typeface="PingFang SC"/>
              </a:rPr>
              <a:t>不等同于劳动合同</a:t>
            </a:r>
            <a:r>
              <a:rPr lang="zh-CN" altLang="en-US" sz="2000" dirty="0">
                <a:solidFill>
                  <a:srgbClr val="333333"/>
                </a:solidFill>
                <a:latin typeface="PingFang SC"/>
              </a:rPr>
              <a:t>，所以不受劳动法保护，但两方协议属于合同，是</a:t>
            </a:r>
            <a:r>
              <a:rPr lang="zh-CN" altLang="en-US" sz="2000" b="1" dirty="0">
                <a:solidFill>
                  <a:srgbClr val="FF0000"/>
                </a:solidFill>
                <a:latin typeface="PingFang SC"/>
              </a:rPr>
              <a:t>受合同法约束</a:t>
            </a:r>
            <a:r>
              <a:rPr lang="zh-CN" altLang="en-US" sz="2000" dirty="0">
                <a:solidFill>
                  <a:srgbClr val="333333"/>
                </a:solidFill>
                <a:latin typeface="PingFang SC"/>
              </a:rPr>
              <a:t>的，如果签了字又要违约，是要付违约金的。</a:t>
            </a:r>
            <a:endParaRPr lang="en-US" altLang="zh-CN" sz="2000" dirty="0">
              <a:solidFill>
                <a:srgbClr val="333333"/>
              </a:solidFill>
              <a:latin typeface="PingFang SC"/>
            </a:endParaRPr>
          </a:p>
          <a:p>
            <a:pPr indent="457200">
              <a:lnSpc>
                <a:spcPct val="150000"/>
              </a:lnSpc>
            </a:pPr>
            <a:r>
              <a:rPr lang="zh-CN" altLang="en-US" sz="2000" dirty="0">
                <a:solidFill>
                  <a:srgbClr val="333333"/>
                </a:solidFill>
                <a:latin typeface="PingFang SC"/>
              </a:rPr>
              <a:t>签署两方协议代表你有意到该公司就职。</a:t>
            </a:r>
            <a:endParaRPr lang="en-US" altLang="zh-CN" sz="2000" dirty="0">
              <a:solidFill>
                <a:srgbClr val="333333"/>
              </a:solidFill>
              <a:latin typeface="PingFang SC"/>
            </a:endParaRPr>
          </a:p>
          <a:p>
            <a:pPr indent="457200">
              <a:lnSpc>
                <a:spcPct val="150000"/>
              </a:lnSpc>
            </a:pPr>
            <a:r>
              <a:rPr lang="zh-CN" altLang="en-US" sz="2000" dirty="0">
                <a:solidFill>
                  <a:srgbClr val="333333"/>
                </a:solidFill>
                <a:latin typeface="PingFang SC"/>
              </a:rPr>
              <a:t>违约事关诚信，签约需谨慎</a:t>
            </a:r>
            <a:endParaRPr lang="en-US" altLang="zh-CN" sz="2000" dirty="0">
              <a:solidFill>
                <a:srgbClr val="333333"/>
              </a:solidFill>
              <a:latin typeface="PingFang SC"/>
            </a:endParaRPr>
          </a:p>
          <a:p>
            <a:pPr indent="457200">
              <a:lnSpc>
                <a:spcPct val="150000"/>
              </a:lnSpc>
            </a:pPr>
            <a:r>
              <a:rPr lang="zh-CN" altLang="en-US" sz="2000" dirty="0">
                <a:solidFill>
                  <a:srgbClr val="FF0000"/>
                </a:solidFill>
                <a:latin typeface="PingFang SC"/>
              </a:rPr>
              <a:t>原则上每位同学只可解约一次！</a:t>
            </a:r>
            <a:endParaRPr lang="en-US" altLang="zh-CN" sz="2000" dirty="0">
              <a:solidFill>
                <a:srgbClr val="FF0000"/>
              </a:solidFill>
              <a:latin typeface="PingFang SC"/>
            </a:endParaRPr>
          </a:p>
        </p:txBody>
      </p:sp>
      <p:pic>
        <p:nvPicPr>
          <p:cNvPr id="4" name="Picture 2" descr="https://timgsa.baidu.com/timg?image&amp;quality=80&amp;size=b9999_10000&amp;sec=1600594740396&amp;di=5793ebdd66c55bab326846989edfc48e&amp;imgtype=0&amp;src=http%3A%2F%2Fbpic.588ku.com%2Felement_origin_min_pic%2F00%2F00%2F08%2F2557be54d8965bb.jpg%2521%2Ffwfh%2F804x1474%2Fquality%2F90%2Funsharp%2Ftrue%2Fcompress%2Ftrue">
            <a:extLst>
              <a:ext uri="{FF2B5EF4-FFF2-40B4-BE49-F238E27FC236}">
                <a16:creationId xmlns:a16="http://schemas.microsoft.com/office/drawing/2014/main" id="{BCFF7E82-4CF1-4397-8F72-7A4F984255BC}"/>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7760548" y="802110"/>
            <a:ext cx="3175530" cy="581776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40">
            <a:extLst>
              <a:ext uri="{FF2B5EF4-FFF2-40B4-BE49-F238E27FC236}">
                <a16:creationId xmlns:a16="http://schemas.microsoft.com/office/drawing/2014/main" id="{E61BE649-CBA7-4055-8AC7-835BB08C6D53}"/>
              </a:ext>
            </a:extLst>
          </p:cNvPr>
          <p:cNvSpPr txBox="1"/>
          <p:nvPr/>
        </p:nvSpPr>
        <p:spPr>
          <a:xfrm>
            <a:off x="1390650" y="238125"/>
            <a:ext cx="2236510"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两方协议</a:t>
            </a:r>
          </a:p>
        </p:txBody>
      </p:sp>
    </p:spTree>
    <p:extLst>
      <p:ext uri="{BB962C8B-B14F-4D97-AF65-F5344CB8AC3E}">
        <p14:creationId xmlns:p14="http://schemas.microsoft.com/office/powerpoint/2010/main" val="96714163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6319359"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武汉理工大学网上签约流程</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pic>
        <p:nvPicPr>
          <p:cNvPr id="5" name="图片 4">
            <a:extLst>
              <a:ext uri="{FF2B5EF4-FFF2-40B4-BE49-F238E27FC236}">
                <a16:creationId xmlns:a16="http://schemas.microsoft.com/office/drawing/2014/main" id="{7B564039-CBF6-4232-934C-D6C9328FF8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051770"/>
            <a:ext cx="11430000" cy="5257800"/>
          </a:xfrm>
          <a:prstGeom prst="rect">
            <a:avLst/>
          </a:prstGeom>
        </p:spPr>
      </p:pic>
    </p:spTree>
    <p:extLst>
      <p:ext uri="{BB962C8B-B14F-4D97-AF65-F5344CB8AC3E}">
        <p14:creationId xmlns:p14="http://schemas.microsoft.com/office/powerpoint/2010/main" val="387516185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3262432"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网上签约流程</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3" name="文本框 2">
            <a:extLst>
              <a:ext uri="{FF2B5EF4-FFF2-40B4-BE49-F238E27FC236}">
                <a16:creationId xmlns:a16="http://schemas.microsoft.com/office/drawing/2014/main" id="{9BE4BD6C-3A4B-4693-B12A-07B592D01D80}"/>
              </a:ext>
            </a:extLst>
          </p:cNvPr>
          <p:cNvSpPr txBox="1"/>
          <p:nvPr/>
        </p:nvSpPr>
        <p:spPr>
          <a:xfrm>
            <a:off x="770320" y="947432"/>
            <a:ext cx="10649333" cy="1881990"/>
          </a:xfrm>
          <a:prstGeom prst="rect">
            <a:avLst/>
          </a:prstGeom>
          <a:noFill/>
        </p:spPr>
        <p:txBody>
          <a:bodyPr wrap="square" rtlCol="0" anchor="t">
            <a:spAutoFit/>
          </a:bodyPr>
          <a:lstStyle/>
          <a:p>
            <a:pPr indent="457200">
              <a:lnSpc>
                <a:spcPct val="150000"/>
              </a:lnSpc>
            </a:pPr>
            <a:r>
              <a:rPr lang="zh-CN" altLang="en-US" sz="2000" dirty="0"/>
              <a:t>各位同学进入武汉理工大学就业信息网。从首页右上角“学生”端口登录，账号为</a:t>
            </a:r>
            <a:r>
              <a:rPr lang="zh-CN" altLang="en-US" sz="2000" b="1" dirty="0">
                <a:solidFill>
                  <a:srgbClr val="FF0000"/>
                </a:solidFill>
              </a:rPr>
              <a:t>学号</a:t>
            </a:r>
            <a:r>
              <a:rPr lang="zh-CN" altLang="en-US" sz="2000" dirty="0"/>
              <a:t>，初始密码为</a:t>
            </a:r>
            <a:r>
              <a:rPr lang="zh-CN" altLang="en-US" sz="2000" b="1" dirty="0">
                <a:solidFill>
                  <a:srgbClr val="FF0000"/>
                </a:solidFill>
              </a:rPr>
              <a:t>身份证后六位</a:t>
            </a:r>
            <a:r>
              <a:rPr lang="zh-CN" altLang="en-US" sz="2000" dirty="0"/>
              <a:t>。登录后点击头像，进入个人信息页面，点击左下方的</a:t>
            </a:r>
            <a:r>
              <a:rPr lang="zh-CN" altLang="en-US" sz="2000" b="1" dirty="0">
                <a:solidFill>
                  <a:srgbClr val="FF0000"/>
                </a:solidFill>
              </a:rPr>
              <a:t>“网签管理”</a:t>
            </a:r>
            <a:r>
              <a:rPr lang="zh-CN" altLang="en-US" sz="2000" dirty="0"/>
              <a:t>进入签约系统。</a:t>
            </a:r>
            <a:endParaRPr lang="en-US" altLang="zh-CN" sz="2000" dirty="0"/>
          </a:p>
          <a:p>
            <a:pPr indent="457200">
              <a:lnSpc>
                <a:spcPct val="150000"/>
              </a:lnSpc>
            </a:pPr>
            <a:r>
              <a:rPr lang="en-US" altLang="zh-CN" sz="2000" dirty="0"/>
              <a:t>http://scc.whut.edu.cn</a:t>
            </a:r>
            <a:endParaRPr lang="zh-CN" altLang="en-US" sz="2000" dirty="0"/>
          </a:p>
        </p:txBody>
      </p:sp>
      <p:pic>
        <p:nvPicPr>
          <p:cNvPr id="4" name="图片 3">
            <a:extLst>
              <a:ext uri="{FF2B5EF4-FFF2-40B4-BE49-F238E27FC236}">
                <a16:creationId xmlns:a16="http://schemas.microsoft.com/office/drawing/2014/main" id="{208B6F79-2D88-4C11-9284-611887871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033" y="3204211"/>
            <a:ext cx="6795704" cy="2286554"/>
          </a:xfrm>
          <a:prstGeom prst="rect">
            <a:avLst/>
          </a:prstGeom>
        </p:spPr>
      </p:pic>
      <p:pic>
        <p:nvPicPr>
          <p:cNvPr id="6" name="图片 5">
            <a:extLst>
              <a:ext uri="{FF2B5EF4-FFF2-40B4-BE49-F238E27FC236}">
                <a16:creationId xmlns:a16="http://schemas.microsoft.com/office/drawing/2014/main" id="{E7C12D33-F842-47F2-967C-395AFAEEB4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8302" y="3090282"/>
            <a:ext cx="4615037" cy="2547844"/>
          </a:xfrm>
          <a:prstGeom prst="rect">
            <a:avLst/>
          </a:prstGeom>
        </p:spPr>
      </p:pic>
    </p:spTree>
    <p:extLst>
      <p:ext uri="{BB962C8B-B14F-4D97-AF65-F5344CB8AC3E}">
        <p14:creationId xmlns:p14="http://schemas.microsoft.com/office/powerpoint/2010/main" val="1535557421"/>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3262432"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网上签约流程</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3" name="文本框 2">
            <a:extLst>
              <a:ext uri="{FF2B5EF4-FFF2-40B4-BE49-F238E27FC236}">
                <a16:creationId xmlns:a16="http://schemas.microsoft.com/office/drawing/2014/main" id="{B7E37ED4-6247-4E28-931C-94ADE9805D08}"/>
              </a:ext>
            </a:extLst>
          </p:cNvPr>
          <p:cNvSpPr txBox="1"/>
          <p:nvPr/>
        </p:nvSpPr>
        <p:spPr>
          <a:xfrm>
            <a:off x="770320" y="947432"/>
            <a:ext cx="10649333" cy="958660"/>
          </a:xfrm>
          <a:prstGeom prst="rect">
            <a:avLst/>
          </a:prstGeom>
          <a:noFill/>
        </p:spPr>
        <p:txBody>
          <a:bodyPr wrap="square" rtlCol="0" anchor="t">
            <a:spAutoFit/>
          </a:bodyPr>
          <a:lstStyle/>
          <a:p>
            <a:pPr indent="457200">
              <a:lnSpc>
                <a:spcPct val="150000"/>
              </a:lnSpc>
            </a:pPr>
            <a:r>
              <a:rPr lang="zh-CN" altLang="en-US" sz="2000" dirty="0"/>
              <a:t>学生登录网上签约系统，然后点击“网上签约管理”，即可看到企业发给自己的邀约信息。点击企业名称或“预览” ，即可查看企业的邀约详情。</a:t>
            </a:r>
          </a:p>
        </p:txBody>
      </p:sp>
      <p:pic>
        <p:nvPicPr>
          <p:cNvPr id="4" name="图片 3">
            <a:extLst>
              <a:ext uri="{FF2B5EF4-FFF2-40B4-BE49-F238E27FC236}">
                <a16:creationId xmlns:a16="http://schemas.microsoft.com/office/drawing/2014/main" id="{EE4F9F76-593E-4F5C-ABCE-19DB30DD9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0937" y="2462606"/>
            <a:ext cx="7210425" cy="2419350"/>
          </a:xfrm>
          <a:prstGeom prst="rect">
            <a:avLst/>
          </a:prstGeom>
        </p:spPr>
      </p:pic>
    </p:spTree>
    <p:extLst>
      <p:ext uri="{BB962C8B-B14F-4D97-AF65-F5344CB8AC3E}">
        <p14:creationId xmlns:p14="http://schemas.microsoft.com/office/powerpoint/2010/main" val="111778191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3262432"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网上签约流程</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3" name="文本框 2">
            <a:extLst>
              <a:ext uri="{FF2B5EF4-FFF2-40B4-BE49-F238E27FC236}">
                <a16:creationId xmlns:a16="http://schemas.microsoft.com/office/drawing/2014/main" id="{489BAC04-ABEB-4910-888E-052CC97D4C80}"/>
              </a:ext>
            </a:extLst>
          </p:cNvPr>
          <p:cNvSpPr txBox="1"/>
          <p:nvPr/>
        </p:nvSpPr>
        <p:spPr>
          <a:xfrm>
            <a:off x="770320" y="947432"/>
            <a:ext cx="10649333" cy="2438103"/>
          </a:xfrm>
          <a:prstGeom prst="rect">
            <a:avLst/>
          </a:prstGeom>
          <a:noFill/>
        </p:spPr>
        <p:txBody>
          <a:bodyPr wrap="square" rtlCol="0" anchor="t">
            <a:spAutoFit/>
          </a:bodyPr>
          <a:lstStyle/>
          <a:p>
            <a:pPr indent="457200">
              <a:lnSpc>
                <a:spcPct val="150000"/>
              </a:lnSpc>
            </a:pPr>
            <a:r>
              <a:rPr lang="zh-CN" altLang="en-US" sz="2000" dirty="0"/>
              <a:t>点击企业名称，填写完成“获取途径”、 “工作职位类别”、 “月薪等级”、“岗位专业匹配度”等调查信息后，点击“确认应约”按钮，即可完成应约。</a:t>
            </a:r>
            <a:endParaRPr lang="en-US" altLang="zh-CN" sz="2000" dirty="0"/>
          </a:p>
          <a:p>
            <a:pPr indent="457200">
              <a:lnSpc>
                <a:spcPct val="150000"/>
              </a:lnSpc>
            </a:pPr>
            <a:r>
              <a:rPr lang="zh-CN" altLang="en-US" sz="2400" b="1" dirty="0">
                <a:solidFill>
                  <a:srgbClr val="FF0000"/>
                </a:solidFill>
              </a:rPr>
              <a:t>特别提醒：</a:t>
            </a:r>
          </a:p>
          <a:p>
            <a:pPr indent="457200">
              <a:lnSpc>
                <a:spcPct val="150000"/>
              </a:lnSpc>
            </a:pPr>
            <a:r>
              <a:rPr lang="zh-CN" altLang="en-US" sz="2000" dirty="0"/>
              <a:t>请各位同学详细查看邀约信息，应约之后，即签约完成，如有意向与其他单位签约必须与原单位解约并拿到加盖单位行政公章或人事部门公章的纸质解约函。</a:t>
            </a:r>
          </a:p>
        </p:txBody>
      </p:sp>
      <p:pic>
        <p:nvPicPr>
          <p:cNvPr id="4" name="Picture 2" descr="https://timgsa.baidu.com/timg?image&amp;quality=80&amp;size=b9999_10000&amp;sec=1601198296025&amp;di=7daa04486a5f9ec13c1d17e374f67ee0&amp;imgtype=0&amp;src=http%3A%2F%2Fn.sinaimg.cn%2Fsinacn20111%2F600%2Fw900h500%2F20190506%2Fae3e-hwfpcxp2799181.jpg">
            <a:extLst>
              <a:ext uri="{FF2B5EF4-FFF2-40B4-BE49-F238E27FC236}">
                <a16:creationId xmlns:a16="http://schemas.microsoft.com/office/drawing/2014/main" id="{53DB0B3B-9E35-4F7B-B3BC-9E4C70F288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174"/>
          <a:stretch/>
        </p:blipFill>
        <p:spPr bwMode="auto">
          <a:xfrm>
            <a:off x="2393699" y="3549406"/>
            <a:ext cx="6858874" cy="296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402143"/>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3262432"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网上签约流程</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3" name="矩形 2">
            <a:extLst>
              <a:ext uri="{FF2B5EF4-FFF2-40B4-BE49-F238E27FC236}">
                <a16:creationId xmlns:a16="http://schemas.microsoft.com/office/drawing/2014/main" id="{650E84AE-E55D-44CC-B10F-512E187FD28B}"/>
              </a:ext>
            </a:extLst>
          </p:cNvPr>
          <p:cNvSpPr/>
          <p:nvPr/>
        </p:nvSpPr>
        <p:spPr>
          <a:xfrm>
            <a:off x="525777" y="886222"/>
            <a:ext cx="3534164" cy="6046271"/>
          </a:xfrm>
          <a:prstGeom prst="rect">
            <a:avLst/>
          </a:prstGeom>
        </p:spPr>
        <p:txBody>
          <a:bodyPr wrap="square">
            <a:spAutoFit/>
          </a:bodyPr>
          <a:lstStyle/>
          <a:p>
            <a:pPr indent="457200">
              <a:lnSpc>
                <a:spcPct val="150000"/>
              </a:lnSpc>
            </a:pPr>
            <a:r>
              <a:rPr lang="zh-CN" altLang="en-US" sz="2000" dirty="0">
                <a:solidFill>
                  <a:srgbClr val="333333"/>
                </a:solidFill>
                <a:latin typeface="PingFang SC"/>
              </a:rPr>
              <a:t>网上签约审核通过后，毕业生进入“网上签约管理”，点击“预览”按钮，可预览审核通过后的有效“就业协议备案表”，点击“打印”，打印预览时通过</a:t>
            </a:r>
            <a:r>
              <a:rPr lang="zh-CN" altLang="en-US" sz="2000" b="1" dirty="0">
                <a:solidFill>
                  <a:srgbClr val="FF0000"/>
                </a:solidFill>
                <a:latin typeface="PingFang SC"/>
              </a:rPr>
              <a:t>勾选打印背景图形</a:t>
            </a:r>
            <a:r>
              <a:rPr lang="zh-CN" altLang="en-US" sz="2000" dirty="0">
                <a:solidFill>
                  <a:srgbClr val="333333"/>
                </a:solidFill>
                <a:latin typeface="PingFang SC"/>
              </a:rPr>
              <a:t>打印学校印章 ，打印</a:t>
            </a:r>
            <a:r>
              <a:rPr lang="zh-CN" altLang="en-US" sz="2000" b="1" dirty="0">
                <a:solidFill>
                  <a:srgbClr val="FF0000"/>
                </a:solidFill>
                <a:latin typeface="PingFang SC"/>
              </a:rPr>
              <a:t>（四份）就业协议备案表</a:t>
            </a:r>
            <a:r>
              <a:rPr lang="zh-CN" altLang="en-US" sz="2000" dirty="0">
                <a:solidFill>
                  <a:srgbClr val="333333"/>
                </a:solidFill>
                <a:latin typeface="PingFang SC"/>
              </a:rPr>
              <a:t>，</a:t>
            </a:r>
            <a:r>
              <a:rPr lang="zh-CN" altLang="en-US" sz="2000" dirty="0">
                <a:solidFill>
                  <a:srgbClr val="2E76B8"/>
                </a:solidFill>
                <a:latin typeface="PingFang SC"/>
              </a:rPr>
              <a:t>进行双方签章及报上级主管部门等后续手续</a:t>
            </a:r>
            <a:r>
              <a:rPr lang="zh-CN" altLang="en-US" sz="2000" dirty="0">
                <a:solidFill>
                  <a:srgbClr val="333333"/>
                </a:solidFill>
                <a:latin typeface="PingFang SC"/>
              </a:rPr>
              <a:t>，盖章后的四份就业协议备案表分别由学校、用人单位、学院及本人留存。</a:t>
            </a:r>
            <a:r>
              <a:rPr lang="zh-CN" altLang="en-US" sz="2000" b="1" dirty="0">
                <a:solidFill>
                  <a:srgbClr val="FF0000"/>
                </a:solidFill>
                <a:latin typeface="PingFang SC"/>
              </a:rPr>
              <a:t>学校及学院的</a:t>
            </a:r>
            <a:r>
              <a:rPr lang="en-US" altLang="zh-CN" sz="2000" b="1" dirty="0">
                <a:solidFill>
                  <a:srgbClr val="FF0000"/>
                </a:solidFill>
                <a:latin typeface="PingFang SC"/>
              </a:rPr>
              <a:t>2</a:t>
            </a:r>
            <a:r>
              <a:rPr lang="zh-CN" altLang="en-US" sz="2000" b="1" dirty="0">
                <a:solidFill>
                  <a:srgbClr val="FF0000"/>
                </a:solidFill>
                <a:latin typeface="PingFang SC"/>
              </a:rPr>
              <a:t>份交到鉴主</a:t>
            </a:r>
            <a:r>
              <a:rPr lang="en-US" altLang="zh-CN" sz="2000" b="1" dirty="0">
                <a:solidFill>
                  <a:srgbClr val="FF0000"/>
                </a:solidFill>
                <a:latin typeface="PingFang SC"/>
              </a:rPr>
              <a:t>1218</a:t>
            </a:r>
            <a:r>
              <a:rPr lang="zh-CN" altLang="en-US" sz="2000" b="1" dirty="0">
                <a:solidFill>
                  <a:srgbClr val="FF0000"/>
                </a:solidFill>
                <a:latin typeface="PingFang SC"/>
              </a:rPr>
              <a:t>。</a:t>
            </a:r>
            <a:endParaRPr lang="en-US" altLang="zh-CN" sz="2000" b="1" dirty="0">
              <a:solidFill>
                <a:srgbClr val="FF0000"/>
              </a:solidFill>
              <a:latin typeface="PingFang SC"/>
            </a:endParaRPr>
          </a:p>
        </p:txBody>
      </p:sp>
      <p:pic>
        <p:nvPicPr>
          <p:cNvPr id="4" name="图片 3">
            <a:extLst>
              <a:ext uri="{FF2B5EF4-FFF2-40B4-BE49-F238E27FC236}">
                <a16:creationId xmlns:a16="http://schemas.microsoft.com/office/drawing/2014/main" id="{3F610EAA-7A51-448F-9757-49E4FA336C45}"/>
              </a:ext>
            </a:extLst>
          </p:cNvPr>
          <p:cNvPicPr>
            <a:picLocks noChangeAspect="1"/>
          </p:cNvPicPr>
          <p:nvPr/>
        </p:nvPicPr>
        <p:blipFill>
          <a:blip r:embed="rId4"/>
          <a:stretch>
            <a:fillRect/>
          </a:stretch>
        </p:blipFill>
        <p:spPr>
          <a:xfrm>
            <a:off x="4123799" y="812053"/>
            <a:ext cx="8068201" cy="938000"/>
          </a:xfrm>
          <a:prstGeom prst="rect">
            <a:avLst/>
          </a:prstGeom>
        </p:spPr>
      </p:pic>
      <p:pic>
        <p:nvPicPr>
          <p:cNvPr id="5" name="图片 4">
            <a:extLst>
              <a:ext uri="{FF2B5EF4-FFF2-40B4-BE49-F238E27FC236}">
                <a16:creationId xmlns:a16="http://schemas.microsoft.com/office/drawing/2014/main" id="{124D9E2F-EAC8-4867-943F-451A75370FD5}"/>
              </a:ext>
            </a:extLst>
          </p:cNvPr>
          <p:cNvPicPr>
            <a:picLocks noChangeAspect="1"/>
          </p:cNvPicPr>
          <p:nvPr/>
        </p:nvPicPr>
        <p:blipFill>
          <a:blip r:embed="rId5"/>
          <a:stretch>
            <a:fillRect/>
          </a:stretch>
        </p:blipFill>
        <p:spPr>
          <a:xfrm>
            <a:off x="4649574" y="1790822"/>
            <a:ext cx="7016649" cy="5067178"/>
          </a:xfrm>
          <a:prstGeom prst="rect">
            <a:avLst/>
          </a:prstGeom>
        </p:spPr>
      </p:pic>
      <p:sp>
        <p:nvSpPr>
          <p:cNvPr id="6" name="文本框 5">
            <a:extLst>
              <a:ext uri="{FF2B5EF4-FFF2-40B4-BE49-F238E27FC236}">
                <a16:creationId xmlns:a16="http://schemas.microsoft.com/office/drawing/2014/main" id="{BF8D0657-6B77-4A41-82B0-4C13E9BDD5C5}"/>
              </a:ext>
            </a:extLst>
          </p:cNvPr>
          <p:cNvSpPr txBox="1"/>
          <p:nvPr/>
        </p:nvSpPr>
        <p:spPr>
          <a:xfrm>
            <a:off x="4944138" y="5582093"/>
            <a:ext cx="1247554" cy="338554"/>
          </a:xfrm>
          <a:prstGeom prst="rect">
            <a:avLst/>
          </a:prstGeom>
          <a:noFill/>
        </p:spPr>
        <p:txBody>
          <a:bodyPr wrap="square" rtlCol="0">
            <a:spAutoFit/>
          </a:bodyPr>
          <a:lstStyle/>
          <a:p>
            <a:r>
              <a:rPr lang="en-US" altLang="zh-CN" sz="1600" dirty="0">
                <a:solidFill>
                  <a:srgbClr val="FF0000"/>
                </a:solidFill>
              </a:rPr>
              <a:t>1</a:t>
            </a:r>
            <a:r>
              <a:rPr lang="zh-CN" altLang="en-US" sz="1600" dirty="0">
                <a:solidFill>
                  <a:srgbClr val="FF0000"/>
                </a:solidFill>
              </a:rPr>
              <a:t>单位盖章</a:t>
            </a:r>
          </a:p>
        </p:txBody>
      </p:sp>
      <p:sp>
        <p:nvSpPr>
          <p:cNvPr id="7" name="文本框 6">
            <a:extLst>
              <a:ext uri="{FF2B5EF4-FFF2-40B4-BE49-F238E27FC236}">
                <a16:creationId xmlns:a16="http://schemas.microsoft.com/office/drawing/2014/main" id="{F43765A0-AF33-4ECC-B514-C4675E7DB75F}"/>
              </a:ext>
            </a:extLst>
          </p:cNvPr>
          <p:cNvSpPr txBox="1"/>
          <p:nvPr/>
        </p:nvSpPr>
        <p:spPr>
          <a:xfrm>
            <a:off x="6389623" y="5582093"/>
            <a:ext cx="1247553" cy="338554"/>
          </a:xfrm>
          <a:prstGeom prst="rect">
            <a:avLst/>
          </a:prstGeom>
          <a:noFill/>
        </p:spPr>
        <p:txBody>
          <a:bodyPr wrap="square" rtlCol="0">
            <a:spAutoFit/>
          </a:bodyPr>
          <a:lstStyle/>
          <a:p>
            <a:r>
              <a:rPr lang="en-US" altLang="zh-CN" sz="1600" dirty="0">
                <a:solidFill>
                  <a:srgbClr val="FF0000"/>
                </a:solidFill>
              </a:rPr>
              <a:t>3</a:t>
            </a:r>
            <a:r>
              <a:rPr lang="zh-CN" altLang="en-US" sz="1600" dirty="0">
                <a:solidFill>
                  <a:srgbClr val="FF0000"/>
                </a:solidFill>
              </a:rPr>
              <a:t>本人签名</a:t>
            </a:r>
          </a:p>
        </p:txBody>
      </p:sp>
      <p:sp>
        <p:nvSpPr>
          <p:cNvPr id="8" name="文本框 7">
            <a:extLst>
              <a:ext uri="{FF2B5EF4-FFF2-40B4-BE49-F238E27FC236}">
                <a16:creationId xmlns:a16="http://schemas.microsoft.com/office/drawing/2014/main" id="{14869023-9FB8-41E6-A5F6-769D14A541F6}"/>
              </a:ext>
            </a:extLst>
          </p:cNvPr>
          <p:cNvSpPr txBox="1"/>
          <p:nvPr/>
        </p:nvSpPr>
        <p:spPr>
          <a:xfrm>
            <a:off x="5299648" y="6027003"/>
            <a:ext cx="2179949" cy="830997"/>
          </a:xfrm>
          <a:prstGeom prst="rect">
            <a:avLst/>
          </a:prstGeom>
          <a:noFill/>
        </p:spPr>
        <p:txBody>
          <a:bodyPr wrap="square" rtlCol="0">
            <a:spAutoFit/>
          </a:bodyPr>
          <a:lstStyle/>
          <a:p>
            <a:r>
              <a:rPr lang="en-US" altLang="zh-CN" sz="1600" dirty="0">
                <a:solidFill>
                  <a:srgbClr val="FF0000"/>
                </a:solidFill>
              </a:rPr>
              <a:t>2</a:t>
            </a:r>
            <a:r>
              <a:rPr lang="zh-CN" altLang="en-US" sz="1600" dirty="0">
                <a:solidFill>
                  <a:srgbClr val="FF0000"/>
                </a:solidFill>
              </a:rPr>
              <a:t>档案回原籍不用盖章</a:t>
            </a:r>
            <a:br>
              <a:rPr lang="en-US" altLang="zh-CN" sz="1600" dirty="0">
                <a:solidFill>
                  <a:srgbClr val="FF0000"/>
                </a:solidFill>
              </a:rPr>
            </a:br>
            <a:r>
              <a:rPr lang="en-US" altLang="zh-CN" sz="1600" dirty="0">
                <a:solidFill>
                  <a:srgbClr val="FF0000"/>
                </a:solidFill>
              </a:rPr>
              <a:t>  </a:t>
            </a:r>
            <a:r>
              <a:rPr lang="zh-CN" altLang="en-US" sz="1600" dirty="0">
                <a:solidFill>
                  <a:srgbClr val="FF0000"/>
                </a:solidFill>
              </a:rPr>
              <a:t>档案去公司需公司上级人力资源部门盖章</a:t>
            </a:r>
          </a:p>
        </p:txBody>
      </p:sp>
    </p:spTree>
    <p:extLst>
      <p:ext uri="{BB962C8B-B14F-4D97-AF65-F5344CB8AC3E}">
        <p14:creationId xmlns:p14="http://schemas.microsoft.com/office/powerpoint/2010/main" val="148015571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2236510"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解约流程</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3" name="矩形 2">
            <a:extLst>
              <a:ext uri="{FF2B5EF4-FFF2-40B4-BE49-F238E27FC236}">
                <a16:creationId xmlns:a16="http://schemas.microsoft.com/office/drawing/2014/main" id="{02CF230C-CB50-427A-8B0C-4816AA40C538}"/>
              </a:ext>
            </a:extLst>
          </p:cNvPr>
          <p:cNvSpPr/>
          <p:nvPr/>
        </p:nvSpPr>
        <p:spPr>
          <a:xfrm>
            <a:off x="525776" y="886222"/>
            <a:ext cx="11227199" cy="1891287"/>
          </a:xfrm>
          <a:prstGeom prst="rect">
            <a:avLst/>
          </a:prstGeom>
        </p:spPr>
        <p:txBody>
          <a:bodyPr wrap="square">
            <a:spAutoFit/>
          </a:bodyPr>
          <a:lstStyle/>
          <a:p>
            <a:pPr indent="457200">
              <a:lnSpc>
                <a:spcPct val="150000"/>
              </a:lnSpc>
            </a:pPr>
            <a:r>
              <a:rPr lang="zh-CN" altLang="en-US" sz="2000" dirty="0">
                <a:solidFill>
                  <a:srgbClr val="333333"/>
                </a:solidFill>
                <a:latin typeface="PingFang SC"/>
              </a:rPr>
              <a:t>用人单位与已签约学生达成解约共识，出具</a:t>
            </a:r>
            <a:r>
              <a:rPr lang="zh-CN" altLang="en-US" sz="2000" b="1" dirty="0">
                <a:solidFill>
                  <a:srgbClr val="FF0000"/>
                </a:solidFill>
                <a:latin typeface="PingFang SC"/>
              </a:rPr>
              <a:t>纸质解约函</a:t>
            </a:r>
            <a:r>
              <a:rPr lang="zh-CN" altLang="en-US" sz="2000" dirty="0">
                <a:solidFill>
                  <a:srgbClr val="333333"/>
                </a:solidFill>
                <a:latin typeface="PingFang SC"/>
              </a:rPr>
              <a:t>（需加盖单位行政公章或人事部门公章），学生</a:t>
            </a:r>
            <a:r>
              <a:rPr lang="zh-CN" altLang="en-US" sz="2000" b="1" dirty="0">
                <a:solidFill>
                  <a:srgbClr val="FF0000"/>
                </a:solidFill>
                <a:latin typeface="PingFang SC"/>
              </a:rPr>
              <a:t>在网上签约系统提出解约申请</a:t>
            </a:r>
            <a:r>
              <a:rPr lang="zh-CN" altLang="en-US" sz="2000" dirty="0">
                <a:solidFill>
                  <a:srgbClr val="333333"/>
                </a:solidFill>
                <a:latin typeface="PingFang SC"/>
              </a:rPr>
              <a:t>，填写</a:t>
            </a:r>
            <a:r>
              <a:rPr lang="en-US" altLang="zh-CN" sz="2000" dirty="0">
                <a:solidFill>
                  <a:srgbClr val="333333"/>
                </a:solidFill>
                <a:latin typeface="PingFang SC"/>
              </a:rPr>
              <a:t>《</a:t>
            </a:r>
            <a:r>
              <a:rPr lang="zh-CN" altLang="en-US" sz="2000" dirty="0">
                <a:solidFill>
                  <a:srgbClr val="333333"/>
                </a:solidFill>
                <a:latin typeface="PingFang SC"/>
              </a:rPr>
              <a:t>武汉理工大学毕业生解约申请表</a:t>
            </a:r>
            <a:r>
              <a:rPr lang="en-US" altLang="zh-CN" sz="2000" dirty="0">
                <a:solidFill>
                  <a:srgbClr val="333333"/>
                </a:solidFill>
                <a:latin typeface="PingFang SC"/>
              </a:rPr>
              <a:t>》</a:t>
            </a:r>
            <a:r>
              <a:rPr lang="zh-CN" altLang="en-US" sz="2000" dirty="0">
                <a:solidFill>
                  <a:srgbClr val="333333"/>
                </a:solidFill>
                <a:latin typeface="PingFang SC"/>
              </a:rPr>
              <a:t>，附纸质解约函复印件</a:t>
            </a:r>
            <a:r>
              <a:rPr lang="en-US" altLang="zh-CN" sz="2000" dirty="0">
                <a:solidFill>
                  <a:srgbClr val="333333"/>
                </a:solidFill>
                <a:latin typeface="PingFang SC"/>
              </a:rPr>
              <a:t>1</a:t>
            </a:r>
            <a:r>
              <a:rPr lang="zh-CN" altLang="en-US" sz="2000" dirty="0">
                <a:solidFill>
                  <a:srgbClr val="333333"/>
                </a:solidFill>
                <a:latin typeface="PingFang SC"/>
              </a:rPr>
              <a:t>份交由学院审核后，交学校就业中心办理解约手续。</a:t>
            </a:r>
            <a:endParaRPr lang="en-US" altLang="zh-CN" sz="2000" dirty="0">
              <a:solidFill>
                <a:srgbClr val="333333"/>
              </a:solidFill>
              <a:latin typeface="PingFang SC"/>
            </a:endParaRPr>
          </a:p>
          <a:p>
            <a:pPr indent="457200">
              <a:lnSpc>
                <a:spcPct val="150000"/>
              </a:lnSpc>
            </a:pPr>
            <a:r>
              <a:rPr lang="zh-CN" altLang="en-US" sz="2000" b="1" dirty="0">
                <a:solidFill>
                  <a:srgbClr val="FF0000"/>
                </a:solidFill>
                <a:latin typeface="PingFang SC"/>
              </a:rPr>
              <a:t>解约后三天内学生不能应约</a:t>
            </a:r>
            <a:r>
              <a:rPr lang="zh-CN" altLang="en-US" sz="2000" dirty="0">
                <a:solidFill>
                  <a:srgbClr val="333333"/>
                </a:solidFill>
                <a:latin typeface="PingFang SC"/>
              </a:rPr>
              <a:t>。</a:t>
            </a:r>
            <a:endParaRPr lang="en-US" altLang="zh-CN" sz="2000" dirty="0">
              <a:solidFill>
                <a:srgbClr val="333333"/>
              </a:solidFill>
              <a:latin typeface="PingFang SC"/>
            </a:endParaRPr>
          </a:p>
        </p:txBody>
      </p:sp>
      <p:pic>
        <p:nvPicPr>
          <p:cNvPr id="4" name="图片 3">
            <a:extLst>
              <a:ext uri="{FF2B5EF4-FFF2-40B4-BE49-F238E27FC236}">
                <a16:creationId xmlns:a16="http://schemas.microsoft.com/office/drawing/2014/main" id="{E3AD5505-BABA-416B-8FF2-AF411801A150}"/>
              </a:ext>
            </a:extLst>
          </p:cNvPr>
          <p:cNvPicPr>
            <a:picLocks noChangeAspect="1"/>
          </p:cNvPicPr>
          <p:nvPr/>
        </p:nvPicPr>
        <p:blipFill>
          <a:blip r:embed="rId4"/>
          <a:stretch>
            <a:fillRect/>
          </a:stretch>
        </p:blipFill>
        <p:spPr>
          <a:xfrm>
            <a:off x="668720" y="2757600"/>
            <a:ext cx="10674301" cy="4100400"/>
          </a:xfrm>
          <a:prstGeom prst="rect">
            <a:avLst/>
          </a:prstGeom>
        </p:spPr>
      </p:pic>
    </p:spTree>
    <p:extLst>
      <p:ext uri="{BB962C8B-B14F-4D97-AF65-F5344CB8AC3E}">
        <p14:creationId xmlns:p14="http://schemas.microsoft.com/office/powerpoint/2010/main" val="656141621"/>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3384260"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其他注意事项</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3" name="矩形 2">
            <a:extLst>
              <a:ext uri="{FF2B5EF4-FFF2-40B4-BE49-F238E27FC236}">
                <a16:creationId xmlns:a16="http://schemas.microsoft.com/office/drawing/2014/main" id="{2C324CDD-52C2-474A-BFF6-DA7573CD6C1A}"/>
              </a:ext>
            </a:extLst>
          </p:cNvPr>
          <p:cNvSpPr/>
          <p:nvPr/>
        </p:nvSpPr>
        <p:spPr>
          <a:xfrm>
            <a:off x="525776" y="886222"/>
            <a:ext cx="11227199" cy="504882"/>
          </a:xfrm>
          <a:prstGeom prst="rect">
            <a:avLst/>
          </a:prstGeom>
        </p:spPr>
        <p:txBody>
          <a:bodyPr wrap="square">
            <a:spAutoFit/>
          </a:bodyPr>
          <a:lstStyle/>
          <a:p>
            <a:pPr indent="457200">
              <a:lnSpc>
                <a:spcPct val="150000"/>
              </a:lnSpc>
            </a:pPr>
            <a:r>
              <a:rPr lang="zh-CN" altLang="en-US" sz="2000" dirty="0">
                <a:solidFill>
                  <a:srgbClr val="333333"/>
                </a:solidFill>
                <a:latin typeface="PingFang SC"/>
              </a:rPr>
              <a:t>三方、解约、派遣等文件详细见就业信息网首页</a:t>
            </a:r>
            <a:r>
              <a:rPr lang="en-US" altLang="zh-CN" sz="2000" dirty="0">
                <a:solidFill>
                  <a:srgbClr val="333333"/>
                </a:solidFill>
                <a:latin typeface="PingFang SC"/>
              </a:rPr>
              <a:t>-</a:t>
            </a:r>
            <a:r>
              <a:rPr lang="zh-CN" altLang="en-US" sz="2000" dirty="0">
                <a:solidFill>
                  <a:srgbClr val="333333"/>
                </a:solidFill>
                <a:latin typeface="PingFang SC"/>
              </a:rPr>
              <a:t>学生服务</a:t>
            </a:r>
            <a:r>
              <a:rPr lang="en-US" altLang="zh-CN" sz="2000" dirty="0">
                <a:solidFill>
                  <a:srgbClr val="333333"/>
                </a:solidFill>
                <a:latin typeface="PingFang SC"/>
              </a:rPr>
              <a:t>-</a:t>
            </a:r>
            <a:r>
              <a:rPr lang="zh-CN" altLang="en-US" sz="2000" dirty="0">
                <a:solidFill>
                  <a:srgbClr val="333333"/>
                </a:solidFill>
                <a:latin typeface="PingFang SC"/>
              </a:rPr>
              <a:t>办事指南</a:t>
            </a:r>
            <a:endParaRPr lang="en-US" altLang="zh-CN" sz="2000" dirty="0">
              <a:solidFill>
                <a:srgbClr val="333333"/>
              </a:solidFill>
              <a:latin typeface="PingFang SC"/>
            </a:endParaRPr>
          </a:p>
        </p:txBody>
      </p:sp>
      <p:pic>
        <p:nvPicPr>
          <p:cNvPr id="4" name="图片 3">
            <a:extLst>
              <a:ext uri="{FF2B5EF4-FFF2-40B4-BE49-F238E27FC236}">
                <a16:creationId xmlns:a16="http://schemas.microsoft.com/office/drawing/2014/main" id="{E0D7B699-03D7-433D-B3CC-4872C40E6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391" y="1511253"/>
            <a:ext cx="8109244" cy="4902130"/>
          </a:xfrm>
          <a:prstGeom prst="rect">
            <a:avLst/>
          </a:prstGeom>
        </p:spPr>
      </p:pic>
    </p:spTree>
    <p:extLst>
      <p:ext uri="{BB962C8B-B14F-4D97-AF65-F5344CB8AC3E}">
        <p14:creationId xmlns:p14="http://schemas.microsoft.com/office/powerpoint/2010/main" val="221570347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937172"/>
            <a:ext cx="12192000" cy="2921145"/>
          </a:xfrm>
          <a:prstGeom prst="rect">
            <a:avLst/>
          </a:prstGeom>
        </p:spPr>
      </p:pic>
      <p:sp>
        <p:nvSpPr>
          <p:cNvPr id="8" name="直角三角形 7"/>
          <p:cNvSpPr/>
          <p:nvPr/>
        </p:nvSpPr>
        <p:spPr>
          <a:xfrm rot="16200000" flipH="1">
            <a:off x="5881291" y="547293"/>
            <a:ext cx="6858001" cy="5763419"/>
          </a:xfrm>
          <a:prstGeom prst="rtTriangle">
            <a:avLst/>
          </a:prstGeom>
          <a:solidFill>
            <a:schemeClr val="bg1"/>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26"/>
          <p:cNvSpPr/>
          <p:nvPr/>
        </p:nvSpPr>
        <p:spPr>
          <a:xfrm rot="19213909">
            <a:off x="9613427" y="1163074"/>
            <a:ext cx="2735372" cy="4283085"/>
          </a:xfrm>
          <a:custGeom>
            <a:avLst/>
            <a:gdLst>
              <a:gd name="connsiteX0" fmla="*/ 2735372 w 2735372"/>
              <a:gd name="connsiteY0" fmla="*/ 0 h 4283085"/>
              <a:gd name="connsiteX1" fmla="*/ 2735372 w 2735372"/>
              <a:gd name="connsiteY1" fmla="*/ 2391089 h 4283085"/>
              <a:gd name="connsiteX2" fmla="*/ 1160799 w 2735372"/>
              <a:gd name="connsiteY2" fmla="*/ 4283085 h 4283085"/>
              <a:gd name="connsiteX3" fmla="*/ 0 w 2735372"/>
              <a:gd name="connsiteY3" fmla="*/ 4283085 h 4283085"/>
              <a:gd name="connsiteX4" fmla="*/ 0 w 2735372"/>
              <a:gd name="connsiteY4" fmla="*/ 0 h 4283085"/>
              <a:gd name="connsiteX5" fmla="*/ 2735372 w 2735372"/>
              <a:gd name="connsiteY5" fmla="*/ 0 h 428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372" h="4283085">
                <a:moveTo>
                  <a:pt x="2735372" y="0"/>
                </a:moveTo>
                <a:lnTo>
                  <a:pt x="2735372" y="2391089"/>
                </a:lnTo>
                <a:lnTo>
                  <a:pt x="1160799" y="4283085"/>
                </a:lnTo>
                <a:lnTo>
                  <a:pt x="0" y="4283085"/>
                </a:lnTo>
                <a:lnTo>
                  <a:pt x="0" y="0"/>
                </a:lnTo>
                <a:lnTo>
                  <a:pt x="2735372" y="0"/>
                </a:lnTo>
                <a:close/>
              </a:path>
            </a:pathLst>
          </a:cu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9213909">
            <a:off x="7163830" y="956519"/>
            <a:ext cx="1636495" cy="1555715"/>
          </a:xfrm>
          <a:prstGeom prst="rect">
            <a:avLst/>
          </a:prstGeom>
          <a:solidFill>
            <a:srgbClr val="245D9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9213909">
            <a:off x="6659510" y="258967"/>
            <a:ext cx="770988" cy="698591"/>
          </a:xfrm>
          <a:prstGeom prst="rect">
            <a:avLst/>
          </a:pr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9213909">
            <a:off x="6589535" y="2791067"/>
            <a:ext cx="1210235" cy="1063775"/>
          </a:xfrm>
          <a:prstGeom prst="rect">
            <a:avLst/>
          </a:pr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9213909">
            <a:off x="7517568" y="5596098"/>
            <a:ext cx="897024" cy="829673"/>
          </a:xfrm>
          <a:prstGeom prst="rect">
            <a:avLst/>
          </a:pr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9213909">
            <a:off x="10957440" y="4464553"/>
            <a:ext cx="875885" cy="556888"/>
          </a:xfrm>
          <a:prstGeom prst="rect">
            <a:avLst/>
          </a:prstGeom>
          <a:solidFill>
            <a:srgbClr val="26639A"/>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rot="19213909">
            <a:off x="7127488" y="3305361"/>
            <a:ext cx="3463557" cy="1886938"/>
          </a:xfrm>
          <a:prstGeom prst="rect">
            <a:avLst/>
          </a:prstGeom>
          <a:solidFill>
            <a:srgbClr val="245D9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9213909">
            <a:off x="9352904" y="947169"/>
            <a:ext cx="497834" cy="330804"/>
          </a:xfrm>
          <a:prstGeom prst="rect">
            <a:avLst/>
          </a:prstGeom>
          <a:solidFill>
            <a:srgbClr val="FFC000"/>
          </a:solidFill>
          <a:ln>
            <a:noFill/>
          </a:ln>
          <a:effectLst>
            <a:outerShdw blurRad="177800" dist="76200" dir="8400000" sx="99000" sy="99000" algn="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形 3"/>
          <p:cNvPicPr>
            <a:picLocks noChangeAspect="1"/>
          </p:cNvPicPr>
          <p:nvPr/>
        </p:nvPicPr>
        <p:blipFill rotWithShape="1">
          <a:blip r:embed="rId4" cstate="print"/>
          <a:srcRect t="33620" r="39391"/>
          <a:stretch>
            <a:fillRect/>
          </a:stretch>
        </p:blipFill>
        <p:spPr>
          <a:xfrm rot="19200000">
            <a:off x="8384366" y="3139886"/>
            <a:ext cx="3000902" cy="1729799"/>
          </a:xfrm>
          <a:prstGeom prst="rect">
            <a:avLst/>
          </a:prstGeom>
          <a:effectLst>
            <a:outerShdw blurRad="177800" dist="76200" dir="8400000" sx="99000" sy="99000" algn="r" rotWithShape="0">
              <a:prstClr val="black">
                <a:alpha val="68000"/>
              </a:prstClr>
            </a:outerShdw>
          </a:effectLst>
        </p:spPr>
      </p:pic>
      <p:pic>
        <p:nvPicPr>
          <p:cNvPr id="19" name="图形 21"/>
          <p:cNvPicPr>
            <a:picLocks noChangeAspect="1"/>
          </p:cNvPicPr>
          <p:nvPr/>
        </p:nvPicPr>
        <p:blipFill rotWithShape="1">
          <a:blip r:embed="rId4" cstate="print"/>
          <a:srcRect t="33620" r="69105" b="31676"/>
          <a:stretch>
            <a:fillRect/>
          </a:stretch>
        </p:blipFill>
        <p:spPr>
          <a:xfrm rot="19200000">
            <a:off x="7146720" y="2546569"/>
            <a:ext cx="1529714" cy="904359"/>
          </a:xfrm>
          <a:prstGeom prst="rect">
            <a:avLst/>
          </a:prstGeom>
          <a:effectLst>
            <a:outerShdw blurRad="177800" dist="76200" dir="8400000" sx="99000" sy="99000" algn="r" rotWithShape="0">
              <a:prstClr val="black">
                <a:alpha val="68000"/>
              </a:prstClr>
            </a:outerShdw>
          </a:effectLst>
        </p:spPr>
      </p:pic>
      <p:sp>
        <p:nvSpPr>
          <p:cNvPr id="25" name="文本框 23"/>
          <p:cNvSpPr txBox="1"/>
          <p:nvPr/>
        </p:nvSpPr>
        <p:spPr>
          <a:xfrm>
            <a:off x="714256" y="1754839"/>
            <a:ext cx="4766048" cy="1938992"/>
          </a:xfrm>
          <a:prstGeom prst="rect">
            <a:avLst/>
          </a:prstGeom>
          <a:noFill/>
        </p:spPr>
        <p:txBody>
          <a:bodyPr wrap="none" rtlCol="0">
            <a:spAutoFit/>
            <a:scene3d>
              <a:camera prst="orthographicFront"/>
              <a:lightRig rig="threePt" dir="t"/>
            </a:scene3d>
            <a:sp3d contourW="12700"/>
          </a:bodyPr>
          <a:lstStyle/>
          <a:p>
            <a:r>
              <a:rPr lang="zh-CN" altLang="en-US" sz="6000" b="1" dirty="0">
                <a:solidFill>
                  <a:schemeClr val="accent1"/>
                </a:solidFill>
                <a:latin typeface="Century Gothic" panose="020B0502020202020204" pitchFamily="34" charset="0"/>
              </a:rPr>
              <a:t>一路向前</a:t>
            </a:r>
            <a:endParaRPr lang="en-US" altLang="zh-CN" sz="6000" b="1" dirty="0">
              <a:solidFill>
                <a:schemeClr val="accent1"/>
              </a:solidFill>
              <a:latin typeface="Century Gothic" panose="020B0502020202020204" pitchFamily="34" charset="0"/>
            </a:endParaRPr>
          </a:p>
          <a:p>
            <a:r>
              <a:rPr lang="en-US" altLang="zh-CN" sz="6000" b="1" dirty="0">
                <a:solidFill>
                  <a:schemeClr val="accent1"/>
                </a:solidFill>
                <a:latin typeface="Century Gothic" panose="020B0502020202020204" pitchFamily="34" charset="0"/>
              </a:rPr>
              <a:t>       </a:t>
            </a:r>
            <a:r>
              <a:rPr lang="zh-CN" altLang="en-US" sz="6000" b="1">
                <a:solidFill>
                  <a:schemeClr val="accent1"/>
                </a:solidFill>
                <a:latin typeface="Century Gothic" panose="020B0502020202020204" pitchFamily="34" charset="0"/>
              </a:rPr>
              <a:t>前程似锦</a:t>
            </a:r>
            <a:endParaRPr lang="zh-CN" altLang="en-US" sz="6000" b="1" dirty="0">
              <a:solidFill>
                <a:schemeClr val="accent1"/>
              </a:solidFill>
              <a:latin typeface="Century Gothic" panose="020B0502020202020204" pitchFamily="34" charset="0"/>
            </a:endParaRPr>
          </a:p>
        </p:txBody>
      </p:sp>
      <p:pic>
        <p:nvPicPr>
          <p:cNvPr id="9" name="图片 8" descr="2"/>
          <p:cNvPicPr>
            <a:picLocks noChangeAspect="1"/>
          </p:cNvPicPr>
          <p:nvPr/>
        </p:nvPicPr>
        <p:blipFill>
          <a:blip r:embed="rId5" cstate="print"/>
          <a:stretch>
            <a:fillRect/>
          </a:stretch>
        </p:blipFill>
        <p:spPr>
          <a:xfrm>
            <a:off x="415290" y="294005"/>
            <a:ext cx="2857500" cy="628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53" presetClass="entr" presetSubtype="16"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par>
                          <p:cTn id="59" fill="hold">
                            <p:stCondLst>
                              <p:cond delay="500"/>
                            </p:stCondLst>
                            <p:childTnLst>
                              <p:par>
                                <p:cTn id="60" presetID="1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p:tgtEl>
                                          <p:spTgt spid="25"/>
                                        </p:tgtEl>
                                        <p:attrNameLst>
                                          <p:attrName>ppt_y</p:attrName>
                                        </p:attrNameLst>
                                      </p:cBhvr>
                                      <p:tavLst>
                                        <p:tav tm="0">
                                          <p:val>
                                            <p:strVal val="#ppt_y+#ppt_h*1.125000"/>
                                          </p:val>
                                        </p:tav>
                                        <p:tav tm="100000">
                                          <p:val>
                                            <p:strVal val="#ppt_y"/>
                                          </p:val>
                                        </p:tav>
                                      </p:tavLst>
                                    </p:anim>
                                    <p:animEffect transition="in" filter="wipe(up)">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4801314"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毕业生就业相关政策</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4" name="文本框 3">
            <a:extLst>
              <a:ext uri="{FF2B5EF4-FFF2-40B4-BE49-F238E27FC236}">
                <a16:creationId xmlns:a16="http://schemas.microsoft.com/office/drawing/2014/main" id="{1CDF1A38-92B1-43F8-855F-5E6F7AA0EA02}"/>
              </a:ext>
            </a:extLst>
          </p:cNvPr>
          <p:cNvSpPr txBox="1"/>
          <p:nvPr/>
        </p:nvSpPr>
        <p:spPr>
          <a:xfrm>
            <a:off x="1390650" y="1058846"/>
            <a:ext cx="10145676" cy="5495222"/>
          </a:xfrm>
          <a:prstGeom prst="rect">
            <a:avLst/>
          </a:prstGeom>
          <a:noFill/>
        </p:spPr>
        <p:txBody>
          <a:bodyPr wrap="square" rtlCol="0" anchor="t">
            <a:spAutoFit/>
          </a:bodyPr>
          <a:lstStyle/>
          <a:p>
            <a:pPr algn="l">
              <a:lnSpc>
                <a:spcPct val="150000"/>
              </a:lnSpc>
              <a:buClrTx/>
              <a:buSzTx/>
              <a:buNone/>
            </a:pPr>
            <a:r>
              <a:rPr lang="zh-CN" altLang="en-US" sz="2800" b="1" dirty="0">
                <a:solidFill>
                  <a:srgbClr val="FF9409"/>
                </a:solidFill>
              </a:rPr>
              <a:t>毕业、结业与肄业</a:t>
            </a:r>
            <a:endParaRPr lang="en-US" altLang="zh-CN" sz="2800" b="1" dirty="0">
              <a:solidFill>
                <a:srgbClr val="FF9409"/>
              </a:solidFill>
            </a:endParaRPr>
          </a:p>
          <a:p>
            <a:pPr algn="l">
              <a:lnSpc>
                <a:spcPct val="150000"/>
              </a:lnSpc>
              <a:buClrTx/>
              <a:buSzTx/>
              <a:buNone/>
            </a:pPr>
            <a:r>
              <a:rPr lang="zh-CN" altLang="zh-CN" sz="1800" b="1" kern="100" dirty="0">
                <a:effectLst/>
                <a:latin typeface="Calibri" panose="020F0502020204030204" pitchFamily="34" charset="0"/>
                <a:ea typeface="楷体_GB2312"/>
                <a:cs typeface="Times New Roman" panose="02020603050405020304" pitchFamily="18" charset="0"/>
              </a:rPr>
              <a:t>《普通高等学校学生管理规定》（中华人民共和国教育部令第</a:t>
            </a:r>
            <a:r>
              <a:rPr lang="en-US" altLang="zh-CN" sz="1800" b="1" kern="100" dirty="0">
                <a:effectLst/>
                <a:latin typeface="Calibri" panose="020F0502020204030204" pitchFamily="34" charset="0"/>
                <a:ea typeface="楷体_GB2312"/>
                <a:cs typeface="Times New Roman" panose="02020603050405020304" pitchFamily="18" charset="0"/>
              </a:rPr>
              <a:t>41</a:t>
            </a:r>
            <a:r>
              <a:rPr lang="zh-CN" altLang="zh-CN" sz="1800" b="1" kern="100" dirty="0">
                <a:effectLst/>
                <a:latin typeface="Calibri" panose="020F0502020204030204" pitchFamily="34" charset="0"/>
                <a:ea typeface="楷体_GB2312"/>
                <a:cs typeface="Times New Roman" panose="02020603050405020304" pitchFamily="18" charset="0"/>
              </a:rPr>
              <a:t>号）</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2270" algn="just">
              <a:lnSpc>
                <a:spcPct val="150000"/>
              </a:lnSpc>
            </a:pPr>
            <a:r>
              <a:rPr lang="zh-CN" altLang="zh-CN" sz="1800" b="1" kern="100" dirty="0">
                <a:effectLst/>
                <a:latin typeface="Calibri" panose="020F0502020204030204" pitchFamily="34" charset="0"/>
                <a:ea typeface="仿宋_GB2312"/>
                <a:cs typeface="Times New Roman" panose="02020603050405020304" pitchFamily="18" charset="0"/>
              </a:rPr>
              <a:t>第三十二条</a:t>
            </a:r>
            <a:r>
              <a:rPr lang="zh-CN" altLang="zh-CN" sz="1800" kern="100" dirty="0">
                <a:effectLst/>
                <a:latin typeface="Calibri" panose="020F0502020204030204" pitchFamily="34" charset="0"/>
                <a:ea typeface="仿宋_GB2312"/>
                <a:cs typeface="Times New Roman" panose="02020603050405020304" pitchFamily="18" charset="0"/>
              </a:rPr>
              <a:t> 学生在学校规定学习年限内，修完教育教学计划规定内容，成绩合格，达到学校毕业要求的，学校应当准予毕业，并在学生离校前发给</a:t>
            </a:r>
            <a:r>
              <a:rPr lang="zh-CN" altLang="zh-CN" sz="1800" kern="100" dirty="0">
                <a:solidFill>
                  <a:srgbClr val="FF0000"/>
                </a:solidFill>
                <a:effectLst/>
                <a:latin typeface="Calibri" panose="020F0502020204030204" pitchFamily="34" charset="0"/>
                <a:ea typeface="仿宋_GB2312"/>
                <a:cs typeface="Times New Roman" panose="02020603050405020304" pitchFamily="18" charset="0"/>
              </a:rPr>
              <a:t>毕业证书</a:t>
            </a:r>
            <a:r>
              <a:rPr lang="zh-CN" altLang="zh-CN" sz="1800" kern="100" dirty="0">
                <a:effectLst/>
                <a:latin typeface="Calibri" panose="020F0502020204030204" pitchFamily="34" charset="0"/>
                <a:ea typeface="仿宋_GB231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lnSpc>
                <a:spcPct val="150000"/>
              </a:lnSpc>
            </a:pPr>
            <a:r>
              <a:rPr lang="zh-CN" altLang="zh-CN" sz="1800" kern="100" dirty="0">
                <a:effectLst/>
                <a:latin typeface="Calibri" panose="020F0502020204030204" pitchFamily="34" charset="0"/>
                <a:ea typeface="仿宋_GB2312"/>
                <a:cs typeface="Times New Roman" panose="02020603050405020304" pitchFamily="18" charset="0"/>
              </a:rPr>
              <a:t>符合学位授予条件的，学位授予单位应当颁发</a:t>
            </a:r>
            <a:r>
              <a:rPr lang="zh-CN" altLang="zh-CN" sz="1800" kern="100" dirty="0">
                <a:solidFill>
                  <a:srgbClr val="FF0000"/>
                </a:solidFill>
                <a:effectLst/>
                <a:latin typeface="Calibri" panose="020F0502020204030204" pitchFamily="34" charset="0"/>
                <a:ea typeface="仿宋_GB2312"/>
                <a:cs typeface="Times New Roman" panose="02020603050405020304" pitchFamily="18" charset="0"/>
              </a:rPr>
              <a:t>学位证书</a:t>
            </a:r>
            <a:r>
              <a:rPr lang="zh-CN" altLang="en-US" sz="1800" kern="100" dirty="0">
                <a:effectLst/>
                <a:latin typeface="Calibri" panose="020F0502020204030204" pitchFamily="34" charset="0"/>
                <a:ea typeface="仿宋_GB2312"/>
                <a:cs typeface="Times New Roman" panose="02020603050405020304" pitchFamily="18" charset="0"/>
              </a:rPr>
              <a:t>。</a:t>
            </a:r>
            <a:endParaRPr lang="en-US" altLang="zh-CN" sz="1800" kern="100" dirty="0">
              <a:effectLst/>
              <a:latin typeface="Calibri" panose="020F0502020204030204" pitchFamily="34" charset="0"/>
              <a:ea typeface="仿宋_GB2312"/>
              <a:cs typeface="Times New Roman" panose="02020603050405020304" pitchFamily="18" charset="0"/>
            </a:endParaRPr>
          </a:p>
          <a:p>
            <a:pPr indent="381000" algn="just">
              <a:lnSpc>
                <a:spcPct val="150000"/>
              </a:lnSpc>
            </a:pPr>
            <a:r>
              <a:rPr lang="zh-CN" altLang="zh-CN" sz="1800" b="1" kern="100" dirty="0">
                <a:effectLst/>
                <a:latin typeface="Calibri" panose="020F0502020204030204" pitchFamily="34" charset="0"/>
                <a:ea typeface="仿宋_GB2312"/>
                <a:cs typeface="Times New Roman" panose="02020603050405020304" pitchFamily="18" charset="0"/>
              </a:rPr>
              <a:t>第三十三条</a:t>
            </a:r>
            <a:r>
              <a:rPr lang="zh-CN" altLang="zh-CN" sz="1800" kern="100" dirty="0">
                <a:effectLst/>
                <a:latin typeface="Calibri" panose="020F0502020204030204" pitchFamily="34" charset="0"/>
                <a:ea typeface="仿宋_GB2312"/>
                <a:cs typeface="Times New Roman" panose="02020603050405020304" pitchFamily="18" charset="0"/>
              </a:rPr>
              <a:t> 学生在学校规定学习年限内，修完教育教学计划规定内容，但未达到学校毕业要求的，学校可以准予结业，发给</a:t>
            </a:r>
            <a:r>
              <a:rPr lang="zh-CN" altLang="zh-CN" sz="1800" kern="100" dirty="0">
                <a:solidFill>
                  <a:srgbClr val="FF0000"/>
                </a:solidFill>
                <a:effectLst/>
                <a:latin typeface="Calibri" panose="020F0502020204030204" pitchFamily="34" charset="0"/>
                <a:ea typeface="仿宋_GB2312"/>
                <a:cs typeface="Times New Roman" panose="02020603050405020304" pitchFamily="18" charset="0"/>
              </a:rPr>
              <a:t>结业证书</a:t>
            </a:r>
            <a:r>
              <a:rPr lang="zh-CN" altLang="zh-CN" sz="1800" kern="100" dirty="0">
                <a:effectLst/>
                <a:latin typeface="Calibri" panose="020F0502020204030204" pitchFamily="34" charset="0"/>
                <a:ea typeface="仿宋_GB231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lnSpc>
                <a:spcPct val="150000"/>
              </a:lnSpc>
            </a:pPr>
            <a:r>
              <a:rPr lang="zh-CN" altLang="zh-CN" sz="1800" kern="100" dirty="0">
                <a:effectLst/>
                <a:latin typeface="Calibri" panose="020F0502020204030204" pitchFamily="34" charset="0"/>
                <a:ea typeface="仿宋_GB2312"/>
                <a:cs typeface="Times New Roman" panose="02020603050405020304" pitchFamily="18" charset="0"/>
              </a:rPr>
              <a:t>对退学学生</a:t>
            </a:r>
            <a:r>
              <a:rPr lang="en-US" altLang="zh-CN" sz="1800" kern="100" dirty="0">
                <a:effectLst/>
                <a:latin typeface="Calibri" panose="020F0502020204030204" pitchFamily="34" charset="0"/>
                <a:ea typeface="仿宋_GB2312"/>
                <a:cs typeface="Times New Roman" panose="02020603050405020304" pitchFamily="18" charset="0"/>
              </a:rPr>
              <a:t>,</a:t>
            </a:r>
            <a:r>
              <a:rPr lang="zh-CN" altLang="zh-CN" sz="1800" kern="100" dirty="0">
                <a:effectLst/>
                <a:latin typeface="Calibri" panose="020F0502020204030204" pitchFamily="34" charset="0"/>
                <a:ea typeface="仿宋_GB2312"/>
                <a:cs typeface="Times New Roman" panose="02020603050405020304" pitchFamily="18" charset="0"/>
              </a:rPr>
              <a:t>学校应当发给</a:t>
            </a:r>
            <a:r>
              <a:rPr lang="zh-CN" altLang="zh-CN" sz="1800" kern="100" dirty="0">
                <a:solidFill>
                  <a:srgbClr val="FF0000"/>
                </a:solidFill>
                <a:effectLst/>
                <a:latin typeface="Calibri" panose="020F0502020204030204" pitchFamily="34" charset="0"/>
                <a:ea typeface="仿宋_GB2312"/>
                <a:cs typeface="Times New Roman" panose="02020603050405020304" pitchFamily="18" charset="0"/>
              </a:rPr>
              <a:t>肄业证书</a:t>
            </a:r>
            <a:r>
              <a:rPr lang="zh-CN" altLang="zh-CN" sz="1800" kern="100" dirty="0">
                <a:effectLst/>
                <a:latin typeface="Calibri" panose="020F0502020204030204" pitchFamily="34" charset="0"/>
                <a:ea typeface="仿宋_GB2312"/>
                <a:cs typeface="Times New Roman" panose="02020603050405020304" pitchFamily="18" charset="0"/>
              </a:rPr>
              <a:t>或者写实性学习证明。</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en-US" sz="2800" b="1" dirty="0">
                <a:solidFill>
                  <a:srgbClr val="FF9409"/>
                </a:solidFill>
              </a:rPr>
              <a:t>择业期</a:t>
            </a:r>
            <a:endParaRPr lang="en-US" altLang="zh-CN" sz="2800" b="1" dirty="0">
              <a:solidFill>
                <a:srgbClr val="FF9409"/>
              </a:solidFill>
            </a:endParaRPr>
          </a:p>
          <a:p>
            <a:pPr indent="381000" algn="just">
              <a:lnSpc>
                <a:spcPct val="150000"/>
              </a:lnSpc>
            </a:pPr>
            <a:r>
              <a:rPr lang="zh-CN" altLang="zh-CN" sz="1800" b="1" kern="100" dirty="0">
                <a:solidFill>
                  <a:srgbClr val="FF0000"/>
                </a:solidFill>
                <a:effectLst/>
                <a:latin typeface="Calibri" panose="020F0502020204030204" pitchFamily="34" charset="0"/>
                <a:ea typeface="仿宋_GB2312"/>
                <a:cs typeface="Times New Roman" panose="02020603050405020304" pitchFamily="18" charset="0"/>
              </a:rPr>
              <a:t>高校毕业生从毕业之日起，保留两年的择业期</a:t>
            </a:r>
            <a:r>
              <a:rPr lang="zh-CN" altLang="zh-CN" sz="1800" kern="100" dirty="0">
                <a:effectLst/>
                <a:latin typeface="Calibri" panose="020F0502020204030204" pitchFamily="34" charset="0"/>
                <a:ea typeface="仿宋_GB231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lnSpc>
                <a:spcPct val="150000"/>
              </a:lnSpc>
            </a:pPr>
            <a:r>
              <a:rPr lang="zh-CN" altLang="zh-CN" sz="1800" kern="100" dirty="0">
                <a:effectLst/>
                <a:latin typeface="Calibri" panose="020F0502020204030204" pitchFamily="34" charset="0"/>
                <a:ea typeface="仿宋_GB2312"/>
                <a:cs typeface="Times New Roman" panose="02020603050405020304" pitchFamily="18" charset="0"/>
              </a:rPr>
              <a:t>依据《省人民政府办公厅转发省教育厅、公安厅、人事厅、劳动和社会保障厅关于进一步深化普通高等学校毕业生就业制度改革意见的通知》（鄂政办发</a:t>
            </a:r>
            <a:r>
              <a:rPr lang="en-US" altLang="zh-CN" sz="1800" kern="100" dirty="0">
                <a:effectLst/>
                <a:latin typeface="Calibri" panose="020F0502020204030204" pitchFamily="34" charset="0"/>
                <a:ea typeface="仿宋_GB2312"/>
                <a:cs typeface="Times New Roman" panose="02020603050405020304" pitchFamily="18" charset="0"/>
              </a:rPr>
              <a:t>[2002]82</a:t>
            </a:r>
            <a:r>
              <a:rPr lang="zh-CN" altLang="zh-CN" sz="1800" kern="100" dirty="0">
                <a:effectLst/>
                <a:latin typeface="Calibri" panose="020F0502020204030204" pitchFamily="34" charset="0"/>
                <a:ea typeface="仿宋_GB2312"/>
                <a:cs typeface="Times New Roman" panose="02020603050405020304" pitchFamily="18" charset="0"/>
              </a:rPr>
              <a:t>号）</a:t>
            </a:r>
            <a:endParaRPr lang="en-US" altLang="zh-CN" sz="2800" b="1" dirty="0">
              <a:solidFill>
                <a:srgbClr val="FF9409"/>
              </a:solidFill>
            </a:endParaRPr>
          </a:p>
        </p:txBody>
      </p:sp>
    </p:spTree>
    <p:extLst>
      <p:ext uri="{BB962C8B-B14F-4D97-AF65-F5344CB8AC3E}">
        <p14:creationId xmlns:p14="http://schemas.microsoft.com/office/powerpoint/2010/main" val="81596302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4801314"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毕业生就业相关政策</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4" name="文本框 3">
            <a:extLst>
              <a:ext uri="{FF2B5EF4-FFF2-40B4-BE49-F238E27FC236}">
                <a16:creationId xmlns:a16="http://schemas.microsoft.com/office/drawing/2014/main" id="{1CDF1A38-92B1-43F8-855F-5E6F7AA0EA02}"/>
              </a:ext>
            </a:extLst>
          </p:cNvPr>
          <p:cNvSpPr txBox="1"/>
          <p:nvPr/>
        </p:nvSpPr>
        <p:spPr>
          <a:xfrm>
            <a:off x="1294957" y="999225"/>
            <a:ext cx="10145676" cy="5911234"/>
          </a:xfrm>
          <a:prstGeom prst="rect">
            <a:avLst/>
          </a:prstGeom>
          <a:noFill/>
        </p:spPr>
        <p:txBody>
          <a:bodyPr wrap="square" rtlCol="0" anchor="t">
            <a:spAutoFit/>
          </a:bodyPr>
          <a:lstStyle/>
          <a:p>
            <a:pPr algn="l">
              <a:lnSpc>
                <a:spcPct val="150000"/>
              </a:lnSpc>
              <a:buClrTx/>
              <a:buSzTx/>
              <a:buNone/>
            </a:pPr>
            <a:r>
              <a:rPr lang="zh-CN" altLang="en-US" sz="2800" b="1" dirty="0">
                <a:solidFill>
                  <a:srgbClr val="FF9409"/>
                </a:solidFill>
              </a:rPr>
              <a:t>应届毕业生</a:t>
            </a:r>
            <a:endParaRPr lang="en-US" altLang="zh-CN" sz="2800" b="1" dirty="0">
              <a:solidFill>
                <a:srgbClr val="FF9409"/>
              </a:solidFill>
            </a:endParaRPr>
          </a:p>
          <a:p>
            <a:pPr indent="381000" algn="just">
              <a:lnSpc>
                <a:spcPct val="150000"/>
              </a:lnSpc>
            </a:pPr>
            <a:r>
              <a:rPr lang="zh-CN" altLang="zh-CN" sz="1800" kern="100" dirty="0">
                <a:effectLst/>
                <a:latin typeface="Calibri" panose="020F0502020204030204" pitchFamily="34" charset="0"/>
                <a:ea typeface="仿宋_GB2312"/>
                <a:cs typeface="Times New Roman" panose="02020603050405020304" pitchFamily="18" charset="0"/>
              </a:rPr>
              <a:t>指根据国家规定批准设立、实施学历教育的普通本科、高职（专科）等全日制公办或民办学校</a:t>
            </a:r>
            <a:r>
              <a:rPr lang="zh-CN" altLang="zh-CN" sz="1800" kern="100" dirty="0">
                <a:solidFill>
                  <a:srgbClr val="FF0000"/>
                </a:solidFill>
                <a:effectLst/>
                <a:latin typeface="Calibri" panose="020F0502020204030204" pitchFamily="34" charset="0"/>
                <a:ea typeface="仿宋_GB2312"/>
                <a:cs typeface="Times New Roman" panose="02020603050405020304" pitchFamily="18" charset="0"/>
              </a:rPr>
              <a:t>当年毕业的学生。</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lnSpc>
                <a:spcPct val="150000"/>
              </a:lnSpc>
            </a:pPr>
            <a:r>
              <a:rPr lang="zh-CN" altLang="zh-CN" sz="1800" kern="100" dirty="0">
                <a:effectLst/>
                <a:latin typeface="Calibri" panose="020F0502020204030204" pitchFamily="34" charset="0"/>
                <a:ea typeface="仿宋_GB2312"/>
                <a:cs typeface="Times New Roman" panose="02020603050405020304" pitchFamily="18" charset="0"/>
              </a:rPr>
              <a:t>择业期内的毕业生参照应届毕业生办理就业相关手续。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en-US" sz="2800" b="1" kern="100" dirty="0">
                <a:solidFill>
                  <a:srgbClr val="FF9409"/>
                </a:solidFill>
                <a:effectLst/>
                <a:latin typeface="Calibri" panose="020F0502020204030204" pitchFamily="34" charset="0"/>
                <a:ea typeface="仿宋_GB2312"/>
                <a:cs typeface="Times New Roman" panose="02020603050405020304" pitchFamily="18" charset="0"/>
              </a:rPr>
              <a:t>报到证</a:t>
            </a:r>
            <a:endParaRPr lang="en-US" altLang="zh-CN" sz="2800" b="1" kern="100" dirty="0">
              <a:solidFill>
                <a:srgbClr val="FF9409"/>
              </a:solidFill>
              <a:effectLst/>
              <a:latin typeface="Calibri" panose="020F0502020204030204" pitchFamily="34" charset="0"/>
              <a:ea typeface="仿宋_GB2312"/>
              <a:cs typeface="Times New Roman" panose="02020603050405020304" pitchFamily="18" charset="0"/>
            </a:endParaRPr>
          </a:p>
          <a:p>
            <a:pPr indent="381000" algn="just">
              <a:lnSpc>
                <a:spcPct val="150000"/>
              </a:lnSpc>
            </a:pPr>
            <a:r>
              <a:rPr lang="zh-CN" altLang="zh-CN" sz="1800" kern="100" dirty="0">
                <a:effectLst/>
                <a:latin typeface="Calibri" panose="020F0502020204030204" pitchFamily="34" charset="0"/>
                <a:ea typeface="仿宋_GB2312"/>
                <a:cs typeface="Times New Roman" panose="02020603050405020304" pitchFamily="18" charset="0"/>
              </a:rPr>
              <a:t>报到证是由教育部统一印制，授权省级毕业生就业主管部门审核签发。</a:t>
            </a:r>
            <a:r>
              <a:rPr lang="zh-CN" altLang="zh-CN" sz="1800" b="1" u="sng" kern="100" dirty="0">
                <a:effectLst/>
                <a:latin typeface="Calibri" panose="020F0502020204030204" pitchFamily="34" charset="0"/>
                <a:ea typeface="仿宋_GB2312"/>
                <a:cs typeface="Times New Roman" panose="02020603050405020304" pitchFamily="18" charset="0"/>
              </a:rPr>
              <a:t>报到证分上下两联</a:t>
            </a:r>
            <a:r>
              <a:rPr lang="zh-CN" altLang="zh-CN" sz="1800" kern="100" dirty="0">
                <a:effectLst/>
                <a:latin typeface="Calibri" panose="020F0502020204030204" pitchFamily="34" charset="0"/>
                <a:ea typeface="仿宋_GB2312"/>
                <a:cs typeface="Times New Roman" panose="02020603050405020304" pitchFamily="18" charset="0"/>
              </a:rPr>
              <a:t>，红联（研究生）</a:t>
            </a:r>
            <a:r>
              <a:rPr lang="en-US" altLang="zh-CN" sz="1800" kern="100" dirty="0">
                <a:effectLst/>
                <a:latin typeface="Calibri" panose="020F0502020204030204" pitchFamily="34" charset="0"/>
                <a:ea typeface="仿宋_GB2312"/>
                <a:cs typeface="Times New Roman" panose="02020603050405020304" pitchFamily="18" charset="0"/>
              </a:rPr>
              <a:t>/</a:t>
            </a:r>
            <a:r>
              <a:rPr lang="zh-CN" altLang="zh-CN" sz="1800" b="1" u="sng" kern="100" dirty="0">
                <a:effectLst/>
                <a:latin typeface="Calibri" panose="020F0502020204030204" pitchFamily="34" charset="0"/>
                <a:ea typeface="仿宋_GB2312"/>
                <a:cs typeface="Times New Roman" panose="02020603050405020304" pitchFamily="18" charset="0"/>
              </a:rPr>
              <a:t>蓝联（本专科生）由毕业生带到单位报到，用于迁移档案和户口，白联由学校放入毕业生档案中。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2270" algn="just">
              <a:lnSpc>
                <a:spcPct val="150000"/>
              </a:lnSpc>
            </a:pPr>
            <a:r>
              <a:rPr lang="zh-CN" altLang="zh-CN" sz="1800" b="1" kern="100" dirty="0">
                <a:effectLst/>
                <a:latin typeface="Calibri" panose="020F0502020204030204" pitchFamily="34" charset="0"/>
                <a:ea typeface="仿宋_GB2312"/>
                <a:cs typeface="Times New Roman" panose="02020603050405020304" pitchFamily="18" charset="0"/>
              </a:rPr>
              <a:t>报到证的作用：</a:t>
            </a:r>
            <a:r>
              <a:rPr lang="zh-CN" altLang="zh-CN" kern="100" dirty="0">
                <a:latin typeface="Calibri" panose="020F0502020204030204" pitchFamily="34" charset="0"/>
                <a:ea typeface="宋体" panose="02010600030101010101" pitchFamily="2" charset="-122"/>
                <a:cs typeface="Times New Roman" panose="02020603050405020304" pitchFamily="18" charset="0"/>
                <a:sym typeface="Wingdings 2" panose="05020102010507070707" pitchFamily="18" charset="2"/>
              </a:rPr>
              <a:t></a:t>
            </a:r>
            <a:r>
              <a:rPr lang="zh-CN" altLang="zh-CN" sz="1800" kern="100" dirty="0">
                <a:effectLst/>
                <a:latin typeface="Calibri" panose="020F0502020204030204" pitchFamily="34" charset="0"/>
                <a:ea typeface="仿宋_GB2312"/>
                <a:cs typeface="Times New Roman" panose="02020603050405020304" pitchFamily="18" charset="0"/>
              </a:rPr>
              <a:t>到接收单位报到的凭证</a:t>
            </a:r>
            <a:r>
              <a:rPr lang="en-US" altLang="zh-CN" sz="1800" kern="100" dirty="0">
                <a:effectLst/>
                <a:latin typeface="Calibri" panose="020F0502020204030204" pitchFamily="34" charset="0"/>
                <a:ea typeface="仿宋_GB231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sym typeface="Wingdings 2" panose="05020102010507070707" pitchFamily="18" charset="2"/>
              </a:rPr>
              <a:t></a:t>
            </a:r>
            <a:r>
              <a:rPr lang="zh-CN" altLang="zh-CN" sz="1800" kern="100" dirty="0">
                <a:effectLst/>
                <a:latin typeface="Calibri" panose="020F0502020204030204" pitchFamily="34" charset="0"/>
                <a:ea typeface="仿宋_GB2312"/>
                <a:cs typeface="Times New Roman" panose="02020603050405020304" pitchFamily="18" charset="0"/>
              </a:rPr>
              <a:t>证明毕业生是纳入国家统一招生计划的学生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lnSpc>
                <a:spcPct val="150000"/>
              </a:lnSpc>
            </a:pPr>
            <a:r>
              <a:rPr lang="en-US" altLang="zh-CN" sz="1800" kern="100" dirty="0">
                <a:effectLst/>
                <a:latin typeface="Calibri" panose="020F0502020204030204" pitchFamily="34" charset="0"/>
                <a:ea typeface="仿宋_GB2312"/>
                <a:cs typeface="Times New Roman" panose="02020603050405020304" pitchFamily="18" charset="0"/>
              </a:rPr>
              <a:t>                              </a:t>
            </a:r>
            <a:r>
              <a:rPr lang="en-US" altLang="zh-CN" sz="1800" kern="100" dirty="0">
                <a:effectLst/>
                <a:latin typeface="Calibri" panose="020F0502020204030204" pitchFamily="34" charset="0"/>
                <a:ea typeface="仿宋_GB2312"/>
                <a:cs typeface="Times New Roman" panose="02020603050405020304" pitchFamily="18" charset="0"/>
                <a:sym typeface="Wingdings 2" panose="05020102010507070707" pitchFamily="18" charset="2"/>
              </a:rPr>
              <a:t></a:t>
            </a:r>
            <a:r>
              <a:rPr lang="zh-CN" altLang="zh-CN" sz="1800" kern="100" dirty="0">
                <a:effectLst/>
                <a:latin typeface="Calibri" panose="020F0502020204030204" pitchFamily="34" charset="0"/>
                <a:ea typeface="仿宋_GB2312"/>
                <a:cs typeface="Times New Roman" panose="02020603050405020304" pitchFamily="18" charset="0"/>
              </a:rPr>
              <a:t>国家干部身份证明</a:t>
            </a:r>
            <a:r>
              <a:rPr lang="en-US" altLang="zh-CN" sz="1800" kern="100" dirty="0">
                <a:effectLst/>
                <a:latin typeface="Calibri" panose="020F0502020204030204" pitchFamily="34" charset="0"/>
                <a:ea typeface="仿宋_GB231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sym typeface="Wingdings 2" panose="05020102010507070707" pitchFamily="18" charset="2"/>
              </a:rPr>
              <a:t></a:t>
            </a:r>
            <a:r>
              <a:rPr lang="zh-CN" altLang="zh-CN" sz="1800" kern="100" dirty="0">
                <a:effectLst/>
                <a:latin typeface="Calibri" panose="020F0502020204030204" pitchFamily="34" charset="0"/>
                <a:ea typeface="仿宋_GB2312"/>
                <a:cs typeface="Times New Roman" panose="02020603050405020304" pitchFamily="18" charset="0"/>
              </a:rPr>
              <a:t>办理户口迁移和人事档案转递等手续的重要凭证</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lnSpc>
                <a:spcPct val="150000"/>
              </a:lnSpc>
            </a:pPr>
            <a:r>
              <a:rPr lang="en-US" altLang="zh-CN" sz="1800" kern="100" dirty="0">
                <a:effectLst/>
                <a:latin typeface="Calibri" panose="020F0502020204030204" pitchFamily="34" charset="0"/>
                <a:ea typeface="仿宋_GB2312"/>
                <a:cs typeface="Times New Roman" panose="02020603050405020304" pitchFamily="18" charset="0"/>
              </a:rPr>
              <a:t>                              </a:t>
            </a:r>
            <a:r>
              <a:rPr lang="en-US" altLang="zh-CN" sz="1800" kern="100" dirty="0">
                <a:effectLst/>
                <a:latin typeface="Calibri" panose="020F0502020204030204" pitchFamily="34" charset="0"/>
                <a:ea typeface="仿宋_GB2312"/>
                <a:cs typeface="Times New Roman" panose="02020603050405020304" pitchFamily="18" charset="0"/>
                <a:sym typeface="Wingdings 2" panose="05020102010507070707" pitchFamily="18" charset="2"/>
              </a:rPr>
              <a:t></a:t>
            </a:r>
            <a:r>
              <a:rPr lang="zh-CN" altLang="zh-CN" sz="1800" kern="100" dirty="0">
                <a:effectLst/>
                <a:latin typeface="Calibri" panose="020F0502020204030204" pitchFamily="34" charset="0"/>
                <a:ea typeface="仿宋_GB2312"/>
                <a:cs typeface="Times New Roman" panose="02020603050405020304" pitchFamily="18" charset="0"/>
              </a:rPr>
              <a:t>毕业生参加工作时间的初始记载和凭证</a:t>
            </a:r>
            <a:r>
              <a:rPr lang="en-US" altLang="zh-CN" sz="1800" kern="100" dirty="0">
                <a:effectLst/>
                <a:latin typeface="Calibri" panose="020F0502020204030204" pitchFamily="34" charset="0"/>
                <a:ea typeface="仿宋_GB231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sym typeface="Wingdings 2" panose="05020102010507070707" pitchFamily="18" charset="2"/>
              </a:rPr>
              <a:t></a:t>
            </a:r>
            <a:r>
              <a:rPr lang="zh-CN" altLang="zh-CN" sz="1800" kern="100" dirty="0">
                <a:effectLst/>
                <a:latin typeface="Calibri" panose="020F0502020204030204" pitchFamily="34" charset="0"/>
                <a:ea typeface="仿宋_GB2312"/>
                <a:cs typeface="Times New Roman" panose="02020603050405020304" pitchFamily="18" charset="0"/>
              </a:rPr>
              <a:t>报考公务员或事业单位必备材料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2270" algn="just">
              <a:lnSpc>
                <a:spcPct val="150000"/>
              </a:lnSpc>
            </a:pPr>
            <a:r>
              <a:rPr lang="zh-CN" altLang="zh-CN" sz="1800" b="1" kern="100" dirty="0">
                <a:solidFill>
                  <a:srgbClr val="FF0000"/>
                </a:solidFill>
                <a:effectLst/>
                <a:latin typeface="Calibri" panose="020F0502020204030204" pitchFamily="34" charset="0"/>
                <a:ea typeface="仿宋_GB2312"/>
                <a:cs typeface="Times New Roman" panose="02020603050405020304" pitchFamily="18" charset="0"/>
              </a:rPr>
              <a:t>报到期限为</a:t>
            </a:r>
            <a:r>
              <a:rPr lang="en-US" altLang="zh-CN" sz="1800" b="1" kern="100" dirty="0">
                <a:solidFill>
                  <a:srgbClr val="FF0000"/>
                </a:solidFill>
                <a:effectLst/>
                <a:latin typeface="Calibri" panose="020F0502020204030204" pitchFamily="34" charset="0"/>
                <a:ea typeface="仿宋_GB2312"/>
                <a:cs typeface="Times New Roman" panose="02020603050405020304" pitchFamily="18" charset="0"/>
              </a:rPr>
              <a:t>3</a:t>
            </a:r>
            <a:r>
              <a:rPr lang="zh-CN" altLang="zh-CN" sz="1800" b="1" kern="100" dirty="0">
                <a:solidFill>
                  <a:srgbClr val="FF0000"/>
                </a:solidFill>
                <a:effectLst/>
                <a:latin typeface="Calibri" panose="020F0502020204030204" pitchFamily="34" charset="0"/>
                <a:ea typeface="仿宋_GB2312"/>
                <a:cs typeface="Times New Roman" panose="02020603050405020304" pitchFamily="18" charset="0"/>
              </a:rPr>
              <a:t>个月</a:t>
            </a:r>
            <a:r>
              <a:rPr lang="zh-CN" altLang="zh-CN" sz="1800" b="1" kern="100" dirty="0">
                <a:effectLst/>
                <a:latin typeface="Calibri" panose="020F0502020204030204" pitchFamily="34" charset="0"/>
                <a:ea typeface="仿宋_GB2312"/>
                <a:cs typeface="Times New Roman" panose="02020603050405020304" pitchFamily="18" charset="0"/>
              </a:rPr>
              <a:t>。毕业生在领取报到证后，应在规定的报到期限内到用人单位报到，办理户档转接手续。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2413876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4801314"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毕业生就业相关政策</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4" name="文本框 3">
            <a:extLst>
              <a:ext uri="{FF2B5EF4-FFF2-40B4-BE49-F238E27FC236}">
                <a16:creationId xmlns:a16="http://schemas.microsoft.com/office/drawing/2014/main" id="{1CDF1A38-92B1-43F8-855F-5E6F7AA0EA02}"/>
              </a:ext>
            </a:extLst>
          </p:cNvPr>
          <p:cNvSpPr txBox="1"/>
          <p:nvPr/>
        </p:nvSpPr>
        <p:spPr>
          <a:xfrm>
            <a:off x="1390650" y="1268412"/>
            <a:ext cx="10145676" cy="4339650"/>
          </a:xfrm>
          <a:prstGeom prst="rect">
            <a:avLst/>
          </a:prstGeom>
          <a:noFill/>
        </p:spPr>
        <p:txBody>
          <a:bodyPr wrap="square" rtlCol="0" anchor="t">
            <a:spAutoFit/>
          </a:bodyPr>
          <a:lstStyle/>
          <a:p>
            <a:pPr algn="l">
              <a:lnSpc>
                <a:spcPct val="150000"/>
              </a:lnSpc>
              <a:buClrTx/>
              <a:buSzTx/>
              <a:buNone/>
            </a:pPr>
            <a:r>
              <a:rPr lang="zh-CN" altLang="en-US" sz="2800" b="1" dirty="0">
                <a:solidFill>
                  <a:srgbClr val="FF9409"/>
                </a:solidFill>
              </a:rPr>
              <a:t>改派</a:t>
            </a:r>
            <a:endParaRPr lang="en-US" altLang="zh-CN" sz="2800" b="1" dirty="0">
              <a:solidFill>
                <a:srgbClr val="FF9409"/>
              </a:solidFill>
            </a:endParaRPr>
          </a:p>
          <a:p>
            <a:pPr indent="381000" algn="just">
              <a:lnSpc>
                <a:spcPct val="150000"/>
              </a:lnSpc>
            </a:pPr>
            <a:r>
              <a:rPr lang="en-US" altLang="zh-CN" sz="1800" kern="100" dirty="0">
                <a:effectLst/>
                <a:latin typeface="仿宋_GB2312"/>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仿宋_GB2312"/>
                <a:cs typeface="Times New Roman" panose="02020603050405020304" pitchFamily="18" charset="0"/>
              </a:rPr>
              <a:t>、毕业生在毕业两年内，</a:t>
            </a:r>
            <a:r>
              <a:rPr lang="zh-CN" altLang="zh-CN" sz="1800" u="sng" kern="100" dirty="0">
                <a:effectLst/>
                <a:latin typeface="Calibri" panose="020F0502020204030204" pitchFamily="34" charset="0"/>
                <a:ea typeface="仿宋_GB2312"/>
                <a:cs typeface="Times New Roman" panose="02020603050405020304" pitchFamily="18" charset="0"/>
              </a:rPr>
              <a:t>因各种原因户口档案去向发生变动，可携带相应材料到学校，由学校为其办理“改派” 手续，为毕业生户档调整提供方便。</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lnSpc>
                <a:spcPct val="150000"/>
              </a:lnSpc>
            </a:pPr>
            <a:r>
              <a:rPr lang="en-US" altLang="zh-CN" sz="1800" kern="100" dirty="0">
                <a:effectLst/>
                <a:latin typeface="仿宋_GB2312"/>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仿宋_GB2312"/>
                <a:cs typeface="Times New Roman" panose="02020603050405020304" pitchFamily="18" charset="0"/>
              </a:rPr>
              <a:t>、按照教育部、湖北省相关文件规定，</a:t>
            </a:r>
            <a:r>
              <a:rPr lang="zh-CN" altLang="zh-CN" sz="1800" u="sng" kern="100" dirty="0">
                <a:effectLst/>
                <a:latin typeface="Calibri" panose="020F0502020204030204" pitchFamily="34" charset="0"/>
                <a:ea typeface="仿宋_GB2312"/>
                <a:cs typeface="Times New Roman" panose="02020603050405020304" pitchFamily="18" charset="0"/>
              </a:rPr>
              <a:t>无法为超过两年择业期（毕业生毕业两年内）的毕业生办理“改派”手续</a:t>
            </a:r>
            <a:r>
              <a:rPr lang="zh-CN" altLang="zh-CN" sz="1800" kern="100" dirty="0">
                <a:effectLst/>
                <a:latin typeface="Calibri" panose="020F0502020204030204" pitchFamily="34" charset="0"/>
                <a:ea typeface="仿宋_GB2312"/>
                <a:cs typeface="Times New Roman" panose="02020603050405020304" pitchFamily="18" charset="0"/>
              </a:rPr>
              <a:t>。此类毕业生应及时联系自己户档所在单位，办理调动手续。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lnSpc>
                <a:spcPct val="150000"/>
              </a:lnSpc>
            </a:pPr>
            <a:r>
              <a:rPr lang="en-US" altLang="zh-CN" sz="1800" kern="100" dirty="0">
                <a:effectLst/>
                <a:latin typeface="仿宋_GB2312"/>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仿宋_GB2312"/>
                <a:cs typeface="Times New Roman" panose="02020603050405020304" pitchFamily="18" charset="0"/>
              </a:rPr>
              <a:t>、转正、定级等问题不属于“改派”手续范畴，学校无法办理，请毕业生详细询问本人户档所在单位。</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lnSpc>
                <a:spcPct val="150000"/>
              </a:lnSpc>
            </a:pPr>
            <a:r>
              <a:rPr lang="en-US" altLang="zh-CN" sz="1800" kern="100" dirty="0">
                <a:effectLst/>
                <a:latin typeface="仿宋_GB2312"/>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仿宋_GB2312"/>
                <a:cs typeface="Times New Roman" panose="02020603050405020304" pitchFamily="18" charset="0"/>
              </a:rPr>
              <a:t>、如有必要，毕业生办理“改派手续”时，可直接凭《就业报到证》原件、原单位解约函或离职证明以及原就业协议书（毕业生留存联）换取新协议书，后续将不再提供新协议书。</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81000" algn="just"/>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5251679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pic>
        <p:nvPicPr>
          <p:cNvPr id="3" name="图片 2">
            <a:extLst>
              <a:ext uri="{FF2B5EF4-FFF2-40B4-BE49-F238E27FC236}">
                <a16:creationId xmlns:a16="http://schemas.microsoft.com/office/drawing/2014/main" id="{5FEEC0B9-C9B5-4DAD-A978-453BDB016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917" y="1183299"/>
            <a:ext cx="5038486" cy="5021691"/>
          </a:xfrm>
          <a:prstGeom prst="rect">
            <a:avLst/>
          </a:prstGeom>
        </p:spPr>
      </p:pic>
      <p:sp>
        <p:nvSpPr>
          <p:cNvPr id="12" name="文本框 40">
            <a:extLst>
              <a:ext uri="{FF2B5EF4-FFF2-40B4-BE49-F238E27FC236}">
                <a16:creationId xmlns:a16="http://schemas.microsoft.com/office/drawing/2014/main" id="{B0252032-2537-490C-AC02-778DDF55537F}"/>
              </a:ext>
            </a:extLst>
          </p:cNvPr>
          <p:cNvSpPr txBox="1"/>
          <p:nvPr/>
        </p:nvSpPr>
        <p:spPr>
          <a:xfrm>
            <a:off x="1390650" y="238125"/>
            <a:ext cx="2749471"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就业推荐表</a:t>
            </a:r>
          </a:p>
        </p:txBody>
      </p:sp>
      <p:sp>
        <p:nvSpPr>
          <p:cNvPr id="13" name="矩形 12">
            <a:extLst>
              <a:ext uri="{FF2B5EF4-FFF2-40B4-BE49-F238E27FC236}">
                <a16:creationId xmlns:a16="http://schemas.microsoft.com/office/drawing/2014/main" id="{9A96A0C1-FB54-485C-9063-6019FD0BA731}"/>
              </a:ext>
            </a:extLst>
          </p:cNvPr>
          <p:cNvSpPr/>
          <p:nvPr/>
        </p:nvSpPr>
        <p:spPr>
          <a:xfrm>
            <a:off x="6633876" y="1452792"/>
            <a:ext cx="4859919" cy="3828869"/>
          </a:xfrm>
          <a:prstGeom prst="rect">
            <a:avLst/>
          </a:prstGeom>
        </p:spPr>
        <p:txBody>
          <a:bodyPr wrap="square">
            <a:spAutoFit/>
          </a:bodyPr>
          <a:lstStyle/>
          <a:p>
            <a:pPr indent="457200">
              <a:lnSpc>
                <a:spcPct val="150000"/>
              </a:lnSpc>
            </a:pPr>
            <a:r>
              <a:rPr lang="zh-CN" altLang="en-US" sz="2400" b="1" dirty="0">
                <a:solidFill>
                  <a:srgbClr val="CA7386"/>
                </a:solidFill>
                <a:latin typeface="PingFang SC"/>
              </a:rPr>
              <a:t>就业推荐表</a:t>
            </a:r>
          </a:p>
          <a:p>
            <a:pPr indent="457200">
              <a:lnSpc>
                <a:spcPct val="150000"/>
              </a:lnSpc>
            </a:pPr>
            <a:r>
              <a:rPr lang="zh-CN" altLang="en-US" sz="2000" dirty="0">
                <a:solidFill>
                  <a:srgbClr val="333333"/>
                </a:solidFill>
                <a:latin typeface="PingFang SC"/>
              </a:rPr>
              <a:t>每个毕业生只有</a:t>
            </a:r>
            <a:r>
              <a:rPr lang="en-US" altLang="zh-CN" sz="2000" dirty="0">
                <a:solidFill>
                  <a:srgbClr val="333333"/>
                </a:solidFill>
                <a:latin typeface="PingFang SC"/>
              </a:rPr>
              <a:t>1</a:t>
            </a:r>
            <a:r>
              <a:rPr lang="zh-CN" altLang="en-US" sz="2000" dirty="0">
                <a:solidFill>
                  <a:srgbClr val="333333"/>
                </a:solidFill>
                <a:latin typeface="PingFang SC"/>
              </a:rPr>
              <a:t>份，上学期已领取同学不再领取，拟升学同学可不领取</a:t>
            </a:r>
            <a:endParaRPr lang="en-US" altLang="zh-CN" sz="2000" dirty="0">
              <a:solidFill>
                <a:srgbClr val="333333"/>
              </a:solidFill>
              <a:latin typeface="PingFang SC"/>
            </a:endParaRPr>
          </a:p>
          <a:p>
            <a:pPr indent="457200">
              <a:lnSpc>
                <a:spcPct val="150000"/>
              </a:lnSpc>
            </a:pPr>
            <a:r>
              <a:rPr lang="zh-CN" altLang="en-US" sz="2000" dirty="0">
                <a:solidFill>
                  <a:srgbClr val="333333"/>
                </a:solidFill>
                <a:latin typeface="PingFang SC"/>
              </a:rPr>
              <a:t>拟求职同学可</a:t>
            </a:r>
            <a:r>
              <a:rPr lang="en-US" altLang="zh-CN" sz="2000" dirty="0">
                <a:solidFill>
                  <a:srgbClr val="333333"/>
                </a:solidFill>
                <a:latin typeface="PingFang SC"/>
              </a:rPr>
              <a:t>3</a:t>
            </a:r>
            <a:r>
              <a:rPr lang="zh-CN" altLang="en-US" sz="2000" dirty="0">
                <a:solidFill>
                  <a:srgbClr val="333333"/>
                </a:solidFill>
                <a:latin typeface="PingFang SC"/>
              </a:rPr>
              <a:t>月</a:t>
            </a:r>
            <a:r>
              <a:rPr lang="en-US" altLang="zh-CN" sz="2000" dirty="0">
                <a:solidFill>
                  <a:srgbClr val="333333"/>
                </a:solidFill>
                <a:latin typeface="PingFang SC"/>
              </a:rPr>
              <a:t>1</a:t>
            </a:r>
            <a:r>
              <a:rPr lang="zh-CN" altLang="en-US" sz="2000" dirty="0">
                <a:solidFill>
                  <a:srgbClr val="333333"/>
                </a:solidFill>
                <a:latin typeface="PingFang SC"/>
              </a:rPr>
              <a:t>日内在班长处领取并登记，填写内容并粘贴好照片后于</a:t>
            </a:r>
            <a:r>
              <a:rPr lang="en-US" altLang="zh-CN" sz="2000" dirty="0">
                <a:solidFill>
                  <a:srgbClr val="333333"/>
                </a:solidFill>
                <a:latin typeface="PingFang SC"/>
              </a:rPr>
              <a:t>3</a:t>
            </a:r>
            <a:r>
              <a:rPr lang="zh-CN" altLang="en-US" sz="2000" dirty="0">
                <a:solidFill>
                  <a:srgbClr val="333333"/>
                </a:solidFill>
                <a:latin typeface="PingFang SC"/>
              </a:rPr>
              <a:t>月</a:t>
            </a:r>
            <a:r>
              <a:rPr lang="en-US" altLang="zh-CN" sz="2000" dirty="0">
                <a:solidFill>
                  <a:srgbClr val="333333"/>
                </a:solidFill>
                <a:latin typeface="PingFang SC"/>
              </a:rPr>
              <a:t>3</a:t>
            </a:r>
            <a:r>
              <a:rPr lang="zh-CN" altLang="en-US" sz="2000" dirty="0">
                <a:solidFill>
                  <a:srgbClr val="333333"/>
                </a:solidFill>
                <a:latin typeface="PingFang SC"/>
              </a:rPr>
              <a:t>日交还给班长，年级收齐后统一到学校盖章。</a:t>
            </a:r>
            <a:endParaRPr lang="en-US" altLang="zh-CN" sz="2000" dirty="0">
              <a:solidFill>
                <a:srgbClr val="333333"/>
              </a:solidFill>
              <a:latin typeface="PingFang SC"/>
            </a:endParaRPr>
          </a:p>
          <a:p>
            <a:pPr indent="457200">
              <a:lnSpc>
                <a:spcPct val="150000"/>
              </a:lnSpc>
            </a:pPr>
            <a:r>
              <a:rPr lang="zh-CN" altLang="en-US" sz="2000" dirty="0">
                <a:solidFill>
                  <a:srgbClr val="333333"/>
                </a:solidFill>
                <a:latin typeface="PingFang SC"/>
              </a:rPr>
              <a:t>后续办理同学需自行前往。</a:t>
            </a:r>
            <a:endParaRPr lang="en-US" altLang="zh-CN" sz="2000" dirty="0">
              <a:solidFill>
                <a:srgbClr val="FF0000"/>
              </a:solidFill>
              <a:latin typeface="PingFang SC"/>
            </a:endParaRPr>
          </a:p>
        </p:txBody>
      </p:sp>
    </p:spTree>
    <p:extLst>
      <p:ext uri="{BB962C8B-B14F-4D97-AF65-F5344CB8AC3E}">
        <p14:creationId xmlns:p14="http://schemas.microsoft.com/office/powerpoint/2010/main" val="15913589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40"/>
          <p:cNvSpPr txBox="1"/>
          <p:nvPr/>
        </p:nvSpPr>
        <p:spPr>
          <a:xfrm>
            <a:off x="1390650" y="238125"/>
            <a:ext cx="5827236"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三方协议（就业协议书）</a:t>
            </a:r>
          </a:p>
        </p:txBody>
      </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pic>
        <p:nvPicPr>
          <p:cNvPr id="3" name="图片 2">
            <a:extLst>
              <a:ext uri="{FF2B5EF4-FFF2-40B4-BE49-F238E27FC236}">
                <a16:creationId xmlns:a16="http://schemas.microsoft.com/office/drawing/2014/main" id="{19F09B42-3BC3-468F-9E4B-E9433E2000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235" y="1183299"/>
            <a:ext cx="3136703" cy="5344941"/>
          </a:xfrm>
          <a:prstGeom prst="rect">
            <a:avLst/>
          </a:prstGeom>
        </p:spPr>
      </p:pic>
      <p:sp>
        <p:nvSpPr>
          <p:cNvPr id="4" name="文本框 3">
            <a:extLst>
              <a:ext uri="{FF2B5EF4-FFF2-40B4-BE49-F238E27FC236}">
                <a16:creationId xmlns:a16="http://schemas.microsoft.com/office/drawing/2014/main" id="{1CDF1A38-92B1-43F8-855F-5E6F7AA0EA02}"/>
              </a:ext>
            </a:extLst>
          </p:cNvPr>
          <p:cNvSpPr txBox="1"/>
          <p:nvPr/>
        </p:nvSpPr>
        <p:spPr>
          <a:xfrm>
            <a:off x="4897502" y="1471284"/>
            <a:ext cx="6349021" cy="4374980"/>
          </a:xfrm>
          <a:prstGeom prst="rect">
            <a:avLst/>
          </a:prstGeom>
          <a:noFill/>
        </p:spPr>
        <p:txBody>
          <a:bodyPr wrap="square" rtlCol="0" anchor="t">
            <a:spAutoFit/>
          </a:bodyPr>
          <a:lstStyle/>
          <a:p>
            <a:pPr algn="l">
              <a:lnSpc>
                <a:spcPct val="150000"/>
              </a:lnSpc>
              <a:buClrTx/>
              <a:buSzTx/>
              <a:buNone/>
            </a:pPr>
            <a:r>
              <a:rPr lang="zh-CN" altLang="en-US" sz="2800" b="1" dirty="0">
                <a:solidFill>
                  <a:srgbClr val="FF9409"/>
                </a:solidFill>
              </a:rPr>
              <a:t>三方协议</a:t>
            </a:r>
            <a:endParaRPr lang="en-US" altLang="zh-CN" sz="2800" b="1" dirty="0">
              <a:solidFill>
                <a:srgbClr val="FF9409"/>
              </a:solidFill>
            </a:endParaRPr>
          </a:p>
          <a:p>
            <a:pPr indent="457200">
              <a:lnSpc>
                <a:spcPct val="150000"/>
              </a:lnSpc>
            </a:pPr>
            <a:r>
              <a:rPr lang="zh-CN" altLang="en-US" sz="2000" dirty="0"/>
              <a:t>三方协议是</a:t>
            </a:r>
            <a:r>
              <a:rPr lang="en-US" altLang="zh-CN" sz="2000" dirty="0"/>
              <a:t>《</a:t>
            </a:r>
            <a:r>
              <a:rPr lang="zh-CN" altLang="en-US" sz="2000" dirty="0"/>
              <a:t>全国普通高等学校毕业生就业协议书</a:t>
            </a:r>
            <a:r>
              <a:rPr lang="en-US" altLang="zh-CN" sz="2000" dirty="0"/>
              <a:t>》</a:t>
            </a:r>
            <a:r>
              <a:rPr lang="zh-CN" altLang="en-US" sz="2000" dirty="0"/>
              <a:t>的简称，它是明确</a:t>
            </a:r>
            <a:r>
              <a:rPr lang="zh-CN" altLang="en-US" sz="2000" b="1" dirty="0">
                <a:solidFill>
                  <a:srgbClr val="FF0000"/>
                </a:solidFill>
              </a:rPr>
              <a:t>毕业生、用人单位、学校三方</a:t>
            </a:r>
            <a:r>
              <a:rPr lang="zh-CN" altLang="en-US" sz="2000" dirty="0"/>
              <a:t>在毕业生就业工作中的权利和义务的书面表现形式，能解决应届毕业生户籍、档案、保险、公积金等一系列相关问题。三方协议在毕业生到单位报到、用人单位正式接收后自行终止。三方协议一旦签署，就意味着大学生第一份工作就基本确定。</a:t>
            </a:r>
            <a:endParaRPr lang="en-US" altLang="zh-CN" sz="2000" dirty="0"/>
          </a:p>
          <a:p>
            <a:pPr indent="457200">
              <a:lnSpc>
                <a:spcPct val="150000"/>
              </a:lnSpc>
            </a:pPr>
            <a:endParaRPr lang="en-US" altLang="zh-CN" sz="2000" dirty="0"/>
          </a:p>
        </p:txBody>
      </p:sp>
    </p:spTree>
    <p:extLst>
      <p:ext uri="{BB962C8B-B14F-4D97-AF65-F5344CB8AC3E}">
        <p14:creationId xmlns:p14="http://schemas.microsoft.com/office/powerpoint/2010/main" val="153043701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pic>
        <p:nvPicPr>
          <p:cNvPr id="5" name="Picture 2" descr="https://timgsa.baidu.com/timg?image&amp;quality=80&amp;size=b9999_10000&amp;sec=1600592332731&amp;di=99cb269a998f5fcc98d20e8e693dad50&amp;imgtype=0&amp;src=http%3A%2F%2Fphotocdn.sohu.com%2F20160115%2Fmp54661105_1452839315396_4.jpg">
            <a:extLst>
              <a:ext uri="{FF2B5EF4-FFF2-40B4-BE49-F238E27FC236}">
                <a16:creationId xmlns:a16="http://schemas.microsoft.com/office/drawing/2014/main" id="{4134EE56-D0AA-4FCB-9A33-C8812AA38F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681" y="1268412"/>
            <a:ext cx="5196228" cy="51362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E985826-E48D-411F-9504-8F7150AA9888}"/>
              </a:ext>
            </a:extLst>
          </p:cNvPr>
          <p:cNvSpPr txBox="1"/>
          <p:nvPr/>
        </p:nvSpPr>
        <p:spPr>
          <a:xfrm>
            <a:off x="6445227" y="2025282"/>
            <a:ext cx="5196228" cy="2807435"/>
          </a:xfrm>
          <a:prstGeom prst="rect">
            <a:avLst/>
          </a:prstGeom>
          <a:noFill/>
        </p:spPr>
        <p:txBody>
          <a:bodyPr wrap="square" rtlCol="0" anchor="t">
            <a:spAutoFit/>
          </a:bodyPr>
          <a:lstStyle/>
          <a:p>
            <a:pPr indent="457200">
              <a:lnSpc>
                <a:spcPct val="150000"/>
              </a:lnSpc>
            </a:pPr>
            <a:r>
              <a:rPr lang="zh-CN" altLang="en-US" sz="2000" dirty="0"/>
              <a:t>劳动合同法规定，用人单位自用工之日起即与劳动者建立劳动关系。建立劳动关系，应当订立书面劳动合同。</a:t>
            </a:r>
            <a:r>
              <a:rPr lang="zh-CN" altLang="en-US" sz="2000" b="1" dirty="0">
                <a:solidFill>
                  <a:srgbClr val="FF0000"/>
                </a:solidFill>
              </a:rPr>
              <a:t>三方协议只是毕业生、用人单位、学校三方之间签订的就业意向</a:t>
            </a:r>
            <a:r>
              <a:rPr lang="zh-CN" altLang="en-US" sz="2000" dirty="0"/>
              <a:t>，不是劳动关系的法律文件，对劳动关系没有约束力。</a:t>
            </a:r>
          </a:p>
        </p:txBody>
      </p:sp>
      <p:sp>
        <p:nvSpPr>
          <p:cNvPr id="11" name="文本框 40">
            <a:extLst>
              <a:ext uri="{FF2B5EF4-FFF2-40B4-BE49-F238E27FC236}">
                <a16:creationId xmlns:a16="http://schemas.microsoft.com/office/drawing/2014/main" id="{45C567B8-1551-4B7F-9C7D-E6667FFD3924}"/>
              </a:ext>
            </a:extLst>
          </p:cNvPr>
          <p:cNvSpPr txBox="1"/>
          <p:nvPr/>
        </p:nvSpPr>
        <p:spPr>
          <a:xfrm>
            <a:off x="1390650" y="238125"/>
            <a:ext cx="5827236"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三方协议（就业协议书）</a:t>
            </a:r>
          </a:p>
        </p:txBody>
      </p:sp>
    </p:spTree>
    <p:extLst>
      <p:ext uri="{BB962C8B-B14F-4D97-AF65-F5344CB8AC3E}">
        <p14:creationId xmlns:p14="http://schemas.microsoft.com/office/powerpoint/2010/main" val="21788388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pic>
        <p:nvPicPr>
          <p:cNvPr id="3" name="图片 2">
            <a:extLst>
              <a:ext uri="{FF2B5EF4-FFF2-40B4-BE49-F238E27FC236}">
                <a16:creationId xmlns:a16="http://schemas.microsoft.com/office/drawing/2014/main" id="{18C60306-EAA3-47A9-B09E-83858883C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938" y="1031367"/>
            <a:ext cx="3601541" cy="5762465"/>
          </a:xfrm>
          <a:prstGeom prst="rect">
            <a:avLst/>
          </a:prstGeom>
        </p:spPr>
      </p:pic>
      <p:pic>
        <p:nvPicPr>
          <p:cNvPr id="4" name="图片 3">
            <a:extLst>
              <a:ext uri="{FF2B5EF4-FFF2-40B4-BE49-F238E27FC236}">
                <a16:creationId xmlns:a16="http://schemas.microsoft.com/office/drawing/2014/main" id="{DC96804E-C4A6-425E-81FE-FF9D48DA7F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8479" y="1031367"/>
            <a:ext cx="3675042" cy="5762466"/>
          </a:xfrm>
          <a:prstGeom prst="rect">
            <a:avLst/>
          </a:prstGeom>
        </p:spPr>
      </p:pic>
      <p:pic>
        <p:nvPicPr>
          <p:cNvPr id="5" name="图片 4">
            <a:extLst>
              <a:ext uri="{FF2B5EF4-FFF2-40B4-BE49-F238E27FC236}">
                <a16:creationId xmlns:a16="http://schemas.microsoft.com/office/drawing/2014/main" id="{AA8FCB9F-5C73-43DD-8C48-6C54BD1EB1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3521" y="1031367"/>
            <a:ext cx="3675042" cy="5762466"/>
          </a:xfrm>
          <a:prstGeom prst="rect">
            <a:avLst/>
          </a:prstGeom>
        </p:spPr>
      </p:pic>
      <p:sp>
        <p:nvSpPr>
          <p:cNvPr id="12" name="文本框 40">
            <a:extLst>
              <a:ext uri="{FF2B5EF4-FFF2-40B4-BE49-F238E27FC236}">
                <a16:creationId xmlns:a16="http://schemas.microsoft.com/office/drawing/2014/main" id="{2F7A5C20-FE59-4664-AD88-2D2239484800}"/>
              </a:ext>
            </a:extLst>
          </p:cNvPr>
          <p:cNvSpPr txBox="1"/>
          <p:nvPr/>
        </p:nvSpPr>
        <p:spPr>
          <a:xfrm>
            <a:off x="1390650" y="238125"/>
            <a:ext cx="5827236"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三方协议（就业协议书）</a:t>
            </a:r>
          </a:p>
        </p:txBody>
      </p:sp>
    </p:spTree>
    <p:extLst>
      <p:ext uri="{BB962C8B-B14F-4D97-AF65-F5344CB8AC3E}">
        <p14:creationId xmlns:p14="http://schemas.microsoft.com/office/powerpoint/2010/main" val="268249414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 y="-1"/>
            <a:ext cx="1153894" cy="1268413"/>
            <a:chOff x="1" y="0"/>
            <a:chExt cx="958066" cy="1053150"/>
          </a:xfrm>
        </p:grpSpPr>
        <p:sp>
          <p:nvSpPr>
            <p:cNvPr id="40" name="任意多边形: 形状 26"/>
            <p:cNvSpPr/>
            <p:nvPr/>
          </p:nvSpPr>
          <p:spPr>
            <a:xfrm rot="5400000">
              <a:off x="-12207" y="12208"/>
              <a:ext cx="982481" cy="958066"/>
            </a:xfrm>
            <a:custGeom>
              <a:avLst/>
              <a:gdLst>
                <a:gd name="connsiteX0" fmla="*/ 0 w 982481"/>
                <a:gd name="connsiteY0" fmla="*/ 958066 h 958066"/>
                <a:gd name="connsiteX1" fmla="*/ 0 w 982481"/>
                <a:gd name="connsiteY1" fmla="*/ 735870 h 958066"/>
                <a:gd name="connsiteX2" fmla="*/ 426804 w 982481"/>
                <a:gd name="connsiteY2" fmla="*/ 0 h 958066"/>
                <a:gd name="connsiteX3" fmla="*/ 982481 w 982481"/>
                <a:gd name="connsiteY3" fmla="*/ 958066 h 958066"/>
              </a:gdLst>
              <a:ahLst/>
              <a:cxnLst>
                <a:cxn ang="0">
                  <a:pos x="connsiteX0" y="connsiteY0"/>
                </a:cxn>
                <a:cxn ang="0">
                  <a:pos x="connsiteX1" y="connsiteY1"/>
                </a:cxn>
                <a:cxn ang="0">
                  <a:pos x="connsiteX2" y="connsiteY2"/>
                </a:cxn>
                <a:cxn ang="0">
                  <a:pos x="connsiteX3" y="connsiteY3"/>
                </a:cxn>
              </a:cxnLst>
              <a:rect l="l" t="t" r="r" b="b"/>
              <a:pathLst>
                <a:path w="982481" h="958066">
                  <a:moveTo>
                    <a:pt x="0" y="958066"/>
                  </a:moveTo>
                  <a:lnTo>
                    <a:pt x="0" y="735870"/>
                  </a:lnTo>
                  <a:lnTo>
                    <a:pt x="426804" y="0"/>
                  </a:lnTo>
                  <a:lnTo>
                    <a:pt x="982481" y="95806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a:off x="-47960" y="405667"/>
              <a:ext cx="695444" cy="59952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16200000" flipH="1">
              <a:off x="647213" y="472090"/>
              <a:ext cx="333880" cy="287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31240" y="170353"/>
              <a:ext cx="453007" cy="390523"/>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9" name="图片 8" descr="2"/>
          <p:cNvPicPr>
            <a:picLocks noChangeAspect="1"/>
          </p:cNvPicPr>
          <p:nvPr/>
        </p:nvPicPr>
        <p:blipFill>
          <a:blip r:embed="rId3" cstate="print"/>
          <a:stretch>
            <a:fillRect/>
          </a:stretch>
        </p:blipFill>
        <p:spPr>
          <a:xfrm>
            <a:off x="8783955" y="238125"/>
            <a:ext cx="2857500" cy="628650"/>
          </a:xfrm>
          <a:prstGeom prst="rect">
            <a:avLst/>
          </a:prstGeom>
        </p:spPr>
      </p:pic>
      <p:sp>
        <p:nvSpPr>
          <p:cNvPr id="3" name="矩形 2">
            <a:extLst>
              <a:ext uri="{FF2B5EF4-FFF2-40B4-BE49-F238E27FC236}">
                <a16:creationId xmlns:a16="http://schemas.microsoft.com/office/drawing/2014/main" id="{B45D9D19-69D8-4EBB-B9ED-886BE28B6188}"/>
              </a:ext>
            </a:extLst>
          </p:cNvPr>
          <p:cNvSpPr/>
          <p:nvPr/>
        </p:nvSpPr>
        <p:spPr>
          <a:xfrm>
            <a:off x="579160" y="1005080"/>
            <a:ext cx="6096000" cy="5762090"/>
          </a:xfrm>
          <a:prstGeom prst="rect">
            <a:avLst/>
          </a:prstGeom>
        </p:spPr>
        <p:txBody>
          <a:bodyPr>
            <a:spAutoFit/>
          </a:bodyPr>
          <a:lstStyle/>
          <a:p>
            <a:pPr lvl="0">
              <a:lnSpc>
                <a:spcPct val="150000"/>
              </a:lnSpc>
            </a:pPr>
            <a:r>
              <a:rPr lang="zh-CN" altLang="en-US" sz="2800" b="1" dirty="0">
                <a:solidFill>
                  <a:srgbClr val="CA7386"/>
                </a:solidFill>
              </a:rPr>
              <a:t>其他注意事项</a:t>
            </a:r>
            <a:endParaRPr lang="en-US" altLang="zh-CN" sz="2000" dirty="0"/>
          </a:p>
          <a:p>
            <a:pPr indent="457200">
              <a:lnSpc>
                <a:spcPct val="150000"/>
              </a:lnSpc>
            </a:pPr>
            <a:r>
              <a:rPr lang="en-US" altLang="zh-CN" sz="2000" dirty="0"/>
              <a:t>1</a:t>
            </a:r>
            <a:r>
              <a:rPr lang="zh-CN" altLang="en-US" sz="2000" dirty="0"/>
              <a:t>、每个学生</a:t>
            </a:r>
            <a:r>
              <a:rPr lang="zh-CN" altLang="en-US" sz="2000" b="1" dirty="0">
                <a:solidFill>
                  <a:srgbClr val="FF0000"/>
                </a:solidFill>
              </a:rPr>
              <a:t>只能和一个单位签就业协议</a:t>
            </a:r>
            <a:r>
              <a:rPr lang="zh-CN" altLang="en-US" sz="2000" dirty="0"/>
              <a:t>，每份协议都有一个唯一的编号，且不能随意变动。</a:t>
            </a:r>
            <a:endParaRPr lang="en-US" altLang="zh-CN" sz="2000" dirty="0"/>
          </a:p>
          <a:p>
            <a:pPr indent="457200">
              <a:lnSpc>
                <a:spcPct val="150000"/>
              </a:lnSpc>
            </a:pPr>
            <a:r>
              <a:rPr lang="en-US" altLang="zh-CN" sz="2000" dirty="0"/>
              <a:t>2</a:t>
            </a:r>
            <a:r>
              <a:rPr lang="zh-CN" altLang="en-US" sz="2000" dirty="0"/>
              <a:t>、三方协议</a:t>
            </a:r>
            <a:r>
              <a:rPr lang="zh-CN" altLang="en-US" sz="2000" b="1" dirty="0">
                <a:solidFill>
                  <a:srgbClr val="FF0000"/>
                </a:solidFill>
              </a:rPr>
              <a:t>具有法律效力</a:t>
            </a:r>
            <a:r>
              <a:rPr lang="zh-CN" altLang="en-US" sz="2000" dirty="0"/>
              <a:t>，违约要赔偿，在签订劳动合同后失效。</a:t>
            </a:r>
            <a:endParaRPr lang="en-US" altLang="zh-CN" sz="2000" dirty="0"/>
          </a:p>
          <a:p>
            <a:pPr indent="457200">
              <a:lnSpc>
                <a:spcPct val="150000"/>
              </a:lnSpc>
            </a:pPr>
            <a:r>
              <a:rPr lang="en-US" altLang="zh-CN" sz="2000" dirty="0"/>
              <a:t>3</a:t>
            </a:r>
            <a:r>
              <a:rPr lang="zh-CN" altLang="en-US" sz="2000" dirty="0"/>
              <a:t>、一般会</a:t>
            </a:r>
            <a:r>
              <a:rPr lang="zh-CN" altLang="en-US" sz="2000" b="1" dirty="0">
                <a:solidFill>
                  <a:srgbClr val="FF0000"/>
                </a:solidFill>
              </a:rPr>
              <a:t>明确违约金数额</a:t>
            </a:r>
            <a:r>
              <a:rPr lang="zh-CN" altLang="en-US" sz="2000" dirty="0"/>
              <a:t>。通常公司在签约时会提出违约金的金额，违约金特别高的单位要慎签。</a:t>
            </a:r>
            <a:endParaRPr lang="en-US" altLang="zh-CN" sz="2000" dirty="0"/>
          </a:p>
          <a:p>
            <a:pPr indent="457200">
              <a:lnSpc>
                <a:spcPct val="150000"/>
              </a:lnSpc>
            </a:pPr>
            <a:r>
              <a:rPr lang="en-US" altLang="zh-CN" sz="2000" dirty="0"/>
              <a:t>4</a:t>
            </a:r>
            <a:r>
              <a:rPr lang="zh-CN" altLang="en-US" sz="2000" dirty="0"/>
              <a:t>、我们学校为</a:t>
            </a:r>
            <a:r>
              <a:rPr lang="zh-CN" altLang="en-US" sz="2000" b="1" dirty="0">
                <a:solidFill>
                  <a:srgbClr val="FF0000"/>
                </a:solidFill>
              </a:rPr>
              <a:t>网签三方</a:t>
            </a:r>
            <a:r>
              <a:rPr lang="zh-CN" altLang="en-US" sz="2000" dirty="0"/>
              <a:t>，需用人单位在系统中发起邀约，学生应约后形成电子三方，下载打印后，一式四份留存。</a:t>
            </a:r>
            <a:endParaRPr lang="en-US" altLang="zh-CN" sz="2000" dirty="0"/>
          </a:p>
          <a:p>
            <a:pPr indent="457200">
              <a:lnSpc>
                <a:spcPct val="150000"/>
              </a:lnSpc>
            </a:pPr>
            <a:r>
              <a:rPr lang="en-US" altLang="zh-CN" sz="2000" dirty="0"/>
              <a:t>5</a:t>
            </a:r>
            <a:r>
              <a:rPr lang="zh-CN" altLang="en-US" sz="2000" dirty="0"/>
              <a:t>、三方签订后，若违约，需要单位出具解约函，</a:t>
            </a:r>
            <a:r>
              <a:rPr lang="zh-CN" altLang="en-US" sz="2000" b="1" dirty="0">
                <a:solidFill>
                  <a:srgbClr val="FF0000"/>
                </a:solidFill>
              </a:rPr>
              <a:t>解约后才可签订新三方</a:t>
            </a:r>
            <a:r>
              <a:rPr lang="zh-CN" altLang="en-US" sz="2000" dirty="0"/>
              <a:t>。</a:t>
            </a:r>
          </a:p>
        </p:txBody>
      </p:sp>
      <p:pic>
        <p:nvPicPr>
          <p:cNvPr id="4" name="Picture 2" descr="https://timgsa.baidu.com/timg?image&amp;quality=80&amp;size=b9999_10000&amp;sec=1600591826394&amp;di=93e3a72497cd75afd8ae76ae9c2ccfe8&amp;imgtype=0&amp;src=http%3A%2F%2Fgss0.baidu.com%2F-vo3dSag_xI4khGko9WTAnF6hhy%2Fzhidao%2Fpic%2Fitem%2F10dfa9ec8a1363273f1b37a19f8fa0ec09fac7aa.jpg">
            <a:extLst>
              <a:ext uri="{FF2B5EF4-FFF2-40B4-BE49-F238E27FC236}">
                <a16:creationId xmlns:a16="http://schemas.microsoft.com/office/drawing/2014/main" id="{6CAC284C-CD29-431B-B0B8-8F9777D42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2903" y="1183299"/>
            <a:ext cx="4009937" cy="288966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B915D937-92A7-4F4A-B346-F2CFD6E204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0320" y="4072967"/>
            <a:ext cx="3035102" cy="2702488"/>
          </a:xfrm>
          <a:prstGeom prst="rect">
            <a:avLst/>
          </a:prstGeom>
        </p:spPr>
      </p:pic>
      <p:sp>
        <p:nvSpPr>
          <p:cNvPr id="12" name="文本框 40">
            <a:extLst>
              <a:ext uri="{FF2B5EF4-FFF2-40B4-BE49-F238E27FC236}">
                <a16:creationId xmlns:a16="http://schemas.microsoft.com/office/drawing/2014/main" id="{7E825B51-746E-471F-84EA-3B36A1BEA875}"/>
              </a:ext>
            </a:extLst>
          </p:cNvPr>
          <p:cNvSpPr txBox="1"/>
          <p:nvPr/>
        </p:nvSpPr>
        <p:spPr>
          <a:xfrm>
            <a:off x="1390650" y="238125"/>
            <a:ext cx="5827236"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4">
                    <a:lumMod val="60000"/>
                    <a:lumOff val="40000"/>
                  </a:schemeClr>
                </a:solidFill>
              </a:rPr>
              <a:t>三方协议（就业协议书）</a:t>
            </a:r>
          </a:p>
        </p:txBody>
      </p:sp>
    </p:spTree>
    <p:extLst>
      <p:ext uri="{BB962C8B-B14F-4D97-AF65-F5344CB8AC3E}">
        <p14:creationId xmlns:p14="http://schemas.microsoft.com/office/powerpoint/2010/main" val="2922349006"/>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撞色工作计划营销计划策划方案PPT模板"/>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包图主题2">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476</TotalTime>
  <Words>1426</Words>
  <Application>Microsoft Office PowerPoint</Application>
  <PresentationFormat>宽屏</PresentationFormat>
  <Paragraphs>93</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PingFang SC</vt:lpstr>
      <vt:lpstr>等线</vt:lpstr>
      <vt:lpstr>仿宋_GB2312</vt:lpstr>
      <vt:lpstr>微软雅黑</vt:lpstr>
      <vt:lpstr>Arial</vt:lpstr>
      <vt:lpstr>Calibri</vt:lpstr>
      <vt:lpstr>Century Gothic</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简约撞色工作计划营销计划策划方案PPT模板</dc:title>
  <dc:creator>Administrator</dc:creator>
  <cp:lastModifiedBy>XZY</cp:lastModifiedBy>
  <cp:revision>175</cp:revision>
  <dcterms:created xsi:type="dcterms:W3CDTF">2017-08-18T03:02:00Z</dcterms:created>
  <dcterms:modified xsi:type="dcterms:W3CDTF">2021-02-28T09:03:20Z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