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4BA"/>
    <a:srgbClr val="8CC6D4"/>
    <a:srgbClr val="D5EAEF"/>
    <a:srgbClr val="BFDFE7"/>
    <a:srgbClr val="ECF369"/>
    <a:srgbClr val="E38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A486-06FD-4BF8-A904-BE979911A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4E0E4-E464-4FD3-9C91-406FFBC25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3961-6135-495F-8ADE-20E9EAFC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B09-C481-4830-94C0-6CCDBB36F40D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ED27-DD96-4FCE-BE6F-C0E79CF1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C4CA-2EDA-430F-868B-0FF08E7A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440-9412-4C99-BF70-B35FECA0E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2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71AC-E7D6-48C8-A17E-24AEB2E0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004F9-0404-4840-89BB-9EB4F7E74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D6BB0-92DE-4AD4-87FE-37B48280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B09-C481-4830-94C0-6CCDBB36F40D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E3C1-D2CF-469F-98F4-7D287588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9D14-28A7-4B00-B447-C1318378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440-9412-4C99-BF70-B35FECA0E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87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C3367-324F-45BC-AA51-89AA8E112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BAE1B-87EE-4D7E-9AD9-2AE742F5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6FD8-B6DA-4741-AFE7-9B9073F5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B09-C481-4830-94C0-6CCDBB36F40D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00BD-1860-4EB3-8484-B643FF24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4F9D-2FBB-4D08-925B-31FFCD3F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440-9412-4C99-BF70-B35FECA0E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34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284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F979-9853-4596-813D-4C652F78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A866-8BDE-49A3-9E84-CA5FA909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FCAD-1A53-43FB-9A63-A7616D77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B09-C481-4830-94C0-6CCDBB36F40D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AAE9-90AD-4EB4-A0F6-C7A1898F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21BD2-A918-44E1-AA81-734157C0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440-9412-4C99-BF70-B35FECA0E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0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B585-F0E9-4539-A889-D34031C3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C8D62-48C3-403D-B0C6-EF59E9DF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C15D-9AB5-4F68-B792-4D7C0F75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B09-C481-4830-94C0-6CCDBB36F40D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0273-05CA-46FE-8E5B-AE258B26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C8D5-715B-4FAF-890A-7703AF2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440-9412-4C99-BF70-B35FECA0E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8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EA85-E6B4-41FE-9ACB-B99ABDC8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5C6B-6DFB-48B2-AB42-BB1FE48EA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49417-3B41-497D-B505-30B65B30D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8C11A-3838-4C1F-8D56-DE01D027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B09-C481-4830-94C0-6CCDBB36F40D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B81AE-2AAC-4F65-92FD-A0E41253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5B37C-BC6A-471E-A706-09D89A21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440-9412-4C99-BF70-B35FECA0E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9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E7DE-75C0-49DC-87E3-8ED2D737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8E8BC-C25B-4398-BD55-B329DF847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680FF-6A06-4919-B45C-7EB7E6C4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ADDA5-7151-4534-9337-2CB5BB08B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9E3E-E1FE-4A45-A2E8-22A2E3CFA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7DD60-7362-4BDC-BFC0-FC68919E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B09-C481-4830-94C0-6CCDBB36F40D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F15CB-9CCA-40F6-872D-2D31A6A1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7C979-5CB1-46BC-8029-9487E05A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440-9412-4C99-BF70-B35FECA0E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3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FF2C-012F-42F1-85E4-7D8FD087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A5674-D46E-4463-982F-CB7CF389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B09-C481-4830-94C0-6CCDBB36F40D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F74D0-0A03-476E-8D89-2B4E5090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9BD20-DCC9-4254-BC12-793E0FA2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440-9412-4C99-BF70-B35FECA0E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15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0510B-2A29-46F9-80AE-7AA370CA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B09-C481-4830-94C0-6CCDBB36F40D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39B32-E0C4-4DC6-A248-B0C6D65B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33704-538B-4914-A9F1-333B9308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440-9412-4C99-BF70-B35FECA0E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08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2642-FDD7-498F-B99A-BB19DCB3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FD8A-842A-4CD9-A561-1B9A01155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8F37F-38C7-40BE-8298-886C1342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CB64F-DAE3-4389-A570-18DFD2F8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B09-C481-4830-94C0-6CCDBB36F40D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EE7ED-D649-47A7-ABB0-4CBCB0BA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1D2C1-2E77-490C-9B63-570D715F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440-9412-4C99-BF70-B35FECA0E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713E-67F3-4E4C-A7A0-0188A60E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B6651-97C2-41DE-8022-944159FB8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F1AE8-79C3-426F-A739-CD4E9B1B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9533D-7C97-4150-A2B1-364C476B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B09-C481-4830-94C0-6CCDBB36F40D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89CAD-F3B2-4C41-9068-F248E80D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1E338-BD69-4EB8-9660-49ED4D31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440-9412-4C99-BF70-B35FECA0E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6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BEDE0-60AF-4D10-B31F-956E198E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83AB-0FCA-4818-94DB-DE63B54C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5063-FC8A-472F-9137-BA42B5920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EFB09-C481-4830-94C0-6CCDBB36F40D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74E3-83C4-43F8-B950-7E958BEAD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818C-1FFB-4060-90F1-BBE0E7A53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B440-9412-4C99-BF70-B35FECA0E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23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43910" y="298450"/>
            <a:ext cx="182530" cy="275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1200" b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70" name="OUR HISTORY"/>
          <p:cNvSpPr txBox="1"/>
          <p:nvPr/>
        </p:nvSpPr>
        <p:spPr>
          <a:xfrm>
            <a:off x="798819" y="492094"/>
            <a:ext cx="1059758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2860" rIns="22860">
            <a:spAutoFit/>
          </a:bodyPr>
          <a:lstStyle>
            <a:lvl1pPr algn="ctr">
              <a:defRPr sz="8400" b="1" spc="8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algn="dist"/>
            <a:r>
              <a:rPr lang="en-CA" sz="4200" dirty="0"/>
              <a:t>BRAINWAVE-CONTROLLED CAR</a:t>
            </a:r>
            <a:endParaRPr sz="4200" dirty="0"/>
          </a:p>
        </p:txBody>
      </p:sp>
      <p:sp>
        <p:nvSpPr>
          <p:cNvPr id="71" name="Line"/>
          <p:cNvSpPr/>
          <p:nvPr/>
        </p:nvSpPr>
        <p:spPr>
          <a:xfrm>
            <a:off x="5807513" y="1397333"/>
            <a:ext cx="596462" cy="1"/>
          </a:xfrm>
          <a:prstGeom prst="line">
            <a:avLst/>
          </a:prstGeom>
          <a:ln w="57150">
            <a:solidFill>
              <a:srgbClr val="000000"/>
            </a:solidFill>
            <a:miter/>
          </a:ln>
        </p:spPr>
        <p:txBody>
          <a:bodyPr lIns="22860" rIns="22860"/>
          <a:lstStyle/>
          <a:p>
            <a:endParaRPr sz="900"/>
          </a:p>
        </p:txBody>
      </p:sp>
      <p:sp>
        <p:nvSpPr>
          <p:cNvPr id="77" name="Line"/>
          <p:cNvSpPr/>
          <p:nvPr/>
        </p:nvSpPr>
        <p:spPr>
          <a:xfrm>
            <a:off x="-7976" y="4592677"/>
            <a:ext cx="12188826" cy="1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22860" rIns="22860"/>
          <a:lstStyle/>
          <a:p>
            <a:endParaRPr sz="9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8ADB9-5EEE-4B3A-AF47-FDBD47479344}"/>
              </a:ext>
            </a:extLst>
          </p:cNvPr>
          <p:cNvGrpSpPr/>
          <p:nvPr/>
        </p:nvGrpSpPr>
        <p:grpSpPr>
          <a:xfrm>
            <a:off x="219923" y="2214412"/>
            <a:ext cx="1382751" cy="3161922"/>
            <a:chOff x="1184260" y="2214412"/>
            <a:chExt cx="1382751" cy="3161922"/>
          </a:xfrm>
        </p:grpSpPr>
        <p:sp>
          <p:nvSpPr>
            <p:cNvPr id="75" name="Shape"/>
            <p:cNvSpPr/>
            <p:nvPr/>
          </p:nvSpPr>
          <p:spPr>
            <a:xfrm rot="5400000">
              <a:off x="1073640" y="2325032"/>
              <a:ext cx="1603992" cy="138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D5EAEF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 dirty="0"/>
            </a:p>
          </p:txBody>
        </p:sp>
        <p:sp>
          <p:nvSpPr>
            <p:cNvPr id="78" name="Circle"/>
            <p:cNvSpPr/>
            <p:nvPr/>
          </p:nvSpPr>
          <p:spPr>
            <a:xfrm>
              <a:off x="1802725" y="4531301"/>
              <a:ext cx="122755" cy="122755"/>
            </a:xfrm>
            <a:prstGeom prst="ellipse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86" name="FOUNDATION"/>
            <p:cNvSpPr txBox="1"/>
            <p:nvPr/>
          </p:nvSpPr>
          <p:spPr>
            <a:xfrm>
              <a:off x="1299245" y="4095895"/>
              <a:ext cx="1137812" cy="3796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>
              <a:spAutoFit/>
            </a:bodyPr>
            <a:lstStyle>
              <a:lvl1pPr algn="ctr">
                <a:lnSpc>
                  <a:spcPts val="2600"/>
                </a:lnSpc>
                <a:defRPr sz="22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100" dirty="0"/>
                <a:t>DATA COLLECTION</a:t>
              </a:r>
              <a:endParaRPr sz="1100" dirty="0"/>
            </a:p>
          </p:txBody>
        </p:sp>
        <p:sp>
          <p:nvSpPr>
            <p:cNvPr id="89" name="2003"/>
            <p:cNvSpPr txBox="1"/>
            <p:nvPr/>
          </p:nvSpPr>
          <p:spPr>
            <a:xfrm>
              <a:off x="1792967" y="4979815"/>
              <a:ext cx="150362" cy="3965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>
              <a:spAutoFit/>
            </a:bodyPr>
            <a:lstStyle>
              <a:lvl1pPr algn="ctr">
                <a:lnSpc>
                  <a:spcPts val="2600"/>
                </a:lnSpc>
                <a:defRPr sz="32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600" dirty="0"/>
                <a:t>1</a:t>
              </a:r>
              <a:endParaRPr sz="16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B3F0A5D-4723-47A8-9B37-B8036B4A5074}"/>
              </a:ext>
            </a:extLst>
          </p:cNvPr>
          <p:cNvGrpSpPr/>
          <p:nvPr/>
        </p:nvGrpSpPr>
        <p:grpSpPr>
          <a:xfrm>
            <a:off x="5398165" y="2237442"/>
            <a:ext cx="1382751" cy="3161922"/>
            <a:chOff x="6827790" y="2214412"/>
            <a:chExt cx="1382751" cy="3161922"/>
          </a:xfrm>
        </p:grpSpPr>
        <p:sp>
          <p:nvSpPr>
            <p:cNvPr id="73" name="Shape"/>
            <p:cNvSpPr/>
            <p:nvPr/>
          </p:nvSpPr>
          <p:spPr>
            <a:xfrm rot="5400000">
              <a:off x="6717170" y="2325032"/>
              <a:ext cx="1603992" cy="138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46A4BA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 dirty="0"/>
            </a:p>
          </p:txBody>
        </p:sp>
        <p:sp>
          <p:nvSpPr>
            <p:cNvPr id="81" name="Circle"/>
            <p:cNvSpPr/>
            <p:nvPr/>
          </p:nvSpPr>
          <p:spPr>
            <a:xfrm>
              <a:off x="7457788" y="4531301"/>
              <a:ext cx="122755" cy="122755"/>
            </a:xfrm>
            <a:prstGeom prst="ellipse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84" name="NEW LOCATIONS"/>
            <p:cNvSpPr txBox="1"/>
            <p:nvPr/>
          </p:nvSpPr>
          <p:spPr>
            <a:xfrm>
              <a:off x="6850950" y="4095895"/>
              <a:ext cx="1314142" cy="3796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>
              <a:spAutoFit/>
            </a:bodyPr>
            <a:lstStyle>
              <a:lvl1pPr algn="ctr">
                <a:lnSpc>
                  <a:spcPts val="2600"/>
                </a:lnSpc>
                <a:defRPr sz="22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100" dirty="0"/>
                <a:t>ML MODEL TRAINING</a:t>
              </a:r>
              <a:endParaRPr sz="1100" dirty="0"/>
            </a:p>
          </p:txBody>
        </p:sp>
        <p:sp>
          <p:nvSpPr>
            <p:cNvPr id="87" name="2010"/>
            <p:cNvSpPr txBox="1"/>
            <p:nvPr/>
          </p:nvSpPr>
          <p:spPr>
            <a:xfrm>
              <a:off x="7453418" y="4979815"/>
              <a:ext cx="150362" cy="3965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>
              <a:spAutoFit/>
            </a:bodyPr>
            <a:lstStyle>
              <a:lvl1pPr algn="ctr">
                <a:lnSpc>
                  <a:spcPts val="2600"/>
                </a:lnSpc>
                <a:defRPr sz="32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600" dirty="0"/>
                <a:t>3</a:t>
              </a:r>
              <a:endParaRPr sz="16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EFCC359-175F-4D58-980D-B2DC7474AD8D}"/>
              </a:ext>
            </a:extLst>
          </p:cNvPr>
          <p:cNvGrpSpPr/>
          <p:nvPr/>
        </p:nvGrpSpPr>
        <p:grpSpPr>
          <a:xfrm>
            <a:off x="10410285" y="2203523"/>
            <a:ext cx="1382751" cy="3161922"/>
            <a:chOff x="9649554" y="2214412"/>
            <a:chExt cx="1382751" cy="3161922"/>
          </a:xfrm>
        </p:grpSpPr>
        <p:sp>
          <p:nvSpPr>
            <p:cNvPr id="72" name="Shape"/>
            <p:cNvSpPr/>
            <p:nvPr/>
          </p:nvSpPr>
          <p:spPr>
            <a:xfrm rot="5400000">
              <a:off x="9538934" y="2325032"/>
              <a:ext cx="1603992" cy="138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F2F2F2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80" name="Circle"/>
            <p:cNvSpPr/>
            <p:nvPr/>
          </p:nvSpPr>
          <p:spPr>
            <a:xfrm>
              <a:off x="10279552" y="4531301"/>
              <a:ext cx="122755" cy="122755"/>
            </a:xfrm>
            <a:prstGeom prst="ellipse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82" name="WORLDWIDE"/>
            <p:cNvSpPr txBox="1"/>
            <p:nvPr/>
          </p:nvSpPr>
          <p:spPr>
            <a:xfrm>
              <a:off x="9920305" y="4095895"/>
              <a:ext cx="841257" cy="3796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>
              <a:spAutoFit/>
            </a:bodyPr>
            <a:lstStyle>
              <a:lvl1pPr algn="ctr">
                <a:lnSpc>
                  <a:spcPts val="2600"/>
                </a:lnSpc>
                <a:defRPr sz="22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100" dirty="0"/>
                <a:t>MOVING CAR</a:t>
              </a:r>
              <a:endParaRPr sz="1100" dirty="0"/>
            </a:p>
          </p:txBody>
        </p:sp>
        <p:sp>
          <p:nvSpPr>
            <p:cNvPr id="83" name="2017"/>
            <p:cNvSpPr txBox="1"/>
            <p:nvPr/>
          </p:nvSpPr>
          <p:spPr>
            <a:xfrm>
              <a:off x="10282671" y="4979815"/>
              <a:ext cx="150362" cy="3965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>
              <a:spAutoFit/>
            </a:bodyPr>
            <a:lstStyle>
              <a:lvl1pPr algn="ctr">
                <a:lnSpc>
                  <a:spcPts val="2600"/>
                </a:lnSpc>
                <a:defRPr sz="32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600" dirty="0"/>
                <a:t>5</a:t>
              </a:r>
              <a:endParaRPr sz="16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EC82359-0485-485B-A7E9-3804870C6A76}"/>
              </a:ext>
            </a:extLst>
          </p:cNvPr>
          <p:cNvGrpSpPr/>
          <p:nvPr/>
        </p:nvGrpSpPr>
        <p:grpSpPr>
          <a:xfrm>
            <a:off x="2818474" y="2214411"/>
            <a:ext cx="1382751" cy="3161922"/>
            <a:chOff x="4006025" y="2214412"/>
            <a:chExt cx="1382751" cy="3161922"/>
          </a:xfrm>
        </p:grpSpPr>
        <p:sp>
          <p:nvSpPr>
            <p:cNvPr id="74" name="Shape"/>
            <p:cNvSpPr/>
            <p:nvPr/>
          </p:nvSpPr>
          <p:spPr>
            <a:xfrm rot="5400000">
              <a:off x="3895405" y="2325032"/>
              <a:ext cx="1603992" cy="138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8CC6D4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 dirty="0"/>
            </a:p>
          </p:txBody>
        </p:sp>
        <p:sp>
          <p:nvSpPr>
            <p:cNvPr id="76" name="AWARD"/>
            <p:cNvSpPr txBox="1"/>
            <p:nvPr/>
          </p:nvSpPr>
          <p:spPr>
            <a:xfrm>
              <a:off x="4118882" y="4095895"/>
              <a:ext cx="1157048" cy="3796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>
              <a:spAutoFit/>
            </a:bodyPr>
            <a:lstStyle>
              <a:lvl1pPr algn="ctr">
                <a:lnSpc>
                  <a:spcPts val="2600"/>
                </a:lnSpc>
                <a:defRPr sz="22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100" dirty="0"/>
                <a:t>DATA PROCESSING</a:t>
              </a:r>
              <a:endParaRPr sz="1100" dirty="0"/>
            </a:p>
          </p:txBody>
        </p:sp>
        <p:sp>
          <p:nvSpPr>
            <p:cNvPr id="79" name="Circle"/>
            <p:cNvSpPr/>
            <p:nvPr/>
          </p:nvSpPr>
          <p:spPr>
            <a:xfrm>
              <a:off x="4643858" y="4531301"/>
              <a:ext cx="122755" cy="122755"/>
            </a:xfrm>
            <a:prstGeom prst="ellipse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88" name="2008"/>
            <p:cNvSpPr txBox="1"/>
            <p:nvPr/>
          </p:nvSpPr>
          <p:spPr>
            <a:xfrm>
              <a:off x="4622219" y="4979815"/>
              <a:ext cx="150362" cy="3965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>
              <a:spAutoFit/>
            </a:bodyPr>
            <a:lstStyle>
              <a:lvl1pPr algn="ctr">
                <a:lnSpc>
                  <a:spcPts val="2600"/>
                </a:lnSpc>
                <a:defRPr sz="32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600" dirty="0"/>
                <a:t>2</a:t>
              </a:r>
              <a:endParaRPr sz="16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13B698-37B5-4CDA-9BCB-D636FDBF953D}"/>
              </a:ext>
            </a:extLst>
          </p:cNvPr>
          <p:cNvGrpSpPr/>
          <p:nvPr/>
        </p:nvGrpSpPr>
        <p:grpSpPr>
          <a:xfrm>
            <a:off x="7989076" y="2203522"/>
            <a:ext cx="1498487" cy="3161922"/>
            <a:chOff x="6758776" y="2214412"/>
            <a:chExt cx="1498487" cy="3161922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6546CE66-6394-4771-B045-4E8052E683C2}"/>
                </a:ext>
              </a:extLst>
            </p:cNvPr>
            <p:cNvSpPr/>
            <p:nvPr/>
          </p:nvSpPr>
          <p:spPr>
            <a:xfrm rot="5400000">
              <a:off x="6717170" y="2325032"/>
              <a:ext cx="1603992" cy="138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F2F2F2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 dirty="0"/>
            </a:p>
          </p:txBody>
        </p:sp>
        <p:sp>
          <p:nvSpPr>
            <p:cNvPr id="32" name="Circle">
              <a:extLst>
                <a:ext uri="{FF2B5EF4-FFF2-40B4-BE49-F238E27FC236}">
                  <a16:creationId xmlns:a16="http://schemas.microsoft.com/office/drawing/2014/main" id="{BA2B4F90-7D8B-4B03-9407-F98CD6370AB9}"/>
                </a:ext>
              </a:extLst>
            </p:cNvPr>
            <p:cNvSpPr/>
            <p:nvPr/>
          </p:nvSpPr>
          <p:spPr>
            <a:xfrm>
              <a:off x="7457788" y="4531301"/>
              <a:ext cx="122755" cy="122755"/>
            </a:xfrm>
            <a:prstGeom prst="ellipse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33" name="NEW LOCATIONS">
              <a:extLst>
                <a:ext uri="{FF2B5EF4-FFF2-40B4-BE49-F238E27FC236}">
                  <a16:creationId xmlns:a16="http://schemas.microsoft.com/office/drawing/2014/main" id="{3B64BBF7-F269-4ED1-8853-17B2279C7036}"/>
                </a:ext>
              </a:extLst>
            </p:cNvPr>
            <p:cNvSpPr txBox="1"/>
            <p:nvPr/>
          </p:nvSpPr>
          <p:spPr>
            <a:xfrm>
              <a:off x="6758776" y="4095895"/>
              <a:ext cx="1498487" cy="3796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>
              <a:spAutoFit/>
            </a:bodyPr>
            <a:lstStyle>
              <a:lvl1pPr algn="ctr">
                <a:lnSpc>
                  <a:spcPts val="2600"/>
                </a:lnSpc>
                <a:defRPr sz="22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100" dirty="0"/>
                <a:t>ARDUINO PROGRAMING</a:t>
              </a:r>
              <a:endParaRPr sz="1100" dirty="0"/>
            </a:p>
          </p:txBody>
        </p:sp>
        <p:sp>
          <p:nvSpPr>
            <p:cNvPr id="34" name="2010">
              <a:extLst>
                <a:ext uri="{FF2B5EF4-FFF2-40B4-BE49-F238E27FC236}">
                  <a16:creationId xmlns:a16="http://schemas.microsoft.com/office/drawing/2014/main" id="{4FB92F99-E703-45A3-AEE3-3B28E7398BD7}"/>
                </a:ext>
              </a:extLst>
            </p:cNvPr>
            <p:cNvSpPr txBox="1"/>
            <p:nvPr/>
          </p:nvSpPr>
          <p:spPr>
            <a:xfrm>
              <a:off x="7453418" y="4979815"/>
              <a:ext cx="150362" cy="3965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>
              <a:spAutoFit/>
            </a:bodyPr>
            <a:lstStyle>
              <a:lvl1pPr algn="ctr">
                <a:lnSpc>
                  <a:spcPts val="2600"/>
                </a:lnSpc>
                <a:defRPr sz="32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600" dirty="0"/>
                <a:t>4</a:t>
              </a:r>
              <a:endParaRPr sz="1600" dirty="0"/>
            </a:p>
          </p:txBody>
        </p:sp>
      </p:grpSp>
      <p:sp>
        <p:nvSpPr>
          <p:cNvPr id="38" name="Shape">
            <a:extLst>
              <a:ext uri="{FF2B5EF4-FFF2-40B4-BE49-F238E27FC236}">
                <a16:creationId xmlns:a16="http://schemas.microsoft.com/office/drawing/2014/main" id="{FF649CF8-9730-4E2F-BC09-D515359266AA}"/>
              </a:ext>
            </a:extLst>
          </p:cNvPr>
          <p:cNvSpPr/>
          <p:nvPr/>
        </p:nvSpPr>
        <p:spPr>
          <a:xfrm>
            <a:off x="3281307" y="2673683"/>
            <a:ext cx="457083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9" name="Shape">
            <a:extLst>
              <a:ext uri="{FF2B5EF4-FFF2-40B4-BE49-F238E27FC236}">
                <a16:creationId xmlns:a16="http://schemas.microsoft.com/office/drawing/2014/main" id="{4D41D85A-89E8-4A59-A67E-29824209994E}"/>
              </a:ext>
            </a:extLst>
          </p:cNvPr>
          <p:cNvSpPr/>
          <p:nvPr/>
        </p:nvSpPr>
        <p:spPr>
          <a:xfrm>
            <a:off x="8535171" y="2726189"/>
            <a:ext cx="40629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704281AF-93EE-4D85-B224-D7B4BD37468F}"/>
              </a:ext>
            </a:extLst>
          </p:cNvPr>
          <p:cNvSpPr/>
          <p:nvPr/>
        </p:nvSpPr>
        <p:spPr>
          <a:xfrm>
            <a:off x="10816947" y="2673683"/>
            <a:ext cx="558306" cy="558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A4434A31-406F-4852-90CD-F7C88285D327}"/>
              </a:ext>
            </a:extLst>
          </p:cNvPr>
          <p:cNvSpPr/>
          <p:nvPr/>
        </p:nvSpPr>
        <p:spPr>
          <a:xfrm>
            <a:off x="5803766" y="2673683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9B00A-A34C-48BB-BCD0-1CB9260F1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08" y="2744895"/>
            <a:ext cx="521243" cy="5212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43910" y="298450"/>
            <a:ext cx="182530" cy="275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1200" b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5" name="Line"/>
          <p:cNvSpPr/>
          <p:nvPr/>
        </p:nvSpPr>
        <p:spPr>
          <a:xfrm flipH="1">
            <a:off x="6077491" y="2171700"/>
            <a:ext cx="1" cy="4686300"/>
          </a:xfrm>
          <a:prstGeom prst="line">
            <a:avLst/>
          </a:prstGeom>
          <a:ln w="6350">
            <a:solidFill>
              <a:srgbClr val="7F7F7F"/>
            </a:solidFill>
            <a:miter/>
          </a:ln>
        </p:spPr>
        <p:txBody>
          <a:bodyPr lIns="22860" rIns="22860"/>
          <a:lstStyle/>
          <a:p>
            <a:endParaRPr sz="900"/>
          </a:p>
        </p:txBody>
      </p:sp>
      <p:sp>
        <p:nvSpPr>
          <p:cNvPr id="96" name="Shape"/>
          <p:cNvSpPr/>
          <p:nvPr/>
        </p:nvSpPr>
        <p:spPr>
          <a:xfrm rot="5400000">
            <a:off x="5818875" y="2032123"/>
            <a:ext cx="573736" cy="49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4655" y="0"/>
                </a:lnTo>
                <a:lnTo>
                  <a:pt x="16945" y="0"/>
                </a:lnTo>
                <a:lnTo>
                  <a:pt x="21600" y="10800"/>
                </a:lnTo>
                <a:lnTo>
                  <a:pt x="16945" y="21600"/>
                </a:lnTo>
                <a:lnTo>
                  <a:pt x="4655" y="2160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22860" rIns="228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 dirty="0"/>
          </a:p>
        </p:txBody>
      </p:sp>
      <p:sp>
        <p:nvSpPr>
          <p:cNvPr id="97" name="Frequently, your initial font choice is taken out of your awesome hands also we are companies"/>
          <p:cNvSpPr txBox="1"/>
          <p:nvPr/>
        </p:nvSpPr>
        <p:spPr>
          <a:xfrm>
            <a:off x="2052342" y="4885812"/>
            <a:ext cx="3549347" cy="2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372" tIns="54372" rIns="54372" bIns="54372">
            <a:spAutoFit/>
          </a:bodyPr>
          <a:lstStyle>
            <a:lvl1pPr algn="r" defTabSz="1087636">
              <a:lnSpc>
                <a:spcPts val="4000"/>
              </a:lnSpc>
              <a:spcBef>
                <a:spcPts val="500"/>
              </a:spcBef>
              <a:defRPr sz="2400"/>
            </a:lvl1pPr>
          </a:lstStyle>
          <a:p>
            <a:pPr>
              <a:lnSpc>
                <a:spcPct val="100000"/>
              </a:lnSpc>
            </a:pPr>
            <a:r>
              <a:rPr lang="en-CA" sz="1200" dirty="0"/>
              <a:t>Fed the training set to SVM model </a:t>
            </a:r>
            <a:endParaRPr sz="1200" dirty="0"/>
          </a:p>
        </p:txBody>
      </p:sp>
      <p:sp>
        <p:nvSpPr>
          <p:cNvPr id="99" name="10 LOCATION AVAILABLES"/>
          <p:cNvSpPr txBox="1"/>
          <p:nvPr/>
        </p:nvSpPr>
        <p:spPr>
          <a:xfrm>
            <a:off x="2162073" y="4492124"/>
            <a:ext cx="332988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2860" rIns="22860" anchor="ctr">
            <a:spAutoFit/>
          </a:bodyPr>
          <a:lstStyle>
            <a:lvl1pPr algn="r">
              <a:defRPr sz="2400" b="1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r>
              <a:rPr lang="en-CA" sz="1200" dirty="0"/>
              <a:t>SVM MACHINE LEARNING MODEL FOR PREDICTION</a:t>
            </a:r>
            <a:endParaRPr sz="1200" dirty="0"/>
          </a:p>
        </p:txBody>
      </p:sp>
      <p:sp>
        <p:nvSpPr>
          <p:cNvPr id="100" name="Frequently, your initial font choice is taken out of your awesome hands also we are companies"/>
          <p:cNvSpPr txBox="1"/>
          <p:nvPr/>
        </p:nvSpPr>
        <p:spPr>
          <a:xfrm>
            <a:off x="6523821" y="2476779"/>
            <a:ext cx="3549347" cy="1474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372" tIns="54372" rIns="54372" bIns="54372">
            <a:spAutoFit/>
          </a:bodyPr>
          <a:lstStyle>
            <a:lvl1pPr defTabSz="1087636">
              <a:lnSpc>
                <a:spcPts val="4000"/>
              </a:lnSpc>
              <a:spcBef>
                <a:spcPts val="500"/>
              </a:spcBef>
              <a:defRPr sz="2400"/>
            </a:lvl1pPr>
          </a:lstStyle>
          <a:p>
            <a:pPr>
              <a:lnSpc>
                <a:spcPct val="100000"/>
              </a:lnSpc>
            </a:pPr>
            <a:r>
              <a:rPr lang="en-CA" sz="1200" dirty="0"/>
              <a:t>Collected time-domain(EEG) and frequency-domain (FFT ) brainwave control signals </a:t>
            </a:r>
          </a:p>
          <a:p>
            <a:pPr>
              <a:lnSpc>
                <a:spcPct val="100000"/>
              </a:lnSpc>
            </a:pPr>
            <a:r>
              <a:rPr lang="en-CA" sz="1200" dirty="0"/>
              <a:t>-    Left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CA" sz="1200" dirty="0"/>
              <a:t>Right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CA" sz="1200" dirty="0"/>
              <a:t>Forward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CA" sz="1200" dirty="0"/>
              <a:t>Stop</a:t>
            </a:r>
          </a:p>
        </p:txBody>
      </p:sp>
      <p:sp>
        <p:nvSpPr>
          <p:cNvPr id="102" name="COMPANY FOUNDATION"/>
          <p:cNvSpPr txBox="1"/>
          <p:nvPr/>
        </p:nvSpPr>
        <p:spPr>
          <a:xfrm>
            <a:off x="6523821" y="2184539"/>
            <a:ext cx="121001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2860" rIns="2286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r>
              <a:rPr lang="en-CA" sz="1200" dirty="0"/>
              <a:t>DATA COLLECTION</a:t>
            </a:r>
            <a:endParaRPr sz="1200" dirty="0"/>
          </a:p>
        </p:txBody>
      </p:sp>
      <p:sp>
        <p:nvSpPr>
          <p:cNvPr id="103" name="Shape"/>
          <p:cNvSpPr/>
          <p:nvPr/>
        </p:nvSpPr>
        <p:spPr>
          <a:xfrm rot="5400000">
            <a:off x="5789739" y="4351644"/>
            <a:ext cx="573736" cy="49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4655" y="0"/>
                </a:lnTo>
                <a:lnTo>
                  <a:pt x="16945" y="0"/>
                </a:lnTo>
                <a:lnTo>
                  <a:pt x="21600" y="10800"/>
                </a:lnTo>
                <a:lnTo>
                  <a:pt x="16945" y="21600"/>
                </a:lnTo>
                <a:lnTo>
                  <a:pt x="4655" y="2160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22860" rIns="228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 dirty="0"/>
          </a:p>
        </p:txBody>
      </p:sp>
      <p:sp>
        <p:nvSpPr>
          <p:cNvPr id="106" name="TIMELINE"/>
          <p:cNvSpPr txBox="1"/>
          <p:nvPr/>
        </p:nvSpPr>
        <p:spPr>
          <a:xfrm>
            <a:off x="5064638" y="492094"/>
            <a:ext cx="206595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2860" rIns="22860">
            <a:spAutoFit/>
          </a:bodyPr>
          <a:lstStyle>
            <a:lvl1pPr algn="ctr">
              <a:defRPr sz="8400" b="1" spc="8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algn="dist"/>
            <a:r>
              <a:rPr lang="en-CA" sz="4200" dirty="0"/>
              <a:t>DEMO</a:t>
            </a:r>
            <a:endParaRPr sz="4200" dirty="0"/>
          </a:p>
        </p:txBody>
      </p:sp>
      <p:sp>
        <p:nvSpPr>
          <p:cNvPr id="107" name="Line"/>
          <p:cNvSpPr/>
          <p:nvPr/>
        </p:nvSpPr>
        <p:spPr>
          <a:xfrm>
            <a:off x="5807513" y="1397333"/>
            <a:ext cx="596462" cy="1"/>
          </a:xfrm>
          <a:prstGeom prst="line">
            <a:avLst/>
          </a:prstGeom>
          <a:ln w="57150">
            <a:solidFill>
              <a:srgbClr val="000000"/>
            </a:solidFill>
            <a:miter/>
          </a:ln>
        </p:spPr>
        <p:txBody>
          <a:bodyPr lIns="22860" rIns="22860"/>
          <a:lstStyle/>
          <a:p>
            <a:endParaRPr sz="900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26BE3A7F-D51E-4B03-8313-4F6221E69A79}"/>
              </a:ext>
            </a:extLst>
          </p:cNvPr>
          <p:cNvSpPr/>
          <p:nvPr/>
        </p:nvSpPr>
        <p:spPr>
          <a:xfrm>
            <a:off x="5932601" y="2097306"/>
            <a:ext cx="352952" cy="364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85B93D82-7E05-4FAE-8BE3-588652363611}"/>
              </a:ext>
            </a:extLst>
          </p:cNvPr>
          <p:cNvSpPr/>
          <p:nvPr/>
        </p:nvSpPr>
        <p:spPr>
          <a:xfrm>
            <a:off x="5898863" y="4468138"/>
            <a:ext cx="359713" cy="261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43910" y="298450"/>
            <a:ext cx="182530" cy="275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1200" b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0" name="Line"/>
          <p:cNvSpPr/>
          <p:nvPr/>
        </p:nvSpPr>
        <p:spPr>
          <a:xfrm>
            <a:off x="6072504" y="0"/>
            <a:ext cx="4987" cy="6858000"/>
          </a:xfrm>
          <a:prstGeom prst="line">
            <a:avLst/>
          </a:prstGeom>
          <a:ln w="6350">
            <a:solidFill>
              <a:srgbClr val="7F7F7F"/>
            </a:solidFill>
            <a:miter/>
          </a:ln>
        </p:spPr>
        <p:txBody>
          <a:bodyPr lIns="22860" rIns="22860"/>
          <a:lstStyle/>
          <a:p>
            <a:endParaRPr sz="9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4FD676-3899-4660-ADF0-9B1E4AAEC29D}"/>
              </a:ext>
            </a:extLst>
          </p:cNvPr>
          <p:cNvGrpSpPr/>
          <p:nvPr/>
        </p:nvGrpSpPr>
        <p:grpSpPr>
          <a:xfrm>
            <a:off x="5817275" y="3230168"/>
            <a:ext cx="6374725" cy="2732821"/>
            <a:chOff x="5829307" y="419100"/>
            <a:chExt cx="6374725" cy="2732821"/>
          </a:xfrm>
        </p:grpSpPr>
        <p:sp>
          <p:nvSpPr>
            <p:cNvPr id="119" name="Shape"/>
            <p:cNvSpPr/>
            <p:nvPr/>
          </p:nvSpPr>
          <p:spPr>
            <a:xfrm rot="5400000">
              <a:off x="5789739" y="458668"/>
              <a:ext cx="573736" cy="494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miter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120" name="Frequently, your initial font choice is taken out of your awesome hands also we are companies"/>
            <p:cNvSpPr txBox="1"/>
            <p:nvPr/>
          </p:nvSpPr>
          <p:spPr>
            <a:xfrm>
              <a:off x="6574703" y="992836"/>
              <a:ext cx="5629329" cy="21590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372" tIns="54372" rIns="54372" bIns="54372">
              <a:spAutoFit/>
            </a:bodyPr>
            <a:lstStyle>
              <a:lvl1pPr defTabSz="1087636">
                <a:lnSpc>
                  <a:spcPts val="4000"/>
                </a:lnSpc>
                <a:spcBef>
                  <a:spcPts val="500"/>
                </a:spcBef>
                <a:defRPr sz="2400"/>
              </a:lvl1pPr>
            </a:lstStyle>
            <a:p>
              <a:pPr>
                <a:lnSpc>
                  <a:spcPct val="100000"/>
                </a:lnSpc>
              </a:pPr>
              <a:r>
                <a:rPr lang="en-CA" sz="1200" dirty="0"/>
                <a:t>Tested the model using test set and generate accuracy metrics (Accuracy, F1 score).</a:t>
              </a:r>
            </a:p>
            <a:p>
              <a:pPr>
                <a:lnSpc>
                  <a:spcPct val="100000"/>
                </a:lnSpc>
              </a:pPr>
              <a:endParaRPr lang="en-CA" sz="1200" dirty="0"/>
            </a:p>
            <a:p>
              <a:pPr>
                <a:lnSpc>
                  <a:spcPct val="100000"/>
                </a:lnSpc>
              </a:pPr>
              <a:r>
                <a:rPr lang="en-CA" sz="1200" dirty="0"/>
                <a:t>Current Benchmark:</a:t>
              </a:r>
            </a:p>
            <a:p>
              <a:pPr>
                <a:lnSpc>
                  <a:spcPct val="100000"/>
                </a:lnSpc>
              </a:pPr>
              <a:r>
                <a:rPr lang="en-CA" sz="1400" dirty="0" err="1"/>
                <a:t>training_accuracy</a:t>
              </a:r>
              <a:r>
                <a:rPr lang="en-CA" sz="1400" dirty="0"/>
                <a:t> 0.963</a:t>
              </a:r>
            </a:p>
            <a:p>
              <a:pPr>
                <a:lnSpc>
                  <a:spcPct val="100000"/>
                </a:lnSpc>
              </a:pPr>
              <a:r>
                <a:rPr lang="en-CA" sz="1400" dirty="0" err="1"/>
                <a:t>test_accuracy</a:t>
              </a:r>
              <a:r>
                <a:rPr lang="en-CA" sz="1400" dirty="0"/>
                <a:t>: 0.905</a:t>
              </a:r>
            </a:p>
            <a:p>
              <a:pPr>
                <a:lnSpc>
                  <a:spcPct val="100000"/>
                </a:lnSpc>
              </a:pPr>
              <a:r>
                <a:rPr lang="en-CA" sz="1400" dirty="0"/>
                <a:t>test F1 score (each class): [0.9375 0.87037037 0.90410959 0.90909091]</a:t>
              </a:r>
            </a:p>
            <a:p>
              <a:pPr>
                <a:lnSpc>
                  <a:spcPct val="100000"/>
                </a:lnSpc>
              </a:pPr>
              <a:r>
                <a:rPr lang="en-CA" sz="1400" dirty="0"/>
                <a:t>test F1 score (</a:t>
              </a:r>
              <a:r>
                <a:rPr lang="en-CA" sz="1400" dirty="0" err="1"/>
                <a:t>weigted</a:t>
              </a:r>
              <a:r>
                <a:rPr lang="en-CA" sz="1400" dirty="0"/>
                <a:t>): 0.9047</a:t>
              </a:r>
            </a:p>
            <a:p>
              <a:pPr>
                <a:lnSpc>
                  <a:spcPct val="100000"/>
                </a:lnSpc>
              </a:pPr>
              <a:endParaRPr lang="en-CA" sz="1200" dirty="0"/>
            </a:p>
          </p:txBody>
        </p:sp>
        <p:sp>
          <p:nvSpPr>
            <p:cNvPr id="122" name="LAUNCH A NEW PRODUCT"/>
            <p:cNvSpPr txBox="1"/>
            <p:nvPr/>
          </p:nvSpPr>
          <p:spPr>
            <a:xfrm>
              <a:off x="6574703" y="705767"/>
              <a:ext cx="776751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 anchor="ctr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200" dirty="0"/>
                <a:t>ACCURACY </a:t>
              </a:r>
              <a:endParaRPr sz="1200" dirty="0"/>
            </a:p>
          </p:txBody>
        </p:sp>
        <p:sp>
          <p:nvSpPr>
            <p:cNvPr id="124" name="Shape"/>
            <p:cNvSpPr/>
            <p:nvPr/>
          </p:nvSpPr>
          <p:spPr>
            <a:xfrm>
              <a:off x="5952172" y="566103"/>
              <a:ext cx="253935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709"/>
                  </a:moveTo>
                  <a:cubicBezTo>
                    <a:pt x="10203" y="15709"/>
                    <a:pt x="9720" y="16149"/>
                    <a:pt x="9720" y="16691"/>
                  </a:cubicBezTo>
                  <a:cubicBezTo>
                    <a:pt x="9720" y="17233"/>
                    <a:pt x="10203" y="17673"/>
                    <a:pt x="10800" y="17673"/>
                  </a:cubicBezTo>
                  <a:cubicBezTo>
                    <a:pt x="11396" y="17673"/>
                    <a:pt x="11880" y="17233"/>
                    <a:pt x="11880" y="16691"/>
                  </a:cubicBezTo>
                  <a:cubicBezTo>
                    <a:pt x="11880" y="16149"/>
                    <a:pt x="11396" y="15709"/>
                    <a:pt x="10800" y="15709"/>
                  </a:cubicBezTo>
                  <a:moveTo>
                    <a:pt x="12960" y="10800"/>
                  </a:moveTo>
                  <a:cubicBezTo>
                    <a:pt x="12363" y="10800"/>
                    <a:pt x="11880" y="11240"/>
                    <a:pt x="11880" y="11782"/>
                  </a:cubicBezTo>
                  <a:cubicBezTo>
                    <a:pt x="11880" y="12324"/>
                    <a:pt x="12363" y="12764"/>
                    <a:pt x="12960" y="12764"/>
                  </a:cubicBezTo>
                  <a:cubicBezTo>
                    <a:pt x="13556" y="12764"/>
                    <a:pt x="14040" y="12324"/>
                    <a:pt x="14040" y="11782"/>
                  </a:cubicBezTo>
                  <a:cubicBezTo>
                    <a:pt x="14040" y="11240"/>
                    <a:pt x="13556" y="10800"/>
                    <a:pt x="12960" y="10800"/>
                  </a:cubicBezTo>
                  <a:moveTo>
                    <a:pt x="15660" y="14727"/>
                  </a:moveTo>
                  <a:cubicBezTo>
                    <a:pt x="15362" y="14727"/>
                    <a:pt x="15120" y="14947"/>
                    <a:pt x="15120" y="15218"/>
                  </a:cubicBezTo>
                  <a:cubicBezTo>
                    <a:pt x="15120" y="15490"/>
                    <a:pt x="15362" y="15709"/>
                    <a:pt x="15660" y="15709"/>
                  </a:cubicBezTo>
                  <a:cubicBezTo>
                    <a:pt x="15958" y="15709"/>
                    <a:pt x="16200" y="15490"/>
                    <a:pt x="16200" y="15218"/>
                  </a:cubicBezTo>
                  <a:cubicBezTo>
                    <a:pt x="16200" y="14947"/>
                    <a:pt x="15958" y="14727"/>
                    <a:pt x="15660" y="14727"/>
                  </a:cubicBezTo>
                  <a:moveTo>
                    <a:pt x="16740" y="17673"/>
                  </a:moveTo>
                  <a:cubicBezTo>
                    <a:pt x="16442" y="17673"/>
                    <a:pt x="16200" y="17892"/>
                    <a:pt x="16200" y="18164"/>
                  </a:cubicBezTo>
                  <a:cubicBezTo>
                    <a:pt x="16200" y="18435"/>
                    <a:pt x="16442" y="18655"/>
                    <a:pt x="16740" y="18655"/>
                  </a:cubicBezTo>
                  <a:cubicBezTo>
                    <a:pt x="17038" y="18655"/>
                    <a:pt x="17280" y="18435"/>
                    <a:pt x="17280" y="18164"/>
                  </a:cubicBezTo>
                  <a:cubicBezTo>
                    <a:pt x="17280" y="17892"/>
                    <a:pt x="17038" y="17673"/>
                    <a:pt x="16740" y="17673"/>
                  </a:cubicBezTo>
                  <a:moveTo>
                    <a:pt x="7020" y="13745"/>
                  </a:moveTo>
                  <a:cubicBezTo>
                    <a:pt x="6722" y="13745"/>
                    <a:pt x="6480" y="13525"/>
                    <a:pt x="6480" y="13255"/>
                  </a:cubicBezTo>
                  <a:cubicBezTo>
                    <a:pt x="6480" y="12983"/>
                    <a:pt x="6722" y="12764"/>
                    <a:pt x="7020" y="12764"/>
                  </a:cubicBezTo>
                  <a:cubicBezTo>
                    <a:pt x="7318" y="12764"/>
                    <a:pt x="7560" y="12983"/>
                    <a:pt x="7560" y="13255"/>
                  </a:cubicBezTo>
                  <a:cubicBezTo>
                    <a:pt x="7560" y="13525"/>
                    <a:pt x="7318" y="13745"/>
                    <a:pt x="7020" y="13745"/>
                  </a:cubicBezTo>
                  <a:moveTo>
                    <a:pt x="7020" y="11782"/>
                  </a:moveTo>
                  <a:cubicBezTo>
                    <a:pt x="6126" y="11782"/>
                    <a:pt x="5400" y="12441"/>
                    <a:pt x="5400" y="13255"/>
                  </a:cubicBezTo>
                  <a:cubicBezTo>
                    <a:pt x="5400" y="14068"/>
                    <a:pt x="6126" y="14727"/>
                    <a:pt x="7020" y="14727"/>
                  </a:cubicBezTo>
                  <a:cubicBezTo>
                    <a:pt x="7914" y="14727"/>
                    <a:pt x="8640" y="14068"/>
                    <a:pt x="8640" y="13255"/>
                  </a:cubicBezTo>
                  <a:cubicBezTo>
                    <a:pt x="8640" y="12441"/>
                    <a:pt x="7914" y="11782"/>
                    <a:pt x="7020" y="11782"/>
                  </a:cubicBezTo>
                  <a:moveTo>
                    <a:pt x="16200" y="20618"/>
                  </a:moveTo>
                  <a:lnTo>
                    <a:pt x="5400" y="20618"/>
                  </a:lnTo>
                  <a:cubicBezTo>
                    <a:pt x="5224" y="20618"/>
                    <a:pt x="1080" y="20574"/>
                    <a:pt x="1080" y="16691"/>
                  </a:cubicBezTo>
                  <a:cubicBezTo>
                    <a:pt x="1080" y="12965"/>
                    <a:pt x="3149" y="11214"/>
                    <a:pt x="4975" y="9670"/>
                  </a:cubicBezTo>
                  <a:cubicBezTo>
                    <a:pt x="6031" y="8777"/>
                    <a:pt x="7028" y="7920"/>
                    <a:pt x="7400" y="6808"/>
                  </a:cubicBezTo>
                  <a:cubicBezTo>
                    <a:pt x="7683" y="6848"/>
                    <a:pt x="7974" y="6878"/>
                    <a:pt x="8279" y="6878"/>
                  </a:cubicBezTo>
                  <a:cubicBezTo>
                    <a:pt x="9182" y="6878"/>
                    <a:pt x="10166" y="6687"/>
                    <a:pt x="11184" y="6177"/>
                  </a:cubicBezTo>
                  <a:cubicBezTo>
                    <a:pt x="12256" y="5642"/>
                    <a:pt x="13226" y="5425"/>
                    <a:pt x="14040" y="5367"/>
                  </a:cubicBezTo>
                  <a:lnTo>
                    <a:pt x="14040" y="5891"/>
                  </a:lnTo>
                  <a:cubicBezTo>
                    <a:pt x="14040" y="7483"/>
                    <a:pt x="15296" y="8546"/>
                    <a:pt x="16625" y="9670"/>
                  </a:cubicBezTo>
                  <a:cubicBezTo>
                    <a:pt x="18451" y="11214"/>
                    <a:pt x="20520" y="12965"/>
                    <a:pt x="20520" y="16691"/>
                  </a:cubicBezTo>
                  <a:cubicBezTo>
                    <a:pt x="20520" y="20474"/>
                    <a:pt x="16637" y="20614"/>
                    <a:pt x="16200" y="20618"/>
                  </a:cubicBezTo>
                  <a:moveTo>
                    <a:pt x="14040" y="2945"/>
                  </a:moveTo>
                  <a:lnTo>
                    <a:pt x="14040" y="4432"/>
                  </a:lnTo>
                  <a:cubicBezTo>
                    <a:pt x="13069" y="4489"/>
                    <a:pt x="11917" y="4734"/>
                    <a:pt x="10654" y="5365"/>
                  </a:cubicBezTo>
                  <a:cubicBezTo>
                    <a:pt x="9547" y="5920"/>
                    <a:pt x="8485" y="6015"/>
                    <a:pt x="7560" y="5894"/>
                  </a:cubicBezTo>
                  <a:lnTo>
                    <a:pt x="7560" y="2945"/>
                  </a:lnTo>
                  <a:cubicBezTo>
                    <a:pt x="7560" y="2945"/>
                    <a:pt x="14040" y="2945"/>
                    <a:pt x="14040" y="2945"/>
                  </a:cubicBezTo>
                  <a:close/>
                  <a:moveTo>
                    <a:pt x="5400" y="982"/>
                  </a:moveTo>
                  <a:lnTo>
                    <a:pt x="16200" y="982"/>
                  </a:lnTo>
                  <a:lnTo>
                    <a:pt x="16200" y="1964"/>
                  </a:lnTo>
                  <a:lnTo>
                    <a:pt x="5400" y="1964"/>
                  </a:lnTo>
                  <a:cubicBezTo>
                    <a:pt x="5400" y="1964"/>
                    <a:pt x="5400" y="982"/>
                    <a:pt x="5400" y="982"/>
                  </a:cubicBezTo>
                  <a:close/>
                  <a:moveTo>
                    <a:pt x="15120" y="5891"/>
                  </a:moveTo>
                  <a:lnTo>
                    <a:pt x="15120" y="2945"/>
                  </a:lnTo>
                  <a:lnTo>
                    <a:pt x="16200" y="2945"/>
                  </a:lnTo>
                  <a:cubicBezTo>
                    <a:pt x="16796" y="2945"/>
                    <a:pt x="17280" y="2505"/>
                    <a:pt x="17280" y="1964"/>
                  </a:cubicBezTo>
                  <a:lnTo>
                    <a:pt x="17280" y="982"/>
                  </a:lnTo>
                  <a:cubicBezTo>
                    <a:pt x="17280" y="440"/>
                    <a:pt x="16796" y="0"/>
                    <a:pt x="16200" y="0"/>
                  </a:cubicBezTo>
                  <a:lnTo>
                    <a:pt x="5400" y="0"/>
                  </a:lnTo>
                  <a:cubicBezTo>
                    <a:pt x="4803" y="0"/>
                    <a:pt x="4320" y="440"/>
                    <a:pt x="4320" y="982"/>
                  </a:cubicBezTo>
                  <a:lnTo>
                    <a:pt x="4320" y="1964"/>
                  </a:lnTo>
                  <a:cubicBezTo>
                    <a:pt x="4320" y="2505"/>
                    <a:pt x="4803" y="2945"/>
                    <a:pt x="5400" y="2945"/>
                  </a:cubicBezTo>
                  <a:lnTo>
                    <a:pt x="6480" y="2945"/>
                  </a:lnTo>
                  <a:lnTo>
                    <a:pt x="6480" y="5891"/>
                  </a:lnTo>
                  <a:cubicBezTo>
                    <a:pt x="6480" y="8836"/>
                    <a:pt x="0" y="9818"/>
                    <a:pt x="0" y="16691"/>
                  </a:cubicBezTo>
                  <a:cubicBezTo>
                    <a:pt x="0" y="21600"/>
                    <a:pt x="5400" y="21600"/>
                    <a:pt x="5400" y="21600"/>
                  </a:cubicBezTo>
                  <a:lnTo>
                    <a:pt x="16200" y="21600"/>
                  </a:lnTo>
                  <a:cubicBezTo>
                    <a:pt x="16200" y="21600"/>
                    <a:pt x="21600" y="21600"/>
                    <a:pt x="21600" y="16691"/>
                  </a:cubicBezTo>
                  <a:cubicBezTo>
                    <a:pt x="21600" y="9818"/>
                    <a:pt x="15120" y="8836"/>
                    <a:pt x="15120" y="5891"/>
                  </a:cubicBezTo>
                  <a:moveTo>
                    <a:pt x="5940" y="16691"/>
                  </a:moveTo>
                  <a:cubicBezTo>
                    <a:pt x="5642" y="16691"/>
                    <a:pt x="5400" y="16910"/>
                    <a:pt x="5400" y="17182"/>
                  </a:cubicBezTo>
                  <a:cubicBezTo>
                    <a:pt x="5400" y="17453"/>
                    <a:pt x="5642" y="17673"/>
                    <a:pt x="5940" y="17673"/>
                  </a:cubicBezTo>
                  <a:cubicBezTo>
                    <a:pt x="6238" y="17673"/>
                    <a:pt x="6480" y="17453"/>
                    <a:pt x="6480" y="17182"/>
                  </a:cubicBezTo>
                  <a:cubicBezTo>
                    <a:pt x="6480" y="16910"/>
                    <a:pt x="6238" y="16691"/>
                    <a:pt x="5940" y="16691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531">
                <a:defRPr sz="2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50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43910" y="298450"/>
            <a:ext cx="182530" cy="275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1200" b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7" name="Line"/>
          <p:cNvSpPr/>
          <p:nvPr/>
        </p:nvSpPr>
        <p:spPr>
          <a:xfrm>
            <a:off x="5807513" y="1397333"/>
            <a:ext cx="596462" cy="1"/>
          </a:xfrm>
          <a:prstGeom prst="line">
            <a:avLst/>
          </a:prstGeom>
          <a:ln w="57150">
            <a:solidFill>
              <a:srgbClr val="000000"/>
            </a:solidFill>
            <a:miter/>
          </a:ln>
        </p:spPr>
        <p:txBody>
          <a:bodyPr lIns="22860" rIns="22860"/>
          <a:lstStyle/>
          <a:p>
            <a:endParaRPr sz="900"/>
          </a:p>
        </p:txBody>
      </p:sp>
      <p:sp>
        <p:nvSpPr>
          <p:cNvPr id="38" name="MISSION"/>
          <p:cNvSpPr txBox="1"/>
          <p:nvPr/>
        </p:nvSpPr>
        <p:spPr>
          <a:xfrm>
            <a:off x="4783683" y="492094"/>
            <a:ext cx="2627835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2860" rIns="22860">
            <a:spAutoFit/>
          </a:bodyPr>
          <a:lstStyle>
            <a:lvl1pPr algn="ctr">
              <a:defRPr sz="8400" b="1" spc="8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CA" sz="4200" dirty="0"/>
              <a:t>TO-DOs</a:t>
            </a:r>
            <a:endParaRPr sz="4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E13AD6-DC51-4136-BBFF-CD359F278C36}"/>
              </a:ext>
            </a:extLst>
          </p:cNvPr>
          <p:cNvGrpSpPr/>
          <p:nvPr/>
        </p:nvGrpSpPr>
        <p:grpSpPr>
          <a:xfrm>
            <a:off x="7011988" y="1911409"/>
            <a:ext cx="4410038" cy="1023973"/>
            <a:chOff x="7011988" y="1911409"/>
            <a:chExt cx="4410038" cy="1023973"/>
          </a:xfrm>
        </p:grpSpPr>
        <p:sp>
          <p:nvSpPr>
            <p:cNvPr id="39" name="Rectangle"/>
            <p:cNvSpPr/>
            <p:nvPr/>
          </p:nvSpPr>
          <p:spPr>
            <a:xfrm>
              <a:off x="7711441" y="1911409"/>
              <a:ext cx="2468354" cy="307777"/>
            </a:xfrm>
            <a:prstGeom prst="rect">
              <a:avLst/>
            </a:prstGeom>
            <a:ln w="57150">
              <a:solidFill>
                <a:srgbClr val="000000"/>
              </a:solidFill>
              <a:miter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40" name="Mission 2"/>
            <p:cNvSpPr txBox="1"/>
            <p:nvPr/>
          </p:nvSpPr>
          <p:spPr>
            <a:xfrm>
              <a:off x="7744175" y="1911409"/>
              <a:ext cx="2402902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 anchor="ctr">
              <a:spAutoFit/>
            </a:bodyPr>
            <a:lstStyle>
              <a:lvl1pPr algn="ctr">
                <a:defRPr sz="28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400" dirty="0"/>
                <a:t>Arduino Board Signal Reception</a:t>
              </a:r>
              <a:endParaRPr sz="1400" dirty="0"/>
            </a:p>
          </p:txBody>
        </p:sp>
        <p:sp>
          <p:nvSpPr>
            <p:cNvPr id="41" name="Frequently, your initial font choice is taken out of your awesome hands also we are companies often specify a typeface, or even a set of fonts,  part"/>
            <p:cNvSpPr txBox="1"/>
            <p:nvPr/>
          </p:nvSpPr>
          <p:spPr>
            <a:xfrm>
              <a:off x="7011988" y="2456244"/>
              <a:ext cx="4410038" cy="4791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372" tIns="54372" rIns="54372" bIns="54372">
              <a:spAutoFit/>
            </a:bodyPr>
            <a:lstStyle>
              <a:lvl1pPr algn="just" defTabSz="1087636">
                <a:lnSpc>
                  <a:spcPts val="4000"/>
                </a:lnSpc>
                <a:spcBef>
                  <a:spcPts val="500"/>
                </a:spcBef>
                <a:defRPr sz="2400"/>
              </a:lvl1pPr>
            </a:lstStyle>
            <a:p>
              <a:pPr>
                <a:lnSpc>
                  <a:spcPct val="100000"/>
                </a:lnSpc>
              </a:pPr>
              <a:r>
                <a:rPr lang="en-CA" sz="1200" dirty="0"/>
                <a:t>We want to pass the predicted control signals to an Arduino microcontroller board.</a:t>
              </a:r>
              <a:endParaRPr sz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D9265F-FAA7-4EA0-A7C8-0A721FD9821D}"/>
              </a:ext>
            </a:extLst>
          </p:cNvPr>
          <p:cNvGrpSpPr/>
          <p:nvPr/>
        </p:nvGrpSpPr>
        <p:grpSpPr>
          <a:xfrm>
            <a:off x="845363" y="1929353"/>
            <a:ext cx="4410038" cy="1006029"/>
            <a:chOff x="845363" y="1929353"/>
            <a:chExt cx="4410038" cy="1006029"/>
          </a:xfrm>
        </p:grpSpPr>
        <p:sp>
          <p:nvSpPr>
            <p:cNvPr id="42" name="Rectangle"/>
            <p:cNvSpPr/>
            <p:nvPr/>
          </p:nvSpPr>
          <p:spPr>
            <a:xfrm>
              <a:off x="1590898" y="1929353"/>
              <a:ext cx="2291674" cy="307777"/>
            </a:xfrm>
            <a:prstGeom prst="rect">
              <a:avLst/>
            </a:prstGeom>
            <a:ln w="57150">
              <a:solidFill>
                <a:srgbClr val="000000"/>
              </a:solidFill>
              <a:miter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43" name="Mission 1"/>
            <p:cNvSpPr txBox="1"/>
            <p:nvPr/>
          </p:nvSpPr>
          <p:spPr>
            <a:xfrm>
              <a:off x="1590897" y="1950280"/>
              <a:ext cx="167097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 anchor="ctr">
              <a:spAutoFit/>
            </a:bodyPr>
            <a:lstStyle>
              <a:lvl1pPr algn="ctr">
                <a:defRPr sz="28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400" dirty="0"/>
                <a:t>Gather real-time Data</a:t>
              </a:r>
              <a:endParaRPr sz="1400" dirty="0"/>
            </a:p>
          </p:txBody>
        </p:sp>
        <p:sp>
          <p:nvSpPr>
            <p:cNvPr id="44" name="Frequently, your initial font choice is taken out of your awesome hands also we are companies often specify a typeface, or even a set of fonts,  part"/>
            <p:cNvSpPr txBox="1"/>
            <p:nvPr/>
          </p:nvSpPr>
          <p:spPr>
            <a:xfrm>
              <a:off x="845363" y="2456244"/>
              <a:ext cx="4410038" cy="4791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372" tIns="54372" rIns="54372" bIns="54372">
              <a:spAutoFit/>
            </a:bodyPr>
            <a:lstStyle>
              <a:lvl1pPr algn="just" defTabSz="1087636">
                <a:lnSpc>
                  <a:spcPts val="4000"/>
                </a:lnSpc>
                <a:spcBef>
                  <a:spcPts val="500"/>
                </a:spcBef>
                <a:defRPr sz="2400"/>
              </a:lvl1pPr>
            </a:lstStyle>
            <a:p>
              <a:pPr>
                <a:lnSpc>
                  <a:spcPct val="100000"/>
                </a:lnSpc>
              </a:pPr>
              <a:r>
                <a:rPr lang="en-CA" sz="1200" dirty="0"/>
                <a:t>We want to gather real-time brainwave signals and pass them into the machine learning model</a:t>
              </a:r>
              <a:endParaRPr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EC34E2-938A-407C-BF35-DA2428F8267E}"/>
              </a:ext>
            </a:extLst>
          </p:cNvPr>
          <p:cNvGrpSpPr/>
          <p:nvPr/>
        </p:nvGrpSpPr>
        <p:grpSpPr>
          <a:xfrm>
            <a:off x="891444" y="4160868"/>
            <a:ext cx="4410038" cy="1023973"/>
            <a:chOff x="7011988" y="1911409"/>
            <a:chExt cx="4410038" cy="1023973"/>
          </a:xfrm>
        </p:grpSpPr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D534429B-6536-46DE-AE7F-DF2A6BA21E15}"/>
                </a:ext>
              </a:extLst>
            </p:cNvPr>
            <p:cNvSpPr/>
            <p:nvPr/>
          </p:nvSpPr>
          <p:spPr>
            <a:xfrm>
              <a:off x="7711441" y="1911409"/>
              <a:ext cx="2468354" cy="307777"/>
            </a:xfrm>
            <a:prstGeom prst="rect">
              <a:avLst/>
            </a:prstGeom>
            <a:ln w="57150">
              <a:solidFill>
                <a:srgbClr val="000000"/>
              </a:solidFill>
              <a:miter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16" name="Mission 2">
              <a:extLst>
                <a:ext uri="{FF2B5EF4-FFF2-40B4-BE49-F238E27FC236}">
                  <a16:creationId xmlns:a16="http://schemas.microsoft.com/office/drawing/2014/main" id="{2CCD9837-1876-4809-9F5F-42C8DC01AAF4}"/>
                </a:ext>
              </a:extLst>
            </p:cNvPr>
            <p:cNvSpPr txBox="1"/>
            <p:nvPr/>
          </p:nvSpPr>
          <p:spPr>
            <a:xfrm>
              <a:off x="7697140" y="1911409"/>
              <a:ext cx="2496966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 anchor="ctr">
              <a:spAutoFit/>
            </a:bodyPr>
            <a:lstStyle>
              <a:lvl1pPr algn="ctr">
                <a:defRPr sz="28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400" dirty="0"/>
                <a:t>Arduino Board Control Mappings</a:t>
              </a:r>
              <a:endParaRPr sz="1400" dirty="0"/>
            </a:p>
          </p:txBody>
        </p:sp>
        <p:sp>
          <p:nvSpPr>
            <p:cNvPr id="17" name="Frequently, your initial font choice is taken out of your awesome hands also we are companies often specify a typeface, or even a set of fonts,  part">
              <a:extLst>
                <a:ext uri="{FF2B5EF4-FFF2-40B4-BE49-F238E27FC236}">
                  <a16:creationId xmlns:a16="http://schemas.microsoft.com/office/drawing/2014/main" id="{638E6CE1-4FA0-417E-8CB2-1206EDC75DDB}"/>
                </a:ext>
              </a:extLst>
            </p:cNvPr>
            <p:cNvSpPr txBox="1"/>
            <p:nvPr/>
          </p:nvSpPr>
          <p:spPr>
            <a:xfrm>
              <a:off x="7011988" y="2456244"/>
              <a:ext cx="4410038" cy="4791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372" tIns="54372" rIns="54372" bIns="54372">
              <a:spAutoFit/>
            </a:bodyPr>
            <a:lstStyle>
              <a:lvl1pPr algn="just" defTabSz="1087636">
                <a:lnSpc>
                  <a:spcPts val="4000"/>
                </a:lnSpc>
                <a:spcBef>
                  <a:spcPts val="500"/>
                </a:spcBef>
                <a:defRPr sz="2400"/>
              </a:lvl1pPr>
            </a:lstStyle>
            <a:p>
              <a:pPr>
                <a:lnSpc>
                  <a:spcPct val="100000"/>
                </a:lnSpc>
              </a:pPr>
              <a:r>
                <a:rPr lang="en-CA" sz="1200" dirty="0"/>
                <a:t>We want a robot car to move according to the received control signals. </a:t>
              </a:r>
              <a:endParaRPr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0A787C-CAE0-4FFC-B3FA-1971CD0B086F}"/>
              </a:ext>
            </a:extLst>
          </p:cNvPr>
          <p:cNvGrpSpPr/>
          <p:nvPr/>
        </p:nvGrpSpPr>
        <p:grpSpPr>
          <a:xfrm>
            <a:off x="6933872" y="4160867"/>
            <a:ext cx="4410038" cy="821364"/>
            <a:chOff x="845363" y="1929352"/>
            <a:chExt cx="4410038" cy="821364"/>
          </a:xfrm>
        </p:grpSpPr>
        <p:sp>
          <p:nvSpPr>
            <p:cNvPr id="19" name="Rectangle">
              <a:extLst>
                <a:ext uri="{FF2B5EF4-FFF2-40B4-BE49-F238E27FC236}">
                  <a16:creationId xmlns:a16="http://schemas.microsoft.com/office/drawing/2014/main" id="{79D9A54E-0BE1-4377-84A3-58A54AFF346D}"/>
                </a:ext>
              </a:extLst>
            </p:cNvPr>
            <p:cNvSpPr/>
            <p:nvPr/>
          </p:nvSpPr>
          <p:spPr>
            <a:xfrm>
              <a:off x="1622932" y="1929353"/>
              <a:ext cx="2277394" cy="307777"/>
            </a:xfrm>
            <a:prstGeom prst="rect">
              <a:avLst/>
            </a:prstGeom>
            <a:ln w="57150">
              <a:solidFill>
                <a:srgbClr val="000000"/>
              </a:solidFill>
              <a:miter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20" name="Mission 1">
              <a:extLst>
                <a:ext uri="{FF2B5EF4-FFF2-40B4-BE49-F238E27FC236}">
                  <a16:creationId xmlns:a16="http://schemas.microsoft.com/office/drawing/2014/main" id="{4125F1E8-5864-4956-9679-3EFBF12EC49B}"/>
                </a:ext>
              </a:extLst>
            </p:cNvPr>
            <p:cNvSpPr txBox="1"/>
            <p:nvPr/>
          </p:nvSpPr>
          <p:spPr>
            <a:xfrm>
              <a:off x="1655666" y="1929352"/>
              <a:ext cx="1404295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2860" rIns="22860" anchor="ctr">
              <a:spAutoFit/>
            </a:bodyPr>
            <a:lstStyle>
              <a:lvl1pPr algn="ctr">
                <a:defRPr sz="2800" b="1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CA" sz="1400" dirty="0"/>
                <a:t>ML Improvements</a:t>
              </a:r>
              <a:endParaRPr sz="1400" dirty="0"/>
            </a:p>
          </p:txBody>
        </p:sp>
        <p:sp>
          <p:nvSpPr>
            <p:cNvPr id="21" name="Frequently, your initial font choice is taken out of your awesome hands also we are companies often specify a typeface, or even a set of fonts,  part">
              <a:extLst>
                <a:ext uri="{FF2B5EF4-FFF2-40B4-BE49-F238E27FC236}">
                  <a16:creationId xmlns:a16="http://schemas.microsoft.com/office/drawing/2014/main" id="{F4191138-9671-4734-B817-459017D08041}"/>
                </a:ext>
              </a:extLst>
            </p:cNvPr>
            <p:cNvSpPr txBox="1"/>
            <p:nvPr/>
          </p:nvSpPr>
          <p:spPr>
            <a:xfrm>
              <a:off x="845363" y="2456244"/>
              <a:ext cx="4410038" cy="2944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372" tIns="54372" rIns="54372" bIns="54372">
              <a:spAutoFit/>
            </a:bodyPr>
            <a:lstStyle>
              <a:lvl1pPr algn="just" defTabSz="1087636">
                <a:lnSpc>
                  <a:spcPts val="4000"/>
                </a:lnSpc>
                <a:spcBef>
                  <a:spcPts val="500"/>
                </a:spcBef>
                <a:defRPr sz="2400"/>
              </a:lvl1pPr>
            </a:lstStyle>
            <a:p>
              <a:pPr>
                <a:lnSpc>
                  <a:spcPct val="100000"/>
                </a:lnSpc>
              </a:pPr>
              <a:r>
                <a:rPr lang="en-CA" sz="1200" dirty="0"/>
                <a:t>We want to improve the accuracy of the model.</a:t>
              </a:r>
              <a:endParaRPr sz="1200" dirty="0"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172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Gill Sans</vt:lpstr>
      <vt:lpstr>Lato Black</vt:lpstr>
      <vt:lpstr>Poppins SemiBold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 Luo</dc:creator>
  <cp:lastModifiedBy>J. Luo</cp:lastModifiedBy>
  <cp:revision>19</cp:revision>
  <dcterms:created xsi:type="dcterms:W3CDTF">2018-11-20T16:19:12Z</dcterms:created>
  <dcterms:modified xsi:type="dcterms:W3CDTF">2018-11-21T01:11:50Z</dcterms:modified>
</cp:coreProperties>
</file>