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9" r:id="rId5"/>
    <p:sldId id="260" r:id="rId6"/>
    <p:sldId id="261" r:id="rId7"/>
    <p:sldId id="258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B380-6521-4C7F-9AE4-7DC8FFB8743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FEF-14A8-4A00-8585-F8198252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5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B380-6521-4C7F-9AE4-7DC8FFB8743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FEF-14A8-4A00-8585-F8198252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92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B380-6521-4C7F-9AE4-7DC8FFB8743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FEF-14A8-4A00-8585-F8198252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66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B380-6521-4C7F-9AE4-7DC8FFB8743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FEF-14A8-4A00-8585-F8198252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63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B380-6521-4C7F-9AE4-7DC8FFB8743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FEF-14A8-4A00-8585-F8198252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03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B380-6521-4C7F-9AE4-7DC8FFB8743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FEF-14A8-4A00-8585-F8198252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45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B380-6521-4C7F-9AE4-7DC8FFB8743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FEF-14A8-4A00-8585-F8198252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25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B380-6521-4C7F-9AE4-7DC8FFB8743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FEF-14A8-4A00-8585-F8198252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89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B380-6521-4C7F-9AE4-7DC8FFB8743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FEF-14A8-4A00-8585-F8198252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85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B380-6521-4C7F-9AE4-7DC8FFB8743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FEF-14A8-4A00-8585-F8198252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92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B380-6521-4C7F-9AE4-7DC8FFB8743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FEF-14A8-4A00-8585-F8198252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41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7B380-6521-4C7F-9AE4-7DC8FFB8743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49FEF-14A8-4A00-8585-F8198252A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32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4023" y="1670538"/>
            <a:ext cx="6928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Virtual Private Cloud</a:t>
            </a:r>
            <a:endParaRPr lang="en-IN" sz="5400" dirty="0"/>
          </a:p>
        </p:txBody>
      </p:sp>
      <p:pic>
        <p:nvPicPr>
          <p:cNvPr id="1026" name="Picture 2" descr="https://miro.medium.com/max/1400/1*YcNHxdrbPlV-lWjN_0Ek3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451" y="2804746"/>
            <a:ext cx="5196817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19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8415" y="562708"/>
            <a:ext cx="4976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/>
              <a:t>Internet gateways</a:t>
            </a:r>
            <a:endParaRPr lang="en-IN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68415" y="1512277"/>
            <a:ext cx="6954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internet gateway is a horizontally scaled, redundant, and highly available VPC component that allows communication between your VPC and the internet</a:t>
            </a:r>
            <a:endParaRPr lang="en-IN" dirty="0"/>
          </a:p>
        </p:txBody>
      </p:sp>
      <p:pic>
        <p:nvPicPr>
          <p:cNvPr id="2050" name="Picture 2" descr="Internet Gateway Traff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531" y="2435607"/>
            <a:ext cx="6805490" cy="418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6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0492" y="694592"/>
            <a:ext cx="51962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/>
              <a:t>Nat gateways</a:t>
            </a:r>
          </a:p>
          <a:p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180491" y="1459523"/>
            <a:ext cx="8071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NAT gateway is </a:t>
            </a:r>
            <a:r>
              <a:rPr lang="en-US" b="1" dirty="0"/>
              <a:t>a Network Address Translation (NAT) service</a:t>
            </a:r>
            <a:r>
              <a:rPr lang="en-US" dirty="0"/>
              <a:t>. You can use a NAT gateway so that instances in a private subnet can connect to services outside your VPC but external services cannot initiate a connection with those instances.</a:t>
            </a:r>
            <a:endParaRPr lang="en-IN" dirty="0"/>
          </a:p>
        </p:txBody>
      </p:sp>
      <p:pic>
        <p:nvPicPr>
          <p:cNvPr id="3074" name="Picture 2" descr="NAT Gateways in a VPC. You only need a NAT Gateway if your… | by John McKim 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814" y="2620107"/>
            <a:ext cx="553402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3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87361" y="2567354"/>
            <a:ext cx="5662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Hands On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5114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7508" y="2708030"/>
            <a:ext cx="4387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Thank You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35175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3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8584" y="131885"/>
            <a:ext cx="6688015" cy="86164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VPC Introduction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4531" y="832462"/>
            <a:ext cx="9144000" cy="204262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Amazon Virtual Private Cloud (Amazon VPC) enables you to launch AWS resources into a virtual network that you've defined. </a:t>
            </a:r>
          </a:p>
          <a:p>
            <a:pPr algn="l"/>
            <a:r>
              <a:rPr lang="en-US" b="1" dirty="0"/>
              <a:t>Virtual Private Cloud </a:t>
            </a:r>
            <a:r>
              <a:rPr lang="en-US" dirty="0"/>
              <a:t>(</a:t>
            </a:r>
            <a:r>
              <a:rPr lang="en-US" b="1" dirty="0"/>
              <a:t>VPC</a:t>
            </a:r>
            <a:r>
              <a:rPr lang="en-US" dirty="0"/>
              <a:t>) enables customers to build</a:t>
            </a:r>
            <a:br>
              <a:rPr lang="en-US" dirty="0"/>
            </a:br>
            <a:r>
              <a:rPr lang="en-US" dirty="0"/>
              <a:t>multiple isolated and secure networks within their AWS accounts, </a:t>
            </a:r>
            <a:r>
              <a:rPr lang="en-US" dirty="0" smtClean="0"/>
              <a:t>allowing them </a:t>
            </a:r>
            <a:r>
              <a:rPr lang="en-US" dirty="0"/>
              <a:t>to isolate workloads and applications.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062" y="2479431"/>
            <a:ext cx="9442938" cy="423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1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7300" y="571501"/>
            <a:ext cx="10049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/>
              <a:t>Default </a:t>
            </a:r>
            <a:r>
              <a:rPr lang="en-IN" sz="5400" b="1" dirty="0" smtClean="0"/>
              <a:t>VPC Vs Custom VPC</a:t>
            </a:r>
            <a:endParaRPr lang="en-IN" sz="5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369355"/>
              </p:ext>
            </p:extLst>
          </p:nvPr>
        </p:nvGraphicFramePr>
        <p:xfrm>
          <a:off x="1350106" y="1950589"/>
          <a:ext cx="9652978" cy="4052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489">
                  <a:extLst>
                    <a:ext uri="{9D8B030D-6E8A-4147-A177-3AD203B41FA5}">
                      <a16:colId xmlns:a16="http://schemas.microsoft.com/office/drawing/2014/main" val="991648703"/>
                    </a:ext>
                  </a:extLst>
                </a:gridCol>
                <a:gridCol w="4826489">
                  <a:extLst>
                    <a:ext uri="{9D8B030D-6E8A-4147-A177-3AD203B41FA5}">
                      <a16:colId xmlns:a16="http://schemas.microsoft.com/office/drawing/2014/main" val="871554789"/>
                    </a:ext>
                  </a:extLst>
                </a:gridCol>
              </a:tblGrid>
              <a:tr h="546868">
                <a:tc>
                  <a:txBody>
                    <a:bodyPr/>
                    <a:lstStyle/>
                    <a:p>
                      <a:r>
                        <a:rPr lang="en-IN" dirty="0" smtClean="0"/>
                        <a:t>Default VPC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Custom</a:t>
                      </a:r>
                      <a:r>
                        <a:rPr lang="en-IN" baseline="0" dirty="0" smtClean="0"/>
                        <a:t> VPC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54100"/>
                  </a:ext>
                </a:extLst>
              </a:tr>
              <a:tr h="943908">
                <a:tc>
                  <a:txBody>
                    <a:bodyPr/>
                    <a:lstStyle/>
                    <a:p>
                      <a:r>
                        <a:rPr lang="en-US" dirty="0" smtClean="0"/>
                        <a:t>When you create</a:t>
                      </a:r>
                      <a:r>
                        <a:rPr lang="en-US" baseline="0" dirty="0" smtClean="0"/>
                        <a:t> a AWS account, it gets created by default.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It is created by you.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781754"/>
                  </a:ext>
                </a:extLst>
              </a:tr>
              <a:tr h="2562036">
                <a:tc>
                  <a:txBody>
                    <a:bodyPr/>
                    <a:lstStyle/>
                    <a:p>
                      <a:r>
                        <a:rPr lang="en-US" dirty="0" smtClean="0"/>
                        <a:t>A default VPC comes with a public subnet in each Availability Zone, an internet gateway, and settings to enable DNS resolution. Therefore, you can immediately start launching Amazon EC2 instances into a default VPC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You</a:t>
                      </a:r>
                      <a:r>
                        <a:rPr lang="en-IN" baseline="0" dirty="0" smtClean="0"/>
                        <a:t> have to explicitly create </a:t>
                      </a:r>
                      <a:r>
                        <a:rPr lang="en-IN" baseline="0" dirty="0" err="1" smtClean="0"/>
                        <a:t>subnet,NAt</a:t>
                      </a:r>
                      <a:r>
                        <a:rPr lang="en-IN" baseline="0" dirty="0" smtClean="0"/>
                        <a:t> gateways,</a:t>
                      </a:r>
                    </a:p>
                    <a:p>
                      <a:r>
                        <a:rPr lang="en-IN" baseline="0" dirty="0" smtClean="0"/>
                        <a:t>Internet </a:t>
                      </a:r>
                      <a:r>
                        <a:rPr lang="en-IN" baseline="0" dirty="0" err="1" smtClean="0"/>
                        <a:t>gateways,security</a:t>
                      </a:r>
                      <a:r>
                        <a:rPr lang="en-IN" baseline="0" dirty="0" smtClean="0"/>
                        <a:t> groups </a:t>
                      </a:r>
                      <a:r>
                        <a:rPr lang="en-IN" baseline="0" dirty="0" err="1" smtClean="0"/>
                        <a:t>etc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34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89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7888" y="475537"/>
            <a:ext cx="4879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/>
              <a:t>IP Address</a:t>
            </a:r>
            <a:endParaRPr lang="en-IN" sz="5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47446" y="1459523"/>
            <a:ext cx="8880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IP address, or Internet Protocol address, is </a:t>
            </a:r>
            <a:r>
              <a:rPr lang="en-US" b="1" dirty="0"/>
              <a:t>a series of numbers that identifies any device on a network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Computers </a:t>
            </a:r>
            <a:r>
              <a:rPr lang="en-US" dirty="0"/>
              <a:t>use IP addresses to communicate with each other both over the internet as well as on other networks</a:t>
            </a: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88" y="2781164"/>
            <a:ext cx="8600320" cy="387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6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1907" y="1006650"/>
            <a:ext cx="104100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Classless </a:t>
            </a:r>
            <a:r>
              <a:rPr lang="en-IN" sz="4800" b="1" dirty="0" err="1"/>
              <a:t>Interdomain</a:t>
            </a:r>
            <a:r>
              <a:rPr lang="en-IN" sz="4800" b="1" dirty="0"/>
              <a:t> Routing (CIDR)</a:t>
            </a:r>
            <a:r>
              <a:rPr lang="en-IN" sz="4800" b="1" dirty="0" smtClean="0"/>
              <a:t> </a:t>
            </a:r>
            <a:r>
              <a:rPr lang="en-IN" sz="1600" dirty="0" smtClean="0"/>
              <a:t/>
            </a:r>
            <a:br>
              <a:rPr lang="en-IN" sz="1600" dirty="0" smtClean="0"/>
            </a:br>
            <a:endParaRPr lang="en-IN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781907" y="2325661"/>
            <a:ext cx="88362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</a:t>
            </a:r>
            <a:r>
              <a:rPr lang="en-US" dirty="0"/>
              <a:t>a method of assigning Internet Protocol (IP) addresses that improves the efficiency of address </a:t>
            </a:r>
            <a:r>
              <a:rPr lang="en-US" dirty="0" smtClean="0"/>
              <a:t>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will help in determine </a:t>
            </a:r>
            <a:r>
              <a:rPr lang="en-US" dirty="0"/>
              <a:t>how many IP addresses you can have in that </a:t>
            </a:r>
            <a:r>
              <a:rPr lang="en-US" dirty="0" smtClean="0"/>
              <a:t>network.</a:t>
            </a:r>
          </a:p>
          <a:p>
            <a:r>
              <a:rPr lang="en-US" dirty="0" smtClean="0"/>
              <a:t>      When </a:t>
            </a:r>
            <a:r>
              <a:rPr lang="en-US" dirty="0"/>
              <a:t>defining a network, CIDR blocks are displayed as part of the IP</a:t>
            </a:r>
            <a:br>
              <a:rPr lang="en-US" dirty="0"/>
            </a:br>
            <a:r>
              <a:rPr lang="en-US" dirty="0" smtClean="0"/>
              <a:t>      address </a:t>
            </a:r>
            <a:r>
              <a:rPr lang="en-US" dirty="0"/>
              <a:t>block with a slash (/) followed by a decimal number between </a:t>
            </a:r>
            <a:r>
              <a:rPr lang="en-US" b="1" dirty="0"/>
              <a:t>/8 </a:t>
            </a:r>
            <a:r>
              <a:rPr lang="en-US" dirty="0" smtClean="0"/>
              <a:t>and </a:t>
            </a:r>
            <a:r>
              <a:rPr lang="en-US" b="1" dirty="0" smtClean="0"/>
              <a:t>/32</a:t>
            </a:r>
            <a:r>
              <a:rPr lang="en-US" dirty="0"/>
              <a:t>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4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0521" y="672351"/>
            <a:ext cx="6119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/>
              <a:t>Examples</a:t>
            </a:r>
          </a:p>
          <a:p>
            <a:endParaRPr lang="en-IN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79275" y="1955972"/>
            <a:ext cx="3780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192.168.1.0/24</a:t>
            </a:r>
            <a:r>
              <a:rPr lang="en-IN" sz="3600" dirty="0" smtClean="0"/>
              <a:t> </a:t>
            </a:r>
            <a:br>
              <a:rPr lang="en-IN" sz="3600" dirty="0" smtClean="0"/>
            </a:br>
            <a:endParaRPr lang="en-IN" sz="36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668715" y="2488223"/>
            <a:ext cx="8793" cy="74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345722" y="2457450"/>
            <a:ext cx="8793" cy="74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016868" y="2488223"/>
            <a:ext cx="8793" cy="74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336322" y="2457450"/>
            <a:ext cx="8793" cy="74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28038" y="3235569"/>
            <a:ext cx="48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222630" y="3235569"/>
            <a:ext cx="48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827833" y="3257701"/>
            <a:ext cx="48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191247" y="3257701"/>
            <a:ext cx="48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846385" y="3930162"/>
            <a:ext cx="89241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total number of </a:t>
            </a:r>
            <a:r>
              <a:rPr lang="en-US" dirty="0" smtClean="0"/>
              <a:t>IP addresses </a:t>
            </a:r>
            <a:r>
              <a:rPr lang="en-US" dirty="0"/>
              <a:t>we can have in that </a:t>
            </a:r>
            <a:r>
              <a:rPr lang="en-US" dirty="0" smtClean="0"/>
              <a:t>network=32-24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=8 </a:t>
            </a:r>
            <a:br>
              <a:rPr lang="en-US" dirty="0" smtClean="0"/>
            </a:br>
            <a:r>
              <a:rPr lang="en-IN" i="1" dirty="0" smtClean="0"/>
              <a:t>2^8 </a:t>
            </a:r>
            <a:r>
              <a:rPr lang="en-IN" dirty="0"/>
              <a:t>equals 256</a:t>
            </a:r>
            <a:r>
              <a:rPr lang="en-IN" dirty="0" smtClean="0"/>
              <a:t> </a:t>
            </a:r>
          </a:p>
          <a:p>
            <a:endParaRPr lang="en-IN" dirty="0"/>
          </a:p>
          <a:p>
            <a:r>
              <a:rPr lang="en-US" dirty="0"/>
              <a:t>So, </a:t>
            </a:r>
            <a:r>
              <a:rPr lang="en-US" dirty="0" smtClean="0"/>
              <a:t>the total </a:t>
            </a:r>
            <a:r>
              <a:rPr lang="en-US" dirty="0"/>
              <a:t>number of IP addresses in network </a:t>
            </a:r>
            <a:r>
              <a:rPr lang="en-US" b="1" dirty="0"/>
              <a:t>192.168.1.0/24 </a:t>
            </a:r>
            <a:r>
              <a:rPr lang="en-US" dirty="0"/>
              <a:t>is 256 IP addresses.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41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5177" y="940777"/>
            <a:ext cx="3270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S</a:t>
            </a:r>
            <a:r>
              <a:rPr lang="en-IN" sz="5400" b="1" dirty="0" smtClean="0"/>
              <a:t>ubnets</a:t>
            </a:r>
            <a:endParaRPr lang="en-IN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55177" y="2110154"/>
            <a:ext cx="9003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subnet is a subset of the VPC, and this is defined in the IP address </a:t>
            </a:r>
            <a:r>
              <a:rPr lang="en-US" dirty="0" smtClean="0"/>
              <a:t>block of </a:t>
            </a:r>
            <a:r>
              <a:rPr lang="en-US" dirty="0"/>
              <a:t>the subnet.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subnet is a range of IP addresses in your VPC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launch AWS resources into a specified subnet. Use a public subnet for resources that must be connected to the internet, and a private subnet for resources that won't be connected to the internet. 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46" y="3558126"/>
            <a:ext cx="7851531" cy="307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8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915" y="756265"/>
            <a:ext cx="8466992" cy="543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931" y="528567"/>
            <a:ext cx="4923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/>
              <a:t>Routes Tables</a:t>
            </a:r>
            <a:endParaRPr lang="en-IN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39815" y="1459523"/>
            <a:ext cx="695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 </a:t>
            </a:r>
            <a:r>
              <a:rPr lang="en-US" i="1" dirty="0"/>
              <a:t>route table</a:t>
            </a:r>
            <a:r>
              <a:rPr lang="en-US" dirty="0"/>
              <a:t> contains a set of rules, called </a:t>
            </a:r>
            <a:r>
              <a:rPr lang="en-US" i="1" dirty="0"/>
              <a:t>routes</a:t>
            </a:r>
            <a:r>
              <a:rPr lang="en-US" dirty="0"/>
              <a:t>, that determine where network traffic from your subnet or gateway is directed.</a:t>
            </a:r>
            <a:endParaRPr lang="en-IN" dirty="0"/>
          </a:p>
        </p:txBody>
      </p:sp>
      <p:pic>
        <p:nvPicPr>
          <p:cNvPr id="1026" name="Picture 2" descr="Using NAT Gateways in AWS | DataNext Solu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931" y="2205813"/>
            <a:ext cx="8124093" cy="422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74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315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VPC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VPC</dc:title>
  <dc:creator>gopal</dc:creator>
  <cp:lastModifiedBy>gopal</cp:lastModifiedBy>
  <cp:revision>17</cp:revision>
  <dcterms:created xsi:type="dcterms:W3CDTF">2022-05-14T04:14:49Z</dcterms:created>
  <dcterms:modified xsi:type="dcterms:W3CDTF">2022-05-17T03:23:42Z</dcterms:modified>
</cp:coreProperties>
</file>