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71" r:id="rId13"/>
    <p:sldId id="278" r:id="rId14"/>
    <p:sldId id="277" r:id="rId15"/>
    <p:sldId id="262" r:id="rId16"/>
    <p:sldId id="272" r:id="rId17"/>
    <p:sldId id="269" r:id="rId18"/>
    <p:sldId id="273" r:id="rId19"/>
    <p:sldId id="276" r:id="rId20"/>
    <p:sldId id="274" r:id="rId21"/>
    <p:sldId id="279" r:id="rId22"/>
    <p:sldId id="275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DF68-E1F9-74D3-30CA-C7C2E3BF1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4D0B-8EB9-BD0F-10FD-354792EB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EE33-CDD1-32DD-22CC-F4616132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4806-19A0-6B4B-0530-64CBB13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A5D1-594F-B1B5-B942-0B427755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ED39-E387-4D75-4012-90C027C1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D80CB-D4AC-536C-8874-F0EB0D51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84C8-A0D2-272E-B08F-C06A66D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27EC-BD26-C1BE-FF41-02361114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ACDC-23EB-72DE-645F-E13F3F77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0E493-CD1B-7AD5-D4C7-D1A10299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E39A2-176C-B919-B611-7E0357AB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3CC3-3693-EDFC-56B5-A8A536FE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EF38-B5FD-997A-9B52-A9801E4F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CE45-3E12-2E0C-02EF-A811380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3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8734-24DB-CB8B-3C5D-0EBDC0DE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27C6-B372-61B7-EA25-77D9D231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83F8-E200-F2BE-A55A-B7716DBE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DC73-F28F-88EE-2027-411E3BE8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C768-90F4-F422-E96D-FD73CB4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1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B255-7A1B-50F3-E84A-6CECCF1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D227E-16F4-7D4B-C2B4-F335EA46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F870-C118-218F-D950-6E6EF275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DA26-9674-B09E-D793-1B82C762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06A5-FD49-45F1-1EA7-1DC6711F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CA34-A2F2-4AD6-CA93-E3BB80FD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F13B-52D8-45D7-30A6-1E17D7DD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B06C-416D-D347-AEBF-D3BA242C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56C7A-2076-301E-65E8-71D72BE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1E35-48BF-9B67-44ED-62DC1C56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3B28-2595-E3CC-855D-B3EADA0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7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900-BD7E-8C07-0AEA-3BFF8FEC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3119E-769F-2309-675F-B64D8157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D179-44E3-18EA-03A2-2B106A25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EA571-640D-7476-C2DC-777EB7ABE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9BC99-F37C-B942-3BC2-FFD4F691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DCAD2-C573-009E-D036-B77D591C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59F64-373B-5905-FEAF-C797A4B7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A93E9-4B1A-29FB-7C22-CA3F3FD7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07E5-D4D3-AD4B-226E-48D384C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77B0E-187E-FB97-74CC-AFA84D8A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480F-4A8D-FBB5-21B7-85574E6F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5FA8-0693-CD60-34F7-805F0B2F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113F1-F2E6-A97E-C117-265895A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F869-3866-4B69-F5D6-504422C4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E7E4B-BA42-B2F9-E05F-F783767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740-23EA-1462-BCD4-BC4C9332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CB41-2BBB-79B7-84F8-F7411FCE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ECCDC-266E-CDDF-0155-3885072C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9223-B46A-2E09-569B-A2638C6B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4448-4113-68E5-E7E8-10387ED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3441E-1B4E-AA3F-C57F-B6518FDD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13C-9E10-8198-C485-2262CB3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8C01B-E0CF-D3FF-44DD-23789903D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4975-2469-C793-9B9F-1B54C18E1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0E46C-58D1-91DA-1D32-B50EA24B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DFF97-752B-2EBB-3FD3-4B51254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258E-AD8E-8010-161A-86A9F7E6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E9DE8-04C3-697D-D9BC-7B3F2F7F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4F5A-E65D-A947-9EB5-4585FFB0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1607-4BB1-8E3A-60FC-1C2ED7F9D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F308-F50B-4EC2-ABC8-100BE5B1793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D8F8-D584-045E-A1EC-AD9265421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9BC8-F639-E66B-206B-14C67CC35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E963-917B-4C65-A1A8-5C5325DF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plant, tree&#10;&#10;Description automatically generated">
            <a:extLst>
              <a:ext uri="{FF2B5EF4-FFF2-40B4-BE49-F238E27FC236}">
                <a16:creationId xmlns:a16="http://schemas.microsoft.com/office/drawing/2014/main" id="{FD57C51A-DE31-56AB-AE02-90124EC1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8" y="0"/>
            <a:ext cx="12194977" cy="6856326"/>
          </a:xfrm>
          <a:prstGeom prst="rect">
            <a:avLst/>
          </a:prstGeom>
        </p:spPr>
      </p:pic>
      <p:pic>
        <p:nvPicPr>
          <p:cNvPr id="7" name="Picture 6" descr="Bye Meow">
            <a:extLst>
              <a:ext uri="{FF2B5EF4-FFF2-40B4-BE49-F238E27FC236}">
                <a16:creationId xmlns:a16="http://schemas.microsoft.com/office/drawing/2014/main" id="{4539850A-2E08-3C22-584F-54E01C52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90" y="2839390"/>
            <a:ext cx="1179219" cy="1179219"/>
          </a:xfrm>
          <a:prstGeom prst="rect">
            <a:avLst/>
          </a:prstGeom>
        </p:spPr>
      </p:pic>
      <p:pic>
        <p:nvPicPr>
          <p:cNvPr id="11" name="Picture 10" descr="Angry Doggo">
            <a:extLst>
              <a:ext uri="{FF2B5EF4-FFF2-40B4-BE49-F238E27FC236}">
                <a16:creationId xmlns:a16="http://schemas.microsoft.com/office/drawing/2014/main" id="{4544E244-0609-20C2-EBD9-76D951898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9" y="5380933"/>
            <a:ext cx="1858296" cy="18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DF3C9-E254-AAED-71A0-E4D3E8044E84}"/>
              </a:ext>
            </a:extLst>
          </p:cNvPr>
          <p:cNvSpPr/>
          <p:nvPr/>
        </p:nvSpPr>
        <p:spPr>
          <a:xfrm>
            <a:off x="1388589" y="575827"/>
            <a:ext cx="9414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Impurity in data is called 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B7AF7-8B8D-CA33-7BC8-7B6CD8B8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5" y="2574388"/>
            <a:ext cx="11342091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B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D9A4A7-B9C5-7C3D-4859-5F999D01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691903"/>
            <a:ext cx="5129784" cy="34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8202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B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C30DDFF9-09DA-9683-B825-60C8D31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748996"/>
            <a:ext cx="5129784" cy="3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 descr="Decision tree: Part 2/2. Entropy and Information Gain | by Azika Amelia |  Towards Data Science">
            <a:extLst>
              <a:ext uri="{FF2B5EF4-FFF2-40B4-BE49-F238E27FC236}">
                <a16:creationId xmlns:a16="http://schemas.microsoft.com/office/drawing/2014/main" id="{EFB02C8E-F4F7-F957-CD6D-F06CDD012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" b="1496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0F1AA-93CE-2899-7022-19925571EE14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709500"/>
          <a:ext cx="10905067" cy="5439005"/>
        </p:xfrm>
        <a:graphic>
          <a:graphicData uri="http://schemas.openxmlformats.org/drawingml/2006/table">
            <a:tbl>
              <a:tblPr firstRow="1" bandRow="1"/>
              <a:tblGrid>
                <a:gridCol w="1351660">
                  <a:extLst>
                    <a:ext uri="{9D8B030D-6E8A-4147-A177-3AD203B41FA5}">
                      <a16:colId xmlns:a16="http://schemas.microsoft.com/office/drawing/2014/main" val="1782291312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196261292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1921418455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924648657"/>
                    </a:ext>
                  </a:extLst>
                </a:gridCol>
                <a:gridCol w="1833634">
                  <a:extLst>
                    <a:ext uri="{9D8B030D-6E8A-4147-A177-3AD203B41FA5}">
                      <a16:colId xmlns:a16="http://schemas.microsoft.com/office/drawing/2014/main" val="3664071066"/>
                    </a:ext>
                  </a:extLst>
                </a:gridCol>
                <a:gridCol w="1605551">
                  <a:extLst>
                    <a:ext uri="{9D8B030D-6E8A-4147-A177-3AD203B41FA5}">
                      <a16:colId xmlns:a16="http://schemas.microsoft.com/office/drawing/2014/main" val="3408343564"/>
                    </a:ext>
                  </a:extLst>
                </a:gridCol>
              </a:tblGrid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Weather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Wind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rgbClr val="FF0000"/>
                          </a:solidFill>
                          <a:effectLst/>
                        </a:rPr>
                        <a:t>Play?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75773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1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35980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2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17528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3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5996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4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18825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5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300130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6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Cool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92234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7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6571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8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41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9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190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10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5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5B2BC-3D6A-2D62-8115-F4FB62C53A57}"/>
              </a:ext>
            </a:extLst>
          </p:cNvPr>
          <p:cNvSpPr/>
          <p:nvPr/>
        </p:nvSpPr>
        <p:spPr>
          <a:xfrm>
            <a:off x="3493555" y="0"/>
            <a:ext cx="5204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Entropy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Attribute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504670-2BC7-6053-8422-F53DC6200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2822"/>
              </p:ext>
            </p:extLst>
          </p:nvPr>
        </p:nvGraphicFramePr>
        <p:xfrm>
          <a:off x="2959137" y="110498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5939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34340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583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5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40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D12A28F-B0EC-33AA-37C6-CE7E22FF287A}"/>
              </a:ext>
            </a:extLst>
          </p:cNvPr>
          <p:cNvSpPr/>
          <p:nvPr/>
        </p:nvSpPr>
        <p:spPr>
          <a:xfrm>
            <a:off x="145290" y="923330"/>
            <a:ext cx="2813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F5146-DC85-DA8D-C0CC-3A8E7431B119}"/>
              </a:ext>
            </a:extLst>
          </p:cNvPr>
          <p:cNvSpPr txBox="1"/>
          <p:nvPr/>
        </p:nvSpPr>
        <p:spPr>
          <a:xfrm>
            <a:off x="1073753" y="3429000"/>
            <a:ext cx="9434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I(Sunny) = [1/3* log(1/3) + 2/3 * log(2/3)] = 0.5 X 3/10 = 0.10</a:t>
            </a:r>
          </a:p>
          <a:p>
            <a:endParaRPr lang="en-IN" sz="2400" b="1" dirty="0"/>
          </a:p>
          <a:p>
            <a:r>
              <a:rPr lang="en-IN" sz="2400" b="1" dirty="0"/>
              <a:t>I(Cloudy) = [3/3* log(3/3) + 0/3 * log(0/3)] = 0.5 X 3/10 = 0.20</a:t>
            </a:r>
          </a:p>
          <a:p>
            <a:endParaRPr lang="en-IN" sz="2400" b="1" dirty="0"/>
          </a:p>
          <a:p>
            <a:r>
              <a:rPr lang="en-IN" sz="2400" b="1" dirty="0"/>
              <a:t>I(Rainy) = [1/4* log(1/4) + 3/4 * log(3/4)] = 0.5 X 3/10 = 0.10</a:t>
            </a:r>
          </a:p>
          <a:p>
            <a:r>
              <a:rPr lang="en-IN" sz="2400" b="1" dirty="0"/>
              <a:t>---------------------------------------------------------------------------------------------</a:t>
            </a:r>
          </a:p>
          <a:p>
            <a:r>
              <a:rPr lang="en-IN" sz="2400" b="1" dirty="0"/>
              <a:t>				      Entropy = E(Weather) = 0.40</a:t>
            </a:r>
          </a:p>
        </p:txBody>
      </p:sp>
    </p:spTree>
    <p:extLst>
      <p:ext uri="{BB962C8B-B14F-4D97-AF65-F5344CB8AC3E}">
        <p14:creationId xmlns:p14="http://schemas.microsoft.com/office/powerpoint/2010/main" val="335552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638F9-3939-A8E6-DD60-371E5FE7081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i="0">
                <a:effectLst/>
                <a:latin typeface="+mj-lt"/>
                <a:ea typeface="+mj-ea"/>
                <a:cs typeface="+mj-cs"/>
              </a:rPr>
              <a:t>Calculating information 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0ABF5-2DF9-847B-6DD1-8AE5CAF7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7" y="2957665"/>
            <a:ext cx="4653554" cy="334637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64A08DE-D97C-3085-36C2-88CF1EA2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6531" y="2957665"/>
            <a:ext cx="5340209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C79B987E-D37F-621C-AE98-BF9B4C19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73" y="1266825"/>
            <a:ext cx="8275254" cy="5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9F6C14-30A0-E008-5EE5-AF3F7C7D2E90}"/>
              </a:ext>
            </a:extLst>
          </p:cNvPr>
          <p:cNvSpPr/>
          <p:nvPr/>
        </p:nvSpPr>
        <p:spPr>
          <a:xfrm>
            <a:off x="277740" y="336678"/>
            <a:ext cx="116365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dirty="0">
                <a:solidFill>
                  <a:srgbClr val="252C33"/>
                </a:solidFill>
                <a:effectLst/>
                <a:latin typeface="proxima-nova"/>
              </a:rPr>
              <a:t>Example of decision tree sorting instances based on information gain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27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77E3D-E377-DCE7-3F94-990E006DDCB9}"/>
              </a:ext>
            </a:extLst>
          </p:cNvPr>
          <p:cNvSpPr txBox="1"/>
          <p:nvPr/>
        </p:nvSpPr>
        <p:spPr>
          <a:xfrm>
            <a:off x="488175" y="191425"/>
            <a:ext cx="11173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of Target Attribute </a:t>
            </a:r>
            <a:endParaRPr lang="en-IN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34C32-341A-F633-0444-DDBFFAB8CAA8}"/>
              </a:ext>
            </a:extLst>
          </p:cNvPr>
          <p:cNvSpPr/>
          <p:nvPr/>
        </p:nvSpPr>
        <p:spPr>
          <a:xfrm>
            <a:off x="2803913" y="1912258"/>
            <a:ext cx="6584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Target Attribute = 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79802-1A13-2BBE-C55E-1E4C0F2648D6}"/>
              </a:ext>
            </a:extLst>
          </p:cNvPr>
          <p:cNvSpPr/>
          <p:nvPr/>
        </p:nvSpPr>
        <p:spPr>
          <a:xfrm>
            <a:off x="2290857" y="2953267"/>
            <a:ext cx="724570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= Yes = 5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= No = 5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#Hence IG of target is =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3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29B57-9006-2A87-903A-8CD5E95BB499}"/>
              </a:ext>
            </a:extLst>
          </p:cNvPr>
          <p:cNvSpPr/>
          <p:nvPr/>
        </p:nvSpPr>
        <p:spPr>
          <a:xfrm>
            <a:off x="160455" y="855593"/>
            <a:ext cx="11871090" cy="4321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252C33"/>
                </a:solidFill>
                <a:effectLst/>
                <a:latin typeface="proxima-nova"/>
              </a:rPr>
              <a:t>Similarly, we can calculate the </a:t>
            </a:r>
            <a:r>
              <a:rPr lang="en-US" sz="5400" b="0" i="1" dirty="0">
                <a:solidFill>
                  <a:srgbClr val="252C33"/>
                </a:solidFill>
                <a:effectLst/>
                <a:latin typeface="proxima-nova"/>
              </a:rPr>
              <a:t>information gain</a:t>
            </a:r>
            <a:r>
              <a:rPr lang="en-US" sz="5400" b="0" i="0" dirty="0">
                <a:solidFill>
                  <a:srgbClr val="252C33"/>
                </a:solidFill>
                <a:effectLst/>
                <a:latin typeface="proxima-nova"/>
              </a:rPr>
              <a:t> for each attribute (from the set of attributes) and select the attribute with highest </a:t>
            </a:r>
            <a:r>
              <a:rPr lang="en-US" sz="5400" b="0" i="1" dirty="0">
                <a:solidFill>
                  <a:srgbClr val="252C33"/>
                </a:solidFill>
                <a:effectLst/>
                <a:latin typeface="proxima-nova"/>
              </a:rPr>
              <a:t>information gain</a:t>
            </a:r>
            <a:r>
              <a:rPr lang="en-US" sz="5400" b="0" i="0" dirty="0">
                <a:solidFill>
                  <a:srgbClr val="252C33"/>
                </a:solidFill>
                <a:effectLst/>
                <a:latin typeface="proxima-nova"/>
              </a:rPr>
              <a:t> as the </a:t>
            </a:r>
            <a:r>
              <a:rPr lang="en-US" sz="5400" b="0" i="1" dirty="0">
                <a:solidFill>
                  <a:srgbClr val="252C33"/>
                </a:solidFill>
                <a:effectLst/>
                <a:latin typeface="proxima-nova"/>
              </a:rPr>
              <a:t>best</a:t>
            </a:r>
            <a:r>
              <a:rPr lang="en-US" sz="5400" b="0" i="0" dirty="0">
                <a:solidFill>
                  <a:srgbClr val="252C33"/>
                </a:solidFill>
                <a:effectLst/>
                <a:latin typeface="proxima-nova"/>
              </a:rPr>
              <a:t> attribute to split upon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97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B71C6-0EA2-40C2-B8C5-6683FDCA491C}"/>
              </a:ext>
            </a:extLst>
          </p:cNvPr>
          <p:cNvSpPr/>
          <p:nvPr/>
        </p:nvSpPr>
        <p:spPr>
          <a:xfrm>
            <a:off x="2841674" y="407015"/>
            <a:ext cx="54582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= IG – E(A)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0D13E-D195-6F0C-6EB1-82C266667EEC}"/>
              </a:ext>
            </a:extLst>
          </p:cNvPr>
          <p:cNvSpPr txBox="1"/>
          <p:nvPr/>
        </p:nvSpPr>
        <p:spPr>
          <a:xfrm>
            <a:off x="1223891" y="1649671"/>
            <a:ext cx="7849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Gain (Weather)	 = 1 – 0.4 		= </a:t>
            </a:r>
            <a:r>
              <a:rPr lang="en-IN" sz="3600" b="1" dirty="0">
                <a:solidFill>
                  <a:srgbClr val="00B0F0"/>
                </a:solidFill>
              </a:rPr>
              <a:t>0.6</a:t>
            </a:r>
          </a:p>
          <a:p>
            <a:endParaRPr lang="en-IN" sz="3600" b="1" dirty="0"/>
          </a:p>
          <a:p>
            <a:r>
              <a:rPr lang="en-IN" sz="3600" b="1" dirty="0"/>
              <a:t>Gain (Humidity) 	= 1 – 0.7 		= 0.3</a:t>
            </a:r>
          </a:p>
          <a:p>
            <a:endParaRPr lang="en-IN" sz="3600" b="1" dirty="0"/>
          </a:p>
          <a:p>
            <a:r>
              <a:rPr lang="en-IN" sz="3600" b="1" dirty="0"/>
              <a:t>Gain (Wind) 		= 1 – 0.7 		= 0.3 </a:t>
            </a:r>
          </a:p>
          <a:p>
            <a:endParaRPr lang="en-IN" sz="3600" b="1" dirty="0"/>
          </a:p>
          <a:p>
            <a:r>
              <a:rPr lang="en-IN" sz="3600" b="1" dirty="0"/>
              <a:t>Gain (Temperature) = 1 – 0.85	= </a:t>
            </a:r>
            <a:r>
              <a:rPr lang="en-IN" sz="3600" b="1" dirty="0">
                <a:solidFill>
                  <a:srgbClr val="FF0000"/>
                </a:solidFill>
              </a:rPr>
              <a:t>0.15</a:t>
            </a:r>
          </a:p>
          <a:p>
            <a:endParaRPr lang="en-IN" sz="3600" b="1" dirty="0"/>
          </a:p>
          <a:p>
            <a:r>
              <a:rPr lang="en-IN" sz="1800" b="1" dirty="0"/>
              <a:t> </a:t>
            </a:r>
          </a:p>
        </p:txBody>
      </p:sp>
      <p:pic>
        <p:nvPicPr>
          <p:cNvPr id="6" name="Picture 5" descr="Rock On Handy">
            <a:extLst>
              <a:ext uri="{FF2B5EF4-FFF2-40B4-BE49-F238E27FC236}">
                <a16:creationId xmlns:a16="http://schemas.microsoft.com/office/drawing/2014/main" id="{38E54F43-36E8-C4B6-7BB5-82A98C5E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77" y="1004325"/>
            <a:ext cx="2424675" cy="2424675"/>
          </a:xfrm>
          <a:prstGeom prst="rect">
            <a:avLst/>
          </a:prstGeom>
        </p:spPr>
      </p:pic>
      <p:pic>
        <p:nvPicPr>
          <p:cNvPr id="8" name="Picture 7" descr="Thumbs Down Handy">
            <a:extLst>
              <a:ext uri="{FF2B5EF4-FFF2-40B4-BE49-F238E27FC236}">
                <a16:creationId xmlns:a16="http://schemas.microsoft.com/office/drawing/2014/main" id="{AA0703AD-CA46-56DF-915F-FB18CAE82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10" y="4441413"/>
            <a:ext cx="2160742" cy="21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Decision Tree Classification Algorithm - Javatpoint">
            <a:extLst>
              <a:ext uri="{FF2B5EF4-FFF2-40B4-BE49-F238E27FC236}">
                <a16:creationId xmlns:a16="http://schemas.microsoft.com/office/drawing/2014/main" id="{EEDC6BB7-1989-5FAE-ED81-2F3291F3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6"/>
            <a:ext cx="83566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4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515A-DE06-3D0B-BE04-00CB773CBA9D}"/>
              </a:ext>
            </a:extLst>
          </p:cNvPr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(Weather) attribute or columns Root Node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Its having highest Gain value = 0.6</a:t>
            </a:r>
            <a:endParaRPr lang="en-US" sz="31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E7295-2FAE-2FB8-000D-61902A98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23" y="1966293"/>
            <a:ext cx="791495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2567E6-CB82-D574-1589-624AAF19F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 bwMode="auto">
          <a:xfrm>
            <a:off x="919596" y="997427"/>
            <a:ext cx="1035280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768B1B-9C34-97B0-D12B-79CC7BF5CE11}"/>
              </a:ext>
            </a:extLst>
          </p:cNvPr>
          <p:cNvSpPr/>
          <p:nvPr/>
        </p:nvSpPr>
        <p:spPr>
          <a:xfrm>
            <a:off x="3143204" y="289506"/>
            <a:ext cx="5905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can decide </a:t>
            </a:r>
          </a:p>
        </p:txBody>
      </p:sp>
    </p:spTree>
    <p:extLst>
      <p:ext uri="{BB962C8B-B14F-4D97-AF65-F5344CB8AC3E}">
        <p14:creationId xmlns:p14="http://schemas.microsoft.com/office/powerpoint/2010/main" val="12944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0CB80-2923-EFC1-8DC3-7F06523750BB}"/>
              </a:ext>
            </a:extLst>
          </p:cNvPr>
          <p:cNvSpPr/>
          <p:nvPr/>
        </p:nvSpPr>
        <p:spPr>
          <a:xfrm>
            <a:off x="4538490" y="1377685"/>
            <a:ext cx="3115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8AA69A-B136-9127-5B7D-E70C46ED1234}"/>
              </a:ext>
            </a:extLst>
          </p:cNvPr>
          <p:cNvSpPr/>
          <p:nvPr/>
        </p:nvSpPr>
        <p:spPr>
          <a:xfrm>
            <a:off x="3433059" y="2546927"/>
            <a:ext cx="5325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Jupyter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2239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B8B3C3-E21A-5E54-10AB-18B630E3A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47202"/>
              </p:ext>
            </p:extLst>
          </p:nvPr>
        </p:nvGraphicFramePr>
        <p:xfrm>
          <a:off x="1580270" y="1237957"/>
          <a:ext cx="9031460" cy="50925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292">
                  <a:extLst>
                    <a:ext uri="{9D8B030D-6E8A-4147-A177-3AD203B41FA5}">
                      <a16:colId xmlns:a16="http://schemas.microsoft.com/office/drawing/2014/main" val="720917897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581284816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356050725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3951027556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842226883"/>
                    </a:ext>
                  </a:extLst>
                </a:gridCol>
              </a:tblGrid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Salary (Rs.)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04740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73517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5709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04045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80918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52266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67012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41297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4992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803663E-FF6F-F198-CC92-D8BEB129864E}"/>
              </a:ext>
            </a:extLst>
          </p:cNvPr>
          <p:cNvSpPr/>
          <p:nvPr/>
        </p:nvSpPr>
        <p:spPr>
          <a:xfrm>
            <a:off x="2071344" y="65872"/>
            <a:ext cx="8049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Decision tree Example Data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65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5FF78-24F6-47C8-F3C6-CB8C81782A00}"/>
              </a:ext>
            </a:extLst>
          </p:cNvPr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Recursive Binary Splitting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B04C95-D560-FBDE-6AB3-8AFA8B8C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13285"/>
            <a:ext cx="7214616" cy="54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0F1AA-93CE-2899-7022-19925571E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3586"/>
              </p:ext>
            </p:extLst>
          </p:nvPr>
        </p:nvGraphicFramePr>
        <p:xfrm>
          <a:off x="643467" y="709500"/>
          <a:ext cx="10905067" cy="5439005"/>
        </p:xfrm>
        <a:graphic>
          <a:graphicData uri="http://schemas.openxmlformats.org/drawingml/2006/table">
            <a:tbl>
              <a:tblPr firstRow="1" bandRow="1"/>
              <a:tblGrid>
                <a:gridCol w="1351660">
                  <a:extLst>
                    <a:ext uri="{9D8B030D-6E8A-4147-A177-3AD203B41FA5}">
                      <a16:colId xmlns:a16="http://schemas.microsoft.com/office/drawing/2014/main" val="1782291312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196261292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1921418455"/>
                    </a:ext>
                  </a:extLst>
                </a:gridCol>
                <a:gridCol w="2038074">
                  <a:extLst>
                    <a:ext uri="{9D8B030D-6E8A-4147-A177-3AD203B41FA5}">
                      <a16:colId xmlns:a16="http://schemas.microsoft.com/office/drawing/2014/main" val="924648657"/>
                    </a:ext>
                  </a:extLst>
                </a:gridCol>
                <a:gridCol w="1833634">
                  <a:extLst>
                    <a:ext uri="{9D8B030D-6E8A-4147-A177-3AD203B41FA5}">
                      <a16:colId xmlns:a16="http://schemas.microsoft.com/office/drawing/2014/main" val="3664071066"/>
                    </a:ext>
                  </a:extLst>
                </a:gridCol>
                <a:gridCol w="1605551">
                  <a:extLst>
                    <a:ext uri="{9D8B030D-6E8A-4147-A177-3AD203B41FA5}">
                      <a16:colId xmlns:a16="http://schemas.microsoft.com/office/drawing/2014/main" val="3408343564"/>
                    </a:ext>
                  </a:extLst>
                </a:gridCol>
              </a:tblGrid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Weather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solidFill>
                            <a:srgbClr val="FF0000"/>
                          </a:solidFill>
                          <a:effectLst/>
                        </a:rPr>
                        <a:t>Wind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rgbClr val="FF0000"/>
                          </a:solidFill>
                          <a:effectLst/>
                        </a:rPr>
                        <a:t>Play?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75773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1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35980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2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17528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3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5996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4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18825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5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300130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6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Cool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92234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7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6571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8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Sunny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41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9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Cloudy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Hot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Normal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Weak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Yes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1906"/>
                  </a:ext>
                </a:extLst>
              </a:tr>
              <a:tr h="494455"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10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Rainy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Mild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High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effectLst/>
                        </a:rPr>
                        <a:t>Strong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effectLst/>
                        </a:rPr>
                        <a:t>No</a:t>
                      </a:r>
                    </a:p>
                  </a:txBody>
                  <a:tcPr marL="143994" marR="143994" marT="66459" marB="66459" anchor="ctr">
                    <a:lnL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34E1973-9369-AD77-BEB6-5BD69BD25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7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5 Critical Steps Of The Decision-making Process">
            <a:extLst>
              <a:ext uri="{FF2B5EF4-FFF2-40B4-BE49-F238E27FC236}">
                <a16:creationId xmlns:a16="http://schemas.microsoft.com/office/drawing/2014/main" id="{00F3F814-4ADB-8423-0DF1-D0921CEC9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" b="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1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Why Your Fear of Making Decisions Is Damaging Your Business">
            <a:extLst>
              <a:ext uri="{FF2B5EF4-FFF2-40B4-BE49-F238E27FC236}">
                <a16:creationId xmlns:a16="http://schemas.microsoft.com/office/drawing/2014/main" id="{E54722F0-7A45-69EC-9C1D-3AAAC24DF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D73F0B-DE59-8DCE-0BC6-40DFD977BE5C}"/>
              </a:ext>
            </a:extLst>
          </p:cNvPr>
          <p:cNvSpPr/>
          <p:nvPr/>
        </p:nvSpPr>
        <p:spPr>
          <a:xfrm>
            <a:off x="4189827" y="2321004"/>
            <a:ext cx="381234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</a:p>
        </p:txBody>
      </p:sp>
      <p:pic>
        <p:nvPicPr>
          <p:cNvPr id="4" name="Graphic 3" descr="Laptop with phone and calculator">
            <a:extLst>
              <a:ext uri="{FF2B5EF4-FFF2-40B4-BE49-F238E27FC236}">
                <a16:creationId xmlns:a16="http://schemas.microsoft.com/office/drawing/2014/main" id="{82BDB048-8742-3338-2C01-3E90ED45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4855" y="3211029"/>
            <a:ext cx="4117145" cy="3646971"/>
          </a:xfrm>
          <a:prstGeom prst="rect">
            <a:avLst/>
          </a:prstGeom>
        </p:spPr>
      </p:pic>
      <p:pic>
        <p:nvPicPr>
          <p:cNvPr id="6" name="Graphic 5" descr="Microscope with chemical flasks">
            <a:extLst>
              <a:ext uri="{FF2B5EF4-FFF2-40B4-BE49-F238E27FC236}">
                <a16:creationId xmlns:a16="http://schemas.microsoft.com/office/drawing/2014/main" id="{48C3F85F-40AF-AFEB-082A-C627FDA6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4855" y="-56270"/>
            <a:ext cx="4117145" cy="3646971"/>
          </a:xfrm>
          <a:prstGeom prst="rect">
            <a:avLst/>
          </a:prstGeom>
        </p:spPr>
      </p:pic>
      <p:pic>
        <p:nvPicPr>
          <p:cNvPr id="8" name="Graphic 7" descr="A school bus">
            <a:extLst>
              <a:ext uri="{FF2B5EF4-FFF2-40B4-BE49-F238E27FC236}">
                <a16:creationId xmlns:a16="http://schemas.microsoft.com/office/drawing/2014/main" id="{8CE88D5B-F311-5972-6D76-0BE48BDDD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405575"/>
            <a:ext cx="5026439" cy="4452425"/>
          </a:xfrm>
          <a:prstGeom prst="rect">
            <a:avLst/>
          </a:prstGeom>
        </p:spPr>
      </p:pic>
      <p:pic>
        <p:nvPicPr>
          <p:cNvPr id="10" name="Graphic 9" descr="Face with three eyes">
            <a:extLst>
              <a:ext uri="{FF2B5EF4-FFF2-40B4-BE49-F238E27FC236}">
                <a16:creationId xmlns:a16="http://schemas.microsoft.com/office/drawing/2014/main" id="{52392967-18A9-07E6-FF9E-DCAEED9E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" y="79093"/>
            <a:ext cx="3404601" cy="30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50347-0A79-C7D3-B56E-31B7D96F9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4" b="135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457</Words>
  <Application>Microsoft Office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proxima-nova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24</cp:revision>
  <dcterms:created xsi:type="dcterms:W3CDTF">2022-06-13T12:38:29Z</dcterms:created>
  <dcterms:modified xsi:type="dcterms:W3CDTF">2022-06-14T08:49:46Z</dcterms:modified>
</cp:coreProperties>
</file>