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ontano Sans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Pontan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ddit.com/r/ReverseEngineering/comments/4zupn4/x86_assembly_crash_course/" TargetMode="External"/><Relationship Id="rId3" Type="http://schemas.openxmlformats.org/officeDocument/2006/relationships/hyperlink" Target="http://security.cs.rpi.edu/courses/binexp-spring2015/" TargetMode="External"/><Relationship Id="rId4" Type="http://schemas.openxmlformats.org/officeDocument/2006/relationships/hyperlink" Target="http://security.cs.rpi.edu/courses/binexp-spring2015/lectures/1/01_lecture.pdf" TargetMode="External"/><Relationship Id="rId5" Type="http://schemas.openxmlformats.org/officeDocument/2006/relationships/hyperlink" Target="http://security.cs.rpi.edu/courses/binexp-spring2015/lectures/2/02_lecture.pdf" TargetMode="External"/><Relationship Id="rId6" Type="http://schemas.openxmlformats.org/officeDocument/2006/relationships/hyperlink" Target="http://security.cs.rpi.edu/courses/binexp-spring2015/lectures/3/03_lecture.pd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https://www.reddit.com/r/ReverseEngineering/comments/4zupn4/x86_assembly_crash_course/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http://security.cs.rpi.edu/courses/binexp-spring2015/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http://security.cs.rpi.edu/courses/binexp-spring2015/lectures/1/01_lecture.pdf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http://security.cs.rpi.edu/courses/binexp-spring2015/lectures/2/02_lecture.pdf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http://security.cs.rpi.edu/courses/binexp-spring2015/lectures/3/03_lecture.pdf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x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86 Assembly Cont.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SSTCTF - by Tamir Enkhjargal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Add Instruction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4299300" cy="151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a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dd arg1, arg2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002975" y="1940825"/>
            <a:ext cx="156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(a</a:t>
            </a:r>
            <a:r>
              <a:rPr lang="en" sz="18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rg1 + arg2)</a:t>
            </a:r>
          </a:p>
        </p:txBody>
      </p:sp>
      <p:cxnSp>
        <p:nvCxnSpPr>
          <p:cNvPr id="159" name="Shape 159"/>
          <p:cNvCxnSpPr>
            <a:stCxn id="158" idx="0"/>
          </p:cNvCxnSpPr>
          <p:nvPr/>
        </p:nvCxnSpPr>
        <p:spPr>
          <a:xfrm rot="10800000">
            <a:off x="1667175" y="1628225"/>
            <a:ext cx="117300" cy="312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/>
          <p:nvPr/>
        </p:nvSpPr>
        <p:spPr>
          <a:xfrm>
            <a:off x="5731275" y="1531187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61" name="Shape 161"/>
          <p:cNvSpPr/>
          <p:nvPr/>
        </p:nvSpPr>
        <p:spPr>
          <a:xfrm>
            <a:off x="4715275" y="1563075"/>
            <a:ext cx="8595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eax</a:t>
            </a:r>
          </a:p>
        </p:txBody>
      </p:sp>
      <p:cxnSp>
        <p:nvCxnSpPr>
          <p:cNvPr id="162" name="Shape 162"/>
          <p:cNvCxnSpPr>
            <a:stCxn id="161" idx="3"/>
            <a:endCxn id="160" idx="1"/>
          </p:cNvCxnSpPr>
          <p:nvPr/>
        </p:nvCxnSpPr>
        <p:spPr>
          <a:xfrm flipH="1" rot="10800000">
            <a:off x="5574775" y="1739625"/>
            <a:ext cx="156600" cy="3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61" idx="2"/>
            <a:endCxn id="164" idx="1"/>
          </p:cNvCxnSpPr>
          <p:nvPr/>
        </p:nvCxnSpPr>
        <p:spPr>
          <a:xfrm>
            <a:off x="5145025" y="1979775"/>
            <a:ext cx="586200" cy="690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5731275" y="2461362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24400" y="2696575"/>
            <a:ext cx="43908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Pontano Sans"/>
              <a:buChar char="❏"/>
            </a:pPr>
            <a:r>
              <a:rPr lang="en" sz="1800">
                <a:solidFill>
                  <a:schemeClr val="lt2"/>
                </a:solidFill>
                <a:latin typeface="Pontano Sans"/>
                <a:ea typeface="Pontano Sans"/>
                <a:cs typeface="Pontano Sans"/>
                <a:sym typeface="Pontano Sans"/>
              </a:rPr>
              <a:t>add eax, 0x5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Pontano Sans"/>
              <a:buChar char="❏"/>
            </a:pPr>
            <a:r>
              <a:rPr lang="en" sz="1800">
                <a:solidFill>
                  <a:schemeClr val="lt2"/>
                </a:solidFill>
                <a:latin typeface="Pontano Sans"/>
                <a:ea typeface="Pontano Sans"/>
                <a:cs typeface="Pontano Sans"/>
                <a:sym typeface="Pontano Sans"/>
              </a:rPr>
              <a:t>eax = 15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Pontano Sans"/>
              <a:buChar char="❏"/>
            </a:pPr>
            <a:r>
              <a:rPr lang="en" sz="1800">
                <a:solidFill>
                  <a:schemeClr val="lt2"/>
                </a:solidFill>
                <a:latin typeface="Pontano Sans"/>
                <a:ea typeface="Pontano Sans"/>
                <a:cs typeface="Pontano Sans"/>
                <a:sym typeface="Pontano Sans"/>
              </a:rPr>
              <a:t>This is the exact same as the sub instruction (subtract)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More Instructions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push arg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pop arg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l</a:t>
            </a: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ea reg, addr (load effective address, used for getting a pointer from a memory addr)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c</a:t>
            </a: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mp arg1, arg2 (compare is similar to subtract, but returns a flag 0, &lt;0, or &gt;0)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j</a:t>
            </a: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mp addr (this is the follow up of compare, and just checks the state of the flag)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j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e, jne, jg, etc.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c</a:t>
            </a:r>
            <a:r>
              <a:rPr lang="en" sz="1400">
                <a:latin typeface="Pontano Sans"/>
                <a:ea typeface="Pontano Sans"/>
                <a:cs typeface="Pontano Sans"/>
                <a:sym typeface="Pontano Sans"/>
              </a:rPr>
              <a:t>all &lt;func&gt; = push eip, jmp &lt;func&gt; (calling makes the eip go to the top of stack, then jumps to it)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Pontano Sans"/>
              <a:ea typeface="Pontano Sans"/>
              <a:cs typeface="Pontano Sans"/>
              <a:sym typeface="Pontano Sa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Inside a C Program and in Assembly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  <a:buSzPct val="100000"/>
              <a:buFont typeface="Pontano Sans"/>
              <a:buChar char="❏"/>
            </a:pPr>
            <a:r>
              <a:rPr lang="en" sz="24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Heap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  <a:buSzPct val="100000"/>
              <a:buFont typeface="Pontano Sans"/>
              <a:buChar char="❏"/>
            </a:pPr>
            <a:r>
              <a:rPr lang="en" sz="24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Stack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  <a:buSzPct val="100000"/>
              <a:buFont typeface="Pontano Sans"/>
              <a:buChar char="❏"/>
            </a:pPr>
            <a:r>
              <a:rPr lang="en" sz="24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Registers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  <a:buSzPct val="100000"/>
              <a:buFont typeface="Pontano Sans"/>
              <a:buChar char="❏"/>
            </a:pPr>
            <a:r>
              <a:rPr lang="en" sz="24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Instructions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Heap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7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Pontano Sans"/>
              <a:buChar char="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The Heap is used for </a:t>
            </a:r>
            <a:r>
              <a:rPr lang="en" sz="2400" u="sng">
                <a:latin typeface="Pontano Sans"/>
                <a:ea typeface="Pontano Sans"/>
                <a:cs typeface="Pontano Sans"/>
                <a:sym typeface="Pontano Sans"/>
              </a:rPr>
              <a:t>memory allocation</a:t>
            </a: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, found in the computer’s 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3132600" y="1916275"/>
            <a:ext cx="2878800" cy="188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679800" y="2553025"/>
            <a:ext cx="1784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Pontano Sans"/>
                <a:ea typeface="Pontano Sans"/>
                <a:cs typeface="Pontano Sans"/>
                <a:sym typeface="Pontano Sans"/>
              </a:rPr>
              <a:t>HEAP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002975" y="3528475"/>
            <a:ext cx="846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Global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145350" y="3998950"/>
            <a:ext cx="1951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Instance Variables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320975" y="3946150"/>
            <a:ext cx="2878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Built-in Library Functions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396900" y="3065050"/>
            <a:ext cx="846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Pontano Sans"/>
                <a:ea typeface="Pontano Sans"/>
                <a:cs typeface="Pontano Sans"/>
                <a:sym typeface="Pontano Sans"/>
              </a:rPr>
              <a:t>Static</a:t>
            </a:r>
          </a:p>
        </p:txBody>
      </p:sp>
      <p:cxnSp>
        <p:nvCxnSpPr>
          <p:cNvPr id="74" name="Shape 74"/>
          <p:cNvCxnSpPr>
            <a:endCxn id="68" idx="2"/>
          </p:cNvCxnSpPr>
          <p:nvPr/>
        </p:nvCxnSpPr>
        <p:spPr>
          <a:xfrm flipH="1" rot="10800000">
            <a:off x="1719300" y="2860675"/>
            <a:ext cx="1413300" cy="63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5" name="Shape 75"/>
          <p:cNvCxnSpPr>
            <a:endCxn id="68" idx="6"/>
          </p:cNvCxnSpPr>
          <p:nvPr/>
        </p:nvCxnSpPr>
        <p:spPr>
          <a:xfrm rot="10800000">
            <a:off x="6011400" y="2860675"/>
            <a:ext cx="475500" cy="23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6" name="Shape 76"/>
          <p:cNvCxnSpPr>
            <a:stCxn id="71" idx="0"/>
            <a:endCxn id="68" idx="3"/>
          </p:cNvCxnSpPr>
          <p:nvPr/>
        </p:nvCxnSpPr>
        <p:spPr>
          <a:xfrm flipH="1" rot="10800000">
            <a:off x="3120950" y="3528550"/>
            <a:ext cx="433200" cy="4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" name="Shape 77"/>
          <p:cNvCxnSpPr>
            <a:endCxn id="68" idx="5"/>
          </p:cNvCxnSpPr>
          <p:nvPr/>
        </p:nvCxnSpPr>
        <p:spPr>
          <a:xfrm rot="10800000">
            <a:off x="5589809" y="3528466"/>
            <a:ext cx="792900" cy="45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Registers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Pontano Sans"/>
              <a:buChar char="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Small storage containment that holds memory addresses and values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Pontano Sans"/>
              <a:buChar char="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All 8 Bytes or less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Pontano Sans"/>
              <a:ea typeface="Pontano Sans"/>
              <a:cs typeface="Pontano Sans"/>
              <a:sym typeface="Pontano Sans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Pontano Sans"/>
              <a:buChar char="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Standard Registers in x86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Pontano Sans"/>
              <a:buChar char="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Eax, ebx, ecx, edx 	← 	General registers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Pontano Sans"/>
              <a:buChar char="❏"/>
            </a:pPr>
            <a:r>
              <a:rPr lang="en" sz="2400">
                <a:latin typeface="Pontano Sans"/>
                <a:ea typeface="Pontano Sans"/>
                <a:cs typeface="Pontano Sans"/>
                <a:sym typeface="Pontano Sans"/>
              </a:rPr>
              <a:t>Ebp, esp, eip 		← 	Reserved registers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Stack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Two overall important functions, push and pop</a:t>
            </a:r>
          </a:p>
          <a:p>
            <a:pPr indent="-228600" lvl="0" marL="457200" rtl="0">
              <a:spcBef>
                <a:spcPts val="0"/>
              </a:spcBef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Each stack has an address. The higher you go on the stack, the lower the memory address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descr="Image result for stack in c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487" y="1937700"/>
            <a:ext cx="5768824" cy="26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1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 Frame</a:t>
            </a:r>
          </a:p>
        </p:txBody>
      </p:sp>
      <p:sp>
        <p:nvSpPr>
          <p:cNvPr id="96" name="Shape 96"/>
          <p:cNvSpPr/>
          <p:nvPr/>
        </p:nvSpPr>
        <p:spPr>
          <a:xfrm>
            <a:off x="5692200" y="1159275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692200" y="1575962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692200" y="1992675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692200" y="2363400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692200" y="3130325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692200" y="2736600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692200" y="3480525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363600" y="3130325"/>
            <a:ext cx="72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ebp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5021475" y="3338675"/>
            <a:ext cx="60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9275"/>
            <a:ext cx="4191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Each stack has a frame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esp = stack pointer ← Calls beginning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e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bp = base pointer ← Calls end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02975" y="1416575"/>
            <a:ext cx="72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esp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5086600" y="1755225"/>
            <a:ext cx="60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6517350" y="3897250"/>
            <a:ext cx="798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junk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517350" y="601025"/>
            <a:ext cx="798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junk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 Frame Example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311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In the C program: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#include &lt;stdio.h&gt;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v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oid func(int x) {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800">
                <a:latin typeface="Pontano Sans"/>
                <a:ea typeface="Pontano Sans"/>
                <a:cs typeface="Pontano Sans"/>
                <a:sym typeface="Pontano Sans"/>
              </a:rPr>
              <a:t>int a = 0;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800">
                <a:latin typeface="Pontano Sans"/>
                <a:ea typeface="Pontano Sans"/>
                <a:cs typeface="Pontano Sans"/>
                <a:sym typeface="Pontano Sans"/>
              </a:rPr>
              <a:t>int b = x; 		}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int main() {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800">
                <a:latin typeface="Pontano Sans"/>
                <a:ea typeface="Pontano Sans"/>
                <a:cs typeface="Pontano Sans"/>
                <a:sym typeface="Pontano Sans"/>
              </a:rPr>
              <a:t>func(15);		 }</a:t>
            </a:r>
          </a:p>
        </p:txBody>
      </p:sp>
      <p:sp>
        <p:nvSpPr>
          <p:cNvPr id="116" name="Shape 116"/>
          <p:cNvSpPr/>
          <p:nvPr/>
        </p:nvSpPr>
        <p:spPr>
          <a:xfrm>
            <a:off x="5692200" y="1628225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 Pointer</a:t>
            </a:r>
          </a:p>
        </p:txBody>
      </p:sp>
      <p:sp>
        <p:nvSpPr>
          <p:cNvPr id="117" name="Shape 117"/>
          <p:cNvSpPr/>
          <p:nvPr/>
        </p:nvSpPr>
        <p:spPr>
          <a:xfrm>
            <a:off x="5692200" y="2363400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692200" y="2780100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692200" y="1992675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20" name="Shape 120"/>
          <p:cNvSpPr/>
          <p:nvPr/>
        </p:nvSpPr>
        <p:spPr>
          <a:xfrm>
            <a:off x="5692200" y="3196800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256100" y="1534675"/>
            <a:ext cx="605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esp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4987225" y="1813850"/>
            <a:ext cx="6057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5679175" y="3191275"/>
            <a:ext cx="2448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Function calls 10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705225" y="2774450"/>
            <a:ext cx="2448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Return Address (memory)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718250" y="2409750"/>
            <a:ext cx="2448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0 (Instance Variable)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421000" y="2780100"/>
            <a:ext cx="723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ebp</a:t>
            </a:r>
          </a:p>
        </p:txBody>
      </p:sp>
      <p:cxnSp>
        <p:nvCxnSpPr>
          <p:cNvPr id="127" name="Shape 127"/>
          <p:cNvCxnSpPr/>
          <p:nvPr/>
        </p:nvCxnSpPr>
        <p:spPr>
          <a:xfrm flipH="1">
            <a:off x="8167150" y="3044075"/>
            <a:ext cx="354900" cy="39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/>
          <p:nvPr/>
        </p:nvSpPr>
        <p:spPr>
          <a:xfrm>
            <a:off x="4598050" y="2448825"/>
            <a:ext cx="6057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598050" y="2468325"/>
            <a:ext cx="6057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389700" y="2025225"/>
            <a:ext cx="1022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Registry</a:t>
            </a:r>
          </a:p>
        </p:txBody>
      </p:sp>
      <p:cxnSp>
        <p:nvCxnSpPr>
          <p:cNvPr id="131" name="Shape 131"/>
          <p:cNvCxnSpPr>
            <a:stCxn id="129" idx="3"/>
            <a:endCxn id="119" idx="1"/>
          </p:cNvCxnSpPr>
          <p:nvPr/>
        </p:nvCxnSpPr>
        <p:spPr>
          <a:xfrm flipH="1" rot="10800000">
            <a:off x="5203750" y="2201175"/>
            <a:ext cx="488400" cy="501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3" idx="1"/>
            <a:endCxn id="129" idx="2"/>
          </p:cNvCxnSpPr>
          <p:nvPr/>
        </p:nvCxnSpPr>
        <p:spPr>
          <a:xfrm rot="10800000">
            <a:off x="4900975" y="2937325"/>
            <a:ext cx="778200" cy="4623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3425700" y="2386950"/>
            <a:ext cx="1172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m</a:t>
            </a:r>
            <a:r>
              <a:rPr lang="en" sz="1800">
                <a:solidFill>
                  <a:srgbClr val="EFEFEF"/>
                </a:solidFill>
                <a:latin typeface="Pontano Sans"/>
                <a:ea typeface="Pontano Sans"/>
                <a:cs typeface="Pontano Sans"/>
                <a:sym typeface="Pontano Sans"/>
              </a:rPr>
              <a:t>ov ebp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Instruction in Assembly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This is where you have your operation and arguments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Such as mov arg1, arg2 (Move arg2 to arg1)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Or move from registries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Pontano Sans"/>
              <a:buChar char="❏"/>
            </a:pPr>
            <a:r>
              <a:rPr lang="en" sz="1800">
                <a:latin typeface="Pontano Sans"/>
                <a:ea typeface="Pontano Sans"/>
                <a:cs typeface="Pontano Sans"/>
                <a:sym typeface="Pontano Sans"/>
              </a:rPr>
              <a:t>mov eax, ebp, mov ea…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Instructions Example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4273200" cy="107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m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ov arg1, arg2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Pontano Sans"/>
              <a:buChar char="❏"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m</a:t>
            </a: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ov eax, ebp-ox8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731275" y="1947887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731275" y="1531187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48" name="Shape 148"/>
          <p:cNvSpPr/>
          <p:nvPr/>
        </p:nvSpPr>
        <p:spPr>
          <a:xfrm>
            <a:off x="5731275" y="2364587"/>
            <a:ext cx="24489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sp>
        <p:nvSpPr>
          <p:cNvPr id="149" name="Shape 149"/>
          <p:cNvSpPr/>
          <p:nvPr/>
        </p:nvSpPr>
        <p:spPr>
          <a:xfrm>
            <a:off x="4715275" y="1563075"/>
            <a:ext cx="859500" cy="4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ebp-ox8</a:t>
            </a:r>
          </a:p>
        </p:txBody>
      </p:sp>
      <p:cxnSp>
        <p:nvCxnSpPr>
          <p:cNvPr id="150" name="Shape 150"/>
          <p:cNvCxnSpPr>
            <a:stCxn id="149" idx="3"/>
            <a:endCxn id="147" idx="1"/>
          </p:cNvCxnSpPr>
          <p:nvPr/>
        </p:nvCxnSpPr>
        <p:spPr>
          <a:xfrm flipH="1" rot="10800000">
            <a:off x="5574775" y="1739625"/>
            <a:ext cx="156600" cy="3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24400" y="2189700"/>
            <a:ext cx="43908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ct val="100000"/>
              <a:buFont typeface="Pontano Sans"/>
              <a:buChar char="❏"/>
            </a:pPr>
            <a:r>
              <a:rPr lang="en" sz="1800">
                <a:solidFill>
                  <a:schemeClr val="lt2"/>
                </a:solidFill>
                <a:latin typeface="Pontano Sans"/>
                <a:ea typeface="Pontano Sans"/>
                <a:cs typeface="Pontano Sans"/>
                <a:sym typeface="Pontano Sans"/>
              </a:rPr>
              <a:t>mov eax, [ebp-ox8]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ct val="100000"/>
              <a:buFont typeface="Pontano Sans"/>
              <a:buChar char="❏"/>
            </a:pPr>
            <a:r>
              <a:rPr lang="en" sz="1800">
                <a:solidFill>
                  <a:schemeClr val="lt2"/>
                </a:solidFill>
                <a:latin typeface="Pontano Sans"/>
                <a:ea typeface="Pontano Sans"/>
                <a:cs typeface="Pontano Sans"/>
                <a:sym typeface="Pontano Sans"/>
              </a:rPr>
              <a:t>Square brackets ‘dereference’ the memory address and return the value it's pointing to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