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8" r:id="rId20"/>
    <p:sldId id="274" r:id="rId21"/>
    <p:sldId id="275" r:id="rId22"/>
    <p:sldId id="279" r:id="rId23"/>
    <p:sldId id="280" r:id="rId24"/>
    <p:sldId id="268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4906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5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0" y="3051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7865300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body" idx="1"/>
          </p:nvPr>
        </p:nvSpPr>
        <p:spPr>
          <a:xfrm>
            <a:off x="2806733" y="2984000"/>
            <a:ext cx="6578400" cy="109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algn="ctr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6112100" y="4902000"/>
            <a:ext cx="0" cy="19739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57180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" name="Shape 22"/>
          <p:cNvSpPr txBox="1"/>
          <p:nvPr/>
        </p:nvSpPr>
        <p:spPr>
          <a:xfrm>
            <a:off x="4791200" y="4550201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“</a:t>
            </a:r>
            <a:endParaRPr lang="en-GB" sz="4800" b="1"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sp>
        <p:nvSpPr>
          <p:cNvPr id="32" name="Shape 32"/>
          <p:cNvSpPr txBox="1"/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35" name="Shape 35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1841667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5113215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body" idx="3"/>
          </p:nvPr>
        </p:nvSpPr>
        <p:spPr>
          <a:xfrm>
            <a:off x="8384764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3" name="Shape 4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841667" y="1249500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8" name="Shape 4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body" idx="1"/>
          </p:nvPr>
        </p:nvSpPr>
        <p:spPr>
          <a:xfrm>
            <a:off x="2653933" y="5383167"/>
            <a:ext cx="6883999" cy="692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480"/>
              </a:spcBef>
              <a:buSzPct val="100000"/>
              <a:buFont typeface="Lora" panose="00000500000000000000"/>
              <a:buNone/>
              <a:defRPr sz="1865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8033" y="62215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5943200" y="6068661"/>
            <a:ext cx="305599" cy="305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8033" y="60183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5724933" y="5647207"/>
            <a:ext cx="741999" cy="741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841667" y="1249488"/>
            <a:ext cx="9079600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" TargetMode="External"/><Relationship Id="rId1" Type="http://schemas.openxmlformats.org/officeDocument/2006/relationships/hyperlink" Target="http://www.slidescarniva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The Arduino seminar: Part I</a:t>
            </a:r>
            <a:endParaRPr lang="en-US" altLang="en-GB"/>
          </a:p>
        </p:txBody>
      </p:sp>
      <p:grpSp>
        <p:nvGrpSpPr>
          <p:cNvPr id="62" name="Shape 62"/>
          <p:cNvGrpSpPr/>
          <p:nvPr/>
        </p:nvGrpSpPr>
        <p:grpSpPr>
          <a:xfrm>
            <a:off x="1732219" y="4681897"/>
            <a:ext cx="287955" cy="456531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2625725"/>
            <a:ext cx="4667250" cy="3208655"/>
          </a:xfrm>
          <a:prstGeom prst="rect">
            <a:avLst/>
          </a:prstGeom>
        </p:spPr>
      </p:pic>
      <p:pic>
        <p:nvPicPr>
          <p:cNvPr id="5" name="图片 4" descr="basic_breadboard_lay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2625725"/>
            <a:ext cx="5106670" cy="3288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Same circuit using the 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155190"/>
            <a:ext cx="10260965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if... 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155190"/>
            <a:ext cx="10260965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 regulated blinking LED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2155190"/>
            <a:ext cx="1008761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M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040" y="1951990"/>
            <a:ext cx="5011420" cy="4556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regaulated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Although every other tutorial would look like this...</a:t>
            </a:r>
            <a:endParaRPr lang="en-US" altLang="zh-CN"/>
          </a:p>
          <a:p>
            <a:r>
              <a:rPr lang="en-US" altLang="zh-CN"/>
              <a:t>void loop() {</a:t>
            </a:r>
            <a:endParaRPr lang="en-US" altLang="zh-CN"/>
          </a:p>
          <a:p>
            <a:r>
              <a:rPr lang="en-US" altLang="zh-CN"/>
              <a:t>  digitalWrite(13, HIGH);</a:t>
            </a:r>
            <a:endParaRPr lang="en-US" altLang="zh-CN"/>
          </a:p>
          <a:p>
            <a:r>
              <a:rPr lang="en-US" altLang="zh-CN"/>
              <a:t>  delay(1000);                       // wait for a second</a:t>
            </a:r>
            <a:endParaRPr lang="en-US" altLang="zh-CN"/>
          </a:p>
          <a:p>
            <a:r>
              <a:rPr lang="en-US" altLang="zh-CN"/>
              <a:t>  digitalWrite(13, LOW);    </a:t>
            </a:r>
            <a:endParaRPr lang="en-US" altLang="zh-CN"/>
          </a:p>
          <a:p>
            <a:r>
              <a:rPr lang="en-US" altLang="zh-CN"/>
              <a:t>  delay(1000);                       // wait for a second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regaulated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Never f**king use delay() for anything non-trivial outside setup()!!!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Hangs up the excecution of any code;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Your rig stops responding to any input.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Driving a Motor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Your first moving part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2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Driving a servo motor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What's special about a servo motor: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Can set its orientation precisely;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Often has limited range of rotation;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endParaRPr lang="en-US" altLang="zh-CN"/>
          </a:p>
          <a:p>
            <a:pPr lvl="0"/>
            <a:r>
              <a:rPr lang="en-US" altLang="zh-CN"/>
              <a:t>Beware of a motor's torque and resolution!</a:t>
            </a:r>
            <a:endParaRPr lang="en-US" altLang="zh-CN"/>
          </a:p>
        </p:txBody>
      </p:sp>
      <p:pic>
        <p:nvPicPr>
          <p:cNvPr id="4" name="图片 3" descr="gip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055" y="1811020"/>
            <a:ext cx="2675890" cy="1669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Serial output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Serial.println() can be useful for debugging.</a:t>
            </a:r>
            <a:endParaRPr lang="en-US" altLang="zh-CN"/>
          </a:p>
          <a:p>
            <a:r>
              <a:rPr lang="en-US" altLang="zh-CN"/>
              <a:t>Tools -&gt; Serial Monitor for the serial command line.</a:t>
            </a:r>
            <a:endParaRPr lang="en-US" altLang="zh-CN"/>
          </a:p>
          <a:p>
            <a:r>
              <a:rPr lang="en-US" altLang="zh-CN"/>
              <a:t>Pin 0(RX) and 1(TX) will be occupied; beware!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subTitle" idx="4294967295"/>
          </p:nvPr>
        </p:nvSpPr>
        <p:spPr>
          <a:xfrm>
            <a:off x="2561590" y="2791460"/>
            <a:ext cx="7896860" cy="104648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I am </a:t>
            </a:r>
            <a:r>
              <a:rPr lang="en-US" altLang="en-GB" sz="4800" b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Shen Zheyu,</a:t>
            </a:r>
            <a:r>
              <a:rPr lang="en-US" altLang="en-GB" sz="4800" b="1" i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 </a:t>
            </a:r>
            <a:r>
              <a:rPr lang="zh-CN" altLang="en-GB" sz="4800" b="1">
                <a:highlight>
                  <a:srgbClr val="FFCD00"/>
                </a:highlight>
                <a:latin typeface="微软雅黑" panose="020B0503020204020204" charset="-122"/>
                <a:ea typeface="微软雅黑" panose="020B0503020204020204" charset="-122"/>
                <a:cs typeface="Lora" panose="00000500000000000000"/>
                <a:sym typeface="Lora" panose="00000500000000000000"/>
              </a:rPr>
              <a:t>沈哲宇</a:t>
            </a:r>
            <a:endParaRPr lang="zh-CN" altLang="en-GB" sz="4800" b="1">
              <a:highlight>
                <a:srgbClr val="FFCD00"/>
              </a:highlight>
              <a:latin typeface="微软雅黑" panose="020B0503020204020204" charset="-122"/>
              <a:ea typeface="微软雅黑" panose="020B0503020204020204" charset="-122"/>
              <a:cs typeface="Lora" panose="00000500000000000000"/>
              <a:sym typeface="Lora" panose="00000500000000000000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altLang="en-GB" sz="2400">
                <a:solidFill>
                  <a:schemeClr val="dk1"/>
                </a:solidFill>
                <a:highlight>
                  <a:srgbClr val="FFCD00"/>
                </a:highlight>
              </a:rPr>
              <a:t>Email: arsdragonfly@sjtu.edu.cn</a:t>
            </a: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altLang="zh-CN" sz="2400">
                <a:solidFill>
                  <a:schemeClr val="dk1"/>
                </a:solidFill>
                <a:highlight>
                  <a:srgbClr val="FFCD00"/>
                </a:highlight>
                <a:ea typeface="宋体" panose="02010600030101010101" pitchFamily="2" charset="-122"/>
              </a:rPr>
              <a:t>Github: https://github.com/arsdragonfly</a:t>
            </a:r>
            <a:endParaRPr lang="en-US" altLang="zh-CN" sz="2400">
              <a:solidFill>
                <a:schemeClr val="dk1"/>
              </a:solidFill>
              <a:highlight>
                <a:srgbClr val="FFCD00"/>
              </a:highlight>
              <a:ea typeface="宋体" panose="02010600030101010101" pitchFamily="2" charset="-122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8600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 descr="G:\Users\arsdr\Downloads\e475a283d8262916500bcc5fd71fabe6.pnge475a283d8262916500bcc5fd71fabe6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112950" y="1149197"/>
            <a:ext cx="1511300" cy="151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ctrTitle" idx="4294967295"/>
          </p:nvPr>
        </p:nvSpPr>
        <p:spPr>
          <a:xfrm>
            <a:off x="3162167" y="1088733"/>
            <a:ext cx="6544000" cy="1546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0"/>
              <a:t>Hello!</a:t>
            </a:r>
            <a:endParaRPr lang="en-GB" sz="8000"/>
          </a:p>
        </p:txBody>
      </p:sp>
      <p:cxnSp>
        <p:nvCxnSpPr>
          <p:cNvPr id="94" name="Shape 94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Using EEPROM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Store essential information on the board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3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How to fine-tune my system?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Sometimes you need to set a few parameters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389" name="Shape 389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/>
              <a:t>Special thanks to all the people who made and released these awesome resources for free:</a:t>
            </a:r>
            <a:endParaRPr lang="en-GB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Presentation template by </a:t>
            </a:r>
            <a:r>
              <a:rPr lang="en-GB" u="sng">
                <a:highlight>
                  <a:srgbClr val="FFCD00"/>
                </a:highlight>
                <a:hlinkClick r:id="rId1"/>
              </a:rPr>
              <a:t>SlidesCarnival</a:t>
            </a:r>
            <a:endParaRPr lang="en-GB" u="sng">
              <a:highlight>
                <a:srgbClr val="FFCD00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Photographs by </a:t>
            </a:r>
            <a:r>
              <a:rPr lang="en-GB" u="sng">
                <a:highlight>
                  <a:srgbClr val="FFCD00"/>
                </a:highlight>
                <a:hlinkClick r:id="rId2"/>
              </a:rPr>
              <a:t>Unsplash</a:t>
            </a:r>
            <a:endParaRPr lang="en-GB" u="sng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390" name="Shape 390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Prologue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All course material are available here: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https://github.com/SSTIA/arduino-seminar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Raise your hand if you have any questions.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The slides are copyrighted; do not redistribute!</a:t>
            </a: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113" name="Shape 113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is Arduino?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 micro computer able to control various hardware;</a:t>
            </a:r>
            <a:endParaRPr lang="en-US" altLang="zh-CN"/>
          </a:p>
          <a:p>
            <a:r>
              <a:rPr lang="en-US" altLang="zh-CN"/>
              <a:t>Vibrant community; easy-to-use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4216400"/>
            <a:ext cx="2666365" cy="1714500"/>
          </a:xfrm>
          <a:prstGeom prst="rect">
            <a:avLst/>
          </a:prstGeom>
        </p:spPr>
      </p:pic>
      <p:pic>
        <p:nvPicPr>
          <p:cNvPr id="5" name="图片 4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4235450"/>
            <a:ext cx="2723515" cy="1676400"/>
          </a:xfrm>
          <a:prstGeom prst="rect">
            <a:avLst/>
          </a:prstGeom>
        </p:spPr>
      </p:pic>
      <p:pic>
        <p:nvPicPr>
          <p:cNvPr id="6" name="图片 5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4235450"/>
            <a:ext cx="275526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Before we start...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Download &amp; install the Arduino IDE from here:</a:t>
            </a:r>
            <a:endParaRPr lang="en-US" altLang="zh-CN"/>
          </a:p>
          <a:p>
            <a:r>
              <a:rPr lang="en-US" altLang="zh-CN"/>
              <a:t>www.arduino.cc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Blinking an LED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That's how you get started with Arduino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1</a:t>
            </a:r>
            <a:endParaRPr 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The most basic circuit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rduinoSemin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0620" y="2155190"/>
            <a:ext cx="3642995" cy="4411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The most basic circuit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2155190"/>
            <a:ext cx="3593465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175c500ce395f5a49000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2155190"/>
            <a:ext cx="7398385" cy="4149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1754</Words>
  <Application>WPS 演示</Application>
  <PresentationFormat>宽屏</PresentationFormat>
  <Paragraphs>108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Quattrocento Sans</vt:lpstr>
      <vt:lpstr>Lora</vt:lpstr>
      <vt:lpstr>Arial</vt:lpstr>
      <vt:lpstr>微软雅黑</vt:lpstr>
      <vt:lpstr>Wingdings</vt:lpstr>
      <vt:lpstr>Calibri</vt:lpstr>
      <vt:lpstr>Viola template</vt:lpstr>
      <vt:lpstr>The Arduino seminar: Part I</vt:lpstr>
      <vt:lpstr>Hello!</vt:lpstr>
      <vt:lpstr>Prologue</vt:lpstr>
      <vt:lpstr>What is Arduino?</vt:lpstr>
      <vt:lpstr>Before we start...</vt:lpstr>
      <vt:lpstr>Transition headline</vt:lpstr>
      <vt:lpstr>The most basic circuit</vt:lpstr>
      <vt:lpstr>The most basic circuit</vt:lpstr>
      <vt:lpstr>Breadboard</vt:lpstr>
      <vt:lpstr>Breadboard</vt:lpstr>
      <vt:lpstr>Same circuit using the breadboard</vt:lpstr>
      <vt:lpstr>What if... ?</vt:lpstr>
      <vt:lpstr>A regulated blinking LED</vt:lpstr>
      <vt:lpstr>A regulated blinking LED</vt:lpstr>
      <vt:lpstr>A regaulated blinking LED</vt:lpstr>
      <vt:lpstr>A regaulated blinking LED</vt:lpstr>
      <vt:lpstr>Blinking an LED</vt:lpstr>
      <vt:lpstr>Driving a servo motor</vt:lpstr>
      <vt:lpstr>Serial output</vt:lpstr>
      <vt:lpstr>Driving a Motor</vt:lpstr>
      <vt:lpstr>Serial output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arsdr</dc:creator>
  <cp:lastModifiedBy>arsdr</cp:lastModifiedBy>
  <cp:revision>15</cp:revision>
  <dcterms:created xsi:type="dcterms:W3CDTF">2017-03-03T16:37:00Z</dcterms:created>
  <dcterms:modified xsi:type="dcterms:W3CDTF">2017-03-04T13:26:56Z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