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77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3" r:id="rId19"/>
    <p:sldId id="278" r:id="rId20"/>
    <p:sldId id="274" r:id="rId21"/>
    <p:sldId id="283" r:id="rId22"/>
    <p:sldId id="275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68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1328840" y="2671851"/>
            <a:ext cx="60315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cxnSp>
        <p:nvCxnSpPr>
          <p:cNvPr id="10" name="Shape 10"/>
          <p:cNvCxnSpPr/>
          <p:nvPr/>
        </p:nvCxnSpPr>
        <p:spPr>
          <a:xfrm>
            <a:off x="-8033" y="4902015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490600" y="4524000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subTitle" idx="1"/>
          </p:nvPr>
        </p:nvSpPr>
        <p:spPr>
          <a:xfrm>
            <a:off x="2696400" y="3754564"/>
            <a:ext cx="7455200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865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865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4" name="Shape 14"/>
          <p:cNvCxnSpPr/>
          <p:nvPr/>
        </p:nvCxnSpPr>
        <p:spPr>
          <a:xfrm>
            <a:off x="-8033" y="3429015"/>
            <a:ext cx="2645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490600" y="3051000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2696300" y="2258031"/>
            <a:ext cx="50503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/>
        </p:txBody>
      </p:sp>
      <p:cxnSp>
        <p:nvCxnSpPr>
          <p:cNvPr id="17" name="Shape 17"/>
          <p:cNvCxnSpPr/>
          <p:nvPr/>
        </p:nvCxnSpPr>
        <p:spPr>
          <a:xfrm>
            <a:off x="7865300" y="3429000"/>
            <a:ext cx="43347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body" idx="1"/>
          </p:nvPr>
        </p:nvSpPr>
        <p:spPr>
          <a:xfrm>
            <a:off x="2806733" y="2984000"/>
            <a:ext cx="6578400" cy="1093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1pPr>
            <a:lvl2pPr lvl="1" algn="ctr" rtl="0">
              <a:spcBef>
                <a:spcPts val="0"/>
              </a:spcBef>
              <a:buFont typeface="Lora" panose="00000500000000000000"/>
              <a:defRPr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2pPr>
            <a:lvl3pPr lvl="2" algn="ctr" rtl="0">
              <a:spcBef>
                <a:spcPts val="0"/>
              </a:spcBef>
              <a:buFont typeface="Lora" panose="00000500000000000000"/>
              <a:defRPr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3pPr>
            <a:lvl4pPr lvl="3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4pPr>
            <a:lvl5pPr lvl="4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5pPr>
            <a:lvl6pPr lvl="5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6pPr>
            <a:lvl7pPr lvl="6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7pPr>
            <a:lvl8pPr lvl="7" algn="ctr" rtl="0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8pPr>
            <a:lvl9pPr lvl="8" algn="ctr">
              <a:spcBef>
                <a:spcPts val="0"/>
              </a:spcBef>
              <a:buSzPct val="100000"/>
              <a:buFont typeface="Lora" panose="00000500000000000000"/>
              <a:defRPr sz="3200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9pPr>
          </a:lstStyle>
          <a:p/>
        </p:txBody>
      </p:sp>
      <p:cxnSp>
        <p:nvCxnSpPr>
          <p:cNvPr id="20" name="Shape 20"/>
          <p:cNvCxnSpPr/>
          <p:nvPr/>
        </p:nvCxnSpPr>
        <p:spPr>
          <a:xfrm>
            <a:off x="6112100" y="4902000"/>
            <a:ext cx="0" cy="197399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" name="Shape 21"/>
          <p:cNvSpPr/>
          <p:nvPr/>
        </p:nvSpPr>
        <p:spPr>
          <a:xfrm>
            <a:off x="5718000" y="4524000"/>
            <a:ext cx="755999" cy="755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2" name="Shape 22"/>
          <p:cNvSpPr txBox="1"/>
          <p:nvPr/>
        </p:nvSpPr>
        <p:spPr>
          <a:xfrm>
            <a:off x="4791200" y="4550201"/>
            <a:ext cx="2609600" cy="871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4800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“</a:t>
            </a:r>
            <a:endParaRPr lang="en-GB" sz="4800" b="1">
              <a:latin typeface="Lora" panose="00000500000000000000"/>
              <a:ea typeface="Lora" panose="00000500000000000000"/>
              <a:cs typeface="Lora" panose="00000500000000000000"/>
              <a:sym typeface="Lora" panose="0000050000000000000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1pPr>
            <a:lvl2pPr lvl="1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2pPr>
            <a:lvl3pPr lvl="2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3pPr>
            <a:lvl4pPr lvl="3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4pPr>
            <a:lvl5pPr lvl="4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5pPr>
            <a:lvl6pPr lvl="5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6pPr>
            <a:lvl7pPr lvl="6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7pPr>
            <a:lvl8pPr lvl="7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8pPr>
            <a:lvl9pPr lvl="8" rt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highlight>
                  <a:srgbClr val="FFFFFF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9pPr>
          </a:lstStyle>
          <a:p/>
        </p:txBody>
      </p:sp>
      <p:sp>
        <p:nvSpPr>
          <p:cNvPr id="27" name="Shape 27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800"/>
              </a:spcBef>
              <a:buClr>
                <a:srgbClr val="FFCD00"/>
              </a:buClr>
              <a:buSzPct val="100000"/>
              <a:buFont typeface="Quattrocento Sans" panose="020B0502050000020003"/>
              <a:buChar char="◉"/>
              <a:defRPr sz="32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 rtl="0">
              <a:spcBef>
                <a:spcPts val="640"/>
              </a:spcBef>
              <a:buClr>
                <a:srgbClr val="FFCD00"/>
              </a:buClr>
              <a:buSzPct val="100000"/>
              <a:buFont typeface="Quattrocento Sans" panose="020B0502050000020003"/>
              <a:defRPr sz="2665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lvl="2" rtl="0">
              <a:spcBef>
                <a:spcPts val="640"/>
              </a:spcBef>
              <a:buClr>
                <a:srgbClr val="FFCD00"/>
              </a:buClr>
              <a:buSzPct val="100000"/>
              <a:buFont typeface="Quattrocento Sans" panose="020B0502050000020003"/>
              <a:defRPr sz="2665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lvl="3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lvl="4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lvl="5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lvl="6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lvl="7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lvl="8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65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665"/>
            </a:lvl4pPr>
            <a:lvl5pPr lvl="4">
              <a:spcBef>
                <a:spcPts val="0"/>
              </a:spcBef>
              <a:buSzPct val="100000"/>
              <a:defRPr sz="2665"/>
            </a:lvl5pPr>
            <a:lvl6pPr lvl="5">
              <a:spcBef>
                <a:spcPts val="0"/>
              </a:spcBef>
              <a:buSzPct val="100000"/>
              <a:defRPr sz="2665"/>
            </a:lvl6pPr>
            <a:lvl7pPr lvl="6">
              <a:spcBef>
                <a:spcPts val="0"/>
              </a:spcBef>
              <a:buSzPct val="100000"/>
              <a:defRPr sz="2665"/>
            </a:lvl7pPr>
            <a:lvl8pPr lvl="7">
              <a:spcBef>
                <a:spcPts val="0"/>
              </a:spcBef>
              <a:buSzPct val="100000"/>
              <a:defRPr sz="2665"/>
            </a:lvl8pPr>
            <a:lvl9pPr lvl="8">
              <a:spcBef>
                <a:spcPts val="0"/>
              </a:spcBef>
              <a:buSzPct val="100000"/>
              <a:defRPr sz="2665"/>
            </a:lvl9pPr>
          </a:lstStyle>
          <a:p/>
        </p:txBody>
      </p:sp>
      <p:sp>
        <p:nvSpPr>
          <p:cNvPr id="32" name="Shape 32"/>
          <p:cNvSpPr txBox="1"/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65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665"/>
            </a:lvl4pPr>
            <a:lvl5pPr lvl="4">
              <a:spcBef>
                <a:spcPts val="0"/>
              </a:spcBef>
              <a:buSzPct val="100000"/>
              <a:defRPr sz="2665"/>
            </a:lvl5pPr>
            <a:lvl6pPr lvl="5">
              <a:spcBef>
                <a:spcPts val="0"/>
              </a:spcBef>
              <a:buSzPct val="100000"/>
              <a:defRPr sz="2665"/>
            </a:lvl6pPr>
            <a:lvl7pPr lvl="6">
              <a:spcBef>
                <a:spcPts val="0"/>
              </a:spcBef>
              <a:buSzPct val="100000"/>
              <a:defRPr sz="2665"/>
            </a:lvl7pPr>
            <a:lvl8pPr lvl="7">
              <a:spcBef>
                <a:spcPts val="0"/>
              </a:spcBef>
              <a:buSzPct val="100000"/>
              <a:defRPr sz="2665"/>
            </a:lvl8pPr>
            <a:lvl9pPr lvl="8">
              <a:spcBef>
                <a:spcPts val="0"/>
              </a:spcBef>
              <a:buSzPct val="100000"/>
              <a:defRPr sz="2665"/>
            </a:lvl9pPr>
          </a:lstStyle>
          <a:p/>
        </p:txBody>
      </p:sp>
      <p:cxnSp>
        <p:nvCxnSpPr>
          <p:cNvPr id="33" name="Shape 33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35" name="Shape 35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type="body" idx="1"/>
          </p:nvPr>
        </p:nvSpPr>
        <p:spPr>
          <a:xfrm>
            <a:off x="1841667" y="2201433"/>
            <a:ext cx="3111999" cy="416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type="body" idx="2"/>
          </p:nvPr>
        </p:nvSpPr>
        <p:spPr>
          <a:xfrm>
            <a:off x="5113215" y="2201433"/>
            <a:ext cx="3111999" cy="416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type="body" idx="3"/>
          </p:nvPr>
        </p:nvSpPr>
        <p:spPr>
          <a:xfrm>
            <a:off x="8384764" y="2201433"/>
            <a:ext cx="3111999" cy="416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41" name="Shape 41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" name="Shape 42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43" name="Shape 43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841667" y="1249500"/>
            <a:ext cx="5171199" cy="580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cxnSp>
        <p:nvCxnSpPr>
          <p:cNvPr id="46" name="Shape 46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/>
          <p:nvPr/>
        </p:nvSpPr>
        <p:spPr>
          <a:xfrm>
            <a:off x="1089967" y="1238355"/>
            <a:ext cx="541199" cy="541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  <p:cxnSp>
        <p:nvCxnSpPr>
          <p:cNvPr id="48" name="Shape 48"/>
          <p:cNvCxnSpPr/>
          <p:nvPr/>
        </p:nvCxnSpPr>
        <p:spPr>
          <a:xfrm>
            <a:off x="7020867" y="1508967"/>
            <a:ext cx="51711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body" idx="1"/>
          </p:nvPr>
        </p:nvSpPr>
        <p:spPr>
          <a:xfrm>
            <a:off x="2653933" y="5383167"/>
            <a:ext cx="6883999" cy="692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480"/>
              </a:spcBef>
              <a:buSzPct val="100000"/>
              <a:buFont typeface="Lora" panose="00000500000000000000"/>
              <a:buNone/>
              <a:defRPr sz="1865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1pPr>
          </a:lstStyle>
          <a:p/>
        </p:txBody>
      </p:sp>
      <p:cxnSp>
        <p:nvCxnSpPr>
          <p:cNvPr id="51" name="Shape 51"/>
          <p:cNvCxnSpPr/>
          <p:nvPr/>
        </p:nvCxnSpPr>
        <p:spPr>
          <a:xfrm>
            <a:off x="-8033" y="6221504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" name="Shape 52"/>
          <p:cNvSpPr/>
          <p:nvPr/>
        </p:nvSpPr>
        <p:spPr>
          <a:xfrm>
            <a:off x="5943200" y="6068661"/>
            <a:ext cx="305599" cy="3055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8033" y="6018304"/>
            <a:ext cx="12215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" name="Shape 55"/>
          <p:cNvSpPr/>
          <p:nvPr/>
        </p:nvSpPr>
        <p:spPr>
          <a:xfrm>
            <a:off x="5724933" y="5647207"/>
            <a:ext cx="741999" cy="741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800"/>
              </a:spcBef>
              <a:buClr>
                <a:srgbClr val="FFCD00"/>
              </a:buClr>
              <a:buSzPct val="100000"/>
              <a:buFont typeface="Quattrocento Sans" panose="020B0502050000020003"/>
              <a:buChar char="◉"/>
              <a:defRPr sz="32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1pPr>
            <a:lvl2pPr lvl="1">
              <a:spcBef>
                <a:spcPts val="640"/>
              </a:spcBef>
              <a:buClr>
                <a:srgbClr val="FFCD00"/>
              </a:buClr>
              <a:buSzPct val="100000"/>
              <a:buFont typeface="Quattrocento Sans" panose="020B0502050000020003"/>
              <a:defRPr sz="2665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2pPr>
            <a:lvl3pPr lvl="2">
              <a:spcBef>
                <a:spcPts val="640"/>
              </a:spcBef>
              <a:buClr>
                <a:srgbClr val="FFCD00"/>
              </a:buClr>
              <a:buSzPct val="100000"/>
              <a:buFont typeface="Quattrocento Sans" panose="020B0502050000020003"/>
              <a:defRPr sz="2665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3pPr>
            <a:lvl4pPr lvl="3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4pPr>
            <a:lvl5pPr lvl="4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5pPr>
            <a:lvl6pPr lvl="5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6pPr>
            <a:lvl7pPr lvl="6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7pPr>
            <a:lvl8pPr lvl="7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8pPr>
            <a:lvl9pPr lvl="8">
              <a:spcBef>
                <a:spcPts val="480"/>
              </a:spcBef>
              <a:buClr>
                <a:srgbClr val="FFCD00"/>
              </a:buClr>
              <a:buSzPct val="100000"/>
              <a:buFont typeface="Quattrocento Sans" panose="020B0502050000020003"/>
              <a:defRPr sz="2400"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defRPr>
            </a:lvl9pPr>
          </a:lstStyle>
          <a:p/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841667" y="1249488"/>
            <a:ext cx="9079600" cy="58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1pPr>
            <a:lvl2pPr lvl="1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2pPr>
            <a:lvl3pPr lvl="2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3pPr>
            <a:lvl4pPr lvl="3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4pPr>
            <a:lvl5pPr lvl="4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5pPr>
            <a:lvl6pPr lvl="5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6pPr>
            <a:lvl7pPr lvl="6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7pPr>
            <a:lvl8pPr lvl="7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8pPr>
            <a:lvl9pPr lvl="8">
              <a:spcBef>
                <a:spcPts val="0"/>
              </a:spcBef>
              <a:buSzPct val="100000"/>
              <a:buFont typeface="Lora" panose="00000500000000000000"/>
              <a:buNone/>
              <a:defRPr sz="2665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://unsplash.com/" TargetMode="External"/><Relationship Id="rId1" Type="http://schemas.openxmlformats.org/officeDocument/2006/relationships/hyperlink" Target="http://www.slidescarnival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1328840" y="2671851"/>
            <a:ext cx="6031599" cy="1546399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/>
              <a:t>The Arduino seminar: Part I</a:t>
            </a:r>
            <a:endParaRPr lang="en-US" altLang="en-GB"/>
          </a:p>
        </p:txBody>
      </p:sp>
      <p:grpSp>
        <p:nvGrpSpPr>
          <p:cNvPr id="62" name="Shape 62"/>
          <p:cNvGrpSpPr/>
          <p:nvPr/>
        </p:nvGrpSpPr>
        <p:grpSpPr>
          <a:xfrm>
            <a:off x="1732219" y="4681897"/>
            <a:ext cx="287955" cy="456531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Breadboard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5" y="2625725"/>
            <a:ext cx="4667250" cy="3208655"/>
          </a:xfrm>
          <a:prstGeom prst="rect">
            <a:avLst/>
          </a:prstGeom>
        </p:spPr>
      </p:pic>
      <p:pic>
        <p:nvPicPr>
          <p:cNvPr id="5" name="图片 4" descr="basic_breadboard_layo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5" y="2625725"/>
            <a:ext cx="5106670" cy="32886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Same circuit using the breadboard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Untitled Sketch_bb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0" y="2155190"/>
            <a:ext cx="10260965" cy="41503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What if... ?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Untitled Sketch_bb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0" y="2155190"/>
            <a:ext cx="10260965" cy="41503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A regulated blinking LED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Untitled Sketch_bb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310" y="2155190"/>
            <a:ext cx="10087610" cy="41503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 sz="2660">
                <a:sym typeface="+mn-ea"/>
              </a:rPr>
              <a:t>A regulated blinking LED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COMpo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6040" y="1951990"/>
            <a:ext cx="5011420" cy="45561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 sz="2660">
                <a:sym typeface="+mn-ea"/>
              </a:rPr>
              <a:t>A regaulated blinking LED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Although every other tutorial would look like this...</a:t>
            </a:r>
            <a:endParaRPr lang="en-US" altLang="zh-CN"/>
          </a:p>
          <a:p>
            <a:r>
              <a:rPr lang="en-US" altLang="zh-CN"/>
              <a:t>void loop() {</a:t>
            </a:r>
            <a:endParaRPr lang="en-US" altLang="zh-CN"/>
          </a:p>
          <a:p>
            <a:r>
              <a:rPr lang="en-US" altLang="zh-CN"/>
              <a:t>  digitalWrite(13, HIGH);</a:t>
            </a:r>
            <a:endParaRPr lang="en-US" altLang="zh-CN"/>
          </a:p>
          <a:p>
            <a:r>
              <a:rPr lang="en-US" altLang="zh-CN"/>
              <a:t>  delay(1000);                       // wait for a second</a:t>
            </a:r>
            <a:endParaRPr lang="en-US" altLang="zh-CN"/>
          </a:p>
          <a:p>
            <a:r>
              <a:rPr lang="en-US" altLang="zh-CN"/>
              <a:t>  digitalWrite(13, LOW);    </a:t>
            </a:r>
            <a:endParaRPr lang="en-US" altLang="zh-CN"/>
          </a:p>
          <a:p>
            <a:r>
              <a:rPr lang="en-US" altLang="zh-CN"/>
              <a:t>  delay(1000);                       // wait for a second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 sz="2660">
                <a:sym typeface="+mn-ea"/>
              </a:rPr>
              <a:t>A regaulated blinking LED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Never f**king use delay() for anything non-trivial outside setup()!!!</a:t>
            </a:r>
            <a:endParaRPr lang="en-US" altLang="zh-CN"/>
          </a:p>
          <a:p>
            <a:pPr marL="914400" lvl="2" indent="-457200">
              <a:buFont typeface="Wingdings" panose="05000000000000000000" charset="0"/>
              <a:buChar char="l"/>
            </a:pPr>
            <a:r>
              <a:rPr lang="en-US" altLang="zh-CN"/>
              <a:t>Hangs up the excecution of any code;</a:t>
            </a:r>
            <a:endParaRPr lang="en-US" altLang="zh-CN"/>
          </a:p>
          <a:p>
            <a:pPr marL="914400" lvl="2" indent="-457200">
              <a:buFont typeface="Wingdings" panose="05000000000000000000" charset="0"/>
              <a:buChar char="l"/>
            </a:pPr>
            <a:r>
              <a:rPr lang="en-US" altLang="zh-CN"/>
              <a:t>Your rig stops responding to any input.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2696300" y="2258031"/>
            <a:ext cx="5050399" cy="1546399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Driving a Motor</a:t>
            </a:r>
            <a:endParaRPr lang="en-US" altLang="en-GB"/>
          </a:p>
        </p:txBody>
      </p:sp>
      <p:sp>
        <p:nvSpPr>
          <p:cNvPr id="100" name="Shape 100"/>
          <p:cNvSpPr txBox="1"/>
          <p:nvPr>
            <p:ph type="subTitle" idx="1"/>
          </p:nvPr>
        </p:nvSpPr>
        <p:spPr>
          <a:xfrm>
            <a:off x="2696400" y="3754564"/>
            <a:ext cx="7455200" cy="1046399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Your first moving part</a:t>
            </a:r>
            <a:endParaRPr lang="en-US" altLang="en-GB"/>
          </a:p>
        </p:txBody>
      </p:sp>
      <p:sp>
        <p:nvSpPr>
          <p:cNvPr id="101" name="Shape 101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altLang="en-GB" sz="3200">
                <a:solidFill>
                  <a:schemeClr val="dk1"/>
                </a:solidFill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2</a:t>
            </a:r>
            <a:endParaRPr lang="en-US" altLang="en-GB" sz="3200">
              <a:solidFill>
                <a:schemeClr val="dk1"/>
              </a:solidFill>
              <a:latin typeface="Lora" panose="00000500000000000000"/>
              <a:ea typeface="Lora" panose="00000500000000000000"/>
              <a:cs typeface="Lora" panose="00000500000000000000"/>
              <a:sym typeface="Lora" panose="0000050000000000000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Driving a servo motor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What's special about a servo motor:</a:t>
            </a:r>
            <a:endParaRPr lang="en-US" altLang="zh-CN"/>
          </a:p>
          <a:p>
            <a:pPr marL="914400" lvl="2" indent="-457200">
              <a:buFont typeface="Wingdings" panose="05000000000000000000" charset="0"/>
              <a:buChar char="l"/>
            </a:pPr>
            <a:r>
              <a:rPr lang="en-US" altLang="zh-CN"/>
              <a:t>Can set its orientation precisely;</a:t>
            </a:r>
            <a:endParaRPr lang="en-US" altLang="zh-CN"/>
          </a:p>
          <a:p>
            <a:pPr marL="914400" lvl="2" indent="-457200">
              <a:buFont typeface="Wingdings" panose="05000000000000000000" charset="0"/>
              <a:buChar char="l"/>
            </a:pPr>
            <a:r>
              <a:rPr lang="en-US" altLang="zh-CN"/>
              <a:t>Often has limited range of rotation;</a:t>
            </a:r>
            <a:endParaRPr lang="en-US" altLang="zh-CN"/>
          </a:p>
          <a:p>
            <a:pPr marL="914400" lvl="2" indent="-457200">
              <a:buFont typeface="Wingdings" panose="05000000000000000000" charset="0"/>
              <a:buChar char="l"/>
            </a:pPr>
            <a:endParaRPr lang="en-US" altLang="zh-CN"/>
          </a:p>
          <a:p>
            <a:pPr lvl="0"/>
            <a:r>
              <a:rPr lang="en-US" altLang="zh-CN"/>
              <a:t>Beware of a motor's torque and resolution!</a:t>
            </a:r>
            <a:endParaRPr lang="en-US" altLang="zh-CN"/>
          </a:p>
        </p:txBody>
      </p:sp>
      <p:pic>
        <p:nvPicPr>
          <p:cNvPr id="4" name="图片 3" descr="giph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8055" y="1811020"/>
            <a:ext cx="2675890" cy="16694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Driving a servo motor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 descr="sweep_B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8110" y="1811020"/>
            <a:ext cx="7446645" cy="42506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subTitle" idx="4294967295"/>
          </p:nvPr>
        </p:nvSpPr>
        <p:spPr>
          <a:xfrm>
            <a:off x="2561590" y="2791460"/>
            <a:ext cx="7896860" cy="104648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 b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I am </a:t>
            </a:r>
            <a:r>
              <a:rPr lang="en-US" altLang="en-GB" sz="4800" b="1">
                <a:highlight>
                  <a:srgbClr val="FFCD00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Shen Zheyu,</a:t>
            </a:r>
            <a:r>
              <a:rPr lang="en-US" altLang="en-GB" sz="4800" b="1" i="1">
                <a:highlight>
                  <a:srgbClr val="FFCD00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 </a:t>
            </a:r>
            <a:r>
              <a:rPr lang="zh-CN" altLang="en-GB" sz="4800" b="1">
                <a:highlight>
                  <a:srgbClr val="FFCD00"/>
                </a:highlight>
                <a:latin typeface="微软雅黑" panose="020B0503020204020204" charset="-122"/>
                <a:ea typeface="微软雅黑" panose="020B0503020204020204" charset="-122"/>
                <a:cs typeface="Lora" panose="00000500000000000000"/>
                <a:sym typeface="Lora" panose="00000500000000000000"/>
              </a:rPr>
              <a:t>沈哲宇</a:t>
            </a:r>
            <a:endParaRPr lang="zh-CN" altLang="en-GB" sz="4800" b="1">
              <a:highlight>
                <a:srgbClr val="FFCD00"/>
              </a:highlight>
              <a:latin typeface="微软雅黑" panose="020B0503020204020204" charset="-122"/>
              <a:ea typeface="微软雅黑" panose="020B0503020204020204" charset="-122"/>
              <a:cs typeface="Lora" panose="00000500000000000000"/>
              <a:sym typeface="Lora" panose="00000500000000000000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000"/>
              <a:buFont typeface="Arial" panose="020B0604020202020204"/>
              <a:buNone/>
            </a:pPr>
            <a:endParaRPr lang="en-US" altLang="en-GB" sz="24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US" altLang="en-GB" sz="2400">
                <a:solidFill>
                  <a:schemeClr val="dk1"/>
                </a:solidFill>
                <a:highlight>
                  <a:srgbClr val="FFCD00"/>
                </a:highlight>
              </a:rPr>
              <a:t>Email: arsdragonfly@sjtu.edu.cn</a:t>
            </a:r>
            <a:endParaRPr lang="en-US" altLang="en-GB" sz="24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US" altLang="zh-CN" sz="2400">
                <a:solidFill>
                  <a:schemeClr val="dk1"/>
                </a:solidFill>
                <a:highlight>
                  <a:srgbClr val="FFCD00"/>
                </a:highlight>
                <a:ea typeface="宋体" panose="02010600030101010101" pitchFamily="2" charset="-122"/>
              </a:rPr>
              <a:t>Github: https://github.com/arsdragonfly</a:t>
            </a:r>
            <a:endParaRPr lang="en-US" altLang="zh-CN" sz="2400">
              <a:solidFill>
                <a:schemeClr val="dk1"/>
              </a:solidFill>
              <a:highlight>
                <a:srgbClr val="FFCD00"/>
              </a:highlight>
              <a:ea typeface="宋体" panose="02010600030101010101" pitchFamily="2" charset="-122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000"/>
              <a:buFont typeface="Arial" panose="020B0604020202020204"/>
              <a:buNone/>
            </a:pPr>
            <a:endParaRPr lang="en-US" altLang="en-GB" sz="24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 b="1"/>
          </a:p>
        </p:txBody>
      </p:sp>
      <p:cxnSp>
        <p:nvCxnSpPr>
          <p:cNvPr id="91" name="Shape 91"/>
          <p:cNvCxnSpPr/>
          <p:nvPr/>
        </p:nvCxnSpPr>
        <p:spPr>
          <a:xfrm>
            <a:off x="8600" y="1905000"/>
            <a:ext cx="3196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2" name="Shape 92" descr="G:\Users\arsdr\Downloads\e475a283d8262916500bcc5fd71fabe6.pnge475a283d8262916500bcc5fd71fabe6"/>
          <p:cNvPicPr preferRelativeResize="0"/>
          <p:nvPr/>
        </p:nvPicPr>
        <p:blipFill>
          <a:blip r:embed="rId1"/>
          <a:srcRect/>
          <a:stretch>
            <a:fillRect/>
          </a:stretch>
        </p:blipFill>
        <p:spPr>
          <a:xfrm>
            <a:off x="1112950" y="1149197"/>
            <a:ext cx="1511300" cy="1511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type="ctrTitle" idx="4294967295"/>
          </p:nvPr>
        </p:nvSpPr>
        <p:spPr>
          <a:xfrm>
            <a:off x="3162167" y="1088733"/>
            <a:ext cx="6544000" cy="15463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8000"/>
              <a:t>Hello!</a:t>
            </a:r>
            <a:endParaRPr lang="en-GB" sz="8000"/>
          </a:p>
        </p:txBody>
      </p:sp>
      <p:cxnSp>
        <p:nvCxnSpPr>
          <p:cNvPr id="94" name="Shape 94"/>
          <p:cNvCxnSpPr/>
          <p:nvPr/>
        </p:nvCxnSpPr>
        <p:spPr>
          <a:xfrm>
            <a:off x="6317867" y="1905000"/>
            <a:ext cx="5874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Serial output &amp; input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Serial.println() can be useful for debugging.</a:t>
            </a:r>
            <a:endParaRPr lang="en-US" altLang="zh-CN"/>
          </a:p>
          <a:p>
            <a:r>
              <a:rPr lang="en-US" altLang="zh-CN"/>
              <a:t>Tools -&gt; Serial Monitor for the serial command line.</a:t>
            </a:r>
            <a:endParaRPr lang="en-US" altLang="zh-CN"/>
          </a:p>
          <a:p>
            <a:r>
              <a:rPr lang="en-US" altLang="zh-CN"/>
              <a:t>Pin 0(RX) and 1(TX) will be occupied; beware!</a:t>
            </a:r>
            <a:endParaRPr lang="en-US" altLang="zh-CN"/>
          </a:p>
          <a:p>
            <a:r>
              <a:rPr lang="en-US" altLang="zh-CN"/>
              <a:t>Bluetooth also works through serial I/O.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2696300" y="2258031"/>
            <a:ext cx="5050399" cy="1546399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Using EEPROM</a:t>
            </a:r>
            <a:endParaRPr lang="en-US" altLang="en-GB"/>
          </a:p>
        </p:txBody>
      </p:sp>
      <p:sp>
        <p:nvSpPr>
          <p:cNvPr id="100" name="Shape 100"/>
          <p:cNvSpPr txBox="1"/>
          <p:nvPr>
            <p:ph type="subTitle" idx="1"/>
          </p:nvPr>
        </p:nvSpPr>
        <p:spPr>
          <a:xfrm>
            <a:off x="2696400" y="3754564"/>
            <a:ext cx="7455200" cy="1046399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Store essential information on the board</a:t>
            </a:r>
            <a:endParaRPr lang="en-US" altLang="en-GB"/>
          </a:p>
        </p:txBody>
      </p:sp>
      <p:sp>
        <p:nvSpPr>
          <p:cNvPr id="101" name="Shape 101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altLang="en-GB" sz="3200">
                <a:solidFill>
                  <a:schemeClr val="dk1"/>
                </a:solidFill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3</a:t>
            </a:r>
            <a:endParaRPr lang="en-US" altLang="en-GB" sz="3200">
              <a:solidFill>
                <a:schemeClr val="dk1"/>
              </a:solidFill>
              <a:latin typeface="Lora" panose="00000500000000000000"/>
              <a:ea typeface="Lora" panose="00000500000000000000"/>
              <a:cs typeface="Lora" panose="00000500000000000000"/>
              <a:sym typeface="Lora" panose="0000050000000000000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How to fine-tune my system?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Sometimes you need to set a few parameters by trial-and-error:</a:t>
            </a:r>
            <a:endParaRPr lang="en-US" altLang="zh-CN"/>
          </a:p>
          <a:p>
            <a:pPr marL="914400" lvl="2" indent="-457200">
              <a:buFont typeface="Wingdings" panose="05000000000000000000" charset="0"/>
              <a:buChar char="l"/>
            </a:pPr>
            <a:r>
              <a:rPr lang="en-US" altLang="zh-CN"/>
              <a:t>The speed of your motors can be a bit off;</a:t>
            </a:r>
            <a:endParaRPr lang="en-US" altLang="zh-CN"/>
          </a:p>
          <a:p>
            <a:pPr marL="914400" lvl="2" indent="-457200">
              <a:buFont typeface="Wingdings" panose="05000000000000000000" charset="0"/>
              <a:buChar char="l"/>
            </a:pPr>
            <a:r>
              <a:rPr lang="en-US" altLang="zh-CN"/>
              <a:t>Your mechanical arm may need to be positioned upright;</a:t>
            </a:r>
            <a:endParaRPr lang="en-US" altLang="zh-CN"/>
          </a:p>
          <a:p>
            <a:pPr marL="914400" lvl="2" indent="-457200">
              <a:buFont typeface="Wingdings" panose="05000000000000000000" charset="0"/>
              <a:buChar char="l"/>
            </a:pP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Hard-coding everything can be time-consuming!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You need to hook up your rig every time you want you make a change. This drastically slows down your development process.</a:t>
            </a:r>
            <a:endParaRPr lang="en-US" altLang="zh-CN"/>
          </a:p>
        </p:txBody>
      </p:sp>
      <p:pic>
        <p:nvPicPr>
          <p:cNvPr id="4" name="图片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7170" y="4019550"/>
            <a:ext cx="2169160" cy="18307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What is an EEPROM?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It functions like hard-drives (or SSDs) on your computer.</a:t>
            </a:r>
            <a:endParaRPr lang="en-US" altLang="zh-CN"/>
          </a:p>
          <a:p>
            <a:r>
              <a:rPr lang="en-US" altLang="zh-CN"/>
              <a:t>able to save data across reboots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Plan your space carefully; only 1024 bytes on Arduino Uno!</a:t>
            </a: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What is a library?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Compare programming to building a house, and a library will be the prefabricated walls. It makes things easier!</a:t>
            </a:r>
            <a:endParaRPr lang="en-US" altLang="zh-CN"/>
          </a:p>
          <a:p>
            <a:r>
              <a:rPr lang="en-US" altLang="zh-CN"/>
              <a:t>Whenever you find a particular part of your programming difficult, it's time to go look for a library!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EEPROM code example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EEPROMAnything.h is a tiny library that simplifies the usage of EEPROM.</a:t>
            </a:r>
            <a:endParaRPr lang="en-US" altLang="zh-CN"/>
          </a:p>
          <a:p>
            <a:r>
              <a:rPr lang="en-US" altLang="zh-CN"/>
              <a:t>Send 'S' to the Serial Monitor for a shorter blinking cycle; 'L' for a longer one.</a:t>
            </a:r>
            <a:endParaRPr lang="en-US" altLang="zh-CN"/>
          </a:p>
          <a:p>
            <a:r>
              <a:rPr lang="en-US" altLang="zh-CN"/>
              <a:t>Unplug the Arduino, then plug in again; watch how your previous configuration is maintained.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 txBox="1"/>
          <p:nvPr>
            <p:ph type="subTitle" idx="4294967295"/>
          </p:nvPr>
        </p:nvSpPr>
        <p:spPr>
          <a:xfrm>
            <a:off x="3162000" y="2791700"/>
            <a:ext cx="6695199" cy="1046399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4800" b="1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Any </a:t>
            </a:r>
            <a:r>
              <a:rPr lang="en-GB" sz="4800" b="1" i="1">
                <a:highlight>
                  <a:srgbClr val="FFCD00"/>
                </a:highlight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questions</a:t>
            </a:r>
            <a:r>
              <a:rPr lang="en-GB" sz="4800" b="1" i="1"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 ?</a:t>
            </a:r>
            <a:endParaRPr lang="en-GB" sz="4800" b="1" i="1">
              <a:latin typeface="Lora" panose="00000500000000000000"/>
              <a:ea typeface="Lora" panose="00000500000000000000"/>
              <a:cs typeface="Lora" panose="00000500000000000000"/>
              <a:sym typeface="Lora" panose="00000500000000000000"/>
            </a:endParaRPr>
          </a:p>
          <a:p>
            <a:pPr lvl="0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sz="2400">
                <a:solidFill>
                  <a:schemeClr val="dk1"/>
                </a:solidFill>
              </a:rPr>
              <a:t>You can find me at</a:t>
            </a:r>
            <a:endParaRPr lang="en-GB" sz="240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altLang="en-GB" sz="2400">
                <a:solidFill>
                  <a:schemeClr val="dk1"/>
                </a:solidFill>
              </a:rPr>
              <a:t>arsdragonfly@sjtu.edu.cn</a:t>
            </a:r>
            <a:endParaRPr lang="en-US" altLang="en-GB" sz="2400">
              <a:solidFill>
                <a:schemeClr val="dk1"/>
              </a:solidFill>
            </a:endParaRP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altLang="en-GB" sz="2400">
                <a:solidFill>
                  <a:schemeClr val="dk1"/>
                </a:solidFill>
              </a:rPr>
              <a:t>https://github.com/arsdragonfly/</a:t>
            </a:r>
            <a:endParaRPr lang="en-US" altLang="en-GB" sz="2400">
              <a:solidFill>
                <a:schemeClr val="dk1"/>
              </a:solidFill>
            </a:endParaRPr>
          </a:p>
        </p:txBody>
      </p:sp>
      <p:cxnSp>
        <p:nvCxnSpPr>
          <p:cNvPr id="377" name="Shape 377"/>
          <p:cNvCxnSpPr/>
          <p:nvPr/>
        </p:nvCxnSpPr>
        <p:spPr>
          <a:xfrm>
            <a:off x="8600" y="1905000"/>
            <a:ext cx="3196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8" name="Shape 378"/>
          <p:cNvSpPr txBox="1"/>
          <p:nvPr>
            <p:ph type="ctrTitle" idx="4294967295"/>
          </p:nvPr>
        </p:nvSpPr>
        <p:spPr>
          <a:xfrm>
            <a:off x="3162167" y="1088733"/>
            <a:ext cx="6544000" cy="15463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8000"/>
              <a:t>Thanks!</a:t>
            </a:r>
            <a:endParaRPr lang="en-GB" sz="8000"/>
          </a:p>
        </p:txBody>
      </p:sp>
      <p:cxnSp>
        <p:nvCxnSpPr>
          <p:cNvPr id="379" name="Shape 379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80" name="Shape 380"/>
          <p:cNvSpPr/>
          <p:nvPr/>
        </p:nvSpPr>
        <p:spPr>
          <a:xfrm>
            <a:off x="1109233" y="1145567"/>
            <a:ext cx="1518800" cy="15188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grpSp>
        <p:nvGrpSpPr>
          <p:cNvPr id="381" name="Shape 381"/>
          <p:cNvGrpSpPr/>
          <p:nvPr/>
        </p:nvGrpSpPr>
        <p:grpSpPr>
          <a:xfrm>
            <a:off x="1531851" y="1587679"/>
            <a:ext cx="674296" cy="634356"/>
            <a:chOff x="5972700" y="2330200"/>
            <a:chExt cx="411625" cy="387275"/>
          </a:xfrm>
        </p:grpSpPr>
        <p:sp>
          <p:nvSpPr>
            <p:cNvPr id="382" name="Shape 38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Credits</a:t>
            </a:r>
            <a:endParaRPr lang="en-GB"/>
          </a:p>
        </p:txBody>
      </p:sp>
      <p:sp>
        <p:nvSpPr>
          <p:cNvPr id="389" name="Shape 389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/>
              <a:t>Special thanks to all the people who made and released these awesome resources for free:</a:t>
            </a:r>
            <a:endParaRPr lang="en-GB"/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-GB"/>
              <a:t>Presentation template by </a:t>
            </a:r>
            <a:r>
              <a:rPr lang="en-GB" u="sng">
                <a:highlight>
                  <a:srgbClr val="FFCD00"/>
                </a:highlight>
                <a:hlinkClick r:id="rId1"/>
              </a:rPr>
              <a:t>SlidesCarnival</a:t>
            </a:r>
            <a:endParaRPr lang="en-GB" u="sng">
              <a:highlight>
                <a:srgbClr val="FFCD00"/>
              </a:highlight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-GB"/>
              <a:t>Photographs by </a:t>
            </a:r>
            <a:r>
              <a:rPr lang="en-GB" u="sng">
                <a:highlight>
                  <a:srgbClr val="FFCD00"/>
                </a:highlight>
                <a:hlinkClick r:id="rId2"/>
              </a:rPr>
              <a:t>Unsplash</a:t>
            </a:r>
            <a:endParaRPr lang="en-GB" u="sng">
              <a:highlight>
                <a:srgbClr val="FFCD00"/>
              </a:highlight>
            </a:endParaRPr>
          </a:p>
          <a:p>
            <a:pPr lvl="0">
              <a:spcBef>
                <a:spcPts val="0"/>
              </a:spcBef>
              <a:buNone/>
            </a:pPr>
          </a:p>
        </p:txBody>
      </p:sp>
      <p:grpSp>
        <p:nvGrpSpPr>
          <p:cNvPr id="390" name="Shape 390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391" name="Shape 39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1841667" y="1230224"/>
            <a:ext cx="5171199" cy="580799"/>
          </a:xfrm>
          <a:prstGeom prst="rect">
            <a:avLst/>
          </a:prstGeom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en-GB"/>
              <a:t>Prologue</a:t>
            </a:r>
            <a:endParaRPr lang="en-US" altLang="en-GB">
              <a:highlight>
                <a:srgbClr val="FFCD00"/>
              </a:highlight>
            </a:endParaRPr>
          </a:p>
        </p:txBody>
      </p:sp>
      <p:sp>
        <p:nvSpPr>
          <p:cNvPr id="112" name="Shape 112"/>
          <p:cNvSpPr txBox="1"/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All course material are available here: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https://github.com/SSTIA/arduino-seminar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Raise your hand if you have any questions.</a:t>
            </a: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endParaRPr lang="en-US" altLang="en-GB"/>
          </a:p>
          <a:p>
            <a:pPr marL="457200" lvl="0" indent="-228600" rtl="0">
              <a:spcBef>
                <a:spcPts val="0"/>
              </a:spcBef>
            </a:pPr>
            <a:r>
              <a:rPr lang="en-US" altLang="en-GB"/>
              <a:t>The slides are copyrighted; do not redistribute!</a:t>
            </a:r>
            <a:endParaRPr lang="en-US" altLang="en-GB"/>
          </a:p>
          <a:p>
            <a:pPr lvl="0">
              <a:spcBef>
                <a:spcPts val="0"/>
              </a:spcBef>
              <a:buNone/>
            </a:pPr>
          </a:p>
        </p:txBody>
      </p:sp>
      <p:grpSp>
        <p:nvGrpSpPr>
          <p:cNvPr id="113" name="Shape 113"/>
          <p:cNvGrpSpPr/>
          <p:nvPr/>
        </p:nvGrpSpPr>
        <p:grpSpPr>
          <a:xfrm>
            <a:off x="1221944" y="1359667"/>
            <a:ext cx="286165" cy="286165"/>
            <a:chOff x="2594050" y="1631825"/>
            <a:chExt cx="439625" cy="439625"/>
          </a:xfrm>
        </p:grpSpPr>
        <p:sp>
          <p:nvSpPr>
            <p:cNvPr id="114" name="Shape 1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121900" tIns="121900" rIns="121900" bIns="121900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What is Arduino?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A micro computer able to control various hardware;</a:t>
            </a:r>
            <a:endParaRPr lang="en-US" altLang="zh-CN"/>
          </a:p>
          <a:p>
            <a:r>
              <a:rPr lang="en-US" altLang="zh-CN"/>
              <a:t>Vibrant community; easy-to-use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0" y="4216400"/>
            <a:ext cx="2666365" cy="1714500"/>
          </a:xfrm>
          <a:prstGeom prst="rect">
            <a:avLst/>
          </a:prstGeom>
        </p:spPr>
      </p:pic>
      <p:pic>
        <p:nvPicPr>
          <p:cNvPr id="5" name="图片 4" descr="下载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560" y="4235450"/>
            <a:ext cx="2723515" cy="1676400"/>
          </a:xfrm>
          <a:prstGeom prst="rect">
            <a:avLst/>
          </a:prstGeom>
        </p:spPr>
      </p:pic>
      <p:pic>
        <p:nvPicPr>
          <p:cNvPr id="6" name="图片 5" descr="imag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5" y="4235450"/>
            <a:ext cx="2755265" cy="18345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Before we start...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Download &amp; install the Arduino IDE from here:</a:t>
            </a:r>
            <a:endParaRPr lang="en-US" altLang="zh-CN"/>
          </a:p>
          <a:p>
            <a:r>
              <a:rPr lang="en-US" altLang="zh-CN"/>
              <a:t>www.arduino.cc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2696300" y="2258031"/>
            <a:ext cx="5050399" cy="1546399"/>
          </a:xfrm>
          <a:prstGeom prst="rect">
            <a:avLst/>
          </a:prstGeom>
        </p:spPr>
        <p:txBody>
          <a:bodyPr lIns="121900" tIns="121900" rIns="121900" bIns="1219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Blinking an LED</a:t>
            </a:r>
            <a:endParaRPr lang="en-US" altLang="en-GB"/>
          </a:p>
        </p:txBody>
      </p:sp>
      <p:sp>
        <p:nvSpPr>
          <p:cNvPr id="100" name="Shape 100"/>
          <p:cNvSpPr txBox="1"/>
          <p:nvPr>
            <p:ph type="subTitle" idx="1"/>
          </p:nvPr>
        </p:nvSpPr>
        <p:spPr>
          <a:xfrm>
            <a:off x="2696400" y="3754564"/>
            <a:ext cx="7455200" cy="1046399"/>
          </a:xfrm>
          <a:prstGeom prst="rect">
            <a:avLst/>
          </a:prstGeom>
        </p:spPr>
        <p:txBody>
          <a:bodyPr lIns="121900" tIns="121900" rIns="121900" bIns="1219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en-GB"/>
              <a:t>That's how you get started with Arduino</a:t>
            </a:r>
            <a:endParaRPr lang="en-US" altLang="en-GB"/>
          </a:p>
        </p:txBody>
      </p:sp>
      <p:sp>
        <p:nvSpPr>
          <p:cNvPr id="101" name="Shape 101"/>
          <p:cNvSpPr txBox="1"/>
          <p:nvPr/>
        </p:nvSpPr>
        <p:spPr>
          <a:xfrm>
            <a:off x="1511967" y="3054867"/>
            <a:ext cx="725199" cy="74959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200">
                <a:solidFill>
                  <a:schemeClr val="dk1"/>
                </a:solidFill>
                <a:latin typeface="Lora" panose="00000500000000000000"/>
                <a:ea typeface="Lora" panose="00000500000000000000"/>
                <a:cs typeface="Lora" panose="00000500000000000000"/>
                <a:sym typeface="Lora" panose="00000500000000000000"/>
              </a:rPr>
              <a:t>1</a:t>
            </a:r>
            <a:endParaRPr lang="en-GB" sz="3200">
              <a:solidFill>
                <a:schemeClr val="dk1"/>
              </a:solidFill>
              <a:latin typeface="Lora" panose="00000500000000000000"/>
              <a:ea typeface="Lora" panose="00000500000000000000"/>
              <a:cs typeface="Lora" panose="00000500000000000000"/>
              <a:sym typeface="Lora" panose="000005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The most basic circuit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ArduinoSemin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0620" y="2155190"/>
            <a:ext cx="3642995" cy="44113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 sz="2660">
                <a:sym typeface="+mn-ea"/>
              </a:rPr>
              <a:t>The most basic circuit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Untitled Sketch_b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0" y="2155190"/>
            <a:ext cx="3593465" cy="4149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Breadboard</a:t>
            </a:r>
            <a:endParaRPr lang="en-US" alt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5175c500ce395f5a490000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0" y="2155190"/>
            <a:ext cx="7398385" cy="41490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2865</Words>
  <Application>WPS 演示</Application>
  <PresentationFormat>宽屏</PresentationFormat>
  <Paragraphs>147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宋体</vt:lpstr>
      <vt:lpstr>Wingdings</vt:lpstr>
      <vt:lpstr>Quattrocento Sans</vt:lpstr>
      <vt:lpstr>Lora</vt:lpstr>
      <vt:lpstr>Arial</vt:lpstr>
      <vt:lpstr>微软雅黑</vt:lpstr>
      <vt:lpstr>Wingdings</vt:lpstr>
      <vt:lpstr>Calibri</vt:lpstr>
      <vt:lpstr>Viola template</vt:lpstr>
      <vt:lpstr>The Arduino seminar: Part I</vt:lpstr>
      <vt:lpstr>Hello!</vt:lpstr>
      <vt:lpstr>Prologue</vt:lpstr>
      <vt:lpstr>What is Arduino?</vt:lpstr>
      <vt:lpstr>Before we start...</vt:lpstr>
      <vt:lpstr>Transition headline</vt:lpstr>
      <vt:lpstr>The most basic circuit</vt:lpstr>
      <vt:lpstr>The most basic circuit</vt:lpstr>
      <vt:lpstr>Breadboard</vt:lpstr>
      <vt:lpstr>Breadboard</vt:lpstr>
      <vt:lpstr>Same circuit using the breadboard</vt:lpstr>
      <vt:lpstr>What if... ?</vt:lpstr>
      <vt:lpstr>A regulated blinking LED</vt:lpstr>
      <vt:lpstr>A regulated blinking LED</vt:lpstr>
      <vt:lpstr>A regaulated blinking LED</vt:lpstr>
      <vt:lpstr>A regaulated blinking LED</vt:lpstr>
      <vt:lpstr>Blinking an LED</vt:lpstr>
      <vt:lpstr>Driving a servo motor</vt:lpstr>
      <vt:lpstr>Driving a servo motor</vt:lpstr>
      <vt:lpstr>Serial output</vt:lpstr>
      <vt:lpstr>Driving a Motor</vt:lpstr>
      <vt:lpstr>Serial output</vt:lpstr>
      <vt:lpstr>PowerPoint 演示文稿</vt:lpstr>
      <vt:lpstr>PowerPoint 演示文稿</vt:lpstr>
      <vt:lpstr>PowerPoint 演示文稿</vt:lpstr>
      <vt:lpstr>PowerPoint 演示文稿</vt:lpstr>
      <vt:lpstr>Thanks!</vt:lpstr>
      <vt:lpstr>Credits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arsdr</dc:creator>
  <cp:lastModifiedBy>arsdr</cp:lastModifiedBy>
  <cp:revision>25</cp:revision>
  <dcterms:created xsi:type="dcterms:W3CDTF">2017-03-03T16:37:00Z</dcterms:created>
  <dcterms:modified xsi:type="dcterms:W3CDTF">2017-03-04T16:33:42Z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