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28840" y="2671851"/>
            <a:ext cx="6031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490600" y="4524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65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8033" y="3429015"/>
            <a:ext cx="264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490600" y="3051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7865300" y="3429000"/>
            <a:ext cx="4334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body" idx="1"/>
          </p:nvPr>
        </p:nvSpPr>
        <p:spPr>
          <a:xfrm>
            <a:off x="2806733" y="2984000"/>
            <a:ext cx="6578400" cy="1093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 algn="ctr" rtl="0">
              <a:spcBef>
                <a:spcPts val="0"/>
              </a:spcBef>
              <a:buFont typeface="Lora" panose="00000500000000000000"/>
              <a:defRPr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 algn="ctr" rtl="0">
              <a:spcBef>
                <a:spcPts val="0"/>
              </a:spcBef>
              <a:buFont typeface="Lora" panose="00000500000000000000"/>
              <a:defRPr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 algn="ctr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6112100" y="4902000"/>
            <a:ext cx="0" cy="19739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5718000" y="4524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" name="Shape 22"/>
          <p:cNvSpPr txBox="1"/>
          <p:nvPr/>
        </p:nvSpPr>
        <p:spPr>
          <a:xfrm>
            <a:off x="4791200" y="4550201"/>
            <a:ext cx="2609600" cy="871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4800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“</a:t>
            </a:r>
            <a:endParaRPr lang="en-GB" sz="4800" b="1"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800"/>
              </a:spcBef>
              <a:buClr>
                <a:srgbClr val="FFCD00"/>
              </a:buClr>
              <a:buSzPct val="100000"/>
              <a:buFont typeface="Quattrocento Sans" panose="020B0502050000020003"/>
              <a:buChar char="◉"/>
              <a:defRPr sz="32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lvl="2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lvl="3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lvl="4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lvl="5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lvl="6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lvl="7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lvl="8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5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5"/>
            </a:lvl4pPr>
            <a:lvl5pPr lvl="4">
              <a:spcBef>
                <a:spcPts val="0"/>
              </a:spcBef>
              <a:buSzPct val="100000"/>
              <a:defRPr sz="2665"/>
            </a:lvl5pPr>
            <a:lvl6pPr lvl="5">
              <a:spcBef>
                <a:spcPts val="0"/>
              </a:spcBef>
              <a:buSzPct val="100000"/>
              <a:defRPr sz="2665"/>
            </a:lvl6pPr>
            <a:lvl7pPr lvl="6">
              <a:spcBef>
                <a:spcPts val="0"/>
              </a:spcBef>
              <a:buSzPct val="100000"/>
              <a:defRPr sz="2665"/>
            </a:lvl7pPr>
            <a:lvl8pPr lvl="7">
              <a:spcBef>
                <a:spcPts val="0"/>
              </a:spcBef>
              <a:buSzPct val="100000"/>
              <a:defRPr sz="2665"/>
            </a:lvl8pPr>
            <a:lvl9pPr lvl="8">
              <a:spcBef>
                <a:spcPts val="0"/>
              </a:spcBef>
              <a:buSzPct val="100000"/>
              <a:defRPr sz="2665"/>
            </a:lvl9pPr>
          </a:lstStyle>
          <a:p/>
        </p:txBody>
      </p:sp>
      <p:sp>
        <p:nvSpPr>
          <p:cNvPr id="32" name="Shape 32"/>
          <p:cNvSpPr txBox="1"/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5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5"/>
            </a:lvl4pPr>
            <a:lvl5pPr lvl="4">
              <a:spcBef>
                <a:spcPts val="0"/>
              </a:spcBef>
              <a:buSzPct val="100000"/>
              <a:defRPr sz="2665"/>
            </a:lvl5pPr>
            <a:lvl6pPr lvl="5">
              <a:spcBef>
                <a:spcPts val="0"/>
              </a:spcBef>
              <a:buSzPct val="100000"/>
              <a:defRPr sz="2665"/>
            </a:lvl6pPr>
            <a:lvl7pPr lvl="6">
              <a:spcBef>
                <a:spcPts val="0"/>
              </a:spcBef>
              <a:buSzPct val="100000"/>
              <a:defRPr sz="2665"/>
            </a:lvl7pPr>
            <a:lvl8pPr lvl="7">
              <a:spcBef>
                <a:spcPts val="0"/>
              </a:spcBef>
              <a:buSzPct val="100000"/>
              <a:defRPr sz="2665"/>
            </a:lvl8pPr>
            <a:lvl9pPr lvl="8">
              <a:spcBef>
                <a:spcPts val="0"/>
              </a:spcBef>
              <a:buSzPct val="100000"/>
              <a:defRPr sz="2665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35" name="Shape 35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type="body" idx="1"/>
          </p:nvPr>
        </p:nvSpPr>
        <p:spPr>
          <a:xfrm>
            <a:off x="1841667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5113215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body" idx="3"/>
          </p:nvPr>
        </p:nvSpPr>
        <p:spPr>
          <a:xfrm>
            <a:off x="8384764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3" name="Shape 43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841667" y="1249500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8" name="Shape 4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body" idx="1"/>
          </p:nvPr>
        </p:nvSpPr>
        <p:spPr>
          <a:xfrm>
            <a:off x="2653933" y="5383167"/>
            <a:ext cx="6883999" cy="692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480"/>
              </a:spcBef>
              <a:buSzPct val="100000"/>
              <a:buFont typeface="Lora" panose="00000500000000000000"/>
              <a:buNone/>
              <a:defRPr sz="1865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8033" y="6221504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5943200" y="6068661"/>
            <a:ext cx="305599" cy="305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8033" y="6018304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5724933" y="5647207"/>
            <a:ext cx="741999" cy="741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800"/>
              </a:spcBef>
              <a:buClr>
                <a:srgbClr val="FFCD00"/>
              </a:buClr>
              <a:buSzPct val="100000"/>
              <a:buFont typeface="Quattrocento Sans" panose="020B0502050000020003"/>
              <a:buChar char="◉"/>
              <a:defRPr sz="32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lvl="2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lvl="3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lvl="4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lvl="5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lvl="6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lvl="7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lvl="8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841667" y="1249488"/>
            <a:ext cx="9079600" cy="5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://unsplash.com/" TargetMode="External"/><Relationship Id="rId1" Type="http://schemas.openxmlformats.org/officeDocument/2006/relationships/hyperlink" Target="http://www.slidescarniva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328840" y="2671851"/>
            <a:ext cx="60315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/>
              <a:t>The Arduino seminar: Part III</a:t>
            </a:r>
            <a:endParaRPr lang="en-US" altLang="en-GB"/>
          </a:p>
        </p:txBody>
      </p:sp>
      <p:grpSp>
        <p:nvGrpSpPr>
          <p:cNvPr id="62" name="Shape 62"/>
          <p:cNvGrpSpPr/>
          <p:nvPr/>
        </p:nvGrpSpPr>
        <p:grpSpPr>
          <a:xfrm>
            <a:off x="1732219" y="4681897"/>
            <a:ext cx="287955" cy="456531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Using LCD display</a:t>
            </a:r>
            <a:endParaRPr lang="en-US" altLang="en-GB"/>
          </a:p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Debug swiftly on-the-go.</a:t>
            </a:r>
            <a:endParaRPr lang="en-US" altLang="en-GB"/>
          </a:p>
        </p:txBody>
      </p:sp>
      <p:sp>
        <p:nvSpPr>
          <p:cNvPr id="101" name="Shape 101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>
                <a:solidFill>
                  <a:schemeClr val="dk1"/>
                </a:solidFill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1</a:t>
            </a:r>
            <a:endParaRPr lang="en-GB" sz="3200">
              <a:solidFill>
                <a:schemeClr val="dk1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/>
              <a:t>Why LCD?</a:t>
            </a:r>
            <a:endParaRPr lang="en-US" altLang="en-GB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It enables you to display &amp; see debug output on-the-go, i.e. no need to plug into your PC.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Accelerates your development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1" name="图片 0" descr="i2c-serial-lcd-1602-modu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495" y="3801110"/>
            <a:ext cx="280987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>
                <a:highlight>
                  <a:srgbClr val="FFCD00"/>
                </a:highlight>
              </a:rPr>
              <a:t>Choose an appropriate LCD</a:t>
            </a:r>
            <a:endParaRPr lang="en-US" altLang="en-GB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LCDs with I2C pins are favorable (less pins needed than those that don't have it)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2" name="图片 1" descr="400px-1602I2C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3990" y="3265170"/>
            <a:ext cx="4224655" cy="3157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>
                <a:highlight>
                  <a:srgbClr val="FFCD00"/>
                </a:highlight>
              </a:rPr>
              <a:t>Connection</a:t>
            </a:r>
            <a:endParaRPr lang="en-US" altLang="en-GB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VCC -&gt; 5V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GND -&gt; GND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SDA -&gt; A4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SCL -&gt; A5 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2" name="图片 1" descr="400px-1602I2C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8040" y="2651125"/>
            <a:ext cx="4224655" cy="3157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Adding third-party libraries 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Download the LiquidCrystal-I2C library from here:</a:t>
            </a:r>
            <a:endParaRPr lang="en-US" altLang="zh-CN"/>
          </a:p>
          <a:p>
            <a:r>
              <a:rPr lang="zh-CN" altLang="en-US"/>
              <a:t>https://github.com/fdebrabander/Arduino-LiquidCrystal-I2C-library</a:t>
            </a:r>
            <a:endParaRPr lang="zh-CN" altLang="en-US"/>
          </a:p>
          <a:p>
            <a:r>
              <a:rPr lang="en-US" altLang="zh-CN"/>
              <a:t>Then Sketch -&gt; Include library -&gt; Add .zip library</a:t>
            </a:r>
            <a:endParaRPr lang="en-US" altLang="zh-CN"/>
          </a:p>
          <a:p>
            <a:r>
              <a:rPr lang="en-US" altLang="zh-CN">
                <a:ea typeface="宋体" panose="02010600030101010101" pitchFamily="2" charset="-122"/>
              </a:rPr>
              <a:t>Add #include &lt;LiquidCrystal_I2C.h&gt; to your code and you're ready to go!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Credits</a:t>
            </a:r>
            <a:endParaRPr lang="en-GB"/>
          </a:p>
        </p:txBody>
      </p:sp>
      <p:sp>
        <p:nvSpPr>
          <p:cNvPr id="389" name="Shape 389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/>
              <a:t>Special thanks to all the people who made and released these awesome resources for free:</a:t>
            </a:r>
            <a:endParaRPr lang="en-GB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/>
              <a:t>Presentation template by </a:t>
            </a:r>
            <a:r>
              <a:rPr lang="en-GB" u="sng">
                <a:highlight>
                  <a:srgbClr val="FFCD00"/>
                </a:highlight>
                <a:hlinkClick r:id="rId1"/>
              </a:rPr>
              <a:t>SlidesCarnival</a:t>
            </a:r>
            <a:endParaRPr lang="en-GB" u="sng">
              <a:highlight>
                <a:srgbClr val="FFCD00"/>
              </a:highlight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/>
              <a:t>Photographs by </a:t>
            </a:r>
            <a:r>
              <a:rPr lang="en-GB" u="sng">
                <a:highlight>
                  <a:srgbClr val="FFCD00"/>
                </a:highlight>
                <a:hlinkClick r:id="rId2"/>
              </a:rPr>
              <a:t>Unsplash</a:t>
            </a:r>
            <a:endParaRPr lang="en-GB" u="sng"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</a:p>
        </p:txBody>
      </p:sp>
      <p:grpSp>
        <p:nvGrpSpPr>
          <p:cNvPr id="390" name="Shape 390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WPS 演示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Quattrocento Sans</vt:lpstr>
      <vt:lpstr>Lora</vt:lpstr>
      <vt:lpstr>Arial</vt:lpstr>
      <vt:lpstr>Viola template</vt:lpstr>
      <vt:lpstr>The Arduino seminar: Part I</vt:lpstr>
      <vt:lpstr>Blinking an LED</vt:lpstr>
      <vt:lpstr>This is a slide title</vt:lpstr>
      <vt:lpstr>Why LCD?</vt:lpstr>
      <vt:lpstr>Choose an appropriate LCD</vt:lpstr>
      <vt:lpstr>PowerPoint 演示文稿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arsdr</cp:lastModifiedBy>
  <cp:revision>7</cp:revision>
  <dcterms:created xsi:type="dcterms:W3CDTF">2015-05-05T08:02:00Z</dcterms:created>
  <dcterms:modified xsi:type="dcterms:W3CDTF">2017-03-04T16:37:10Z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