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buSzPts val="5200"/>
              <a:buNone/>
              <a:defRPr sz="5200"/>
            </a:lvl1pPr>
            <a:lvl2pPr lvl="1" algn="ctr">
              <a:spcBef>
                <a:spcPts val="0"/>
              </a:spcBef>
              <a:buSzPts val="5200"/>
              <a:buNone/>
              <a:defRPr sz="5200"/>
            </a:lvl2pPr>
            <a:lvl3pPr lvl="2" algn="ctr">
              <a:spcBef>
                <a:spcPts val="0"/>
              </a:spcBef>
              <a:buSzPts val="5200"/>
              <a:buNone/>
              <a:defRPr sz="5200"/>
            </a:lvl3pPr>
            <a:lvl4pPr lvl="3" algn="ctr">
              <a:spcBef>
                <a:spcPts val="0"/>
              </a:spcBef>
              <a:buSzPts val="5200"/>
              <a:buNone/>
              <a:defRPr sz="5200"/>
            </a:lvl4pPr>
            <a:lvl5pPr lvl="4" algn="ctr">
              <a:spcBef>
                <a:spcPts val="0"/>
              </a:spcBef>
              <a:buSzPts val="5200"/>
              <a:buNone/>
              <a:defRPr sz="5200"/>
            </a:lvl5pPr>
            <a:lvl6pPr lvl="5" algn="ctr">
              <a:spcBef>
                <a:spcPts val="0"/>
              </a:spcBef>
              <a:buSzPts val="5200"/>
              <a:buNone/>
              <a:defRPr sz="5200"/>
            </a:lvl6pPr>
            <a:lvl7pPr lvl="6" algn="ctr">
              <a:spcBef>
                <a:spcPts val="0"/>
              </a:spcBef>
              <a:buSzPts val="5200"/>
              <a:buNone/>
              <a:defRPr sz="5200"/>
            </a:lvl7pPr>
            <a:lvl8pPr lvl="7" algn="ctr">
              <a:spcBef>
                <a:spcPts val="0"/>
              </a:spcBef>
              <a:buSzPts val="5200"/>
              <a:buNone/>
              <a:defRPr sz="5200"/>
            </a:lvl8pPr>
            <a:lvl9pPr lvl="8" algn="ctr">
              <a:spcBef>
                <a:spcPts val="0"/>
              </a:spcBef>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ts val="12000"/>
              <a:buNone/>
              <a:defRPr sz="12000"/>
            </a:lvl1pPr>
            <a:lvl2pPr lvl="1" algn="ctr">
              <a:spcBef>
                <a:spcPts val="0"/>
              </a:spcBef>
              <a:buSzPts val="12000"/>
              <a:buNone/>
              <a:defRPr sz="12000"/>
            </a:lvl2pPr>
            <a:lvl3pPr lvl="2" algn="ctr">
              <a:spcBef>
                <a:spcPts val="0"/>
              </a:spcBef>
              <a:buSzPts val="12000"/>
              <a:buNone/>
              <a:defRPr sz="12000"/>
            </a:lvl3pPr>
            <a:lvl4pPr lvl="3" algn="ctr">
              <a:spcBef>
                <a:spcPts val="0"/>
              </a:spcBef>
              <a:buSzPts val="12000"/>
              <a:buNone/>
              <a:defRPr sz="12000"/>
            </a:lvl4pPr>
            <a:lvl5pPr lvl="4" algn="ctr">
              <a:spcBef>
                <a:spcPts val="0"/>
              </a:spcBef>
              <a:buSzPts val="12000"/>
              <a:buNone/>
              <a:defRPr sz="12000"/>
            </a:lvl5pPr>
            <a:lvl6pPr lvl="5" algn="ctr">
              <a:spcBef>
                <a:spcPts val="0"/>
              </a:spcBef>
              <a:buSzPts val="12000"/>
              <a:buNone/>
              <a:defRPr sz="12000"/>
            </a:lvl6pPr>
            <a:lvl7pPr lvl="6" algn="ctr">
              <a:spcBef>
                <a:spcPts val="0"/>
              </a:spcBef>
              <a:buSzPts val="12000"/>
              <a:buNone/>
              <a:defRPr sz="12000"/>
            </a:lvl7pPr>
            <a:lvl8pPr lvl="7" algn="ctr">
              <a:spcBef>
                <a:spcPts val="0"/>
              </a:spcBef>
              <a:buSzPts val="12000"/>
              <a:buNone/>
              <a:defRPr sz="12000"/>
            </a:lvl8pPr>
            <a:lvl9pPr lvl="8" algn="ctr">
              <a:spcBef>
                <a:spcPts val="0"/>
              </a:spcBef>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buSzPts val="3600"/>
              <a:buNone/>
              <a:defRPr sz="3600"/>
            </a:lvl1pPr>
            <a:lvl2pPr lvl="1" algn="ctr">
              <a:spcBef>
                <a:spcPts val="0"/>
              </a:spcBef>
              <a:buSzPts val="3600"/>
              <a:buNone/>
              <a:defRPr sz="3600"/>
            </a:lvl2pPr>
            <a:lvl3pPr lvl="2" algn="ctr">
              <a:spcBef>
                <a:spcPts val="0"/>
              </a:spcBef>
              <a:buSzPts val="3600"/>
              <a:buNone/>
              <a:defRPr sz="3600"/>
            </a:lvl3pPr>
            <a:lvl4pPr lvl="3" algn="ctr">
              <a:spcBef>
                <a:spcPts val="0"/>
              </a:spcBef>
              <a:buSzPts val="3600"/>
              <a:buNone/>
              <a:defRPr sz="3600"/>
            </a:lvl4pPr>
            <a:lvl5pPr lvl="4" algn="ctr">
              <a:spcBef>
                <a:spcPts val="0"/>
              </a:spcBef>
              <a:buSzPts val="3600"/>
              <a:buNone/>
              <a:defRPr sz="3600"/>
            </a:lvl5pPr>
            <a:lvl6pPr lvl="5" algn="ctr">
              <a:spcBef>
                <a:spcPts val="0"/>
              </a:spcBef>
              <a:buSzPts val="3600"/>
              <a:buNone/>
              <a:defRPr sz="3600"/>
            </a:lvl6pPr>
            <a:lvl7pPr lvl="6" algn="ctr">
              <a:spcBef>
                <a:spcPts val="0"/>
              </a:spcBef>
              <a:buSzPts val="3600"/>
              <a:buNone/>
              <a:defRPr sz="3600"/>
            </a:lvl7pPr>
            <a:lvl8pPr lvl="7" algn="ctr">
              <a:spcBef>
                <a:spcPts val="0"/>
              </a:spcBef>
              <a:buSzPts val="3600"/>
              <a:buNone/>
              <a:defRPr sz="3600"/>
            </a:lvl8pPr>
            <a:lvl9pPr lvl="8" algn="ctr">
              <a:spcBef>
                <a:spcPts val="0"/>
              </a:spcBef>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ts val="2800"/>
              <a:buNone/>
              <a:defRPr sz="2800">
                <a:solidFill>
                  <a:schemeClr val="dk1"/>
                </a:solidFill>
              </a:defRPr>
            </a:lvl1pPr>
            <a:lvl2pPr lvl="1">
              <a:spcBef>
                <a:spcPts val="0"/>
              </a:spcBef>
              <a:buClr>
                <a:schemeClr val="dk1"/>
              </a:buClr>
              <a:buSzPts val="2800"/>
              <a:buNone/>
              <a:defRPr sz="2800">
                <a:solidFill>
                  <a:schemeClr val="dk1"/>
                </a:solidFill>
              </a:defRPr>
            </a:lvl2pPr>
            <a:lvl3pPr lvl="2">
              <a:spcBef>
                <a:spcPts val="0"/>
              </a:spcBef>
              <a:buClr>
                <a:schemeClr val="dk1"/>
              </a:buClr>
              <a:buSzPts val="2800"/>
              <a:buNone/>
              <a:defRPr sz="2800">
                <a:solidFill>
                  <a:schemeClr val="dk1"/>
                </a:solidFill>
              </a:defRPr>
            </a:lvl3pPr>
            <a:lvl4pPr lvl="3">
              <a:spcBef>
                <a:spcPts val="0"/>
              </a:spcBef>
              <a:buClr>
                <a:schemeClr val="dk1"/>
              </a:buClr>
              <a:buSzPts val="2800"/>
              <a:buNone/>
              <a:defRPr sz="2800">
                <a:solidFill>
                  <a:schemeClr val="dk1"/>
                </a:solidFill>
              </a:defRPr>
            </a:lvl4pPr>
            <a:lvl5pPr lvl="4">
              <a:spcBef>
                <a:spcPts val="0"/>
              </a:spcBef>
              <a:buClr>
                <a:schemeClr val="dk1"/>
              </a:buClr>
              <a:buSzPts val="2800"/>
              <a:buNone/>
              <a:defRPr sz="2800">
                <a:solidFill>
                  <a:schemeClr val="dk1"/>
                </a:solidFill>
              </a:defRPr>
            </a:lvl5pPr>
            <a:lvl6pPr lvl="5">
              <a:spcBef>
                <a:spcPts val="0"/>
              </a:spcBef>
              <a:buClr>
                <a:schemeClr val="dk1"/>
              </a:buClr>
              <a:buSzPts val="2800"/>
              <a:buNone/>
              <a:defRPr sz="2800">
                <a:solidFill>
                  <a:schemeClr val="dk1"/>
                </a:solidFill>
              </a:defRPr>
            </a:lvl6pPr>
            <a:lvl7pPr lvl="6">
              <a:spcBef>
                <a:spcPts val="0"/>
              </a:spcBef>
              <a:buClr>
                <a:schemeClr val="dk1"/>
              </a:buClr>
              <a:buSzPts val="2800"/>
              <a:buNone/>
              <a:defRPr sz="2800">
                <a:solidFill>
                  <a:schemeClr val="dk1"/>
                </a:solidFill>
              </a:defRPr>
            </a:lvl7pPr>
            <a:lvl8pPr lvl="7">
              <a:spcBef>
                <a:spcPts val="0"/>
              </a:spcBef>
              <a:buClr>
                <a:schemeClr val="dk1"/>
              </a:buClr>
              <a:buSzPts val="2800"/>
              <a:buNone/>
              <a:defRPr sz="2800">
                <a:solidFill>
                  <a:schemeClr val="dk1"/>
                </a:solidFill>
              </a:defRPr>
            </a:lvl8pPr>
            <a:lvl9pPr lvl="8">
              <a:spcBef>
                <a:spcPts val="0"/>
              </a:spcBef>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ts val="1800"/>
              <a:buChar char="●"/>
              <a:defRPr sz="1800">
                <a:solidFill>
                  <a:schemeClr val="dk2"/>
                </a:solidFill>
              </a:defRPr>
            </a:lvl1pPr>
            <a:lvl2pPr lvl="1">
              <a:lnSpc>
                <a:spcPct val="115000"/>
              </a:lnSpc>
              <a:spcBef>
                <a:spcPts val="0"/>
              </a:spcBef>
              <a:spcAft>
                <a:spcPts val="1600"/>
              </a:spcAft>
              <a:buClr>
                <a:schemeClr val="dk2"/>
              </a:buClr>
              <a:buSzPts val="1400"/>
              <a:buChar char="○"/>
              <a:defRPr>
                <a:solidFill>
                  <a:schemeClr val="dk2"/>
                </a:solidFill>
              </a:defRPr>
            </a:lvl2pPr>
            <a:lvl3pPr lvl="2">
              <a:lnSpc>
                <a:spcPct val="115000"/>
              </a:lnSpc>
              <a:spcBef>
                <a:spcPts val="0"/>
              </a:spcBef>
              <a:spcAft>
                <a:spcPts val="1600"/>
              </a:spcAft>
              <a:buClr>
                <a:schemeClr val="dk2"/>
              </a:buClr>
              <a:buSzPts val="1400"/>
              <a:buChar char="■"/>
              <a:defRPr>
                <a:solidFill>
                  <a:schemeClr val="dk2"/>
                </a:solidFill>
              </a:defRPr>
            </a:lvl3pPr>
            <a:lvl4pPr lvl="3">
              <a:lnSpc>
                <a:spcPct val="115000"/>
              </a:lnSpc>
              <a:spcBef>
                <a:spcPts val="0"/>
              </a:spcBef>
              <a:spcAft>
                <a:spcPts val="1600"/>
              </a:spcAft>
              <a:buClr>
                <a:schemeClr val="dk2"/>
              </a:buClr>
              <a:buSzPts val="1400"/>
              <a:buChar char="●"/>
              <a:defRPr>
                <a:solidFill>
                  <a:schemeClr val="dk2"/>
                </a:solidFill>
              </a:defRPr>
            </a:lvl4pPr>
            <a:lvl5pPr lvl="4">
              <a:lnSpc>
                <a:spcPct val="115000"/>
              </a:lnSpc>
              <a:spcBef>
                <a:spcPts val="0"/>
              </a:spcBef>
              <a:spcAft>
                <a:spcPts val="1600"/>
              </a:spcAft>
              <a:buClr>
                <a:schemeClr val="dk2"/>
              </a:buClr>
              <a:buSzPts val="1400"/>
              <a:buChar char="○"/>
              <a:defRPr>
                <a:solidFill>
                  <a:schemeClr val="dk2"/>
                </a:solidFill>
              </a:defRPr>
            </a:lvl5pPr>
            <a:lvl6pPr lvl="5">
              <a:lnSpc>
                <a:spcPct val="115000"/>
              </a:lnSpc>
              <a:spcBef>
                <a:spcPts val="0"/>
              </a:spcBef>
              <a:spcAft>
                <a:spcPts val="1600"/>
              </a:spcAft>
              <a:buClr>
                <a:schemeClr val="dk2"/>
              </a:buClr>
              <a:buSzPts val="1400"/>
              <a:buChar char="■"/>
              <a:defRPr>
                <a:solidFill>
                  <a:schemeClr val="dk2"/>
                </a:solidFill>
              </a:defRPr>
            </a:lvl6pPr>
            <a:lvl7pPr lvl="6">
              <a:lnSpc>
                <a:spcPct val="115000"/>
              </a:lnSpc>
              <a:spcBef>
                <a:spcPts val="0"/>
              </a:spcBef>
              <a:spcAft>
                <a:spcPts val="1600"/>
              </a:spcAft>
              <a:buClr>
                <a:schemeClr val="dk2"/>
              </a:buClr>
              <a:buSzPts val="1400"/>
              <a:buChar char="●"/>
              <a:defRPr>
                <a:solidFill>
                  <a:schemeClr val="dk2"/>
                </a:solidFill>
              </a:defRPr>
            </a:lvl7pPr>
            <a:lvl8pPr lvl="7">
              <a:lnSpc>
                <a:spcPct val="115000"/>
              </a:lnSpc>
              <a:spcBef>
                <a:spcPts val="0"/>
              </a:spcBef>
              <a:spcAft>
                <a:spcPts val="1600"/>
              </a:spcAft>
              <a:buClr>
                <a:schemeClr val="dk2"/>
              </a:buClr>
              <a:buSzPts val="1400"/>
              <a:buChar char="○"/>
              <a:defRPr>
                <a:solidFill>
                  <a:schemeClr val="dk2"/>
                </a:solidFill>
              </a:defRPr>
            </a:lvl8pPr>
            <a:lvl9pPr lvl="8">
              <a:lnSpc>
                <a:spcPct val="115000"/>
              </a:lnSpc>
              <a:spcBef>
                <a:spcPts val="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gvv.mpi-inf.mpg.de/projects/VNect/" TargetMode="External"/><Relationship Id="rId4" Type="http://schemas.openxmlformats.org/officeDocument/2006/relationships/hyperlink" Target="http://cristal.univ-lille.fr/~casiez/acm.php?id=N05397"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www.youtube.com/watch?v=jfeaQ9-S0AA" TargetMode="Externa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77658" y="1140225"/>
            <a:ext cx="8520600" cy="2052600"/>
          </a:xfrm>
          <a:prstGeom prst="rect">
            <a:avLst/>
          </a:prstGeom>
        </p:spPr>
        <p:txBody>
          <a:bodyPr anchorCtr="0" anchor="b" bIns="91425" lIns="91425" rIns="91425" wrap="square" tIns="91425">
            <a:noAutofit/>
          </a:bodyPr>
          <a:lstStyle/>
          <a:p>
            <a:pPr lvl="0">
              <a:spcBef>
                <a:spcPts val="0"/>
              </a:spcBef>
              <a:buClr>
                <a:schemeClr val="dk1"/>
              </a:buClr>
              <a:buSzPts val="1100"/>
              <a:buFont typeface="Arial"/>
              <a:buNone/>
            </a:pPr>
            <a:r>
              <a:rPr lang="en"/>
              <a:t> Real-time 3D Human Pose Estimation with a Single RGB</a:t>
            </a:r>
          </a:p>
          <a:p>
            <a:pPr lvl="0">
              <a:spcBef>
                <a:spcPts val="0"/>
              </a:spcBef>
              <a:buNone/>
            </a:pPr>
            <a:r>
              <a:rPr lang="en"/>
              <a:t>Camera</a:t>
            </a:r>
          </a:p>
        </p:txBody>
      </p:sp>
      <p:sp>
        <p:nvSpPr>
          <p:cNvPr id="55" name="Shape 55"/>
          <p:cNvSpPr txBox="1"/>
          <p:nvPr>
            <p:ph idx="1" type="subTitle"/>
          </p:nvPr>
        </p:nvSpPr>
        <p:spPr>
          <a:xfrm>
            <a:off x="311700" y="3031975"/>
            <a:ext cx="8520600" cy="792600"/>
          </a:xfrm>
          <a:prstGeom prst="rect">
            <a:avLst/>
          </a:prstGeom>
        </p:spPr>
        <p:txBody>
          <a:bodyPr anchorCtr="0" anchor="t" bIns="91425" lIns="91425" rIns="91425" wrap="square" tIns="91425">
            <a:noAutofit/>
          </a:bodyPr>
          <a:lstStyle/>
          <a:p>
            <a:pPr lvl="0">
              <a:spcBef>
                <a:spcPts val="0"/>
              </a:spcBef>
              <a:buNone/>
            </a:pPr>
            <a:r>
              <a:rPr lang="en"/>
              <a:t>BY:</a:t>
            </a:r>
          </a:p>
          <a:p>
            <a:pPr lvl="0">
              <a:spcBef>
                <a:spcPts val="0"/>
              </a:spcBef>
              <a:buNone/>
            </a:pPr>
            <a:r>
              <a:rPr lang="en"/>
              <a:t>SIDDHANT ARORA(2015CS50480)</a:t>
            </a:r>
          </a:p>
          <a:p>
            <a:pPr lvl="0">
              <a:spcBef>
                <a:spcPts val="0"/>
              </a:spcBef>
              <a:buNone/>
            </a:pPr>
            <a:r>
              <a:rPr lang="en"/>
              <a:t>MAKKUNDA SHARMA(2015CS50459)</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CNN Pose Regression</a:t>
            </a:r>
          </a:p>
        </p:txBody>
      </p:sp>
      <p:sp>
        <p:nvSpPr>
          <p:cNvPr id="115" name="Shape 115"/>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a:t>The goal of CNN pose regression is to obtain an estimate joint positions, both,in 2D image space and 3D.</a:t>
            </a:r>
          </a:p>
          <a:p>
            <a:pPr indent="-342900" lvl="0" marL="457200" rtl="0">
              <a:spcBef>
                <a:spcPts val="0"/>
              </a:spcBef>
              <a:spcAft>
                <a:spcPts val="0"/>
              </a:spcAft>
              <a:buSzPts val="1800"/>
              <a:buChar char="●"/>
            </a:pPr>
            <a:r>
              <a:rPr lang="en"/>
              <a:t>The heatmap based formulation naturally ties image evidence to pose estimation by predicting a confidence heatmap H</a:t>
            </a:r>
            <a:r>
              <a:rPr baseline="-25000" lang="en"/>
              <a:t>j,t</a:t>
            </a:r>
            <a:r>
              <a:rPr lang="en"/>
              <a:t> over the image plane for each joint j ∈ {1..J }. </a:t>
            </a:r>
          </a:p>
          <a:p>
            <a:pPr indent="-342900" lvl="0" marL="457200" rtl="0">
              <a:spcBef>
                <a:spcPts val="0"/>
              </a:spcBef>
              <a:spcAft>
                <a:spcPts val="0"/>
              </a:spcAft>
              <a:buSzPts val="1800"/>
              <a:buChar char="●"/>
            </a:pPr>
            <a:r>
              <a:rPr lang="en"/>
              <a:t>In addition to this, it extends 2D Heatmap formulation to 3D by providing 3 additional location maps for each joint which capturing the root-relative locations x</a:t>
            </a:r>
            <a:r>
              <a:rPr baseline="-25000" lang="en"/>
              <a:t>j</a:t>
            </a:r>
            <a:r>
              <a:rPr lang="en"/>
              <a:t> , y</a:t>
            </a:r>
            <a:r>
              <a:rPr baseline="-25000" lang="en"/>
              <a:t>j</a:t>
            </a:r>
            <a:r>
              <a:rPr lang="en"/>
              <a:t> and z</a:t>
            </a:r>
            <a:r>
              <a:rPr baseline="-25000" lang="en"/>
              <a:t>j</a:t>
            </a:r>
            <a:r>
              <a:rPr lang="en"/>
              <a:t> respectively. </a:t>
            </a:r>
          </a:p>
          <a:p>
            <a:pPr indent="-342900" lvl="0" marL="457200">
              <a:spcBef>
                <a:spcPts val="0"/>
              </a:spcBef>
              <a:buSzPts val="1800"/>
              <a:buChar char="●"/>
            </a:pPr>
            <a:r>
              <a:rPr lang="en"/>
              <a:t>We will be using the CNN kindly provided to us by original paper formulators.</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Kinematic Skeleton Fitting</a:t>
            </a:r>
          </a:p>
        </p:txBody>
      </p:sp>
      <p:sp>
        <p:nvSpPr>
          <p:cNvPr id="121" name="Shape 12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a:t>This goal is achieved mainly by following 2 processes-</a:t>
            </a:r>
          </a:p>
          <a:p>
            <a:pPr indent="-342900" lvl="0" marL="457200" rtl="0">
              <a:spcBef>
                <a:spcPts val="0"/>
              </a:spcBef>
              <a:spcAft>
                <a:spcPts val="0"/>
              </a:spcAft>
              <a:buSzPts val="1800"/>
              <a:buAutoNum type="arabicPeriod"/>
            </a:pPr>
            <a:r>
              <a:rPr lang="en"/>
              <a:t>Temporal Filtering by using Euro filter</a:t>
            </a:r>
          </a:p>
          <a:p>
            <a:pPr indent="-342900" lvl="0" marL="457200">
              <a:spcBef>
                <a:spcPts val="0"/>
              </a:spcBef>
              <a:buSzPts val="1800"/>
              <a:buAutoNum type="arabicPeriod"/>
            </a:pPr>
            <a:r>
              <a:rPr lang="en"/>
              <a:t>Minimising total objective energy using </a:t>
            </a:r>
            <a:r>
              <a:rPr lang="en">
                <a:solidFill>
                  <a:srgbClr val="222222"/>
                </a:solidFill>
                <a:highlight>
                  <a:srgbClr val="FFFFFF"/>
                </a:highlight>
              </a:rPr>
              <a:t>Levenberg–Marquardt</a:t>
            </a:r>
            <a:r>
              <a:rPr lang="en"/>
              <a:t> Algorithm </a:t>
            </a:r>
          </a:p>
        </p:txBody>
      </p:sp>
      <p:pic>
        <p:nvPicPr>
          <p:cNvPr id="122" name="Shape 122"/>
          <p:cNvPicPr preferRelativeResize="0"/>
          <p:nvPr/>
        </p:nvPicPr>
        <p:blipFill>
          <a:blip r:embed="rId3">
            <a:alphaModFix/>
          </a:blip>
          <a:stretch>
            <a:fillRect/>
          </a:stretch>
        </p:blipFill>
        <p:spPr>
          <a:xfrm>
            <a:off x="778838" y="2443300"/>
            <a:ext cx="7077075" cy="2171700"/>
          </a:xfrm>
          <a:prstGeom prst="rect">
            <a:avLst/>
          </a:prstGeom>
          <a:noFill/>
          <a:ln>
            <a:noFill/>
          </a:ln>
        </p:spPr>
      </p:pic>
      <p:sp>
        <p:nvSpPr>
          <p:cNvPr id="123" name="Shape 123"/>
          <p:cNvSpPr txBox="1"/>
          <p:nvPr/>
        </p:nvSpPr>
        <p:spPr>
          <a:xfrm>
            <a:off x="251000" y="4840950"/>
            <a:ext cx="7052400" cy="203100"/>
          </a:xfrm>
          <a:prstGeom prst="rect">
            <a:avLst/>
          </a:prstGeom>
          <a:noFill/>
          <a:ln>
            <a:noFill/>
          </a:ln>
        </p:spPr>
        <p:txBody>
          <a:bodyPr anchorCtr="0" anchor="t" bIns="91425" lIns="91425" rIns="91425" wrap="square" tIns="91425">
            <a:noAutofit/>
          </a:bodyPr>
          <a:lstStyle/>
          <a:p>
            <a:pPr lvl="0" rtl="0">
              <a:spcBef>
                <a:spcPts val="0"/>
              </a:spcBef>
              <a:buNone/>
            </a:pPr>
            <a:r>
              <a:rPr lang="en"/>
              <a:t>Image Source : The VNECT Paper</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Euro Filter</a:t>
            </a:r>
          </a:p>
        </p:txBody>
      </p:sp>
      <p:sp>
        <p:nvSpPr>
          <p:cNvPr id="129" name="Shape 129"/>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a:t>The temporal filter used was the 1 euro filter by Casiez et al. (2012) as it is a lightweight filter and it has been specifically designed to minimize jitter and lag when tracking human motion.</a:t>
            </a:r>
          </a:p>
          <a:p>
            <a:pPr indent="-342900" lvl="0" marL="457200" rtl="0">
              <a:spcBef>
                <a:spcPts val="0"/>
              </a:spcBef>
              <a:spcAft>
                <a:spcPts val="0"/>
              </a:spcAft>
              <a:buSzPts val="1800"/>
              <a:buChar char="●"/>
            </a:pPr>
            <a:r>
              <a:rPr lang="en"/>
              <a:t>It uses a first order low-pass filter with an adaptive cutoff frequency: at low speeds, a low cutoff stabilizes the signal by reducing jitter, but as speed increases, the cutoff is increased to reduce lag. </a:t>
            </a:r>
          </a:p>
          <a:p>
            <a:pPr indent="-342900" lvl="0" marL="457200">
              <a:spcBef>
                <a:spcPts val="0"/>
              </a:spcBef>
              <a:buSzPts val="1800"/>
              <a:buChar char="●"/>
            </a:pPr>
            <a:r>
              <a:rPr lang="en"/>
              <a:t>It is lightweight and has very little lag which are beneficial when writing a real time implementation of the complete algorithm</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Minimising Total Objective Energy</a:t>
            </a:r>
          </a:p>
        </p:txBody>
      </p:sp>
      <p:sp>
        <p:nvSpPr>
          <p:cNvPr id="135" name="Shape 135"/>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a:t>It was observed that to obtain temporal consistencies and to reduce pose inaccuracies we need to minimise 4 basic quantities-</a:t>
            </a:r>
          </a:p>
          <a:p>
            <a:pPr indent="-342900" lvl="0" marL="457200" rtl="0">
              <a:spcBef>
                <a:spcPts val="0"/>
              </a:spcBef>
              <a:spcAft>
                <a:spcPts val="0"/>
              </a:spcAft>
              <a:buSzPts val="1800"/>
              <a:buAutoNum type="arabicPeriod"/>
            </a:pPr>
            <a:r>
              <a:rPr lang="en"/>
              <a:t>Inverse kinematic term</a:t>
            </a:r>
          </a:p>
          <a:p>
            <a:pPr indent="-342900" lvl="0" marL="457200" rtl="0">
              <a:spcBef>
                <a:spcPts val="0"/>
              </a:spcBef>
              <a:spcAft>
                <a:spcPts val="0"/>
              </a:spcAft>
              <a:buSzPts val="1800"/>
              <a:buAutoNum type="arabicPeriod"/>
            </a:pPr>
            <a:r>
              <a:rPr lang="en"/>
              <a:t>Projective term </a:t>
            </a:r>
          </a:p>
          <a:p>
            <a:pPr indent="-342900" lvl="0" marL="457200" rtl="0">
              <a:spcBef>
                <a:spcPts val="0"/>
              </a:spcBef>
              <a:spcAft>
                <a:spcPts val="0"/>
              </a:spcAft>
              <a:buSzPts val="1800"/>
              <a:buAutoNum type="arabicPeriod"/>
            </a:pPr>
            <a:r>
              <a:rPr lang="en"/>
              <a:t>Temporal </a:t>
            </a:r>
            <a:r>
              <a:rPr lang="en"/>
              <a:t>smoothening</a:t>
            </a:r>
            <a:r>
              <a:rPr lang="en"/>
              <a:t> term</a:t>
            </a:r>
          </a:p>
          <a:p>
            <a:pPr indent="-342900" lvl="0" marL="457200">
              <a:spcBef>
                <a:spcPts val="0"/>
              </a:spcBef>
              <a:buSzPts val="1800"/>
              <a:buAutoNum type="arabicPeriod"/>
            </a:pPr>
            <a:r>
              <a:rPr lang="en"/>
              <a:t>Depth </a:t>
            </a:r>
            <a:r>
              <a:rPr lang="en"/>
              <a:t>smoothening</a:t>
            </a:r>
            <a:r>
              <a:rPr lang="en"/>
              <a:t> term</a:t>
            </a:r>
          </a:p>
        </p:txBody>
      </p:sp>
      <p:pic>
        <p:nvPicPr>
          <p:cNvPr id="136" name="Shape 136"/>
          <p:cNvPicPr preferRelativeResize="0"/>
          <p:nvPr/>
        </p:nvPicPr>
        <p:blipFill>
          <a:blip r:embed="rId3">
            <a:alphaModFix/>
          </a:blip>
          <a:stretch>
            <a:fillRect/>
          </a:stretch>
        </p:blipFill>
        <p:spPr>
          <a:xfrm>
            <a:off x="2080800" y="3483325"/>
            <a:ext cx="4832400" cy="974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Inverse Kinematic Term</a:t>
            </a:r>
          </a:p>
          <a:p>
            <a:pPr lvl="0">
              <a:spcBef>
                <a:spcPts val="0"/>
              </a:spcBef>
              <a:buNone/>
            </a:pPr>
            <a:r>
              <a:t/>
            </a:r>
            <a:endParaRPr/>
          </a:p>
        </p:txBody>
      </p:sp>
      <p:sp>
        <p:nvSpPr>
          <p:cNvPr id="142" name="Shape 142"/>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a:t>This term determines overall similarity of pose to 3D CNN output.It is implemented with L2 Loss.</a:t>
            </a:r>
          </a:p>
          <a:p>
            <a:pPr lvl="0">
              <a:spcBef>
                <a:spcPts val="0"/>
              </a:spcBef>
              <a:buNone/>
            </a:pPr>
            <a:r>
              <a:t/>
            </a:r>
            <a:endParaRPr/>
          </a:p>
          <a:p>
            <a:pPr indent="-342900" lvl="0" marL="457200" rtl="0">
              <a:spcBef>
                <a:spcPts val="0"/>
              </a:spcBef>
              <a:spcAft>
                <a:spcPts val="0"/>
              </a:spcAft>
              <a:buSzPts val="1800"/>
              <a:buChar char="●"/>
            </a:pPr>
            <a:r>
              <a:rPr lang="en"/>
              <a:t>Where P</a:t>
            </a:r>
            <a:r>
              <a:rPr baseline="-25000" lang="en"/>
              <a:t>t</a:t>
            </a:r>
            <a:r>
              <a:rPr b="1" baseline="30000" lang="en"/>
              <a:t>G</a:t>
            </a:r>
            <a:r>
              <a:rPr lang="en"/>
              <a:t> is final 3D pose .</a:t>
            </a:r>
          </a:p>
          <a:p>
            <a:pPr indent="-342900" lvl="0" marL="457200" rtl="0">
              <a:spcBef>
                <a:spcPts val="0"/>
              </a:spcBef>
              <a:spcAft>
                <a:spcPts val="0"/>
              </a:spcAft>
              <a:buSzPts val="1800"/>
              <a:buChar char="●"/>
            </a:pPr>
            <a:r>
              <a:rPr lang="en"/>
              <a:t>d determines global position(will be corrected using projective term which takes pose from root based frame to 3D world frame fitted on camera)</a:t>
            </a:r>
          </a:p>
          <a:p>
            <a:pPr indent="-342900" lvl="0" marL="457200" rtl="0">
              <a:spcBef>
                <a:spcPts val="0"/>
              </a:spcBef>
              <a:buSzPts val="1800"/>
              <a:buChar char="●"/>
            </a:pPr>
            <a:r>
              <a:rPr lang="en"/>
              <a:t>P</a:t>
            </a:r>
            <a:r>
              <a:rPr baseline="-25000" lang="en"/>
              <a:t>t</a:t>
            </a:r>
            <a:r>
              <a:rPr b="1" baseline="30000" lang="en"/>
              <a:t>L</a:t>
            </a:r>
            <a:r>
              <a:rPr lang="en"/>
              <a:t> is 3D CNN Output.</a:t>
            </a:r>
          </a:p>
        </p:txBody>
      </p:sp>
      <p:pic>
        <p:nvPicPr>
          <p:cNvPr id="143" name="Shape 143"/>
          <p:cNvPicPr preferRelativeResize="0"/>
          <p:nvPr/>
        </p:nvPicPr>
        <p:blipFill>
          <a:blip r:embed="rId3">
            <a:alphaModFix/>
          </a:blip>
          <a:stretch>
            <a:fillRect/>
          </a:stretch>
        </p:blipFill>
        <p:spPr>
          <a:xfrm>
            <a:off x="2515350" y="1619450"/>
            <a:ext cx="3507075" cy="7944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Projection Term</a:t>
            </a:r>
          </a:p>
        </p:txBody>
      </p:sp>
      <p:sp>
        <p:nvSpPr>
          <p:cNvPr id="149" name="Shape 149"/>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a:t>The projection term E</a:t>
            </a:r>
            <a:r>
              <a:rPr b="1" baseline="-25000" lang="en"/>
              <a:t>proj</a:t>
            </a:r>
            <a:r>
              <a:rPr lang="en"/>
              <a:t> determines global position d and corrects the 3D pose by re-projection onto the detected 2D keypoints. </a:t>
            </a:r>
          </a:p>
          <a:p>
            <a:pPr indent="-342900" lvl="0" marL="457200" rtl="0">
              <a:spcBef>
                <a:spcPts val="0"/>
              </a:spcBef>
              <a:spcAft>
                <a:spcPts val="0"/>
              </a:spcAft>
              <a:buSzPts val="1800"/>
              <a:buChar char="●"/>
            </a:pPr>
            <a:r>
              <a:rPr lang="en"/>
              <a:t>We assume the pinhole projection model. If the camera calibration is unknown a vertical field of view of 54 degrees is assumed to get a generic camera matrix.</a:t>
            </a:r>
          </a:p>
          <a:p>
            <a:pPr indent="-342900" lvl="0" marL="457200" rtl="0">
              <a:spcBef>
                <a:spcPts val="0"/>
              </a:spcBef>
              <a:buSzPts val="1800"/>
              <a:buChar char="●"/>
            </a:pPr>
            <a:r>
              <a:rPr lang="en"/>
              <a:t>Here || is projection from 3D plane to image plane.</a:t>
            </a:r>
          </a:p>
        </p:txBody>
      </p:sp>
      <p:pic>
        <p:nvPicPr>
          <p:cNvPr id="150" name="Shape 150"/>
          <p:cNvPicPr preferRelativeResize="0"/>
          <p:nvPr/>
        </p:nvPicPr>
        <p:blipFill rotWithShape="1">
          <a:blip r:embed="rId3">
            <a:alphaModFix/>
          </a:blip>
          <a:srcRect b="0" l="0" r="2248" t="0"/>
          <a:stretch/>
        </p:blipFill>
        <p:spPr>
          <a:xfrm>
            <a:off x="2372775" y="3397200"/>
            <a:ext cx="3942025" cy="900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Temporal Smoothening</a:t>
            </a:r>
          </a:p>
        </p:txBody>
      </p:sp>
      <p:sp>
        <p:nvSpPr>
          <p:cNvPr id="156" name="Shape 156"/>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a:t>Temporal stability is enforced with smoothness prior </a:t>
            </a:r>
          </a:p>
          <a:p>
            <a:pPr indent="-342900" lvl="0" marL="457200">
              <a:spcBef>
                <a:spcPts val="0"/>
              </a:spcBef>
              <a:buSzPts val="1800"/>
              <a:buChar char="●"/>
            </a:pPr>
            <a:r>
              <a:rPr lang="en"/>
              <a:t>We are penalizing the acceleration P</a:t>
            </a:r>
            <a:r>
              <a:rPr baseline="-25000" lang="en"/>
              <a:t>t</a:t>
            </a:r>
            <a:r>
              <a:rPr b="1" baseline="30000" lang="en"/>
              <a:t>G</a:t>
            </a:r>
            <a:r>
              <a:rPr lang="en"/>
              <a:t> to bring temporal stability.</a:t>
            </a:r>
          </a:p>
        </p:txBody>
      </p:sp>
      <p:pic>
        <p:nvPicPr>
          <p:cNvPr id="157" name="Shape 157"/>
          <p:cNvPicPr preferRelativeResize="0"/>
          <p:nvPr/>
        </p:nvPicPr>
        <p:blipFill rotWithShape="1">
          <a:blip r:embed="rId3">
            <a:alphaModFix/>
          </a:blip>
          <a:srcRect b="7252" l="0" r="0" t="0"/>
          <a:stretch/>
        </p:blipFill>
        <p:spPr>
          <a:xfrm>
            <a:off x="2403325" y="2617575"/>
            <a:ext cx="2354400" cy="651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Shape 16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Depth Smoothening</a:t>
            </a:r>
          </a:p>
        </p:txBody>
      </p:sp>
      <p:sp>
        <p:nvSpPr>
          <p:cNvPr id="163" name="Shape 16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lnSpc>
                <a:spcPct val="100000"/>
              </a:lnSpc>
              <a:spcBef>
                <a:spcPts val="0"/>
              </a:spcBef>
              <a:spcAft>
                <a:spcPts val="0"/>
              </a:spcAft>
              <a:buSzPts val="1800"/>
              <a:buChar char="●"/>
            </a:pPr>
            <a:r>
              <a:rPr lang="en"/>
              <a:t>To counteract the strong depth uncertainty in monocular reconstruction, we penalize large variations in depth additionally with E </a:t>
            </a:r>
            <a:r>
              <a:rPr baseline="-25000" lang="en"/>
              <a:t>depth</a:t>
            </a:r>
            <a:r>
              <a:rPr lang="en"/>
              <a:t> </a:t>
            </a:r>
          </a:p>
          <a:p>
            <a:pPr indent="-342900" lvl="0" marL="457200">
              <a:lnSpc>
                <a:spcPct val="100000"/>
              </a:lnSpc>
              <a:spcBef>
                <a:spcPts val="0"/>
              </a:spcBef>
              <a:buSzPts val="1800"/>
              <a:buChar char="●"/>
            </a:pPr>
            <a:r>
              <a:rPr lang="en"/>
              <a:t>Here the term is the Z component of the 3d velocity </a:t>
            </a:r>
          </a:p>
        </p:txBody>
      </p:sp>
      <p:pic>
        <p:nvPicPr>
          <p:cNvPr id="164" name="Shape 164"/>
          <p:cNvPicPr preferRelativeResize="0"/>
          <p:nvPr/>
        </p:nvPicPr>
        <p:blipFill>
          <a:blip r:embed="rId3">
            <a:alphaModFix/>
          </a:blip>
          <a:stretch>
            <a:fillRect/>
          </a:stretch>
        </p:blipFill>
        <p:spPr>
          <a:xfrm>
            <a:off x="6120875" y="1889800"/>
            <a:ext cx="305950" cy="391625"/>
          </a:xfrm>
          <a:prstGeom prst="rect">
            <a:avLst/>
          </a:prstGeom>
          <a:noFill/>
          <a:ln>
            <a:noFill/>
          </a:ln>
        </p:spPr>
      </p:pic>
      <p:pic>
        <p:nvPicPr>
          <p:cNvPr id="165" name="Shape 165"/>
          <p:cNvPicPr preferRelativeResize="0"/>
          <p:nvPr/>
        </p:nvPicPr>
        <p:blipFill rotWithShape="1">
          <a:blip r:embed="rId4">
            <a:alphaModFix/>
          </a:blip>
          <a:srcRect b="0" l="0" r="0" t="0"/>
          <a:stretch/>
        </p:blipFill>
        <p:spPr>
          <a:xfrm>
            <a:off x="2484800" y="2646275"/>
            <a:ext cx="2648525" cy="6231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Least Squares Minimisation</a:t>
            </a:r>
          </a:p>
        </p:txBody>
      </p:sp>
      <p:sp>
        <p:nvSpPr>
          <p:cNvPr id="171" name="Shape 17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a:t>We finally do a weighted sum of these 4 quantities to obtain total objective function (Weights obtained </a:t>
            </a:r>
            <a:r>
              <a:rPr lang="en"/>
              <a:t>empirically</a:t>
            </a:r>
            <a:r>
              <a:rPr lang="en"/>
              <a:t>).</a:t>
            </a:r>
          </a:p>
          <a:p>
            <a:pPr indent="-342900" lvl="0" marL="457200" rtl="0">
              <a:spcBef>
                <a:spcPts val="0"/>
              </a:spcBef>
              <a:spcAft>
                <a:spcPts val="0"/>
              </a:spcAft>
              <a:buSzPts val="1800"/>
              <a:buChar char="●"/>
            </a:pPr>
            <a:r>
              <a:rPr lang="en"/>
              <a:t>Then we run the iterative </a:t>
            </a:r>
            <a:r>
              <a:rPr lang="en">
                <a:solidFill>
                  <a:srgbClr val="222222"/>
                </a:solidFill>
                <a:highlight>
                  <a:srgbClr val="FFFFFF"/>
                </a:highlight>
              </a:rPr>
              <a:t>Levenberg–Marquardt algorithm </a:t>
            </a:r>
            <a:r>
              <a:rPr lang="en">
                <a:solidFill>
                  <a:srgbClr val="666666"/>
                </a:solidFill>
                <a:highlight>
                  <a:srgbClr val="FFFFFF"/>
                </a:highlight>
              </a:rPr>
              <a:t>to get 3D pose which minimizes the objective function</a:t>
            </a:r>
          </a:p>
          <a:p>
            <a:pPr indent="-342900" lvl="0" marL="457200" rtl="0">
              <a:spcBef>
                <a:spcPts val="0"/>
              </a:spcBef>
              <a:spcAft>
                <a:spcPts val="0"/>
              </a:spcAft>
              <a:buClr>
                <a:srgbClr val="666666"/>
              </a:buClr>
              <a:buSzPts val="1800"/>
              <a:buChar char="●"/>
            </a:pPr>
            <a:r>
              <a:rPr lang="en">
                <a:solidFill>
                  <a:srgbClr val="666666"/>
                </a:solidFill>
                <a:highlight>
                  <a:srgbClr val="FFFFFF"/>
                </a:highlight>
              </a:rPr>
              <a:t>We pass this 3D pose through another temporal filter to get the final 3D output</a:t>
            </a:r>
          </a:p>
          <a:p>
            <a:pPr indent="-342900" lvl="0" marL="457200">
              <a:spcBef>
                <a:spcPts val="0"/>
              </a:spcBef>
              <a:buClr>
                <a:srgbClr val="666666"/>
              </a:buClr>
              <a:buSzPts val="1800"/>
              <a:buChar char="●"/>
            </a:pPr>
            <a:r>
              <a:rPr lang="en">
                <a:solidFill>
                  <a:srgbClr val="666666"/>
                </a:solidFill>
                <a:highlight>
                  <a:srgbClr val="FFFFFF"/>
                </a:highlight>
              </a:rPr>
              <a:t>To get the final 2D pose in the image plane, we again project it using the camera matrix</a:t>
            </a:r>
          </a:p>
        </p:txBody>
      </p:sp>
      <p:pic>
        <p:nvPicPr>
          <p:cNvPr id="172" name="Shape 172"/>
          <p:cNvPicPr preferRelativeResize="0"/>
          <p:nvPr/>
        </p:nvPicPr>
        <p:blipFill>
          <a:blip r:embed="rId3">
            <a:alphaModFix/>
          </a:blip>
          <a:stretch>
            <a:fillRect/>
          </a:stretch>
        </p:blipFill>
        <p:spPr>
          <a:xfrm>
            <a:off x="2905800" y="3483350"/>
            <a:ext cx="4832400" cy="9747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Shape 177"/>
          <p:cNvSpPr txBox="1"/>
          <p:nvPr>
            <p:ph type="title"/>
          </p:nvPr>
        </p:nvSpPr>
        <p:spPr>
          <a:xfrm>
            <a:off x="311700" y="292250"/>
            <a:ext cx="8520600" cy="572700"/>
          </a:xfrm>
          <a:prstGeom prst="rect">
            <a:avLst/>
          </a:prstGeom>
        </p:spPr>
        <p:txBody>
          <a:bodyPr anchorCtr="0" anchor="t" bIns="91425" lIns="91425" rIns="91425" wrap="square" tIns="91425">
            <a:noAutofit/>
          </a:bodyPr>
          <a:lstStyle/>
          <a:p>
            <a:pPr lvl="0">
              <a:spcBef>
                <a:spcPts val="0"/>
              </a:spcBef>
              <a:buNone/>
            </a:pPr>
            <a:r>
              <a:rPr lang="en"/>
              <a:t>References:</a:t>
            </a:r>
          </a:p>
        </p:txBody>
      </p:sp>
      <p:sp>
        <p:nvSpPr>
          <p:cNvPr id="178" name="Shape 178"/>
          <p:cNvSpPr txBox="1"/>
          <p:nvPr>
            <p:ph idx="1" type="body"/>
          </p:nvPr>
        </p:nvSpPr>
        <p:spPr>
          <a:xfrm>
            <a:off x="311700" y="969150"/>
            <a:ext cx="8520600" cy="3416400"/>
          </a:xfrm>
          <a:prstGeom prst="rect">
            <a:avLst/>
          </a:prstGeom>
        </p:spPr>
        <p:txBody>
          <a:bodyPr anchorCtr="0" anchor="t" bIns="91425" lIns="91425" rIns="91425" wrap="square" tIns="91425">
            <a:noAutofit/>
          </a:bodyPr>
          <a:lstStyle/>
          <a:p>
            <a:pPr indent="-342900" lvl="0" marL="457200" marR="127000" rtl="0">
              <a:lnSpc>
                <a:spcPct val="150000"/>
              </a:lnSpc>
              <a:spcBef>
                <a:spcPts val="0"/>
              </a:spcBef>
              <a:spcAft>
                <a:spcPts val="0"/>
              </a:spcAft>
              <a:buClr>
                <a:srgbClr val="003366"/>
              </a:buClr>
              <a:buSzPts val="1800"/>
              <a:buFont typeface="Verdana"/>
              <a:buChar char="●"/>
            </a:pPr>
            <a:r>
              <a:rPr lang="en">
                <a:solidFill>
                  <a:srgbClr val="000000"/>
                </a:solidFill>
                <a:latin typeface="Verdana"/>
                <a:ea typeface="Verdana"/>
                <a:cs typeface="Verdana"/>
                <a:sym typeface="Verdana"/>
              </a:rPr>
              <a:t>Mehta et al.</a:t>
            </a:r>
            <a:r>
              <a:rPr b="1" lang="en">
                <a:solidFill>
                  <a:srgbClr val="003366"/>
                </a:solidFill>
                <a:latin typeface="Verdana"/>
                <a:ea typeface="Verdana"/>
                <a:cs typeface="Verdana"/>
                <a:sym typeface="Verdana"/>
              </a:rPr>
              <a:t> </a:t>
            </a:r>
            <a:r>
              <a:rPr lang="en">
                <a:solidFill>
                  <a:srgbClr val="003366"/>
                </a:solidFill>
                <a:latin typeface="Verdana"/>
                <a:ea typeface="Verdana"/>
                <a:cs typeface="Verdana"/>
                <a:sym typeface="Verdana"/>
              </a:rPr>
              <a:t>. </a:t>
            </a:r>
            <a:r>
              <a:rPr lang="en" u="sng">
                <a:solidFill>
                  <a:srgbClr val="000000"/>
                </a:solidFill>
                <a:latin typeface="Verdana"/>
                <a:ea typeface="Verdana"/>
                <a:cs typeface="Verdana"/>
                <a:sym typeface="Verdana"/>
              </a:rPr>
              <a:t>VNect: Real-time 3D Human Pose Estimation with a Single RGB Camera</a:t>
            </a:r>
            <a:r>
              <a:rPr lang="en">
                <a:solidFill>
                  <a:srgbClr val="000000"/>
                </a:solidFill>
                <a:latin typeface="Verdana"/>
                <a:ea typeface="Verdana"/>
                <a:cs typeface="Verdana"/>
                <a:sym typeface="Verdana"/>
              </a:rPr>
              <a:t> </a:t>
            </a:r>
            <a:r>
              <a:rPr lang="en">
                <a:solidFill>
                  <a:srgbClr val="003366"/>
                </a:solidFill>
                <a:latin typeface="Verdana"/>
                <a:ea typeface="Verdana"/>
                <a:cs typeface="Verdana"/>
                <a:sym typeface="Verdana"/>
              </a:rPr>
              <a:t>(</a:t>
            </a:r>
            <a:r>
              <a:rPr lang="en">
                <a:solidFill>
                  <a:srgbClr val="000000"/>
                </a:solidFill>
                <a:latin typeface="Verdana"/>
                <a:ea typeface="Verdana"/>
                <a:cs typeface="Verdana"/>
                <a:sym typeface="Verdana"/>
                <a:hlinkClick r:id="rId3"/>
              </a:rPr>
              <a:t>SIGGRAPH 2017</a:t>
            </a:r>
            <a:r>
              <a:rPr lang="en">
                <a:solidFill>
                  <a:srgbClr val="003366"/>
                </a:solidFill>
                <a:latin typeface="Verdana"/>
                <a:ea typeface="Verdana"/>
                <a:cs typeface="Verdana"/>
                <a:sym typeface="Verdana"/>
              </a:rPr>
              <a:t>)</a:t>
            </a:r>
          </a:p>
          <a:p>
            <a:pPr indent="-342900" lvl="0" marL="457200" marR="127000" rtl="0">
              <a:lnSpc>
                <a:spcPct val="150000"/>
              </a:lnSpc>
              <a:spcBef>
                <a:spcPts val="0"/>
              </a:spcBef>
              <a:spcAft>
                <a:spcPts val="0"/>
              </a:spcAft>
              <a:buClr>
                <a:srgbClr val="003366"/>
              </a:buClr>
              <a:buSzPts val="1800"/>
              <a:buFont typeface="Verdana"/>
              <a:buChar char="●"/>
            </a:pPr>
            <a:r>
              <a:rPr lang="en">
                <a:solidFill>
                  <a:schemeClr val="dk1"/>
                </a:solidFill>
              </a:rPr>
              <a:t>Casiez, G., Roussel, N. and Vogel, D. (2012). </a:t>
            </a:r>
            <a:r>
              <a:rPr lang="en" u="sng">
                <a:solidFill>
                  <a:srgbClr val="000000"/>
                </a:solidFill>
                <a:hlinkClick r:id="rId4"/>
              </a:rPr>
              <a:t>1€ Filter: A Simple Speed-based Low-pass Filter for Noisy Input in Interactive Systems.</a:t>
            </a:r>
            <a:r>
              <a:rPr lang="en">
                <a:solidFill>
                  <a:srgbClr val="000000"/>
                </a:solidFill>
              </a:rPr>
              <a:t> </a:t>
            </a:r>
            <a:r>
              <a:rPr lang="en">
                <a:solidFill>
                  <a:schemeClr val="dk1"/>
                </a:solidFill>
              </a:rPr>
              <a:t>Proceedings of the ACM Conference on Human Factors in Computing Systems (CHI '12). </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t/>
            </a:r>
            <a:endParaRPr/>
          </a:p>
        </p:txBody>
      </p:sp>
      <p:sp>
        <p:nvSpPr>
          <p:cNvPr id="61" name="Shape 6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t/>
            </a:r>
            <a:endParaRPr/>
          </a:p>
        </p:txBody>
      </p:sp>
      <p:sp>
        <p:nvSpPr>
          <p:cNvPr id="62" name="Shape 62" title="vnect demo">
            <a:hlinkClick r:id="rId3"/>
          </p:cNvPr>
          <p:cNvSpPr/>
          <p:nvPr/>
        </p:nvSpPr>
        <p:spPr>
          <a:xfrm>
            <a:off x="1395374" y="544925"/>
            <a:ext cx="5954900" cy="4466175"/>
          </a:xfrm>
          <a:prstGeom prst="rect">
            <a:avLst/>
          </a:prstGeom>
          <a:blipFill>
            <a:blip r:embed="rId4">
              <a:alphaModFix/>
            </a:blip>
            <a:stretch>
              <a:fillRect/>
            </a:stretch>
          </a:blipFill>
          <a:ln>
            <a:noFill/>
          </a:ln>
        </p:spPr>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Source:</a:t>
            </a:r>
          </a:p>
        </p:txBody>
      </p:sp>
      <p:sp>
        <p:nvSpPr>
          <p:cNvPr id="68" name="Shape 68"/>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0"/>
              </a:spcBef>
              <a:buSzPts val="1800"/>
              <a:buChar char="●"/>
            </a:pPr>
            <a:r>
              <a:rPr lang="en"/>
              <a:t>We have implemented the paper :”</a:t>
            </a:r>
            <a:r>
              <a:rPr i="1" lang="en" sz="1400">
                <a:solidFill>
                  <a:srgbClr val="111111"/>
                </a:solidFill>
              </a:rPr>
              <a:t>VNect: Real-time 3D Human Pose Estimation with a Single RGB Camera</a:t>
            </a:r>
            <a:r>
              <a:rPr lang="en"/>
              <a:t>” by Mehta et al. from mpi-inf presented at SIGGRAPH 2017</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Problem Motivation :</a:t>
            </a:r>
          </a:p>
        </p:txBody>
      </p:sp>
      <p:sp>
        <p:nvSpPr>
          <p:cNvPr id="74" name="Shape 74"/>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a:t>This approach is the  first monocular RGB method usable in real-time applications such as 3D character control ,Virtual Reality ,Ubiquitous Motion Capture with Smartphones.</a:t>
            </a:r>
          </a:p>
          <a:p>
            <a:pPr indent="-342900" lvl="0" marL="457200" rtl="0">
              <a:spcBef>
                <a:spcPts val="0"/>
              </a:spcBef>
              <a:spcAft>
                <a:spcPts val="0"/>
              </a:spcAft>
              <a:buSzPts val="1800"/>
              <a:buChar char="●"/>
            </a:pPr>
            <a:r>
              <a:rPr lang="en"/>
              <a:t>Virtual Reality has many applications and this method enables them from a single consumer color camera.</a:t>
            </a:r>
          </a:p>
          <a:p>
            <a:pPr indent="-342900" lvl="0" marL="457200" rtl="0">
              <a:spcBef>
                <a:spcPts val="0"/>
              </a:spcBef>
              <a:buSzPts val="1800"/>
              <a:buChar char="●"/>
            </a:pPr>
            <a:r>
              <a:rPr lang="en"/>
              <a:t>Real-time motion capture solutions provide a natural interface for game characters and virtual avatars, which go beyond classical mouse and gamepad control.</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t>Problem Motivation :</a:t>
            </a:r>
          </a:p>
        </p:txBody>
      </p:sp>
      <p:sp>
        <p:nvSpPr>
          <p:cNvPr id="80" name="Shape 80"/>
          <p:cNvSpPr txBox="1"/>
          <p:nvPr>
            <p:ph idx="1" type="body"/>
          </p:nvPr>
        </p:nvSpPr>
        <p:spPr>
          <a:xfrm>
            <a:off x="311700" y="663600"/>
            <a:ext cx="8520600" cy="3416400"/>
          </a:xfrm>
          <a:prstGeom prst="rect">
            <a:avLst/>
          </a:prstGeom>
        </p:spPr>
        <p:txBody>
          <a:bodyPr anchorCtr="0" anchor="t" bIns="91425" lIns="91425" rIns="91425" wrap="square" tIns="91425">
            <a:noAutofit/>
          </a:bodyPr>
          <a:lstStyle/>
          <a:p>
            <a:pPr lvl="0" rtl="0">
              <a:spcBef>
                <a:spcPts val="0"/>
              </a:spcBef>
              <a:buNone/>
            </a:pPr>
            <a:r>
              <a:t/>
            </a:r>
            <a:endParaRPr/>
          </a:p>
          <a:p>
            <a:pPr indent="-342900" lvl="0" marL="457200" rtl="0">
              <a:spcBef>
                <a:spcPts val="0"/>
              </a:spcBef>
              <a:spcAft>
                <a:spcPts val="0"/>
              </a:spcAft>
              <a:buSzPts val="1800"/>
              <a:buChar char="●"/>
            </a:pPr>
            <a:r>
              <a:rPr lang="en"/>
              <a:t>Motion capture with smartphones :  By streaming the video to a machine with sufficient capabilities for the algorithm, one can turn any smart phone into a lightweight, fully-automatic, handheld motion capture sensor turning smartphones into motion capture devices for casual users without additional sensing devices.</a:t>
            </a:r>
          </a:p>
          <a:p>
            <a:pPr indent="-342900" lvl="0" marL="457200" rtl="0">
              <a:spcBef>
                <a:spcPts val="0"/>
              </a:spcBef>
              <a:buSzPts val="1800"/>
              <a:buChar char="●"/>
            </a:pPr>
            <a:r>
              <a:rPr lang="en"/>
              <a:t>In short we will be getting a rgb-d camera (say kinect) like output with a single monocular rgb camera and the approach is more broadly applicable than RGB-D solutions, i.e., it works for outdoor scenes, community videos, and we only need atmost low quality commodity RGB cameras.</a:t>
            </a:r>
          </a:p>
          <a:p>
            <a:pPr lvl="0" rt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ctrTitle"/>
          </p:nvPr>
        </p:nvSpPr>
        <p:spPr>
          <a:xfrm>
            <a:off x="311700" y="621300"/>
            <a:ext cx="8520600" cy="1086000"/>
          </a:xfrm>
          <a:prstGeom prst="rect">
            <a:avLst/>
          </a:prstGeom>
        </p:spPr>
        <p:txBody>
          <a:bodyPr anchorCtr="0" anchor="b" bIns="91425" lIns="91425" rIns="91425" wrap="square" tIns="91425">
            <a:noAutofit/>
          </a:bodyPr>
          <a:lstStyle/>
          <a:p>
            <a:pPr lvl="0">
              <a:spcBef>
                <a:spcPts val="0"/>
              </a:spcBef>
              <a:buNone/>
            </a:pPr>
            <a:r>
              <a:rPr lang="en"/>
              <a:t>Project Pipeline</a:t>
            </a:r>
          </a:p>
        </p:txBody>
      </p:sp>
      <p:sp>
        <p:nvSpPr>
          <p:cNvPr id="86" name="Shape 86"/>
          <p:cNvSpPr txBox="1"/>
          <p:nvPr>
            <p:ph idx="1" type="subTitle"/>
          </p:nvPr>
        </p:nvSpPr>
        <p:spPr>
          <a:xfrm>
            <a:off x="311700" y="2834125"/>
            <a:ext cx="8520600" cy="792600"/>
          </a:xfrm>
          <a:prstGeom prst="rect">
            <a:avLst/>
          </a:prstGeom>
        </p:spPr>
        <p:txBody>
          <a:bodyPr anchorCtr="0" anchor="t" bIns="91425" lIns="91425" rIns="91425" wrap="square" tIns="91425">
            <a:noAutofit/>
          </a:bodyPr>
          <a:lstStyle/>
          <a:p>
            <a:pPr lvl="0">
              <a:spcBef>
                <a:spcPts val="0"/>
              </a:spcBef>
              <a:buNone/>
            </a:pPr>
            <a:r>
              <a:t/>
            </a:r>
            <a:endParaRPr/>
          </a:p>
        </p:txBody>
      </p:sp>
      <p:pic>
        <p:nvPicPr>
          <p:cNvPr id="87" name="Shape 87"/>
          <p:cNvPicPr preferRelativeResize="0"/>
          <p:nvPr/>
        </p:nvPicPr>
        <p:blipFill>
          <a:blip r:embed="rId3">
            <a:alphaModFix/>
          </a:blip>
          <a:stretch>
            <a:fillRect/>
          </a:stretch>
        </p:blipFill>
        <p:spPr>
          <a:xfrm>
            <a:off x="0" y="1863900"/>
            <a:ext cx="9144001" cy="2963875"/>
          </a:xfrm>
          <a:prstGeom prst="rect">
            <a:avLst/>
          </a:prstGeom>
          <a:noFill/>
          <a:ln>
            <a:noFill/>
          </a:ln>
        </p:spPr>
      </p:pic>
      <p:sp>
        <p:nvSpPr>
          <p:cNvPr id="88" name="Shape 88"/>
          <p:cNvSpPr txBox="1"/>
          <p:nvPr/>
        </p:nvSpPr>
        <p:spPr>
          <a:xfrm>
            <a:off x="251000" y="4840950"/>
            <a:ext cx="7052400" cy="203100"/>
          </a:xfrm>
          <a:prstGeom prst="rect">
            <a:avLst/>
          </a:prstGeom>
          <a:noFill/>
          <a:ln>
            <a:noFill/>
          </a:ln>
        </p:spPr>
        <p:txBody>
          <a:bodyPr anchorCtr="0" anchor="t" bIns="91425" lIns="91425" rIns="91425" wrap="square" tIns="91425">
            <a:noAutofit/>
          </a:bodyPr>
          <a:lstStyle/>
          <a:p>
            <a:pPr lvl="0">
              <a:spcBef>
                <a:spcPts val="0"/>
              </a:spcBef>
              <a:buNone/>
            </a:pPr>
            <a:r>
              <a:rPr lang="en"/>
              <a:t>Image Source : The VNECT Paper</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Shape 9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IMPLEMENTATION</a:t>
            </a:r>
          </a:p>
        </p:txBody>
      </p:sp>
      <p:sp>
        <p:nvSpPr>
          <p:cNvPr id="94" name="Shape 94"/>
          <p:cNvSpPr txBox="1"/>
          <p:nvPr>
            <p:ph idx="1" type="body"/>
          </p:nvPr>
        </p:nvSpPr>
        <p:spPr>
          <a:xfrm>
            <a:off x="311700" y="1641375"/>
            <a:ext cx="8520600" cy="3416400"/>
          </a:xfrm>
          <a:prstGeom prst="rect">
            <a:avLst/>
          </a:prstGeom>
        </p:spPr>
        <p:txBody>
          <a:bodyPr anchorCtr="0" anchor="t" bIns="91425" lIns="91425" rIns="91425" wrap="square" tIns="91425">
            <a:noAutofit/>
          </a:bodyPr>
          <a:lstStyle/>
          <a:p>
            <a:pPr indent="-342900" lvl="0" marL="457200">
              <a:spcBef>
                <a:spcPts val="0"/>
              </a:spcBef>
              <a:spcAft>
                <a:spcPts val="0"/>
              </a:spcAft>
              <a:buSzPts val="1800"/>
              <a:buChar char="●"/>
            </a:pPr>
            <a:r>
              <a:rPr lang="en"/>
              <a:t>Our implementation mainly comprised of 4 Stages-</a:t>
            </a:r>
          </a:p>
          <a:p>
            <a:pPr indent="-342900" lvl="0" marL="457200" rtl="0">
              <a:spcBef>
                <a:spcPts val="0"/>
              </a:spcBef>
              <a:spcAft>
                <a:spcPts val="0"/>
              </a:spcAft>
              <a:buSzPts val="1800"/>
              <a:buAutoNum type="arabicPeriod"/>
            </a:pPr>
            <a:r>
              <a:rPr lang="en"/>
              <a:t>Bounding Box Tracker</a:t>
            </a:r>
          </a:p>
          <a:p>
            <a:pPr indent="-342900" lvl="0" marL="457200" rtl="0">
              <a:spcBef>
                <a:spcPts val="0"/>
              </a:spcBef>
              <a:spcAft>
                <a:spcPts val="0"/>
              </a:spcAft>
              <a:buSzPts val="1800"/>
              <a:buAutoNum type="arabicPeriod"/>
            </a:pPr>
            <a:r>
              <a:rPr lang="en"/>
              <a:t>CNN Pose Regression</a:t>
            </a:r>
          </a:p>
          <a:p>
            <a:pPr indent="-342900" lvl="0" marL="457200" rtl="0">
              <a:spcBef>
                <a:spcPts val="0"/>
              </a:spcBef>
              <a:spcAft>
                <a:spcPts val="0"/>
              </a:spcAft>
              <a:buSzPts val="1800"/>
              <a:buAutoNum type="arabicPeriod"/>
            </a:pPr>
            <a:r>
              <a:rPr lang="en"/>
              <a:t>Temporal Filtering</a:t>
            </a:r>
          </a:p>
          <a:p>
            <a:pPr indent="-342900" lvl="0" marL="457200">
              <a:spcBef>
                <a:spcPts val="0"/>
              </a:spcBef>
              <a:buSzPts val="1800"/>
              <a:buAutoNum type="arabicPeriod"/>
            </a:pPr>
            <a:r>
              <a:rPr lang="en"/>
              <a:t>Kinematic Skeleton Fitting</a:t>
            </a:r>
          </a:p>
        </p:txBody>
      </p:sp>
      <p:sp>
        <p:nvSpPr>
          <p:cNvPr id="95" name="Shape 95"/>
          <p:cNvSpPr txBox="1"/>
          <p:nvPr/>
        </p:nvSpPr>
        <p:spPr>
          <a:xfrm>
            <a:off x="311700" y="1079625"/>
            <a:ext cx="8005500" cy="682500"/>
          </a:xfrm>
          <a:prstGeom prst="rect">
            <a:avLst/>
          </a:prstGeom>
          <a:noFill/>
          <a:ln>
            <a:noFill/>
          </a:ln>
        </p:spPr>
        <p:txBody>
          <a:bodyPr anchorCtr="0" anchor="t" bIns="91425" lIns="91425" rIns="91425" wrap="square" tIns="91425">
            <a:noAutofit/>
          </a:bodyPr>
          <a:lstStyle/>
          <a:p>
            <a:pPr indent="-342900" lvl="0" marL="457200">
              <a:spcBef>
                <a:spcPts val="0"/>
              </a:spcBef>
              <a:buSzPts val="1800"/>
              <a:buChar char="●"/>
            </a:pPr>
            <a:r>
              <a:rPr lang="en" sz="1800"/>
              <a:t>The Implementation was done in matlab , and we used Caffe for the CNN.</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Shape 10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Bounding Box Tracker</a:t>
            </a:r>
          </a:p>
        </p:txBody>
      </p:sp>
      <p:sp>
        <p:nvSpPr>
          <p:cNvPr id="101" name="Shape 10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sz="2400"/>
              <a:t>WHY</a:t>
            </a:r>
            <a:r>
              <a:rPr lang="en"/>
              <a:t> :</a:t>
            </a:r>
          </a:p>
          <a:p>
            <a:pPr indent="-342900" lvl="0" marL="457200" rtl="0">
              <a:spcBef>
                <a:spcPts val="0"/>
              </a:spcBef>
              <a:spcAft>
                <a:spcPts val="0"/>
              </a:spcAft>
              <a:buSzPts val="1800"/>
              <a:buChar char="●"/>
            </a:pPr>
            <a:r>
              <a:rPr lang="en"/>
              <a:t>By repeated experimentation, it was observed that runtime and accuracy of CNN was highly dependent on size of input image.</a:t>
            </a:r>
          </a:p>
          <a:p>
            <a:pPr indent="-342900" lvl="0" marL="457200" rtl="0">
              <a:spcBef>
                <a:spcPts val="0"/>
              </a:spcBef>
              <a:spcAft>
                <a:spcPts val="0"/>
              </a:spcAft>
              <a:buSzPts val="1800"/>
              <a:buChar char="●"/>
            </a:pPr>
            <a:r>
              <a:rPr lang="en"/>
              <a:t>Additionally, the CNN is trained for subject sizes in the range of 250–340 px in the frame, requiring averaging of predictions at multiple image scales per frame (scale space search) if processing the full frame at each time step. </a:t>
            </a:r>
          </a:p>
          <a:p>
            <a:pPr indent="-342900" lvl="0" marL="457200">
              <a:spcBef>
                <a:spcPts val="0"/>
              </a:spcBef>
              <a:buSzPts val="1800"/>
              <a:buChar char="●"/>
            </a:pPr>
            <a:r>
              <a:rPr lang="en"/>
              <a:t>Guaranteeing real-time rates necessitates restricting the size of the input to the network and tracking the scale of the person in the image to avoid searching the scale space in each frame.</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Shape 10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Bounding Box Tracker</a:t>
            </a:r>
          </a:p>
        </p:txBody>
      </p:sp>
      <p:sp>
        <p:nvSpPr>
          <p:cNvPr id="107" name="Shape 107"/>
          <p:cNvSpPr txBox="1"/>
          <p:nvPr>
            <p:ph idx="1" type="body"/>
          </p:nvPr>
        </p:nvSpPr>
        <p:spPr>
          <a:xfrm>
            <a:off x="311700" y="1017725"/>
            <a:ext cx="8520600" cy="2167800"/>
          </a:xfrm>
          <a:prstGeom prst="rect">
            <a:avLst/>
          </a:prstGeom>
        </p:spPr>
        <p:txBody>
          <a:bodyPr anchorCtr="0" anchor="t" bIns="91425" lIns="91425" rIns="91425" wrap="square" tIns="91425">
            <a:noAutofit/>
          </a:bodyPr>
          <a:lstStyle/>
          <a:p>
            <a:pPr lvl="0">
              <a:spcBef>
                <a:spcPts val="0"/>
              </a:spcBef>
              <a:buNone/>
            </a:pPr>
            <a:r>
              <a:rPr lang="en"/>
              <a:t>IMPLEMENTATION:</a:t>
            </a:r>
          </a:p>
          <a:p>
            <a:pPr indent="-342900" lvl="0" marL="457200" rtl="0">
              <a:lnSpc>
                <a:spcPct val="100000"/>
              </a:lnSpc>
              <a:spcBef>
                <a:spcPts val="0"/>
              </a:spcBef>
              <a:spcAft>
                <a:spcPts val="0"/>
              </a:spcAft>
              <a:buSzPts val="1800"/>
              <a:buChar char="●"/>
            </a:pPr>
            <a:r>
              <a:rPr lang="en"/>
              <a:t>The 2D pose predictions from the CNN at each frame are used to determine the BB for the next frame </a:t>
            </a:r>
          </a:p>
          <a:p>
            <a:pPr indent="-342900" lvl="0" marL="457200" rtl="0">
              <a:lnSpc>
                <a:spcPct val="100000"/>
              </a:lnSpc>
              <a:spcBef>
                <a:spcPts val="0"/>
              </a:spcBef>
              <a:spcAft>
                <a:spcPts val="0"/>
              </a:spcAft>
              <a:buSzPts val="1800"/>
              <a:buChar char="●"/>
            </a:pPr>
            <a:r>
              <a:rPr lang="en"/>
              <a:t>We make a slightly larger box around the predictions. </a:t>
            </a:r>
          </a:p>
          <a:p>
            <a:pPr indent="-342900" lvl="0" marL="457200">
              <a:lnSpc>
                <a:spcPct val="100000"/>
              </a:lnSpc>
              <a:spcBef>
                <a:spcPts val="0"/>
              </a:spcBef>
              <a:buSzPts val="1800"/>
              <a:buChar char="●"/>
            </a:pPr>
            <a:r>
              <a:rPr lang="en"/>
              <a:t>The smallest rectangle containing the key points.K is computed and augmented with a buffer area to obtain bounding box for next frame.</a:t>
            </a:r>
          </a:p>
        </p:txBody>
      </p:sp>
      <p:pic>
        <p:nvPicPr>
          <p:cNvPr id="108" name="Shape 108"/>
          <p:cNvPicPr preferRelativeResize="0"/>
          <p:nvPr/>
        </p:nvPicPr>
        <p:blipFill>
          <a:blip r:embed="rId3">
            <a:alphaModFix/>
          </a:blip>
          <a:stretch>
            <a:fillRect/>
          </a:stretch>
        </p:blipFill>
        <p:spPr>
          <a:xfrm>
            <a:off x="2742175" y="2995438"/>
            <a:ext cx="3333750" cy="2085975"/>
          </a:xfrm>
          <a:prstGeom prst="rect">
            <a:avLst/>
          </a:prstGeom>
          <a:noFill/>
          <a:ln>
            <a:noFill/>
          </a:ln>
        </p:spPr>
      </p:pic>
      <p:sp>
        <p:nvSpPr>
          <p:cNvPr id="109" name="Shape 109"/>
          <p:cNvSpPr txBox="1"/>
          <p:nvPr/>
        </p:nvSpPr>
        <p:spPr>
          <a:xfrm>
            <a:off x="251000" y="4840950"/>
            <a:ext cx="7052400" cy="203100"/>
          </a:xfrm>
          <a:prstGeom prst="rect">
            <a:avLst/>
          </a:prstGeom>
          <a:noFill/>
          <a:ln>
            <a:noFill/>
          </a:ln>
        </p:spPr>
        <p:txBody>
          <a:bodyPr anchorCtr="0" anchor="t" bIns="91425" lIns="91425" rIns="91425" wrap="square" tIns="91425">
            <a:noAutofit/>
          </a:bodyPr>
          <a:lstStyle/>
          <a:p>
            <a:pPr lvl="0" rtl="0">
              <a:spcBef>
                <a:spcPts val="0"/>
              </a:spcBef>
              <a:buNone/>
            </a:pPr>
            <a:r>
              <a:rPr lang="en"/>
              <a:t>Image Source : The VNECT Paper</a:t>
            </a: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