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3" r:id="rId3"/>
    <p:sldId id="257" r:id="rId4"/>
    <p:sldId id="258" r:id="rId5"/>
    <p:sldId id="259" r:id="rId6"/>
    <p:sldId id="262" r:id="rId7"/>
    <p:sldId id="273" r:id="rId8"/>
    <p:sldId id="272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9" r:id="rId28"/>
    <p:sldId id="285" r:id="rId29"/>
    <p:sldId id="286" r:id="rId30"/>
    <p:sldId id="287" r:id="rId31"/>
    <p:sldId id="288" r:id="rId32"/>
    <p:sldId id="274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2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BE774-BD7C-4C5C-BD51-DAB5C8748622}" type="datetimeFigureOut">
              <a:rPr lang="ko-KR" altLang="en-US" smtClean="0"/>
              <a:t>2017.10.20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E142C-B547-4217-B2F0-485285E79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099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37C4E-CE45-4B8C-9556-560A1A6F0B28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Soongsil Univ. HHS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12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460-ED13-42D3-9CC9-BC9DD055EAC0}" type="datetimeFigureOut">
              <a:rPr lang="ko-KR" altLang="en-US" smtClean="0"/>
              <a:t>2017.10.20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300E-1448-4FB0-B55F-0FAF6B210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62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460-ED13-42D3-9CC9-BC9DD055EAC0}" type="datetimeFigureOut">
              <a:rPr lang="ko-KR" altLang="en-US" smtClean="0"/>
              <a:t>2017.10.20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300E-1448-4FB0-B55F-0FAF6B210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67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460-ED13-42D3-9CC9-BC9DD055EAC0}" type="datetimeFigureOut">
              <a:rPr lang="ko-KR" altLang="en-US" smtClean="0"/>
              <a:t>2017.10.20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300E-1448-4FB0-B55F-0FAF6B210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3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460-ED13-42D3-9CC9-BC9DD055EAC0}" type="datetimeFigureOut">
              <a:rPr lang="ko-KR" altLang="en-US" smtClean="0"/>
              <a:t>2017.10.20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300E-1448-4FB0-B55F-0FAF6B210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56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460-ED13-42D3-9CC9-BC9DD055EAC0}" type="datetimeFigureOut">
              <a:rPr lang="ko-KR" altLang="en-US" smtClean="0"/>
              <a:t>2017.10.20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300E-1448-4FB0-B55F-0FAF6B210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63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460-ED13-42D3-9CC9-BC9DD055EAC0}" type="datetimeFigureOut">
              <a:rPr lang="ko-KR" altLang="en-US" smtClean="0"/>
              <a:t>2017.10.20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300E-1448-4FB0-B55F-0FAF6B210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70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460-ED13-42D3-9CC9-BC9DD055EAC0}" type="datetimeFigureOut">
              <a:rPr lang="ko-KR" altLang="en-US" smtClean="0"/>
              <a:t>2017.10.20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300E-1448-4FB0-B55F-0FAF6B210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31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460-ED13-42D3-9CC9-BC9DD055EAC0}" type="datetimeFigureOut">
              <a:rPr lang="ko-KR" altLang="en-US" smtClean="0"/>
              <a:t>2017.10.20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300E-1448-4FB0-B55F-0FAF6B210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77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460-ED13-42D3-9CC9-BC9DD055EAC0}" type="datetimeFigureOut">
              <a:rPr lang="ko-KR" altLang="en-US" smtClean="0"/>
              <a:t>2017.10.20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300E-1448-4FB0-B55F-0FAF6B210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5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460-ED13-42D3-9CC9-BC9DD055EAC0}" type="datetimeFigureOut">
              <a:rPr lang="ko-KR" altLang="en-US" smtClean="0"/>
              <a:t>2017.10.20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300E-1448-4FB0-B55F-0FAF6B210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62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8460-ED13-42D3-9CC9-BC9DD055EAC0}" type="datetimeFigureOut">
              <a:rPr lang="ko-KR" altLang="en-US" smtClean="0"/>
              <a:t>2017.10.20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300E-1448-4FB0-B55F-0FAF6B210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4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98460-ED13-42D3-9CC9-BC9DD055EAC0}" type="datetimeFigureOut">
              <a:rPr lang="ko-KR" altLang="en-US" smtClean="0"/>
              <a:t>2017.10.20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A300E-1448-4FB0-B55F-0FAF6B210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46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C%96%91%EC%9E%90%EC%95%94%ED%98%B8" TargetMode="External"/><Relationship Id="rId3" Type="http://schemas.openxmlformats.org/officeDocument/2006/relationships/hyperlink" Target="https://ko.wikipedia.org/wiki/%EC%96%91%EC%9E%90_%EC%BB%B4%ED%93%A8%ED%84%B0" TargetMode="External"/><Relationship Id="rId7" Type="http://schemas.openxmlformats.org/officeDocument/2006/relationships/hyperlink" Target="https://namu.moe/w/%EC%96%91%EC%9E%90%EC%97%AD%ED%95%99%EC%9D%98%20%ED%95%B4%EC%84%9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ibs.re.kr/newsletter/2014/12/sub_01.html" TargetMode="External"/><Relationship Id="rId5" Type="http://schemas.openxmlformats.org/officeDocument/2006/relationships/hyperlink" Target="https://ko.wikipedia.org/wiki/%ED%81%90%EB%B9%84%ED%8A%B8" TargetMode="External"/><Relationship Id="rId4" Type="http://schemas.openxmlformats.org/officeDocument/2006/relationships/hyperlink" Target="https://namu.wiki/w/%EC%96%91%EC%9E%90%EC%BB%B4%ED%93%A8%ED%84%B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quantum computer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3000"/>
                    </a14:imgEffect>
                    <a14:imgEffect>
                      <a14:brightnessContrast bright="-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10" y="463138"/>
            <a:ext cx="9144000" cy="59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5013" y="2492896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Future of Computer </a:t>
            </a:r>
            <a:r>
              <a:rPr lang="en-US" altLang="ko-KR" sz="36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D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evice</a:t>
            </a:r>
            <a:r>
              <a:rPr lang="en-US" altLang="ko-KR" sz="36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36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sz="36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Quantum Computer</a:t>
            </a:r>
            <a:br>
              <a:rPr lang="en-US" altLang="ko-KR" sz="36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sz="36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3600" dirty="0" smtClean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</a:br>
            <a:endParaRPr lang="en-US" altLang="ko-KR" sz="3600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Soongsil Univ. HHS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3942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Superposition(</a:t>
            </a:r>
            <a:r>
              <a:rPr lang="ko-KR" altLang="en-US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중첩</a:t>
            </a:r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)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18561" y="2060848"/>
            <a:ext cx="4032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어떤 질문에 대해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그렇다는 흰 공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아니다는 검정 공으로 표현한다고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가정해보자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당신이 어떤 질문을 던졌을 때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상대방이 공을 내놓는다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 때 이 공의 색깔은 어떤 질문이냐에 따라서 결과를 모른다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일반적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인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인간의 사고로는 결과를 모르니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흰 공일 확률이 반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검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은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공이 확률이 반이라고 생각할 것이다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8194" name="Picture 2" descr="생각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4333127" cy="306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05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3942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Superposition(</a:t>
            </a:r>
            <a:r>
              <a:rPr lang="ko-KR" altLang="en-US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중첩</a:t>
            </a:r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)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18561" y="2060848"/>
            <a:ext cx="4032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하지만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양자적 수준의 세계에서는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검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정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공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과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흰색 공은 둘 다 분명히 존재한다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그것도 같은 자리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같은 시간에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다만 존재할 확률이 각각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50%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일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뿐이다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보다 정확히 얘기하자면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양자적 수준에서는 관측 전까지 여러 상태가 확률적으로 중첩된 상태로 존재하다가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관측하거나 조작하는 순간 어느 하나의 상태로 고정된다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0242" name="Picture 2" descr="양자 역학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02" y="2269318"/>
            <a:ext cx="4718126" cy="299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77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7027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Superposition(</a:t>
            </a:r>
            <a:r>
              <a:rPr lang="ko-KR" altLang="en-US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중첩</a:t>
            </a:r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)</a:t>
            </a:r>
            <a:r>
              <a:rPr lang="ko-KR" altLang="en-US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의 대표적인 사례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86513" y="1353084"/>
            <a:ext cx="40324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완전히 밀폐되고 불투명한 상자 안에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고양이와 청산가리가 담긴 병이 들어있다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청산가리가 담긴 병 위에는 망치가 있고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망치는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가이거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계수기와 연결되어 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방사선이 감지되면 망치가 내려쳐져 청산가리 병이 깨지는 구조고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청산가리 병이 깨지면 고양이는 중독되어 죽고 만다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계수기 위에는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1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시간에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50%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의 확률로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핵붕괴해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알파선을 방사하는 우라늄 입자가 놓여있다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1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시간이 지났을 때 고양이는 어떤 상태로 존재하는가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?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75891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Adobe 고딕 Std B" pitchFamily="34" charset="-127"/>
                <a:ea typeface="Adobe 고딕 Std B" pitchFamily="34" charset="-127"/>
              </a:rPr>
              <a:t>슈뢰딩거의 고양이</a:t>
            </a:r>
            <a:endParaRPr lang="ko-KR" altLang="en-US" sz="1600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7170" name="Picture 2" descr="슈뢰딩거의 고양이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71" y="2335005"/>
            <a:ext cx="45720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79550" y="5406413"/>
            <a:ext cx="7155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슈뢰딩거의 대답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:</a:t>
            </a:r>
          </a:p>
          <a:p>
            <a:r>
              <a:rPr lang="ko-KR" altLang="en-US" b="1" i="1" dirty="0" smtClean="0">
                <a:latin typeface="Adobe 고딕 Std B" pitchFamily="34" charset="-127"/>
                <a:ea typeface="Adobe 고딕 Std B" pitchFamily="34" charset="-127"/>
              </a:rPr>
              <a:t>눈으로 직접확인하기 전까지</a:t>
            </a:r>
            <a:r>
              <a:rPr lang="en-US" altLang="ko-KR" b="1" i="1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b="1" i="1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b="1" i="1" dirty="0" smtClean="0">
                <a:latin typeface="Adobe 고딕 Std B" pitchFamily="34" charset="-127"/>
                <a:ea typeface="Adobe 고딕 Std B" pitchFamily="34" charset="-127"/>
              </a:rPr>
              <a:t>고양이는 살아있으면서</a:t>
            </a:r>
            <a:r>
              <a:rPr lang="en-US" altLang="ko-KR" b="1" i="1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b="1" i="1" dirty="0" smtClean="0">
                <a:latin typeface="Adobe 고딕 Std B" pitchFamily="34" charset="-127"/>
                <a:ea typeface="Adobe 고딕 Std B" pitchFamily="34" charset="-127"/>
              </a:rPr>
              <a:t>동시에 죽어있다</a:t>
            </a:r>
            <a:r>
              <a:rPr lang="en-US" altLang="ko-KR" b="1" i="1" dirty="0" smtClean="0">
                <a:latin typeface="Adobe 고딕 Std B" pitchFamily="34" charset="-127"/>
                <a:ea typeface="Adobe 고딕 Std B" pitchFamily="34" charset="-127"/>
              </a:rPr>
              <a:t>!</a:t>
            </a:r>
            <a:endParaRPr lang="ko-KR" altLang="en-US" b="1" i="1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18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3942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Superposition(</a:t>
            </a:r>
            <a:r>
              <a:rPr lang="ko-KR" altLang="en-US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중첩</a:t>
            </a:r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)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68002" y="1665553"/>
            <a:ext cx="40324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이러한 양자적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특성때문에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양자컴퓨터는 적은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큐비트로도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많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은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경우의 수를 표현할 수 있을 뿐 아니라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큐비트의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행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동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자체가 비 결정론적이라서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여러가지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결과값을 한번에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낼 수 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여기에 더해 양자를 확률 파동함수로 표현했을 때 상반되는 상태가 상쇄되어 오답을 재빨리 제거할 수 있다는 점까지 고려하면 적당한 메커니즘만 지닌 문제라면 양자컴퓨터가 매우 빠르게 해결할 수 있음을 알 수 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AutoShape 2" descr="큐비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2348880"/>
            <a:ext cx="4716016" cy="28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91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3927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Entanglement(</a:t>
            </a:r>
            <a:r>
              <a:rPr lang="ko-KR" altLang="en-US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얽힘</a:t>
            </a:r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)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68002" y="1314479"/>
            <a:ext cx="40324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양자 얽힘 또는 얽힘은 두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부분계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사이에 존재할 수 있는 일련의 비고전적인 상관관계이다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얽힘은 두 부분계가 공간적으로 멀리 떨어져 있어도 존재할 수 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예를 들어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두 입자를 일정한 양자상태에 두어 두 입자의 스핀이 항상 반대가 되도록 하자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.(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두 스핀의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단일항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상태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)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양자 역학과 중첩의 원리에 따르면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측정하기 전까지는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두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입자의 상태는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정해져 있지 않다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하지만 측정을 통해 어떤 한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부분계의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상태가 결정되고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이는 즉시 그 계와 얽혀있는 다른 계의 상태까지 결정시키게 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AutoShape 2" descr="큐비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2" descr="양자 얽힘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98660"/>
            <a:ext cx="4580586" cy="3271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16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3927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Entanglement(</a:t>
            </a:r>
            <a:r>
              <a:rPr lang="ko-KR" altLang="en-US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얽힘</a:t>
            </a:r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)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6" name="AutoShape 2" descr="큐비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2" descr="양자 얽힘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28" y="2342349"/>
            <a:ext cx="4536504" cy="2799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968002" y="2077734"/>
            <a:ext cx="38164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즉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마치 정보가 순식간에 한 계에서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다른 계로 이동한 것처럼 보인다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이러한 양자 얽힘 이론을 바탕으로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양자 암호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양자컴퓨터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양자전송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실험 등이 꾸준히 진행되었고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b="1" i="1" u="sng" dirty="0" smtClean="0">
                <a:solidFill>
                  <a:schemeClr val="bg1">
                    <a:lumMod val="6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b="1" i="1" u="sng" dirty="0" smtClean="0">
                <a:solidFill>
                  <a:schemeClr val="bg1">
                    <a:lumMod val="6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다음 </a:t>
            </a:r>
            <a:r>
              <a:rPr lang="ko-KR" altLang="en-US" b="1" i="1" u="sng" dirty="0" err="1" smtClean="0">
                <a:solidFill>
                  <a:schemeClr val="bg1">
                    <a:lumMod val="6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컨퍼런스</a:t>
            </a:r>
            <a:r>
              <a:rPr lang="ko-KR" altLang="en-US" b="1" i="1" u="sng" dirty="0" err="1">
                <a:solidFill>
                  <a:schemeClr val="bg1">
                    <a:lumMod val="6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로</a:t>
            </a:r>
            <a:r>
              <a:rPr lang="ko-KR" altLang="en-US" b="1" i="1" u="sng" dirty="0">
                <a:solidFill>
                  <a:schemeClr val="bg1">
                    <a:lumMod val="6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b="1" i="1" u="sng" dirty="0" smtClean="0">
                <a:solidFill>
                  <a:schemeClr val="bg1">
                    <a:lumMod val="6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이어갈 생각</a:t>
            </a:r>
            <a:r>
              <a:rPr lang="en-US" altLang="ko-KR" b="1" i="1" u="sng" dirty="0" smtClean="0">
                <a:solidFill>
                  <a:schemeClr val="bg1">
                    <a:lumMod val="6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)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이를 통해 양자 얽힘 이론의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예측을실증할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수 있었다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양자 얽힘을 통해서 고전적인 정보와 함께 양자 역학적인 정보를 보낼 수 있는데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이를 양자 전송이라고 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73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7802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Entanglement(</a:t>
            </a:r>
            <a:r>
              <a:rPr lang="ko-KR" altLang="en-US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얽힘</a:t>
            </a:r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)</a:t>
            </a:r>
            <a:r>
              <a:rPr lang="ko-KR" altLang="en-US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의 </a:t>
            </a:r>
            <a:r>
              <a:rPr lang="ko-KR" altLang="en-US" sz="32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브라</a:t>
            </a:r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-</a:t>
            </a:r>
            <a:r>
              <a:rPr lang="ko-KR" altLang="en-US" sz="3200" b="1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켓</a:t>
            </a:r>
            <a:r>
              <a:rPr lang="ko-KR" altLang="en-US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 표기 정의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6" name="AutoShape 2" descr="큐비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2" descr="양자 얽힘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692966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31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1946" y="620687"/>
            <a:ext cx="4477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양자컴퓨터에 대한 오해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6" name="AutoShape 2" descr="큐비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2" descr="양자 얽힘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1946" y="1556792"/>
            <a:ext cx="84545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//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여기서부터는 내용이 많아 사진을 최대한 줄이고 글로 쓰도록 하겠다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위에서도 말했지만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양자컴퓨터에 대해서 너무나도 많은 오해가 존재한다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가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장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큰 오해는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양자컴퓨터는 양자 중첩을 통해서 일종의 병렬 계산이 가능하고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이를 통해 고전 컴퓨터보다 훨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씬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빠른 연산이 가능하다고 생각하는 것이다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0,1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비트 대신에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켓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0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이라는 상태와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켓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1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이라는 상태의 임의의 선형 결합이 가능하다는 양자역학적 특성을 보면 그 설명이 자연스러운 듯이 느껴지기도 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실제로 대부분의 대중적인 설명에서 예외 없이 그런 설명이 나온다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.)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하지만 이는 잘못된 설명이다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만일 정말로 그렇다면 병렬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게산에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의해 임의의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NP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문제는 효율적으로 풀릴 수 있으므로 양자 컴퓨터는 임의의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NP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문제를 효율적으로 풀 수 있어야 하는데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아마도 그렇지 않을 것임을 시사하는 증거들이 있기 때문이다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929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813690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6" name="AutoShape 2" descr="큐비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2" descr="양자 얽힘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21946" y="1556792"/>
                <a:ext cx="845451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  <a:ea typeface="Adobe 고딕 Std B" pitchFamily="34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Adobe 고딕 Std B" pitchFamily="34" charset="-127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Adobe 고딕 Std B" pitchFamily="34" charset="-127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개의 상자가 있고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,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그 상자들 중 단 하나의 상자에 공이 들어있다고 하자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.</a:t>
                </a:r>
                <a:b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</a:b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공이 들어있는 상자를 확실히 찾</a:t>
                </a:r>
                <a:r>
                  <a:rPr lang="ko-KR" altLang="en-US" dirty="0">
                    <a:latin typeface="Adobe 고딕 Std B" pitchFamily="34" charset="-127"/>
                    <a:ea typeface="Adobe 고딕 Std B" pitchFamily="34" charset="-127"/>
                  </a:rPr>
                  <a:t>기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위해서는 고전 컴퓨터는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  <a:ea typeface="Adobe 고딕 Std B" pitchFamily="34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  <a:ea typeface="Adobe 고딕 Std B" pitchFamily="34" charset="-127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Adobe 고딕 Std B" pitchFamily="34" charset="-127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번 상자를 열어야 한다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. </a:t>
                </a:r>
                <a:r>
                  <a:rPr lang="en-US" altLang="ko-KR" dirty="0">
                    <a:latin typeface="Adobe 고딕 Std B" pitchFamily="34" charset="-127"/>
                    <a:ea typeface="Adobe 고딕 Std B" pitchFamily="34" charset="-127"/>
                  </a:rPr>
                  <a:t/>
                </a:r>
                <a:br>
                  <a:rPr lang="en-US" altLang="ko-KR" dirty="0">
                    <a:latin typeface="Adobe 고딕 Std B" pitchFamily="34" charset="-127"/>
                    <a:ea typeface="Adobe 고딕 Std B" pitchFamily="34" charset="-127"/>
                  </a:rPr>
                </a:b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양자 컴퓨터가 만약 </a:t>
                </a:r>
                <a:r>
                  <a:rPr lang="ko-KR" altLang="en-US" dirty="0" err="1" smtClean="0">
                    <a:latin typeface="Adobe 고딕 Std B" pitchFamily="34" charset="-127"/>
                    <a:ea typeface="Adobe 고딕 Std B" pitchFamily="34" charset="-127"/>
                  </a:rPr>
                  <a:t>병렬성을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 이용하여 이 문제를 풀 수 있다면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,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상자를 한 번만 열어보면 될 것이다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.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열어볼 상자의 번호를 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n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비트로 적어서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,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그 번호에 해당하는 상자를 연다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.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다만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,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여는 동작을 하기 전에 가능한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  <a:ea typeface="Adobe 고딕 Std B" pitchFamily="34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  <a:ea typeface="Adobe 고딕 Std B" pitchFamily="34" charset="-127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Adobe 고딕 Std B" pitchFamily="34" charset="-127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개의 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n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비트 번호들을 모두 양자 중첩 상태로 만들어서 이들을 각각 열면 될 것이다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.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하지만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,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비슷한 일을 일반컴퓨터의 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/>
                </a:r>
                <a:b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</a:b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확률적 알고리즘도 마찬가지로 수행한다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.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동전을 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n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번 던져서 상자의 번호 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n</a:t>
                </a:r>
                <a:r>
                  <a:rPr lang="ko-KR" altLang="en-US" dirty="0" err="1" smtClean="0">
                    <a:latin typeface="Adobe 고딕 Std B" pitchFamily="34" charset="-127"/>
                    <a:ea typeface="Adobe 고딕 Std B" pitchFamily="34" charset="-127"/>
                  </a:rPr>
                  <a:t>비트를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 모두 결정한 뒤에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,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결정된 번호의 상자를 열면 된다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. 0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번 상자를 여는 행</a:t>
                </a:r>
                <a:r>
                  <a:rPr lang="ko-KR" altLang="en-US" dirty="0">
                    <a:latin typeface="Adobe 고딕 Std B" pitchFamily="34" charset="-127"/>
                    <a:ea typeface="Adobe 고딕 Std B" pitchFamily="34" charset="-127"/>
                  </a:rPr>
                  <a:t>위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부터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  <a:ea typeface="Adobe 고딕 Std B" pitchFamily="34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  <a:ea typeface="Adobe 고딕 Std B" pitchFamily="34" charset="-127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Adobe 고딕 Std B" pitchFamily="34" charset="-127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-1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번 상자를 여는 행위 까지가 확률적으로 중첩되어 있고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,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각각의 상자에 대해서 그 상자를 열고 공을 발견할 확률이 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0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보다 크니까 된 </a:t>
                </a:r>
                <a:r>
                  <a:rPr lang="ko-KR" altLang="en-US" dirty="0">
                    <a:latin typeface="Adobe 고딕 Std B" pitchFamily="34" charset="-127"/>
                    <a:ea typeface="Adobe 고딕 Std B" pitchFamily="34" charset="-127"/>
                  </a:rPr>
                  <a:t>것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아니겠는가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,</a:t>
                </a:r>
              </a:p>
              <a:p>
                <a:endParaRPr lang="en-US" altLang="ko-KR" dirty="0">
                  <a:latin typeface="Adobe 고딕 Std B" pitchFamily="34" charset="-127"/>
                  <a:ea typeface="Adobe 고딕 Std B" pitchFamily="34" charset="-127"/>
                </a:endParaRPr>
              </a:p>
              <a:p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위와 같은 헛소리를 들으면 거의 누구라도 </a:t>
                </a:r>
                <a:r>
                  <a:rPr lang="en-US" altLang="ko-KR" dirty="0">
                    <a:latin typeface="Adobe 고딕 Std B" pitchFamily="34" charset="-127"/>
                    <a:ea typeface="Adobe 고딕 Std B" pitchFamily="34" charset="-127"/>
                  </a:rPr>
                  <a:t>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그러면 상자를 열어서 공을 발견할 확률은 겨우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  <a:ea typeface="Adobe 고딕 Std B" pitchFamily="34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  <a:ea typeface="Adobe 고딕 Std B" pitchFamily="34" charset="-127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Adobe 고딕 Std B" pitchFamily="34" charset="-127"/>
                          </a:rPr>
                          <m:t>−</m:t>
                        </m:r>
                        <m:r>
                          <a:rPr lang="en-US" altLang="ko-KR" i="1">
                            <a:latin typeface="Cambria Math"/>
                            <a:ea typeface="Adobe 고딕 Std B" pitchFamily="34" charset="-127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이므로 사실상 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0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에 가깝다고 </a:t>
                </a:r>
                <a:r>
                  <a:rPr lang="ko-KR" altLang="en-US" dirty="0" err="1" smtClean="0">
                    <a:latin typeface="Adobe 고딕 Std B" pitchFamily="34" charset="-127"/>
                    <a:ea typeface="Adobe 고딕 Std B" pitchFamily="34" charset="-127"/>
                  </a:rPr>
                  <a:t>봐야되잖아요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.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라고 반박할 것 이다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.</a:t>
                </a:r>
                <a:endParaRPr lang="ko-KR" altLang="en-US" dirty="0"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6" y="1556792"/>
                <a:ext cx="8454510" cy="3970318"/>
              </a:xfrm>
              <a:prstGeom prst="rect">
                <a:avLst/>
              </a:prstGeom>
              <a:blipFill rotWithShape="1">
                <a:blip r:embed="rId3"/>
                <a:stretch>
                  <a:fillRect l="-577" t="-613" r="-433" b="-15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41946" y="620687"/>
            <a:ext cx="4477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양자컴퓨터에 대한 오해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889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6" name="AutoShape 2" descr="큐비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2" descr="양자 얽힘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99937" y="1412776"/>
            <a:ext cx="84545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그리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고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 반박은 양자 컴퓨터에게도 똑같이 적용될 수 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확률적 알고리즘으로 가능한 모든 상태의 확률적 중첩을 만들어 낼 수는 있지만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그렇게 하면 각각의 상태가 갖는 확률이 기하급수적으로 작아져서 의미가 없는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알고리즘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하나마나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맨처음부터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뒤지는 거랑 별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다를게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없다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)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 되듯이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양자 알고리즘 또한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가능한 모든 상태의 양자적 중첩을 만들어 낼 수는 있지만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그렇게 하면 각각의 상태가 갖는 진폭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(Amplitude)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이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기하급수적으로 작아져서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전혀 의미 없는 양자 연산이 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양자 알고리즘과 확률적 알고리즘의 가장 큰 차이점은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확률은 음수일 수 없지만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양자 역학의 확률 진폭은 음수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일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수 있을 뿐만 아니라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심지어 실수가 아닌 복소수 일 수 있다는 것이다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양수와 음수는 상쇄가 가능하다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또한 진폭의 절대값의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재곱이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확률이 되고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확률의 총합은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1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로 보존되므로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(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슬라이도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5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참고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)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어떤 상태의 진폭이 상쇄되어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0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 된다면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무엇인가 다른 상태의 진폭은 총합이 보존되기 위해서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커져야한다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즉 양자컴퓨터는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오답을 상쇄시키고 정답을 증폭시킬 수 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1946" y="620687"/>
            <a:ext cx="4477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양자컴퓨터에 대한 오해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87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3677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Warning ! :     </a:t>
            </a:r>
            <a:r>
              <a:rPr lang="ko-KR" altLang="en-US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주의</a:t>
            </a:r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! 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0000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pic>
        <p:nvPicPr>
          <p:cNvPr id="6146" name="Picture 2" descr="양자역학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64585"/>
            <a:ext cx="3830461" cy="286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90873"/>
            <a:ext cx="4221464" cy="2683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013" y="4174517"/>
            <a:ext cx="2774427" cy="1960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8" descr="슈뢰딩거의 고양이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23" y="3985376"/>
            <a:ext cx="30575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양자역학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312" y="2511153"/>
            <a:ext cx="2571322" cy="257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94742" y="5700940"/>
            <a:ext cx="532859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이번 </a:t>
            </a:r>
            <a:r>
              <a:rPr lang="ko-KR" altLang="en-US" dirty="0" err="1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컨퍼런스는</a:t>
            </a:r>
            <a:r>
              <a:rPr lang="ko-KR" altLang="en-US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 양자 역학과 물리개념이 대거 출현하여 이해가 안가거나 머리가 아플 수 있습니다</a:t>
            </a:r>
            <a:r>
              <a:rPr lang="en-US" altLang="ko-KR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dirty="0">
              <a:solidFill>
                <a:srgbClr val="FF0000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23" y="571040"/>
            <a:ext cx="2294152" cy="66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41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6" name="AutoShape 2" descr="큐비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2" descr="양자 얽힘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99937" y="1412776"/>
                <a:ext cx="8454510" cy="4811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즉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,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양자컴퓨터가 일반 컴퓨터보다 더 빠른 결과를 내는 경우가 있는 이유는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,</a:t>
                </a:r>
                <a:b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</a:br>
                <a:r>
                  <a:rPr lang="ko-KR" altLang="en-US" dirty="0" err="1" smtClean="0">
                    <a:latin typeface="Adobe 고딕 Std B" pitchFamily="34" charset="-127"/>
                    <a:ea typeface="Adobe 고딕 Std B" pitchFamily="34" charset="-127"/>
                  </a:rPr>
                  <a:t>이런식으로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 잘못된 솔루션들이 서로를 상쇄하는 것이 가능하기 때문이다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.</a:t>
                </a:r>
                <a:b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</a:b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/>
                </a:r>
                <a:b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</a:b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그리고 이런 일을 특별히 잘 할 수 있는 경우는 풀어야 할 문제 자체에 그러한 상쇄를 가능하게 하는 좋은 구조들이 있는 경우이다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. </a:t>
                </a:r>
                <a:r>
                  <a:rPr lang="ko-KR" altLang="en-US" dirty="0" err="1" smtClean="0">
                    <a:latin typeface="Adobe 고딕 Std B" pitchFamily="34" charset="-127"/>
                    <a:ea typeface="Adobe 고딕 Std B" pitchFamily="34" charset="-127"/>
                  </a:rPr>
                  <a:t>인수분해같은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 것들이 대표적인 것으로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,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인수분해</a:t>
                </a:r>
                <a:r>
                  <a:rPr lang="ko-KR" altLang="en-US" dirty="0">
                    <a:latin typeface="Adobe 고딕 Std B" pitchFamily="34" charset="-127"/>
                    <a:ea typeface="Adobe 고딕 Std B" pitchFamily="34" charset="-127"/>
                  </a:rPr>
                  <a:t>의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경우 고전적으로 알려진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(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여태까지의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)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최적의 알고리즘보다 지수적인 속도 향상이 있었다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.</a:t>
                </a:r>
                <a:b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</a:b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그에 비해 풀어야 할 문제 자체에 그러한 규칙성이 별로 없는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,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예를 들어 앞에서 언급한 상자 열어서 </a:t>
                </a:r>
                <a:r>
                  <a:rPr lang="ko-KR" altLang="en-US" dirty="0" err="1" smtClean="0">
                    <a:latin typeface="Adobe 고딕 Std B" pitchFamily="34" charset="-127"/>
                    <a:ea typeface="Adobe 고딕 Std B" pitchFamily="34" charset="-127"/>
                  </a:rPr>
                  <a:t>공찾기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 같은 문제의 경우에는 상자를 한 개 연 결과가 다른 상자를 연 결과에 대해서 말해줄 것이 딱히 없기 때문에 별 효과가 없는 것이다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.</a:t>
                </a:r>
                <a:b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</a:b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/>
                </a:r>
                <a:b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</a:b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또한 정답의 확률을 증폭시키고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,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오답의 확률을 상쇄시켜 죽이는 작업에도 당연히 비용이 소모된다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. </a:t>
                </a:r>
                <a:r>
                  <a:rPr lang="ko-KR" altLang="en-US" dirty="0" err="1" smtClean="0">
                    <a:latin typeface="Adobe 고딕 Std B" pitchFamily="34" charset="-127"/>
                    <a:ea typeface="Adobe 고딕 Std B" pitchFamily="34" charset="-127"/>
                  </a:rPr>
                  <a:t>그로버의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 알고리즘에 의하면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,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대략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  <a:ea typeface="Adobe 고딕 Std B" pitchFamily="34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Adobe 고딕 Std B" pitchFamily="34" charset="-127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Adobe 고딕 Std B" pitchFamily="34" charset="-127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  <a:ea typeface="Adobe 고딕 Std B" pitchFamily="34" charset="-127"/>
                          </a:rPr>
                          <m:t>/2</m:t>
                        </m:r>
                      </m:sup>
                    </m:sSup>
                  </m:oMath>
                </a14:m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번 정도 상자를 양자적으</a:t>
                </a:r>
                <a:r>
                  <a:rPr lang="ko-KR" altLang="en-US" dirty="0">
                    <a:latin typeface="Adobe 고딕 Std B" pitchFamily="34" charset="-127"/>
                    <a:ea typeface="Adobe 고딕 Std B" pitchFamily="34" charset="-127"/>
                  </a:rPr>
                  <a:t>로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열어보면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,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공이 </a:t>
                </a:r>
                <a:r>
                  <a:rPr lang="ko-KR" altLang="en-US" dirty="0" err="1" smtClean="0">
                    <a:latin typeface="Adobe 고딕 Std B" pitchFamily="34" charset="-127"/>
                    <a:ea typeface="Adobe 고딕 Std B" pitchFamily="34" charset="-127"/>
                  </a:rPr>
                  <a:t>어느상자에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 있는지 유의미한 확률로 맞힐 수 있다고 한다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.</a:t>
                </a:r>
              </a:p>
              <a:p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이</a:t>
                </a:r>
                <a:r>
                  <a:rPr lang="ko-KR" altLang="en-US" dirty="0">
                    <a:latin typeface="Adobe 고딕 Std B" pitchFamily="34" charset="-127"/>
                    <a:ea typeface="Adobe 고딕 Std B" pitchFamily="34" charset="-127"/>
                  </a:rPr>
                  <a:t>는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고전적인 결과에 비하면 엄청난 개선이지만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,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여전히 지수적인 속도 향상이 아</a:t>
                </a:r>
                <a:endParaRPr lang="en-US" altLang="ko-KR" dirty="0" smtClean="0">
                  <a:latin typeface="Adobe 고딕 Std B" pitchFamily="34" charset="-127"/>
                  <a:ea typeface="Adobe 고딕 Std B" pitchFamily="34" charset="-127"/>
                </a:endParaRPr>
              </a:p>
              <a:p>
                <a:r>
                  <a:rPr lang="en-US" altLang="ko-KR" dirty="0">
                    <a:latin typeface="Adobe 고딕 Std B" pitchFamily="34" charset="-127"/>
                    <a:ea typeface="Adobe 고딕 Std B" pitchFamily="34" charset="-127"/>
                  </a:rPr>
                  <a:t> 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                   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니라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,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다항식적인 속도 향상에 불과하다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.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즉 어마어마한 속도 차이가 모든</a:t>
                </a:r>
                <a:endParaRPr lang="en-US" altLang="ko-KR" dirty="0" smtClean="0">
                  <a:latin typeface="Adobe 고딕 Std B" pitchFamily="34" charset="-127"/>
                  <a:ea typeface="Adobe 고딕 Std B" pitchFamily="34" charset="-127"/>
                </a:endParaRPr>
              </a:p>
              <a:p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                          NP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문제에서 </a:t>
                </a:r>
                <a:r>
                  <a:rPr lang="ko-KR" altLang="en-US" dirty="0" err="1" smtClean="0">
                    <a:latin typeface="Adobe 고딕 Std B" pitchFamily="34" charset="-127"/>
                    <a:ea typeface="Adobe 고딕 Std B" pitchFamily="34" charset="-127"/>
                  </a:rPr>
                  <a:t>존재하는것은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 아니다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.</a:t>
                </a:r>
                <a:endParaRPr lang="ko-KR" altLang="en-US" dirty="0"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37" y="1412776"/>
                <a:ext cx="8454510" cy="4811638"/>
              </a:xfrm>
              <a:prstGeom prst="rect">
                <a:avLst/>
              </a:prstGeom>
              <a:blipFill rotWithShape="1">
                <a:blip r:embed="rId3"/>
                <a:stretch>
                  <a:fillRect l="-649" t="-507" r="-360" b="-11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41946" y="620687"/>
            <a:ext cx="4477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양자컴퓨터에 대한 오해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4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6" name="AutoShape 2" descr="큐비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2" descr="양자 얽힘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99937" y="1412776"/>
            <a:ext cx="84545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그렇다면 왜 과학자들이 기존 컴퓨터와 동떨어진 양자컴퓨터에 매달릴까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?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그 이유는 바로 양자컴퓨터가 비결정론적인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NP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문제를 해결할 때 큰 역할을 할 수 있기 때문이다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현재 사용하는 컴퓨터처럼 단일 적인 계산만 가능한 기계는 문제의 복잡도가 증가할수록 지수함수적인 비례로 해결시간이 증가하므로 비효율적이다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A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라는 암호체계를 무너뜨리려면 몇 만 년이 걸리네 어쩌네 하는 이유도 이 때문이다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비 결정론적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튜링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기계는 문제에 대한 여러 가지 답을 동시에 계산할 수 있는 장치다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간단히 말하면 여러 가지 경우의 수 중 최적의 해결책을 골라낼 수 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길 찾기 알고리즘을 예로 들어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A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에서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B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로가는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합리적인 경로가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10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가지라고 했을 때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비 결정론적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튜링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기계는 목적지 까지 가는 경로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10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가지를 동시에 시뮬레이션 하고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그 중 가장 일찍 도착한 경로를 정답으로 내놓는다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이는 마치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10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개의 서로 다른 컴퓨터가 각각 하나의 경로를 계산하고 이들 중 가장 빨리 계산을 끝낸 장치가 결과값을 보고하는 것과 같다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1946" y="620687"/>
            <a:ext cx="3538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양자컴퓨터의 역할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788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6" name="AutoShape 2" descr="큐비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2" descr="양자 얽힘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99937" y="1412776"/>
            <a:ext cx="84545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따라서 양자컴퓨터는 다양한 원인과 요소들을 고려해야 하면서도 공식처럼 적용되는 표준 해법이 존재하지 않는 복잡한 문제들을 빠르게 해결할 수 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예를 들어 최적 경로를 찾는 문제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나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암호 해독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시장 분석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유체 등의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복잡계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분석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자연어 처리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(NLP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의 가장 큰 이슈인 모호성 문제를 해결할 수 있음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)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와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같은 과제들이 바로 양자컴퓨터가 적용될 수 있는 문제이다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특히 양자컴퓨터는 소인수 분해나 이산 로그에서 강력한 것으로 알려졌다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소인수 분해나 이산 로그 모두 큰 수에 대해서는 일반적인 해법이 존재하지 않아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대입을 통해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일일히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확인해보아야 하는데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두가지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과제들은 현대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암호학의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공개키 알고리즘의 중요한 부분을 차지하기에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양자컴퓨터가 언급될 때 마다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암호학에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대한 이야기가 항상 따라 붙는다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하지만 결국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NP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문제는 양자컴퓨터의 본연의 목적도 아니고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위에서 얘기했듯이 모든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NP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문제에 양자컴퓨터가 효율적이지는 않다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양자 컴퓨터가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사용되야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하는 분야는 입자들의 미시적 운동을 분석해야 하는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학문 분야이다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애초에 양자컴퓨터가 나온 이유가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미시세계의 운동을 분석하려면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                   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슈뢰딩거 방정식에 기반을 둔 컴퓨터가 있어야 한다고 주장한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리처드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                         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파인만의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논문으로부터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비롯되었다는것을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상기해야 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1946" y="620687"/>
            <a:ext cx="3538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양자컴퓨터의 역할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48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6" name="AutoShape 2" descr="큐비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2" descr="양자 얽힘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99937" y="1412776"/>
                <a:ext cx="845451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기대</a:t>
                </a:r>
                <a:r>
                  <a:rPr lang="ko-KR" altLang="en-US" dirty="0">
                    <a:latin typeface="Adobe 고딕 Std B" pitchFamily="34" charset="-127"/>
                    <a:ea typeface="Adobe 고딕 Std B" pitchFamily="34" charset="-127"/>
                  </a:rPr>
                  <a:t>를 </a:t>
                </a:r>
                <a:r>
                  <a:rPr lang="ko-KR" altLang="en-US" dirty="0" err="1" smtClean="0">
                    <a:latin typeface="Adobe 고딕 Std B" pitchFamily="34" charset="-127"/>
                    <a:ea typeface="Adobe 고딕 Std B" pitchFamily="34" charset="-127"/>
                  </a:rPr>
                  <a:t>한몸에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 받는 양자컴퓨터지만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,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비 가역적인 변환에서는 오히려 기존 컴퓨터보다 취약할 수 있다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.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양자 역학적 시스템은 </a:t>
                </a:r>
                <a:r>
                  <a:rPr lang="ko-KR" altLang="en-US" dirty="0" err="1" smtClean="0">
                    <a:latin typeface="Adobe 고딕 Std B" pitchFamily="34" charset="-127"/>
                    <a:ea typeface="Adobe 고딕 Std B" pitchFamily="34" charset="-127"/>
                  </a:rPr>
                  <a:t>유니터리한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 방식으로만 변화한다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.</a:t>
                </a:r>
                <a:b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</a:b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/>
                </a:r>
                <a:b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</a:b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즉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,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양자를 행렬로 표현했을 때 이에 대한 </a:t>
                </a:r>
                <a:r>
                  <a:rPr lang="ko-KR" altLang="en-US" dirty="0" err="1" smtClean="0">
                    <a:latin typeface="Adobe 고딕 Std B" pitchFamily="34" charset="-127"/>
                    <a:ea typeface="Adobe 고딕 Std B" pitchFamily="34" charset="-127"/>
                  </a:rPr>
                  <a:t>역행렬이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 항상 존재해야 한다는 뜻이다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.</a:t>
                </a:r>
                <a:b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</a:b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이는 양자에 어떤 변환을 가했을 때 </a:t>
                </a:r>
                <a:r>
                  <a:rPr lang="ko-KR" altLang="en-US" dirty="0" err="1" smtClean="0">
                    <a:latin typeface="Adobe 고딕 Std B" pitchFamily="34" charset="-127"/>
                    <a:ea typeface="Adobe 고딕 Std B" pitchFamily="34" charset="-127"/>
                  </a:rPr>
                  <a:t>역변환이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 항상 가능해야 한다는 뜻이므로 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/>
                </a:r>
                <a:b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</a:b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양자컴퓨터로 계산한 결과값으로부터 </a:t>
                </a:r>
                <a:r>
                  <a:rPr lang="ko-KR" altLang="en-US" dirty="0" err="1" smtClean="0">
                    <a:latin typeface="Adobe 고딕 Std B" pitchFamily="34" charset="-127"/>
                    <a:ea typeface="Adobe 고딕 Std B" pitchFamily="34" charset="-127"/>
                  </a:rPr>
                  <a:t>입력값을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 다시 찾는 것이 항상 가능해야 한다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.</a:t>
                </a:r>
                <a:b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</a:b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/>
                </a:r>
                <a:b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</a:b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그러나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,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일대일 함수가 아니라면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,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즉 </a:t>
                </a:r>
                <a:r>
                  <a:rPr lang="ko-KR" altLang="en-US" dirty="0" err="1" smtClean="0">
                    <a:latin typeface="Adobe 고딕 Std B" pitchFamily="34" charset="-127"/>
                    <a:ea typeface="Adobe 고딕 Std B" pitchFamily="34" charset="-127"/>
                  </a:rPr>
                  <a:t>둘이상의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 </a:t>
                </a:r>
                <a:r>
                  <a:rPr lang="ko-KR" altLang="en-US" dirty="0" err="1" smtClean="0">
                    <a:latin typeface="Adobe 고딕 Std B" pitchFamily="34" charset="-127"/>
                    <a:ea typeface="Adobe 고딕 Std B" pitchFamily="34" charset="-127"/>
                  </a:rPr>
                  <a:t>입력값으로부터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 동일한 결과값이 나올 수 있는 경우에는 결과값으로 정확한 </a:t>
                </a:r>
                <a:r>
                  <a:rPr lang="ko-KR" altLang="en-US" dirty="0" err="1" smtClean="0">
                    <a:latin typeface="Adobe 고딕 Std B" pitchFamily="34" charset="-127"/>
                    <a:ea typeface="Adobe 고딕 Std B" pitchFamily="34" charset="-127"/>
                  </a:rPr>
                  <a:t>입력값을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 찾아낼 수 없다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.</a:t>
                </a:r>
                <a:b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</a:b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/>
                </a:r>
                <a:b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</a:b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간단</a:t>
                </a:r>
                <a:r>
                  <a:rPr lang="ko-KR" altLang="en-US" dirty="0">
                    <a:latin typeface="Adobe 고딕 Std B" pitchFamily="34" charset="-127"/>
                    <a:ea typeface="Adobe 고딕 Std B" pitchFamily="34" charset="-127"/>
                  </a:rPr>
                  <a:t>한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예로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  <a:ea typeface="Adobe 고딕 Std B" pitchFamily="34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Adobe 고딕 Std B" pitchFamily="34" charset="-127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Adobe 고딕 Std B" pitchFamily="34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Adobe 고딕 Std B" pitchFamily="34" charset="-127"/>
                      </a:rPr>
                      <m:t>=1</m:t>
                    </m:r>
                  </m:oMath>
                </a14:m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이라는 결과가 있을 때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,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양자 컴퓨터는 </a:t>
                </a:r>
                <a:r>
                  <a:rPr lang="ko-KR" altLang="en-US" dirty="0" err="1" smtClean="0">
                    <a:latin typeface="Adobe 고딕 Std B" pitchFamily="34" charset="-127"/>
                    <a:ea typeface="Adobe 고딕 Std B" pitchFamily="34" charset="-127"/>
                  </a:rPr>
                  <a:t>입력값을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 완벽히 유추할 수 없다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, -1, 1 </a:t>
                </a:r>
                <a:r>
                  <a:rPr lang="ko-KR" altLang="en-US" dirty="0" err="1" smtClean="0">
                    <a:latin typeface="Adobe 고딕 Std B" pitchFamily="34" charset="-127"/>
                    <a:ea typeface="Adobe 고딕 Std B" pitchFamily="34" charset="-127"/>
                  </a:rPr>
                  <a:t>두가지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 모두 답이 될 수 있기 때문이다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.</a:t>
                </a:r>
                <a:b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</a:b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일반 컴퓨터는 고사하고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,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중학생도 풀 수 있는 문제가 양자컴퓨터에게는 난제인 것이다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.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물론 조건 값을 삽입하여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, X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가 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1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이면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  <a:ea typeface="Adobe 고딕 Std B" pitchFamily="34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  <a:ea typeface="Adobe 고딕 Std B" pitchFamily="34" charset="-127"/>
                          </a:rPr>
                          <m:t>𝑋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Adobe 고딕 Std B" pitchFamily="34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 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= 1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이다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, X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가 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-1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이면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  <a:ea typeface="Adobe 고딕 Std B" pitchFamily="34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  <a:ea typeface="Adobe 고딕 Std B" pitchFamily="34" charset="-127"/>
                          </a:rPr>
                          <m:t>𝑋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Adobe 고딕 Std B" pitchFamily="34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=1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이다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.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라는 분리를 통해 계산을 할 수는 있지만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,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이는 연산 횟수를 늘린 우회로일 뿐 근본적인 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/>
                </a:r>
                <a:b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</a:b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                         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해결책은 아니다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.</a:t>
                </a:r>
                <a:endParaRPr lang="ko-KR" altLang="en-US" dirty="0"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37" y="1412776"/>
                <a:ext cx="8454510" cy="4524315"/>
              </a:xfrm>
              <a:prstGeom prst="rect">
                <a:avLst/>
              </a:prstGeom>
              <a:blipFill rotWithShape="1">
                <a:blip r:embed="rId3"/>
                <a:stretch>
                  <a:fillRect l="-649" t="-539" r="-577" b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41946" y="620687"/>
            <a:ext cx="5285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양자컴퓨터 </a:t>
            </a:r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VS. </a:t>
            </a:r>
            <a:r>
              <a:rPr lang="ko-KR" altLang="en-US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일반 컴퓨터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904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6" name="AutoShape 2" descr="큐비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2" descr="양자 얽힘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99937" y="1412776"/>
            <a:ext cx="84545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따라서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양자컴퓨터가 평범한 컴퓨터한테 졌다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!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라는 이야기는 어떤 연산으로 실험한 것인지를 먼저 살펴봐야 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애초에 일반컴퓨터와 양자컴퓨터는 용도 부터가 다르기 때문이다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결국 양자컴퓨터에 기대감을 보이는 것은 좋지만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신중할 필요가 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나중에는 모르겠지만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현재 수준에서 양자컴퓨터는 개인용 컴퓨터를 대체할 일도 없고 연구 방향이 그 쪽도 아니다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양자컴퓨터의 가능성은 현재의 컴퓨터로 하기 어려운 일들에 있는 것이지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일반 컴퓨터의 상위 호환 버전이 아니다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즉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경쟁관계가 아니라 보완관계인 것이다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무엇보다 아직까진 기술적으로 해결해야 할 과제가 수두룩하여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전문가들은 모두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상용화까지 기나긴 시간이 남았다고 얘기한다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 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1946" y="620687"/>
            <a:ext cx="5285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양자컴퓨터 </a:t>
            </a:r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VS. </a:t>
            </a:r>
            <a:r>
              <a:rPr lang="ko-KR" altLang="en-US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일반 컴퓨터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43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6" name="AutoShape 2" descr="큐비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2" descr="양자 얽힘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1946" y="620687"/>
            <a:ext cx="2733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기술적인 한계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73" y="1844824"/>
            <a:ext cx="5067228" cy="3600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52120" y="1916832"/>
            <a:ext cx="32403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첫쨰로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현대 기술로는 양자를 완벽히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제어하는데에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어려움이 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양자 세계는 말 그대로 미시세계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즉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눈에 보이지 않는 영역이다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양자를 다루는 것은 미시세계의 영역으로서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매우 까다로운 일이며 현재 기술력 수준으로는 완벽하게 양자 수준의 영역을 제어할 수 없다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961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6" name="AutoShape 2" descr="큐비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2" descr="양자 얽힘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1946" y="620687"/>
            <a:ext cx="2733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기술적인 한계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2120" y="1916832"/>
            <a:ext cx="32403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둘쨰로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큐비트를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충분한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시간동안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유지하는 것도 관건이거니와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큐비트가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외부 환경 변화에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몹시 민감하므로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차폐시설에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신경을 써야 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D-Wave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가 그토록 고가인 이유도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큐비트를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유지하기 위해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초 전도체를 사용하고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고도의 방음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차진 설비를 적용했기 때문이다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8434" name="Picture 2" descr="탈륨/실리콘(111)의 원자 구조를 위에서 본 그림. 빨간색과 초록색은 각각 탈륨과 실리콘 원자를 나타낸다. 파란색 화살표는 원자 구조의 대칭성을 보여주는 거울 면이다. ⓒ 염한웅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4" y="1424096"/>
            <a:ext cx="4647327" cy="418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20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6" name="AutoShape 2" descr="큐비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2" descr="양자 얽힘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1946" y="620687"/>
            <a:ext cx="2733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기술적인 한계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1344" y="1556792"/>
            <a:ext cx="82531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현재의 기술로는 양자로 구성되는 </a:t>
            </a:r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큐비트를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충분한 시간 동안 유지시킬 수가 없고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외부 환경의 경미한 영향에 의해 </a:t>
            </a:r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큐비트가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변형되는 것을 막을 수가 없다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일단 현재 상태에서는 </a:t>
            </a:r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큐비트를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최대한 오랜 시간 동안 유지시키기 위해서 </a:t>
            </a:r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초전도체를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이용하고 있는데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이로 인해 </a:t>
            </a:r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큐비트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프로세서의 제조 단가가 무지막지하게 올라가고 작동 시에는 초전도 상태를 유지해야 하므로 운용비용도 상당히 비싸다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또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큐비트가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외부 환경에 의해 영향을 받는 것을 차단하기 위해 고도의 방음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차진 설비를 두어야 하기 때문에 컴퓨터의 부피도 매우 크다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또한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현재는 </a:t>
            </a:r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큐비트를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고도로 집적시킬 수 있는 기술이 아예 없기 때문에 아주 제한된 수준의 컴퓨팅 성능만을 이끌어 낼 수 있는 것으로 알려져 있다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이러한 문제를 해결하기 위해서는 일단 </a:t>
            </a:r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큐비트를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항구적으로 유지할 수 있는 기술을 개발해야 한다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 </a:t>
            </a:r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큐비트만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항구적으로 유지하고 효과적으로 통제할 수 있다면 굳이 프로세서를 제조하는데 </a:t>
            </a:r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초전도체를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사용하지 않아도 되고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외부 환경에 의해서 변형되는 것도 어느 정도 관리할 수 있기 때문이다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45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6" name="AutoShape 2" descr="큐비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2" descr="양자 얽힘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1946" y="620687"/>
            <a:ext cx="4477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양자컴퓨터와 암호 문제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8002" y="1682595"/>
            <a:ext cx="40684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거의 대부분의 보안 시스템 알고리즘은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소인수 분해에 의거하고 있는데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이것을 해석할 때 현재 컴퓨터로는 너무나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오랜 시간이 걸린다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 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예를 들어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RSA129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로 알려진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129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자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리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숫자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(426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비트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)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를 소인수분해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하는데에는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이 알고리즘을 사용하여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1600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대의 워크스테이션이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병렬계산하여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8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개월이 걸렸다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250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자리의 수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(829)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비트라면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800000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년이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걸릴것이며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1000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자리라면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1025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억 년이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걸릴것이다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이는 우주의 나이보다도 많다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28674" name="Picture 2" descr="암호학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22" y="1640283"/>
            <a:ext cx="3813743" cy="381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9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6" name="AutoShape 2" descr="큐비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2" descr="양자 얽힘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1946" y="620687"/>
            <a:ext cx="4477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양자컴퓨터와 암호 문제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8002" y="1682595"/>
            <a:ext cx="40684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하지만 양자컴퓨터는 앞서 말했듯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소인수 분해를 순식간에 계산하므로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현재 사용되는 보안 알고리즘을 모두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무력화 하고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우리가 사용하는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시디키나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시리얼키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등등을 마찬가지로 소인수 분해하여 무한정 복사기마냥 찍어낼 수 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소인수 분해 이외에도 이산로그 문제 또한 양자컴퓨터가 강력한 성능을 자랑하기 때문에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양자컴퓨터가 상용화되면 현재까지 개발된 대부분의 암호 알고리즘이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쓸모없어지게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AutoShape 2" descr="양자컴퓨터 소인수분해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50" y="2323566"/>
            <a:ext cx="4627835" cy="241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66807" y="4741983"/>
            <a:ext cx="4252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Adobe 고딕 Std B" pitchFamily="34" charset="-127"/>
                <a:ea typeface="Adobe 고딕 Std B" pitchFamily="34" charset="-127"/>
              </a:rPr>
              <a:t>                      </a:t>
            </a:r>
            <a:r>
              <a:rPr lang="ko-KR" altLang="en-US" sz="1600" dirty="0" err="1" smtClean="0">
                <a:latin typeface="Adobe 고딕 Std B" pitchFamily="34" charset="-127"/>
                <a:ea typeface="Adobe 고딕 Std B" pitchFamily="34" charset="-127"/>
              </a:rPr>
              <a:t>쇼어</a:t>
            </a:r>
            <a:r>
              <a:rPr lang="ko-KR" altLang="en-US" sz="1600" dirty="0" smtClean="0">
                <a:latin typeface="Adobe 고딕 Std B" pitchFamily="34" charset="-127"/>
                <a:ea typeface="Adobe 고딕 Std B" pitchFamily="34" charset="-127"/>
              </a:rPr>
              <a:t> 알고리즘 구상도</a:t>
            </a:r>
            <a:r>
              <a:rPr lang="en-US" altLang="ko-KR" sz="1600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1600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sz="1600" dirty="0" smtClean="0">
                <a:latin typeface="Adobe 고딕 Std B" pitchFamily="34" charset="-127"/>
                <a:ea typeface="Adobe 고딕 Std B" pitchFamily="34" charset="-127"/>
              </a:rPr>
              <a:t>    (</a:t>
            </a:r>
            <a:r>
              <a:rPr lang="ko-KR" altLang="en-US" sz="1600" dirty="0" smtClean="0">
                <a:latin typeface="Adobe 고딕 Std B" pitchFamily="34" charset="-127"/>
                <a:ea typeface="Adobe 고딕 Std B" pitchFamily="34" charset="-127"/>
              </a:rPr>
              <a:t>양자컴퓨터를 </a:t>
            </a:r>
            <a:r>
              <a:rPr lang="ko-KR" altLang="en-US" sz="1600" dirty="0" err="1" smtClean="0">
                <a:latin typeface="Adobe 고딕 Std B" pitchFamily="34" charset="-127"/>
                <a:ea typeface="Adobe 고딕 Std B" pitchFamily="34" charset="-127"/>
              </a:rPr>
              <a:t>이용한소인수</a:t>
            </a:r>
            <a:r>
              <a:rPr lang="ko-KR" altLang="en-US" sz="1600" dirty="0" smtClean="0">
                <a:latin typeface="Adobe 고딕 Std B" pitchFamily="34" charset="-127"/>
                <a:ea typeface="Adobe 고딕 Std B" pitchFamily="34" charset="-127"/>
              </a:rPr>
              <a:t> 분해 방식</a:t>
            </a:r>
            <a:r>
              <a:rPr lang="en-US" altLang="ko-KR" sz="1600" dirty="0" smtClean="0">
                <a:latin typeface="Adobe 고딕 Std B" pitchFamily="34" charset="-127"/>
                <a:ea typeface="Adobe 고딕 Std B" pitchFamily="34" charset="-127"/>
              </a:rPr>
              <a:t>)</a:t>
            </a:r>
            <a:endParaRPr lang="ko-KR" altLang="en-US" sz="1600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22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3892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Quantum Computer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pic>
        <p:nvPicPr>
          <p:cNvPr id="2050" name="Picture 2" descr="quantum computer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39" y="2132856"/>
            <a:ext cx="4359228" cy="290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60032" y="2009928"/>
            <a:ext cx="40324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꿈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의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컴퓨터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스스로 생각하는 계산기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라는 별명을 가지고 있는 양자컴퓨터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양자역학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의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거장인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리처드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파인만이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구상하였으며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실질적인 작동 원리는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옥스퍼드 대학교의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데이비드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도이치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박사가 고안하였다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트랜지스터로 만들어진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게이트가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아닌 양자를 연산법칙으로 사용하며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데이터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의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단위는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“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큐비트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＂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를 이용한다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58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6" name="AutoShape 2" descr="큐비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2" descr="양자 얽힘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1946" y="620687"/>
            <a:ext cx="5014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양자컴퓨터가 못 뚫는 암호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488" y="1556792"/>
            <a:ext cx="86889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그렇다고 양자컴퓨터가 모든 암호 문제를 박살내는 건 아니다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컴퓨터가 진화했던 만큼 더 안전한 알고리즘을 만들면 되기 때문에 기존과는 차원이 다른 보안 알고리즘을 사용할 가능성이 높다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 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게다가 현재 제안된 알고리즘 중에서도 격자 기반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(lattice based)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암호계는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아직 양자컴퓨터로도 해결할 알고리즘은 없다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 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따라서 양자 컴퓨터가 실용화 된다면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그리고 그 때까지 격자 기반 알고리즘을 양자컴퓨터로 해결할 알고리즘이 개발되지 않는다면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격자 기반 알고리즘이 공개키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암호계의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대세를 차지하게 될 가능성도 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또한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AES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와 같은 블록 암호들 역시 아직 양자컴퓨터로 깨트릴 알고리즘이 존재 하지 않으므로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현재로서는 양자컴퓨터가 급격히 상용화 되더라도 안전하다고 볼 수 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AutoShape 2" descr="양자컴퓨터 소인수분해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04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6" name="AutoShape 2" descr="큐비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2" descr="양자 얽힘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1946" y="620687"/>
            <a:ext cx="5819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양자컴퓨터를 이용한 암호 방식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488" y="1556792"/>
            <a:ext cx="86889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양자 겹침과 얽힘 현상을 충분히 유지시킬 수 있다면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큐비트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전송은 이론적으로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무적의 전송기술이 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외부에서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큐비트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정보에 접촉할 경우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큐비트들은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큐비트의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성질을 잃고 전자적 상태로 돌아간다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 (0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또는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1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 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 )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이것을 수송신자는 바로 알아차릴 수 있으며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그 정보를 수정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/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폐기하고 침입자를 제거하는 것으로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보안성을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높일 수 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침입자 또한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1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회의 침입으로는 정보를 알아낼 수 없기에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헛수고가 되는 신뢰성 높은 보안 방식이다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AutoShape 2" descr="양자컴퓨터 소인수분해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88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215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Reference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6" name="AutoShape 2" descr="큐비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2" descr="양자 얽힘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0675" y="1628800"/>
            <a:ext cx="84277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https://ko.wikipedia.org/wiki/%EC%96%91%EC%9E%90_%</a:t>
            </a:r>
            <a:r>
              <a:rPr lang="en-US" altLang="ko-KR" dirty="0" smtClean="0">
                <a:hlinkClick r:id="rId3"/>
              </a:rPr>
              <a:t>EC%BB%B4%ED%93%A8%ED%84%B0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https://namu.wiki/w/%</a:t>
            </a:r>
            <a:r>
              <a:rPr lang="en-US" altLang="ko-KR" dirty="0" smtClean="0">
                <a:hlinkClick r:id="rId4"/>
              </a:rPr>
              <a:t>EC%96%91%EC%9E%90%EC%BB%B4%ED%93%A8%ED%84%B0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5"/>
              </a:rPr>
              <a:t>https://ko.wikipedia.org/wiki/%</a:t>
            </a:r>
            <a:r>
              <a:rPr lang="en-US" altLang="ko-KR" dirty="0" smtClean="0">
                <a:hlinkClick r:id="rId5"/>
              </a:rPr>
              <a:t>ED%81%90%EB%B9%84%ED%8A%B8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6"/>
              </a:rPr>
              <a:t>http://</a:t>
            </a:r>
            <a:r>
              <a:rPr lang="en-US" altLang="ko-KR" dirty="0" smtClean="0">
                <a:hlinkClick r:id="rId6"/>
              </a:rPr>
              <a:t>www.ibs.re.kr/newsletter/2014/12/sub_01.html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7"/>
              </a:rPr>
              <a:t>https://namu.moe/w/%</a:t>
            </a:r>
            <a:r>
              <a:rPr lang="en-US" altLang="ko-KR" dirty="0" smtClean="0">
                <a:hlinkClick r:id="rId7"/>
              </a:rPr>
              <a:t>EC%96%91%EC%9E%90%EC%97%AD%ED%95%99%EC%9D%98%20%ED%95%B4%EC%84%9D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8"/>
              </a:rPr>
              <a:t>https://ko.wikipedia.org/wiki/%</a:t>
            </a:r>
            <a:r>
              <a:rPr lang="en-US" altLang="ko-KR" dirty="0" smtClean="0">
                <a:hlinkClick r:id="rId8"/>
              </a:rPr>
              <a:t>EC%96%91%EC%9E%90%EC%95%94%ED%98%B8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31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1207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Qubit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14017" y="1652899"/>
            <a:ext cx="40324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양자 비트 혹은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큐비트는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양자 정보의 단위이다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 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큐비트의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정보는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수학적으로 복소수에 대한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2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차원 벡터 공간인 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2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단계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양자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역학계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안의 상태로 기술된다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두 개의 바닥 상태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또는 벡터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)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는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브라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-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켓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표기법을 사용하여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|0&gt; |1&gt;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으로 표기한다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각각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켓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0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과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켓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1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이라고 읽는다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즉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큐비트는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고전적인 정보 단위인 비트의 양자 역학 개념으로 볼 수 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026" name="Picture 2" descr="https://upload.wikimedia.org/wikipedia/commons/thumb/f/f3/Blochsphere.svg/220px-Blochspher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87" y="1998975"/>
            <a:ext cx="3066147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73468" y="5043548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Adobe 고딕 Std B" pitchFamily="34" charset="-127"/>
                <a:ea typeface="Adobe 고딕 Std B" pitchFamily="34" charset="-127"/>
              </a:rPr>
              <a:t>공</a:t>
            </a:r>
            <a:r>
              <a:rPr lang="ko-KR" altLang="en-US" sz="1600" dirty="0">
                <a:latin typeface="Adobe 고딕 Std B" pitchFamily="34" charset="-127"/>
                <a:ea typeface="Adobe 고딕 Std B" pitchFamily="34" charset="-127"/>
              </a:rPr>
              <a:t>간 </a:t>
            </a:r>
            <a:r>
              <a:rPr lang="ko-KR" altLang="en-US" sz="1600" dirty="0" smtClean="0">
                <a:latin typeface="Adobe 고딕 Std B" pitchFamily="34" charset="-127"/>
                <a:ea typeface="Adobe 고딕 Std B" pitchFamily="34" charset="-127"/>
              </a:rPr>
              <a:t>기하로 나타낸 </a:t>
            </a:r>
            <a:r>
              <a:rPr lang="ko-KR" altLang="en-US" sz="1600" dirty="0" err="1" smtClean="0">
                <a:latin typeface="Adobe 고딕 Std B" pitchFamily="34" charset="-127"/>
                <a:ea typeface="Adobe 고딕 Std B" pitchFamily="34" charset="-127"/>
              </a:rPr>
              <a:t>큐비트</a:t>
            </a:r>
            <a:r>
              <a:rPr lang="ko-KR" altLang="en-US" sz="16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1600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1600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sz="1600" dirty="0" err="1" smtClean="0">
                <a:latin typeface="Adobe 고딕 Std B" pitchFamily="34" charset="-127"/>
                <a:ea typeface="Adobe 고딕 Std B" pitchFamily="34" charset="-127"/>
              </a:rPr>
              <a:t>블로흐구</a:t>
            </a:r>
            <a:r>
              <a:rPr lang="ko-KR" altLang="en-US" sz="1600" dirty="0" smtClean="0">
                <a:latin typeface="Adobe 고딕 Std B" pitchFamily="34" charset="-127"/>
                <a:ea typeface="Adobe 고딕 Std B" pitchFamily="34" charset="-127"/>
              </a:rPr>
              <a:t> 도식도</a:t>
            </a:r>
            <a:endParaRPr lang="ko-KR" altLang="en-US" sz="1600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79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1207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Qubit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14017" y="1652899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순수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큐비트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상태는 이 두 상태의 선형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양자 중첩이며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따라서 모든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큐비트는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|0&gt;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과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|1&gt;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의 선형 조합으로 그림과 같이 나타낼 수 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70860"/>
            <a:ext cx="4393060" cy="1047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588" y="2996952"/>
            <a:ext cx="3710706" cy="1064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84140" y="2996952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이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때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알파와 베타 값은 복소수인 확률 진폭이며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오른쪽 그림과 같은 식을 만족한다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84140" y="4509120"/>
                <a:ext cx="79923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이 </a:t>
                </a:r>
                <a:r>
                  <a:rPr lang="ko-KR" altLang="en-US" dirty="0" err="1" smtClean="0">
                    <a:latin typeface="Adobe 고딕 Std B" pitchFamily="34" charset="-127"/>
                    <a:ea typeface="Adobe 고딕 Std B" pitchFamily="34" charset="-127"/>
                  </a:rPr>
                  <a:t>큐비트가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 상태 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|0&gt;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에서 측정될 확률은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|</m:t>
                        </m:r>
                        <m:r>
                          <a:rPr lang="ko-KR" altLang="en-US" b="0" i="1" smtClean="0">
                            <a:latin typeface="Cambria Math"/>
                          </a:rPr>
                          <m:t>𝛼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|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 이고 상태 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|1&gt;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에서 측정될 확률은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|</m:t>
                        </m:r>
                        <m:r>
                          <a:rPr lang="ko-KR" altLang="en-US" i="1" smtClean="0">
                            <a:latin typeface="Cambria Math"/>
                          </a:rPr>
                          <m:t>𝛽</m:t>
                        </m:r>
                        <m:r>
                          <a:rPr lang="en-US" altLang="ko-KR" i="1">
                            <a:latin typeface="Cambria Math"/>
                          </a:rPr>
                          <m:t>|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 이다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.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따라서 계의 두 상태에서 측정될 총 확률은 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1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이 된다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.</a:t>
                </a:r>
                <a:endParaRPr lang="ko-KR" altLang="en-US" dirty="0"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40" y="4509120"/>
                <a:ext cx="7992316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610" t="-3774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7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3993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What is Difference?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14017" y="1988840"/>
            <a:ext cx="40324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언론과 대중의 이상할 정도로 과열된 관심은 양자컴퓨터에 대한 오해에서 비롯된다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 </a:t>
            </a: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흔히 대중들은 양자 컴퓨터를 슈퍼컴퓨터 보다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한단계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진보된 병렬컴퓨터로 받아 들이는 착각을 하고 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게다가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00 01 10 11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의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4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가지 방식만을 표현할 수 있는 비트가 아닌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큐비트를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이용하여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2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배의 연산 처리가 가능하다고 하니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다들 엄청난 속도를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가질거라고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생각하는 것이다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4815" y="5106669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Adobe 고딕 Std B" pitchFamily="34" charset="-127"/>
                <a:ea typeface="Adobe 고딕 Std B" pitchFamily="34" charset="-127"/>
              </a:rPr>
              <a:t>병렬 연산이 가능한 슈퍼컴퓨터</a:t>
            </a:r>
            <a:endParaRPr lang="ko-KR" altLang="en-US" sz="1600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3076" name="Picture 4" descr="연산능력을 극대화한 슈퍼컴퓨터는 병렬컴퓨팅을 이용한다. 프로세서 여러 대를 연결하여 한 번에 많은 연산을 처리하도록 구성한 것이다. 그러나 병렬컴퓨팅의 기반은 기존 프로세서의 아키텍처와 알고리즘이다. 양자컴퓨팅은 구조와 작동방식이 본질적으로 다르다. 사진은 IBM의 슈퍼컴퓨터 '블루진(Blue Gene)'ⓒ IB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53" y="2083929"/>
            <a:ext cx="4390378" cy="302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58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3993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What is Difference?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14017" y="1484784"/>
            <a:ext cx="40324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그런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데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정말 그럴까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?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큐비트</a:t>
            </a:r>
            <a:r>
              <a:rPr lang="ko-KR" altLang="en-US" dirty="0" err="1">
                <a:latin typeface="Adobe 고딕 Std B" pitchFamily="34" charset="-127"/>
                <a:ea typeface="Adobe 고딕 Std B" pitchFamily="34" charset="-127"/>
              </a:rPr>
              <a:t>는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일반 컴퓨터의 비트와 달리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얽힘을 이용하여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n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개의 양자가 존재할 때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2n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개 만큼의 상태를 만들어 낼 수 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하지만 단순히 상태를 표현하는 가짓수가 많은 것만으로 는 특별할 것이 없다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일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반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컴퓨터의 연산으로도 적절한 알고리즘만 도입하면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큐비트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만큼이나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다양한 상태를 만들어 낼 수 있기 때문이다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양자컴퓨터를 일반 컴퓨터와 차별화하는 점은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큐비트가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만들어내는 경우의 수가 아니라 연산의 결정론적이냐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비결정론적이냐의 여부에  달려 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4815" y="5106669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Adobe 고딕 Std B" pitchFamily="34" charset="-127"/>
                <a:ea typeface="Adobe 고딕 Std B" pitchFamily="34" charset="-127"/>
              </a:rPr>
              <a:t>세계 최초의 양자컴퓨터 </a:t>
            </a:r>
            <a:r>
              <a:rPr lang="en-US" altLang="ko-KR" sz="1600" dirty="0" smtClean="0">
                <a:latin typeface="Adobe 고딕 Std B" pitchFamily="34" charset="-127"/>
                <a:ea typeface="Adobe 고딕 Std B" pitchFamily="34" charset="-127"/>
              </a:rPr>
              <a:t>D-Wave 1</a:t>
            </a:r>
            <a:br>
              <a:rPr lang="en-US" altLang="ko-KR" sz="1600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sz="1600" dirty="0" smtClean="0">
                <a:latin typeface="Adobe 고딕 Std B" pitchFamily="34" charset="-127"/>
                <a:ea typeface="Adobe 고딕 Std B" pitchFamily="34" charset="-127"/>
              </a:rPr>
              <a:t>최근 성능 논란에 휘말렸다</a:t>
            </a:r>
            <a:r>
              <a:rPr lang="en-US" altLang="ko-KR" sz="1600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sz="1600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81" y="1801494"/>
            <a:ext cx="409575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572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튜링 기계를 표현한 일러스트. 튜링 기계는 영국의 수학자, 앨런 튜링이 제안한 계산기계로 테이프에 기록된 연산을 순차적으로 처리한다. 현대 컴퓨터의 기본 원리는 튜링 기계를 바탕으로 폰 노이만 구조를 적용한 것이다. 즉 현대 컴퓨터의 기본 구조는 튜링 기계의 일부분이며 양자컴퓨터 역시 마찬가지다. ⓒ Scha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4483481" cy="299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620688"/>
            <a:ext cx="3993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What is Difference?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60032" y="2204864"/>
            <a:ext cx="40324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기존의 컴퓨터는 하나의 입력에 대해 하나의 결과를 내놓는다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즉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입력값에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따라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출력값이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선형적으로 결정되는 결정론적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튜링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기계이다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이에 비해 양자적 수준의 소립자를 이용하는 양자컴퓨터는 입자 상태의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“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중첩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＂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과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“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얽힘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＂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을 이용하는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비 결정론적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튜링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기계이다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</a:b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4592" y="4170566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Adobe 고딕 Std B" pitchFamily="34" charset="-127"/>
                <a:ea typeface="Adobe 고딕 Std B" pitchFamily="34" charset="-127"/>
              </a:rPr>
              <a:t>튜링</a:t>
            </a:r>
            <a:r>
              <a:rPr lang="ko-KR" altLang="en-US" sz="1600" dirty="0" smtClean="0">
                <a:latin typeface="Adobe 고딕 Std B" pitchFamily="34" charset="-127"/>
                <a:ea typeface="Adobe 고딕 Std B" pitchFamily="34" charset="-127"/>
              </a:rPr>
              <a:t> 기계를 표현한 일러스트</a:t>
            </a:r>
            <a:endParaRPr lang="ko-KR" altLang="en-US" sz="1600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223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620688"/>
            <a:ext cx="3942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Superposition(</a:t>
            </a:r>
            <a:r>
              <a:rPr lang="ko-KR" altLang="en-US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중첩</a:t>
            </a:r>
            <a:r>
              <a:rPr lang="en-US" altLang="ko-KR" sz="32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-윤고딕330" pitchFamily="18" charset="-127"/>
                <a:ea typeface="-윤고딕330" pitchFamily="18" charset="-127"/>
              </a:rPr>
              <a:t>)</a:t>
            </a:r>
            <a:endParaRPr lang="ko-KR" altLang="en-US" sz="3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2110" y="0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2110" y="6394862"/>
            <a:ext cx="9144000" cy="463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1268760"/>
            <a:ext cx="583264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prstClr val="black">
                    <a:tint val="75000"/>
                  </a:prstClr>
                </a:solidFill>
              </a:rPr>
              <a:t>Soongsil</a:t>
            </a:r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 Univ. HHS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8002" y="2348880"/>
            <a:ext cx="392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5223"/>
            <a:ext cx="1494176" cy="9099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968002" y="1665553"/>
                <a:ext cx="4032448" cy="5192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중첩이란 여러 가지 상태가 동시에 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/>
                </a:r>
                <a:b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</a:b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하나의 입자에서 나타나는 것을 말하며 흔히 이야기 하는 양자의 불확정성과 연관된다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.</a:t>
                </a:r>
              </a:p>
              <a:p>
                <a:endParaRPr lang="en-US" altLang="ko-KR" dirty="0">
                  <a:latin typeface="Adobe 고딕 Std B" pitchFamily="34" charset="-127"/>
                  <a:ea typeface="Adobe 고딕 Std B" pitchFamily="34" charset="-127"/>
                </a:endParaRPr>
              </a:p>
              <a:p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예</a:t>
                </a:r>
                <a:r>
                  <a:rPr lang="ko-KR" altLang="en-US" dirty="0">
                    <a:latin typeface="Adobe 고딕 Std B" pitchFamily="34" charset="-127"/>
                    <a:ea typeface="Adobe 고딕 Std B" pitchFamily="34" charset="-127"/>
                  </a:rPr>
                  <a:t>를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들어 어떤 양자 컴퓨터가 전자의 스핀을 </a:t>
                </a:r>
                <a:r>
                  <a:rPr lang="ko-KR" altLang="en-US" dirty="0" err="1" smtClean="0">
                    <a:latin typeface="Adobe 고딕 Std B" pitchFamily="34" charset="-127"/>
                    <a:ea typeface="Adobe 고딕 Std B" pitchFamily="34" charset="-127"/>
                  </a:rPr>
                  <a:t>큐비트로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 이용한다고 가정하자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/>
                </a:r>
                <a:b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</a:b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/>
                </a:r>
                <a:b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</a:b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연산을 시작하기 전의 전자는 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/>
                </a:r>
                <a:b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</a:b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양자컴퓨터 내에서 전자가 지닐 수 있는 스핀의 값인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Adobe 고딕 Std B" pitchFamily="34" charset="-127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Adobe 고딕 Std B" pitchFamily="34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Adobe 고딕 Std B" pitchFamily="34" charset="-127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Adobe 고딕 Std B" pitchFamily="34" charset="-127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  <a:ea typeface="Adobe 고딕 Std B" pitchFamily="34" charset="-127"/>
                      </a:rPr>
                      <m:t>, −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Adobe 고딕 Std B" pitchFamily="34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Adobe 고딕 Std B" pitchFamily="34" charset="-127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Adobe 고딕 Std B" pitchFamily="34" charset="-127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 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을 모두 가진다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.</a:t>
                </a:r>
                <a:b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</a:br>
                <a:r>
                  <a:rPr lang="en-US" altLang="ko-KR" dirty="0">
                    <a:latin typeface="Adobe 고딕 Std B" pitchFamily="34" charset="-127"/>
                    <a:ea typeface="Adobe 고딕 Std B" pitchFamily="34" charset="-127"/>
                  </a:rPr>
                  <a:t/>
                </a:r>
                <a:br>
                  <a:rPr lang="en-US" altLang="ko-KR" dirty="0">
                    <a:latin typeface="Adobe 고딕 Std B" pitchFamily="34" charset="-127"/>
                    <a:ea typeface="Adobe 고딕 Std B" pitchFamily="34" charset="-127"/>
                  </a:rPr>
                </a:b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잘 이해가 </a:t>
                </a:r>
                <a:r>
                  <a:rPr lang="ko-KR" altLang="en-US" dirty="0" err="1" smtClean="0">
                    <a:latin typeface="Adobe 고딕 Std B" pitchFamily="34" charset="-127"/>
                    <a:ea typeface="Adobe 고딕 Std B" pitchFamily="34" charset="-127"/>
                  </a:rPr>
                  <a:t>안갈</a:t>
                </a: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 수 있으니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, </a:t>
                </a:r>
                <a:b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</a:b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다음 슬라이드에 예시를 들어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/>
                </a:r>
                <a:b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</a:br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보도록 한다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>.</a:t>
                </a:r>
              </a:p>
              <a:p>
                <a:r>
                  <a:rPr lang="ko-KR" altLang="en-US" dirty="0" smtClean="0">
                    <a:latin typeface="Adobe 고딕 Std B" pitchFamily="34" charset="-127"/>
                    <a:ea typeface="Adobe 고딕 Std B" pitchFamily="34" charset="-127"/>
                  </a:rPr>
                  <a:t> </a:t>
                </a: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/>
                </a:r>
                <a:b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</a:br>
                <a: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  <a:t/>
                </a:r>
                <a:br>
                  <a:rPr lang="en-US" altLang="ko-KR" dirty="0" smtClean="0">
                    <a:latin typeface="Adobe 고딕 Std B" pitchFamily="34" charset="-127"/>
                    <a:ea typeface="Adobe 고딕 Std B" pitchFamily="34" charset="-127"/>
                  </a:rPr>
                </a:br>
                <a:endParaRPr lang="ko-KR" altLang="en-US" dirty="0"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002" y="1665553"/>
                <a:ext cx="4032448" cy="5192447"/>
              </a:xfrm>
              <a:prstGeom prst="rect">
                <a:avLst/>
              </a:prstGeom>
              <a:blipFill rotWithShape="1">
                <a:blip r:embed="rId3"/>
                <a:stretch>
                  <a:fillRect l="-1362" t="-469" r="-12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전자 스핀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03485"/>
            <a:ext cx="4677829" cy="286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33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812</Words>
  <Application>Microsoft Office PowerPoint</Application>
  <PresentationFormat>화면 슬라이드 쇼(4:3)</PresentationFormat>
  <Paragraphs>142</Paragraphs>
  <Slides>32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하현수</dc:creator>
  <cp:lastModifiedBy>하현수</cp:lastModifiedBy>
  <cp:revision>20</cp:revision>
  <dcterms:created xsi:type="dcterms:W3CDTF">2017-09-29T05:52:07Z</dcterms:created>
  <dcterms:modified xsi:type="dcterms:W3CDTF">2017-10-19T21:06:54Z</dcterms:modified>
</cp:coreProperties>
</file>