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3" r:id="rId3"/>
    <p:sldId id="267" r:id="rId4"/>
    <p:sldId id="268" r:id="rId5"/>
    <p:sldId id="264" r:id="rId6"/>
    <p:sldId id="265" r:id="rId7"/>
    <p:sldId id="266" r:id="rId8"/>
    <p:sldId id="272" r:id="rId9"/>
    <p:sldId id="273" r:id="rId10"/>
    <p:sldId id="274" r:id="rId11"/>
    <p:sldId id="276" r:id="rId12"/>
    <p:sldId id="275" r:id="rId13"/>
    <p:sldId id="277" r:id="rId14"/>
    <p:sldId id="270" r:id="rId15"/>
    <p:sldId id="271" r:id="rId16"/>
    <p:sldId id="269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7CBAA-B284-4B43-B316-C0686F3775B7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C2300-C3E3-48EE-A181-80DDA0C8A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54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37C4E-CE45-4B8C-9556-560A1A6F0B28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Soongsil Univ. HHS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9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C691B-745D-4C47-A42C-2778CAEF7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3A86DD-98FB-40B5-8D47-DF746C278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8DCDF-AE7A-4F4D-8DA7-4F5E53D8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D546-1A62-4002-B889-D1366128CCBB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49B9A-F8D6-4D55-9071-7FF9758E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42DDC-5ACB-4928-BCD0-BCF83741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E549-DBF4-492D-813B-D504EDCF9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15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9743-EA52-4322-BBDE-5F5B0002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4ABC55-A688-468C-93D4-25B60D32C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89FE8-B57C-408E-9B9C-FC798A35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D546-1A62-4002-B889-D1366128CCBB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1A4C3-9F82-4975-AD15-8C181F56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4AAEE-F2FE-4600-A1C7-E0F7D296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E549-DBF4-492D-813B-D504EDCF9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34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CBBE93-B981-4C95-A5EA-EA4FCF0F6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A3C498-B696-4FFB-808C-B85A40725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BEB20-8231-4AD7-BA55-6679DE26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D546-1A62-4002-B889-D1366128CCBB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36AAB-2BA4-4C6D-87C8-E484E04D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5E274-F71A-49CC-9F5C-D0ED48CA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E549-DBF4-492D-813B-D504EDCF9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8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F756-077A-4BDD-B398-8A996B6F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0254C-782B-452E-B0BB-228615FA5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2F949-DE31-4E74-827F-3543E9E6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D546-1A62-4002-B889-D1366128CCBB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DFB4A-5A59-496F-89E2-64352F48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D7439-8DC1-4AAB-8EE0-FD18E001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E549-DBF4-492D-813B-D504EDCF9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3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84CFB-C334-4A99-B89D-974B8F50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CB4195-C07C-452E-BB6C-67527EF25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890F9-A003-4C94-B911-10C12BB4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D546-1A62-4002-B889-D1366128CCBB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3DA02-024E-435F-AF78-7EBFE3E9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1656C-208D-4E9B-AF2D-63076B96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E549-DBF4-492D-813B-D504EDCF9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4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CDA55-756B-4AFE-B58F-CFB93705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710FD-5526-4C35-9DF6-FAD033982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27FA0F-C51F-4381-A715-D00F14FF9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D1878F-A0CF-4207-9D3C-743E56AE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D546-1A62-4002-B889-D1366128CCBB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419C4A-93B0-47F9-B39A-D6551B18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E456AC-F771-4DD1-B036-9B6FF7FF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E549-DBF4-492D-813B-D504EDCF9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46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D5569-54AA-4F47-BB2E-6197506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7DE335-A045-4201-8A61-CC0BF60AA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24EA41-C793-462D-86F7-D7C1C9EAC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C74212-8A68-47A6-B458-CD926F2A3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36AAD8-0180-4050-83AB-F1A21715D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EDCF7C-2EA0-4DE0-A766-4C7D42EE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D546-1A62-4002-B889-D1366128CCBB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E468CB-0512-4AFF-9716-1AFF830B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5BF729-FA7F-4051-B89C-5BFFC6DF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E549-DBF4-492D-813B-D504EDCF9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72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08C15-277F-40BA-8CFA-B72D17E8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58608B-9003-4AAD-A9AE-59782D0D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D546-1A62-4002-B889-D1366128CCBB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1C84E1-F23E-495B-A6E9-D729B208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73575-3641-4E2A-ADC2-EF5689E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E549-DBF4-492D-813B-D504EDCF9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50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C5478C-9CF6-4164-979A-5C301258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D546-1A62-4002-B889-D1366128CCBB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7F77A6-12E0-4D17-AF2C-FCE42AA7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4C3D95-8167-43C0-A877-56EAECED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E549-DBF4-492D-813B-D504EDCF9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9D224-6B2C-41D1-92A6-8AD0A209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26691-B09F-4D35-8BC0-830C49505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1D834A-E5A2-428D-A80D-D09D19904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17651-D734-4029-9439-A3ADB1E8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D546-1A62-4002-B889-D1366128CCBB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8D91D3-AF17-4B3D-A0F1-DAC6DC05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DF4B5-3484-48EF-85B0-0450C191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E549-DBF4-492D-813B-D504EDCF9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4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B09DF-E757-4556-8607-C3061C8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7E7663-CE29-47F2-8CB4-30EFF462C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265FFA-5B82-480E-B62B-8E93AABBD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71F23C-03C5-4812-B093-C9C2491F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D546-1A62-4002-B889-D1366128CCBB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408310-E93B-4AA2-AE6A-13CBD7D9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45EDF-C6CB-4EF1-8FFB-6B01B8D5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E549-DBF4-492D-813B-D504EDCF9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0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DA7637-60A1-4203-94F2-3BD70FF5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AEAC62-C008-44C7-A93A-B29E9EE3E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9C3BD-C313-4FDE-AD3B-3FF50F485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CD546-1A62-4002-B889-D1366128CCBB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9053D-5928-415D-AC55-3AF33201A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2157E-11C8-4CF7-91CA-73B30C37C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FE549-DBF4-492D-813B-D504EDCF9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69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013" y="2492896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Future of Computer Device</a:t>
            </a:r>
            <a:br>
              <a:rPr lang="en-US" altLang="ko-KR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Quantum Computer</a:t>
            </a:r>
            <a:br>
              <a:rPr lang="en-US" altLang="ko-KR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</a:br>
            <a:br>
              <a:rPr lang="en-US" altLang="ko-KR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</a:br>
            <a:endParaRPr lang="en-US" altLang="ko-KR" sz="36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Soongsil Univ. HHS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E69205-592D-4418-8228-0DC30A428B5D}"/>
              </a:ext>
            </a:extLst>
          </p:cNvPr>
          <p:cNvSpPr txBox="1"/>
          <p:nvPr/>
        </p:nvSpPr>
        <p:spPr>
          <a:xfrm>
            <a:off x="1591210" y="653502"/>
            <a:ext cx="6212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Ethereum : Smart Contract</a:t>
            </a:r>
            <a:endParaRPr lang="ko-KR" altLang="en-US" sz="400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028" name="Picture 4" descr="blockchainì ëí ì´ë¯¸ì§ ê²ìê²°ê³¼">
            <a:extLst>
              <a:ext uri="{FF2B5EF4-FFF2-40B4-BE49-F238E27FC236}">
                <a16:creationId xmlns:a16="http://schemas.microsoft.com/office/drawing/2014/main" id="{B56C6ACF-02BA-4EEB-813F-6451C7A57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3138"/>
            <a:ext cx="9144000" cy="59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269960-ED57-4788-B85F-703C43B5EF0C}"/>
              </a:ext>
            </a:extLst>
          </p:cNvPr>
          <p:cNvSpPr txBox="1"/>
          <p:nvPr/>
        </p:nvSpPr>
        <p:spPr>
          <a:xfrm>
            <a:off x="0" y="1124125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Blockchain</a:t>
            </a:r>
            <a:br>
              <a:rPr lang="en-US" altLang="ko-KR" sz="4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4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Definition and Types </a:t>
            </a:r>
            <a:endParaRPr lang="ko-KR" altLang="en-US" sz="44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5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6160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Token Economy Case – </a:t>
            </a:r>
            <a:r>
              <a:rPr lang="en-US" altLang="ko-KR" sz="32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Siacoin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1" y="1268760"/>
            <a:ext cx="7521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8002" y="1535211"/>
            <a:ext cx="39244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dobe 고딕 Std B" pitchFamily="34" charset="-127"/>
                <a:ea typeface="Adobe 고딕 Std B" pitchFamily="34" charset="-127"/>
              </a:rPr>
              <a:t>Siacoin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은 자체 블록체인 코어를 사용하고 있는 프로젝트로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블록체인 기반의 클라우드 스토리지 서비스를 제공한다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하지만 그 방식이 기존 클라우드와는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다른데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AWS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나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Google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등의 회사에서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제공하는 클라우드가 아니라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네트워크 참여자들의 드라이브 공간을 이용할 수 있다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하드 공간이 남아도는 사람들은 </a:t>
            </a:r>
            <a:br>
              <a:rPr lang="en-US" altLang="ko-KR" dirty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자신의 하드 용량을 제공하고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</a:t>
            </a:r>
            <a:br>
              <a:rPr lang="en-US" altLang="ko-KR" dirty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클라우드 스토리지가 필요한 사람은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err="1">
                <a:latin typeface="Adobe 고딕 Std B" pitchFamily="34" charset="-127"/>
                <a:ea typeface="Adobe 고딕 Std B" pitchFamily="34" charset="-127"/>
              </a:rPr>
              <a:t>SiaCoin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을 제공하는 대신 권한을 얻게 된다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pic>
        <p:nvPicPr>
          <p:cNvPr id="3074" name="Picture 2" descr="siacoin file sharingì ëí ì´ë¯¸ì§ ê²ìê²°ê³¼">
            <a:extLst>
              <a:ext uri="{FF2B5EF4-FFF2-40B4-BE49-F238E27FC236}">
                <a16:creationId xmlns:a16="http://schemas.microsoft.com/office/drawing/2014/main" id="{92B24F1F-5935-446D-966F-3B1D6CF4C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33" y="1817145"/>
            <a:ext cx="4671134" cy="381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70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6653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Token Economy Case – BAT (1/2)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1" y="1268760"/>
            <a:ext cx="7521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9326" y="1682329"/>
            <a:ext cx="39244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BAT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은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Firefox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의 재단인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Mozilla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의 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대표였던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브렌던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아이크의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작품이다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브렌던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아이크는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Mozilla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재단의 전대표이자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JavaScript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의 창시자이기도 하다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BAT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은 블록체인 웹 광고 플랫폼으로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광고주만 돈을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받을게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아니라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광고를 보는 사용자들도 돈을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줘야한다는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발상에서 시작된 프로젝트이다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자체 브라우저인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Brave Browser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와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함께 사용된다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구글이 매우 경계하는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프로젝트중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하나이다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pic>
        <p:nvPicPr>
          <p:cNvPr id="4098" name="Picture 2" descr="bat coinì ëí ì´ë¯¸ì§ ê²ìê²°ê³¼">
            <a:extLst>
              <a:ext uri="{FF2B5EF4-FFF2-40B4-BE49-F238E27FC236}">
                <a16:creationId xmlns:a16="http://schemas.microsoft.com/office/drawing/2014/main" id="{95191DD6-C224-4ED2-9FEB-EDEFE251A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05" y="1712041"/>
            <a:ext cx="3292092" cy="329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24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6653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Token Economy Case – BAT (2/2)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1" y="1268760"/>
            <a:ext cx="7521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4100" name="Picture 4" descr="brave browserì ëí ì´ë¯¸ì§ ê²ìê²°ê³¼">
            <a:extLst>
              <a:ext uri="{FF2B5EF4-FFF2-40B4-BE49-F238E27FC236}">
                <a16:creationId xmlns:a16="http://schemas.microsoft.com/office/drawing/2014/main" id="{FA0DADE3-13FB-472A-B201-BEB0CAAD5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24" y="1796916"/>
            <a:ext cx="3539291" cy="353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63A903-0DD4-4735-BE92-FC9B3B9ED4EB}"/>
              </a:ext>
            </a:extLst>
          </p:cNvPr>
          <p:cNvSpPr txBox="1"/>
          <p:nvPr/>
        </p:nvSpPr>
        <p:spPr>
          <a:xfrm>
            <a:off x="4870697" y="1549137"/>
            <a:ext cx="392447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Brave Browser</a:t>
            </a:r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BAT</a:t>
            </a:r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에서 만든 자체 브라우저로</a:t>
            </a:r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아직 </a:t>
            </a:r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Beta </a:t>
            </a:r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버전이지만</a:t>
            </a:r>
            <a:endParaRPr lang="en-US" altLang="ko-KR" sz="1600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실제 다운받아서 사용할 수 있다</a:t>
            </a:r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sz="1600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Brave Browser</a:t>
            </a:r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는 엄청난 </a:t>
            </a:r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Ad Block</a:t>
            </a:r>
          </a:p>
          <a:p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기능을 가지고 있는데</a:t>
            </a:r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평소에는 </a:t>
            </a:r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Block</a:t>
            </a:r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상태였다가</a:t>
            </a:r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광고를 보겠다고 </a:t>
            </a:r>
            <a:endParaRPr lang="en-US" altLang="ko-KR" sz="1600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유저가 직접 선택하는 경우에만 </a:t>
            </a:r>
            <a:endParaRPr lang="en-US" altLang="ko-KR" sz="1600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광고가 표시되고 유저는 그 대가로</a:t>
            </a:r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BAT</a:t>
            </a:r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토큰을</a:t>
            </a:r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받게 된다</a:t>
            </a:r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sz="1600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Brave Browser</a:t>
            </a:r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의 </a:t>
            </a:r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Ad block</a:t>
            </a:r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능력은 너무 강력해서</a:t>
            </a:r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, Google</a:t>
            </a:r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의 </a:t>
            </a:r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AdSense</a:t>
            </a:r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광고를 모두 없애 </a:t>
            </a:r>
            <a:r>
              <a:rPr lang="ko-KR" altLang="en-US" sz="1600" dirty="0" err="1">
                <a:latin typeface="Adobe 고딕 Std B" pitchFamily="34" charset="-127"/>
                <a:ea typeface="Adobe 고딕 Std B" pitchFamily="34" charset="-127"/>
              </a:rPr>
              <a:t>버리는데다가</a:t>
            </a:r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,</a:t>
            </a:r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 심지어 </a:t>
            </a:r>
            <a:endParaRPr lang="en-US" altLang="ko-KR" sz="1600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유튜브에서 처음 </a:t>
            </a:r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5</a:t>
            </a:r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초간의 광고마저 </a:t>
            </a:r>
            <a:r>
              <a:rPr lang="ko-KR" altLang="en-US" sz="1600" dirty="0" err="1">
                <a:latin typeface="Adobe 고딕 Std B" pitchFamily="34" charset="-127"/>
                <a:ea typeface="Adobe 고딕 Std B" pitchFamily="34" charset="-127"/>
              </a:rPr>
              <a:t>없애버린다</a:t>
            </a:r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게다가 </a:t>
            </a:r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Block</a:t>
            </a:r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을 끌 경우에도 구글의 광고를 </a:t>
            </a:r>
            <a:r>
              <a:rPr lang="ko-KR" altLang="en-US" sz="1600" dirty="0" err="1">
                <a:latin typeface="Adobe 고딕 Std B" pitchFamily="34" charset="-127"/>
                <a:ea typeface="Adobe 고딕 Std B" pitchFamily="34" charset="-127"/>
              </a:rPr>
              <a:t>없애버리고</a:t>
            </a:r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 그 위치에 </a:t>
            </a:r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BAT </a:t>
            </a:r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재단의 자체 광고를 넣는 패기까지 가지고 있다</a:t>
            </a:r>
            <a:r>
              <a:rPr lang="en-US" altLang="ko-KR" sz="1600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08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7061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구글 광고 담당 수석 부사장의 인터뷰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1" y="1268760"/>
            <a:ext cx="7521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4100" name="Picture 4" descr="brave browserì ëí ì´ë¯¸ì§ ê²ìê²°ê³¼">
            <a:extLst>
              <a:ext uri="{FF2B5EF4-FFF2-40B4-BE49-F238E27FC236}">
                <a16:creationId xmlns:a16="http://schemas.microsoft.com/office/drawing/2014/main" id="{FA0DADE3-13FB-472A-B201-BEB0CAAD5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24" y="1796916"/>
            <a:ext cx="3539291" cy="353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63A903-0DD4-4735-BE92-FC9B3B9ED4EB}"/>
              </a:ext>
            </a:extLst>
          </p:cNvPr>
          <p:cNvSpPr txBox="1"/>
          <p:nvPr/>
        </p:nvSpPr>
        <p:spPr>
          <a:xfrm>
            <a:off x="4710899" y="2011085"/>
            <a:ext cx="39244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구글에서 광고 담당 수석 부사장을 맡고 있는 </a:t>
            </a:r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쉬리더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라마스레미는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영국 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런던에서 열린 세미나에서 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“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우리의 광고 시장을 위협하는 블록체인 프로젝트가 있다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구글도 가만히 있을 수는 없어 자체 연구팀이 연구를 진행중이다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.”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라고 답했다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아마도 그 프로젝트가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BAT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 아닐까 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생각한다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92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620688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Public Blockchain Consensus </a:t>
            </a:r>
            <a:r>
              <a:rPr lang="en-US" altLang="ko-KR" sz="32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Alogithm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9633" y="1168824"/>
            <a:ext cx="7521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9915" y="1998808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Shape 285">
            <a:extLst>
              <a:ext uri="{FF2B5EF4-FFF2-40B4-BE49-F238E27FC236}">
                <a16:creationId xmlns:a16="http://schemas.microsoft.com/office/drawing/2014/main" id="{D751E814-5730-420C-A856-F56A0CD5462B}"/>
              </a:ext>
            </a:extLst>
          </p:cNvPr>
          <p:cNvSpPr/>
          <p:nvPr/>
        </p:nvSpPr>
        <p:spPr>
          <a:xfrm>
            <a:off x="179513" y="1787928"/>
            <a:ext cx="2893800" cy="3612600"/>
          </a:xfrm>
          <a:prstGeom prst="rect">
            <a:avLst/>
          </a:prstGeom>
          <a:noFill/>
          <a:ln w="9525" cap="flat" cmpd="sng">
            <a:solidFill>
              <a:srgbClr val="715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286">
            <a:extLst>
              <a:ext uri="{FF2B5EF4-FFF2-40B4-BE49-F238E27FC236}">
                <a16:creationId xmlns:a16="http://schemas.microsoft.com/office/drawing/2014/main" id="{16403D45-DABE-4B87-8176-7433055EE6DC}"/>
              </a:ext>
            </a:extLst>
          </p:cNvPr>
          <p:cNvSpPr/>
          <p:nvPr/>
        </p:nvSpPr>
        <p:spPr>
          <a:xfrm>
            <a:off x="179512" y="1435328"/>
            <a:ext cx="2893800" cy="378000"/>
          </a:xfrm>
          <a:prstGeom prst="rect">
            <a:avLst/>
          </a:prstGeom>
          <a:solidFill>
            <a:srgbClr val="201A02"/>
          </a:solidFill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287">
            <a:extLst>
              <a:ext uri="{FF2B5EF4-FFF2-40B4-BE49-F238E27FC236}">
                <a16:creationId xmlns:a16="http://schemas.microsoft.com/office/drawing/2014/main" id="{B646C881-B0A1-4B9E-905F-72242939A7B6}"/>
              </a:ext>
            </a:extLst>
          </p:cNvPr>
          <p:cNvSpPr txBox="1"/>
          <p:nvPr/>
        </p:nvSpPr>
        <p:spPr>
          <a:xfrm>
            <a:off x="323521" y="1453131"/>
            <a:ext cx="267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</a:rPr>
              <a:t>P O W </a:t>
            </a:r>
            <a:endParaRPr sz="18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288">
            <a:extLst>
              <a:ext uri="{FF2B5EF4-FFF2-40B4-BE49-F238E27FC236}">
                <a16:creationId xmlns:a16="http://schemas.microsoft.com/office/drawing/2014/main" id="{CD7388EF-7700-44FE-B0A1-6A640DFC7C4F}"/>
              </a:ext>
            </a:extLst>
          </p:cNvPr>
          <p:cNvSpPr/>
          <p:nvPr/>
        </p:nvSpPr>
        <p:spPr>
          <a:xfrm>
            <a:off x="3164288" y="1801393"/>
            <a:ext cx="2893800" cy="3599100"/>
          </a:xfrm>
          <a:prstGeom prst="rect">
            <a:avLst/>
          </a:prstGeom>
          <a:noFill/>
          <a:ln w="9525" cap="flat" cmpd="sng">
            <a:solidFill>
              <a:srgbClr val="715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289">
            <a:extLst>
              <a:ext uri="{FF2B5EF4-FFF2-40B4-BE49-F238E27FC236}">
                <a16:creationId xmlns:a16="http://schemas.microsoft.com/office/drawing/2014/main" id="{EA16B73B-8828-4FE3-BB0F-F921D5635DAC}"/>
              </a:ext>
            </a:extLst>
          </p:cNvPr>
          <p:cNvSpPr/>
          <p:nvPr/>
        </p:nvSpPr>
        <p:spPr>
          <a:xfrm>
            <a:off x="3164287" y="1453128"/>
            <a:ext cx="2893800" cy="378000"/>
          </a:xfrm>
          <a:prstGeom prst="rect">
            <a:avLst/>
          </a:prstGeom>
          <a:solidFill>
            <a:srgbClr val="201A02"/>
          </a:solidFill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290">
            <a:extLst>
              <a:ext uri="{FF2B5EF4-FFF2-40B4-BE49-F238E27FC236}">
                <a16:creationId xmlns:a16="http://schemas.microsoft.com/office/drawing/2014/main" id="{3191C06B-0723-4380-86B6-4360547EF550}"/>
              </a:ext>
            </a:extLst>
          </p:cNvPr>
          <p:cNvSpPr txBox="1"/>
          <p:nvPr/>
        </p:nvSpPr>
        <p:spPr>
          <a:xfrm>
            <a:off x="3308296" y="1470931"/>
            <a:ext cx="267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</a:rPr>
              <a:t>P O S</a:t>
            </a:r>
            <a:endParaRPr sz="18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291">
            <a:extLst>
              <a:ext uri="{FF2B5EF4-FFF2-40B4-BE49-F238E27FC236}">
                <a16:creationId xmlns:a16="http://schemas.microsoft.com/office/drawing/2014/main" id="{24DC3190-3503-4891-B375-D6AF50407D6C}"/>
              </a:ext>
            </a:extLst>
          </p:cNvPr>
          <p:cNvSpPr/>
          <p:nvPr/>
        </p:nvSpPr>
        <p:spPr>
          <a:xfrm>
            <a:off x="6158188" y="1801394"/>
            <a:ext cx="2893800" cy="3599100"/>
          </a:xfrm>
          <a:prstGeom prst="rect">
            <a:avLst/>
          </a:prstGeom>
          <a:noFill/>
          <a:ln w="9525" cap="flat" cmpd="sng">
            <a:solidFill>
              <a:srgbClr val="715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84243FEC-3F69-4CE5-BEFE-7C68A4A80C5D}"/>
              </a:ext>
            </a:extLst>
          </p:cNvPr>
          <p:cNvSpPr/>
          <p:nvPr/>
        </p:nvSpPr>
        <p:spPr>
          <a:xfrm>
            <a:off x="6158187" y="1453128"/>
            <a:ext cx="2893800" cy="378000"/>
          </a:xfrm>
          <a:prstGeom prst="rect">
            <a:avLst/>
          </a:prstGeom>
          <a:solidFill>
            <a:srgbClr val="201A02"/>
          </a:solidFill>
          <a:ln w="9525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5BDD5E18-7228-44EE-B0A1-AA82294FAC9D}"/>
              </a:ext>
            </a:extLst>
          </p:cNvPr>
          <p:cNvSpPr txBox="1"/>
          <p:nvPr/>
        </p:nvSpPr>
        <p:spPr>
          <a:xfrm>
            <a:off x="6302196" y="1470931"/>
            <a:ext cx="267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</a:rPr>
              <a:t>D P O S</a:t>
            </a:r>
            <a:endParaRPr sz="1800"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FE04C5BB-CED3-4579-B9D9-7222AB75A95F}"/>
              </a:ext>
            </a:extLst>
          </p:cNvPr>
          <p:cNvSpPr txBox="1"/>
          <p:nvPr/>
        </p:nvSpPr>
        <p:spPr>
          <a:xfrm>
            <a:off x="323513" y="4209878"/>
            <a:ext cx="2567400" cy="11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Open Sans"/>
                <a:ea typeface="Open Sans"/>
                <a:cs typeface="Open Sans"/>
                <a:sym typeface="Open Sans"/>
              </a:rPr>
              <a:t>Consensus Algorithm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Open Sans"/>
                <a:ea typeface="Open Sans"/>
                <a:cs typeface="Open Sans"/>
                <a:sym typeface="Open Sans"/>
              </a:rPr>
              <a:t>With Mining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Shape 295">
            <a:extLst>
              <a:ext uri="{FF2B5EF4-FFF2-40B4-BE49-F238E27FC236}">
                <a16:creationId xmlns:a16="http://schemas.microsoft.com/office/drawing/2014/main" id="{7DDC5F4B-FE91-4E3E-ADC8-0369B7322AFC}"/>
              </a:ext>
            </a:extLst>
          </p:cNvPr>
          <p:cNvSpPr txBox="1"/>
          <p:nvPr/>
        </p:nvSpPr>
        <p:spPr>
          <a:xfrm>
            <a:off x="3307513" y="4664003"/>
            <a:ext cx="2679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Consensus Algorithm </a:t>
            </a:r>
            <a:br>
              <a:rPr lang="en-US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 Stake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" name="Shape 296">
            <a:extLst>
              <a:ext uri="{FF2B5EF4-FFF2-40B4-BE49-F238E27FC236}">
                <a16:creationId xmlns:a16="http://schemas.microsoft.com/office/drawing/2014/main" id="{5CB47D2B-984D-41ED-A4E6-4B322B14F57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801" y="2323241"/>
            <a:ext cx="2679900" cy="1776375"/>
          </a:xfrm>
          <a:prstGeom prst="rect">
            <a:avLst/>
          </a:prstGeom>
          <a:noFill/>
          <a:ln w="9525" cap="flat" cmpd="sng">
            <a:solidFill>
              <a:srgbClr val="715A3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" name="Shape 297">
            <a:extLst>
              <a:ext uri="{FF2B5EF4-FFF2-40B4-BE49-F238E27FC236}">
                <a16:creationId xmlns:a16="http://schemas.microsoft.com/office/drawing/2014/main" id="{BD3DD966-5DBD-429B-9686-C060885A9AF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7714" r="29772"/>
          <a:stretch/>
        </p:blipFill>
        <p:spPr>
          <a:xfrm>
            <a:off x="6547588" y="2054566"/>
            <a:ext cx="2115000" cy="23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98">
            <a:extLst>
              <a:ext uri="{FF2B5EF4-FFF2-40B4-BE49-F238E27FC236}">
                <a16:creationId xmlns:a16="http://schemas.microsoft.com/office/drawing/2014/main" id="{44FD603D-61DC-4334-923C-9ECD4EE08272}"/>
              </a:ext>
            </a:extLst>
          </p:cNvPr>
          <p:cNvSpPr txBox="1"/>
          <p:nvPr/>
        </p:nvSpPr>
        <p:spPr>
          <a:xfrm>
            <a:off x="6255263" y="4683878"/>
            <a:ext cx="2679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Consensus Algorithm</a:t>
            </a:r>
            <a:br>
              <a:rPr lang="en-US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 Delegated Stake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" name="Shape 299">
            <a:extLst>
              <a:ext uri="{FF2B5EF4-FFF2-40B4-BE49-F238E27FC236}">
                <a16:creationId xmlns:a16="http://schemas.microsoft.com/office/drawing/2014/main" id="{26326F2C-0FF3-4071-B411-7A8D4AF62AA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7172" t="17067" r="69530" b="15364"/>
          <a:stretch/>
        </p:blipFill>
        <p:spPr>
          <a:xfrm>
            <a:off x="483251" y="2030416"/>
            <a:ext cx="2360424" cy="2362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5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620688"/>
            <a:ext cx="5525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Public Blockchain </a:t>
            </a:r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개발 종류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9634" y="1168824"/>
            <a:ext cx="421846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Shape 376">
            <a:extLst>
              <a:ext uri="{FF2B5EF4-FFF2-40B4-BE49-F238E27FC236}">
                <a16:creationId xmlns:a16="http://schemas.microsoft.com/office/drawing/2014/main" id="{44538740-96AB-4A29-83FE-9AF92C945751}"/>
              </a:ext>
            </a:extLst>
          </p:cNvPr>
          <p:cNvSpPr/>
          <p:nvPr/>
        </p:nvSpPr>
        <p:spPr>
          <a:xfrm>
            <a:off x="899592" y="1700808"/>
            <a:ext cx="2160300" cy="1152000"/>
          </a:xfrm>
          <a:prstGeom prst="homePlate">
            <a:avLst>
              <a:gd name="adj" fmla="val 50000"/>
            </a:avLst>
          </a:prstGeom>
          <a:noFill/>
          <a:ln w="19050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377">
            <a:extLst>
              <a:ext uri="{FF2B5EF4-FFF2-40B4-BE49-F238E27FC236}">
                <a16:creationId xmlns:a16="http://schemas.microsoft.com/office/drawing/2014/main" id="{A328E4C8-ADE0-45DA-B78E-08DA6A97B5CF}"/>
              </a:ext>
            </a:extLst>
          </p:cNvPr>
          <p:cNvSpPr/>
          <p:nvPr/>
        </p:nvSpPr>
        <p:spPr>
          <a:xfrm>
            <a:off x="2699792" y="1700808"/>
            <a:ext cx="5688600" cy="11520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715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378">
            <a:extLst>
              <a:ext uri="{FF2B5EF4-FFF2-40B4-BE49-F238E27FC236}">
                <a16:creationId xmlns:a16="http://schemas.microsoft.com/office/drawing/2014/main" id="{22A7DB8C-1233-4C67-AD85-908080F57BAA}"/>
              </a:ext>
            </a:extLst>
          </p:cNvPr>
          <p:cNvSpPr/>
          <p:nvPr/>
        </p:nvSpPr>
        <p:spPr>
          <a:xfrm>
            <a:off x="899592" y="3052530"/>
            <a:ext cx="2160300" cy="1152000"/>
          </a:xfrm>
          <a:prstGeom prst="homePlate">
            <a:avLst>
              <a:gd name="adj" fmla="val 50000"/>
            </a:avLst>
          </a:prstGeom>
          <a:noFill/>
          <a:ln w="19050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79">
            <a:extLst>
              <a:ext uri="{FF2B5EF4-FFF2-40B4-BE49-F238E27FC236}">
                <a16:creationId xmlns:a16="http://schemas.microsoft.com/office/drawing/2014/main" id="{3CBE0647-2A6F-455F-BA89-1D152A8BA6C8}"/>
              </a:ext>
            </a:extLst>
          </p:cNvPr>
          <p:cNvSpPr/>
          <p:nvPr/>
        </p:nvSpPr>
        <p:spPr>
          <a:xfrm>
            <a:off x="2699792" y="3052530"/>
            <a:ext cx="5688600" cy="11520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715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80">
            <a:extLst>
              <a:ext uri="{FF2B5EF4-FFF2-40B4-BE49-F238E27FC236}">
                <a16:creationId xmlns:a16="http://schemas.microsoft.com/office/drawing/2014/main" id="{CE83D1D6-46BB-43AF-B092-0F3E622B8B9D}"/>
              </a:ext>
            </a:extLst>
          </p:cNvPr>
          <p:cNvSpPr/>
          <p:nvPr/>
        </p:nvSpPr>
        <p:spPr>
          <a:xfrm>
            <a:off x="899592" y="4404252"/>
            <a:ext cx="2160300" cy="1152000"/>
          </a:xfrm>
          <a:prstGeom prst="homePlate">
            <a:avLst>
              <a:gd name="adj" fmla="val 50000"/>
            </a:avLst>
          </a:prstGeom>
          <a:noFill/>
          <a:ln w="19050" cap="flat" cmpd="sng">
            <a:solidFill>
              <a:srgbClr val="201A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81">
            <a:extLst>
              <a:ext uri="{FF2B5EF4-FFF2-40B4-BE49-F238E27FC236}">
                <a16:creationId xmlns:a16="http://schemas.microsoft.com/office/drawing/2014/main" id="{3013E421-1C87-463C-B0A9-30973A35EC19}"/>
              </a:ext>
            </a:extLst>
          </p:cNvPr>
          <p:cNvSpPr/>
          <p:nvPr/>
        </p:nvSpPr>
        <p:spPr>
          <a:xfrm>
            <a:off x="2699792" y="4404252"/>
            <a:ext cx="5688600" cy="11520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715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82">
            <a:extLst>
              <a:ext uri="{FF2B5EF4-FFF2-40B4-BE49-F238E27FC236}">
                <a16:creationId xmlns:a16="http://schemas.microsoft.com/office/drawing/2014/main" id="{610A1D3F-F833-472C-A4FA-B4514D0CCCE1}"/>
              </a:ext>
            </a:extLst>
          </p:cNvPr>
          <p:cNvSpPr txBox="1"/>
          <p:nvPr/>
        </p:nvSpPr>
        <p:spPr>
          <a:xfrm>
            <a:off x="887500" y="1700800"/>
            <a:ext cx="17580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Ethereum </a:t>
            </a:r>
            <a:r>
              <a:rPr lang="en-US" sz="1600" b="1" dirty="0" err="1"/>
              <a:t>Dapp</a:t>
            </a:r>
            <a:endParaRPr sz="1600" b="1" dirty="0"/>
          </a:p>
        </p:txBody>
      </p:sp>
      <p:sp>
        <p:nvSpPr>
          <p:cNvPr id="34" name="Shape 383">
            <a:extLst>
              <a:ext uri="{FF2B5EF4-FFF2-40B4-BE49-F238E27FC236}">
                <a16:creationId xmlns:a16="http://schemas.microsoft.com/office/drawing/2014/main" id="{02ADD688-C034-48BE-8F67-855AD7DC69C6}"/>
              </a:ext>
            </a:extLst>
          </p:cNvPr>
          <p:cNvSpPr txBox="1"/>
          <p:nvPr/>
        </p:nvSpPr>
        <p:spPr>
          <a:xfrm>
            <a:off x="887500" y="3083725"/>
            <a:ext cx="17580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72123"/>
                </a:solidFill>
              </a:rPr>
              <a:t>Eos </a:t>
            </a:r>
            <a:r>
              <a:rPr lang="en-US" b="1" dirty="0" err="1">
                <a:solidFill>
                  <a:srgbClr val="272123"/>
                </a:solidFill>
              </a:rPr>
              <a:t>Dapp</a:t>
            </a:r>
            <a:endParaRPr sz="1800" b="1" dirty="0"/>
          </a:p>
        </p:txBody>
      </p:sp>
      <p:sp>
        <p:nvSpPr>
          <p:cNvPr id="35" name="Shape 384">
            <a:extLst>
              <a:ext uri="{FF2B5EF4-FFF2-40B4-BE49-F238E27FC236}">
                <a16:creationId xmlns:a16="http://schemas.microsoft.com/office/drawing/2014/main" id="{E06A69A6-1401-424E-86E3-BB486A5CF7C1}"/>
              </a:ext>
            </a:extLst>
          </p:cNvPr>
          <p:cNvSpPr txBox="1"/>
          <p:nvPr/>
        </p:nvSpPr>
        <p:spPr>
          <a:xfrm>
            <a:off x="941800" y="4398250"/>
            <a:ext cx="16494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72123"/>
                </a:solidFill>
              </a:rPr>
              <a:t>Blockchain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72123"/>
                </a:solidFill>
              </a:rPr>
              <a:t>Core</a:t>
            </a:r>
            <a:endParaRPr sz="1800" b="1" dirty="0">
              <a:solidFill>
                <a:srgbClr val="272123"/>
              </a:solidFill>
            </a:endParaRPr>
          </a:p>
        </p:txBody>
      </p:sp>
      <p:sp>
        <p:nvSpPr>
          <p:cNvPr id="36" name="Shape 385">
            <a:extLst>
              <a:ext uri="{FF2B5EF4-FFF2-40B4-BE49-F238E27FC236}">
                <a16:creationId xmlns:a16="http://schemas.microsoft.com/office/drawing/2014/main" id="{6A79AFBE-D39B-4C85-A735-ED4177C0F56E}"/>
              </a:ext>
            </a:extLst>
          </p:cNvPr>
          <p:cNvSpPr txBox="1"/>
          <p:nvPr/>
        </p:nvSpPr>
        <p:spPr>
          <a:xfrm>
            <a:off x="3323700" y="1700725"/>
            <a:ext cx="46149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272123"/>
                </a:solidFill>
              </a:rPr>
              <a:t>가장 대중적인 블록체인 서비스 개발 방식으로 </a:t>
            </a:r>
            <a:r>
              <a:rPr lang="en-US" altLang="ko-KR" sz="1400" b="1" dirty="0">
                <a:solidFill>
                  <a:srgbClr val="272123"/>
                </a:solidFill>
              </a:rPr>
              <a:t>Ethereum </a:t>
            </a:r>
            <a:r>
              <a:rPr lang="en-US" altLang="ko-KR" sz="1400" b="1" dirty="0" err="1">
                <a:solidFill>
                  <a:srgbClr val="272123"/>
                </a:solidFill>
              </a:rPr>
              <a:t>Dapp</a:t>
            </a:r>
            <a:r>
              <a:rPr lang="ko-KR" altLang="en-US" sz="1400" b="1" dirty="0">
                <a:solidFill>
                  <a:srgbClr val="272123"/>
                </a:solidFill>
              </a:rPr>
              <a:t>형식으로 개발된 암호화폐의 종류는 </a:t>
            </a:r>
            <a:endParaRPr lang="en-US" altLang="ko-KR" sz="1400" b="1" dirty="0">
              <a:solidFill>
                <a:srgbClr val="272123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272123"/>
                </a:solidFill>
              </a:rPr>
              <a:t>수백</a:t>
            </a:r>
            <a:r>
              <a:rPr lang="en-US" altLang="ko-KR" sz="1400" b="1" dirty="0">
                <a:solidFill>
                  <a:srgbClr val="272123"/>
                </a:solidFill>
              </a:rPr>
              <a:t>~</a:t>
            </a:r>
            <a:r>
              <a:rPr lang="ko-KR" altLang="en-US" sz="1400" b="1" dirty="0">
                <a:solidFill>
                  <a:srgbClr val="272123"/>
                </a:solidFill>
              </a:rPr>
              <a:t>수천개에 이른다</a:t>
            </a:r>
            <a:r>
              <a:rPr lang="en-US" altLang="ko-KR" sz="1400" b="1" dirty="0">
                <a:solidFill>
                  <a:srgbClr val="272123"/>
                </a:solidFill>
              </a:rPr>
              <a:t>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272123"/>
                </a:solidFill>
              </a:rPr>
              <a:t>하지만 </a:t>
            </a:r>
            <a:r>
              <a:rPr lang="ko-KR" altLang="en-US" sz="1400" b="1" dirty="0" err="1">
                <a:solidFill>
                  <a:srgbClr val="272123"/>
                </a:solidFill>
              </a:rPr>
              <a:t>이더리움의</a:t>
            </a:r>
            <a:r>
              <a:rPr lang="ko-KR" altLang="en-US" sz="1400" b="1" dirty="0">
                <a:solidFill>
                  <a:srgbClr val="272123"/>
                </a:solidFill>
              </a:rPr>
              <a:t> 본질적인 한계점이 있고</a:t>
            </a:r>
            <a:r>
              <a:rPr lang="en-US" altLang="ko-KR" sz="1400" b="1" dirty="0">
                <a:solidFill>
                  <a:srgbClr val="272123"/>
                </a:solidFill>
              </a:rPr>
              <a:t>, </a:t>
            </a:r>
            <a:r>
              <a:rPr lang="ko-KR" altLang="en-US" sz="1400" b="1" dirty="0">
                <a:solidFill>
                  <a:srgbClr val="272123"/>
                </a:solidFill>
              </a:rPr>
              <a:t>코딩 자체는 간단하지만 그만큼 복잡한 프로그래밍은 불가능하다</a:t>
            </a:r>
            <a:r>
              <a:rPr lang="en-US" altLang="ko-KR" sz="1400" b="1" dirty="0">
                <a:solidFill>
                  <a:srgbClr val="272123"/>
                </a:solidFill>
              </a:rPr>
              <a:t>.</a:t>
            </a:r>
            <a:endParaRPr sz="1400" b="1" dirty="0">
              <a:solidFill>
                <a:srgbClr val="272123"/>
              </a:solidFill>
            </a:endParaRPr>
          </a:p>
        </p:txBody>
      </p:sp>
      <p:sp>
        <p:nvSpPr>
          <p:cNvPr id="37" name="Shape 386">
            <a:extLst>
              <a:ext uri="{FF2B5EF4-FFF2-40B4-BE49-F238E27FC236}">
                <a16:creationId xmlns:a16="http://schemas.microsoft.com/office/drawing/2014/main" id="{EA37194E-483B-4259-8286-3F62A4B97A68}"/>
              </a:ext>
            </a:extLst>
          </p:cNvPr>
          <p:cNvSpPr txBox="1"/>
          <p:nvPr/>
        </p:nvSpPr>
        <p:spPr>
          <a:xfrm>
            <a:off x="3378650" y="3177200"/>
            <a:ext cx="44406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272123"/>
                </a:solidFill>
              </a:rPr>
              <a:t>EOS</a:t>
            </a:r>
            <a:r>
              <a:rPr lang="ko-KR" altLang="en-US" sz="1400" b="1" dirty="0">
                <a:solidFill>
                  <a:srgbClr val="272123"/>
                </a:solidFill>
              </a:rPr>
              <a:t>는 기존의 </a:t>
            </a:r>
            <a:r>
              <a:rPr lang="en-US" altLang="ko-KR" sz="1400" b="1" dirty="0">
                <a:solidFill>
                  <a:srgbClr val="272123"/>
                </a:solidFill>
              </a:rPr>
              <a:t>Solidity</a:t>
            </a:r>
            <a:r>
              <a:rPr lang="ko-KR" altLang="en-US" sz="1400" b="1" dirty="0">
                <a:solidFill>
                  <a:srgbClr val="272123"/>
                </a:solidFill>
              </a:rPr>
              <a:t>방식과 달리 </a:t>
            </a:r>
            <a:r>
              <a:rPr lang="en-US" altLang="ko-KR" sz="1400" b="1" dirty="0">
                <a:solidFill>
                  <a:srgbClr val="272123"/>
                </a:solidFill>
              </a:rPr>
              <a:t>C++</a:t>
            </a:r>
            <a:r>
              <a:rPr lang="ko-KR" altLang="en-US" sz="1400" b="1" dirty="0">
                <a:solidFill>
                  <a:srgbClr val="272123"/>
                </a:solidFill>
              </a:rPr>
              <a:t>을 활용한 </a:t>
            </a:r>
            <a:r>
              <a:rPr lang="en-US" altLang="ko-KR" sz="1400" b="1" dirty="0">
                <a:solidFill>
                  <a:srgbClr val="272123"/>
                </a:solidFill>
              </a:rPr>
              <a:t>WASM </a:t>
            </a:r>
            <a:r>
              <a:rPr lang="ko-KR" altLang="en-US" sz="1400" b="1" dirty="0">
                <a:solidFill>
                  <a:srgbClr val="272123"/>
                </a:solidFill>
              </a:rPr>
              <a:t>방식으로 코딩을 진행한다</a:t>
            </a:r>
            <a:r>
              <a:rPr lang="en-US" altLang="ko-KR" sz="1400" b="1" dirty="0">
                <a:solidFill>
                  <a:srgbClr val="272123"/>
                </a:solidFill>
              </a:rPr>
              <a:t>. </a:t>
            </a:r>
            <a:r>
              <a:rPr lang="ko-KR" altLang="en-US" sz="1400" b="1" dirty="0">
                <a:solidFill>
                  <a:srgbClr val="272123"/>
                </a:solidFill>
              </a:rPr>
              <a:t>이로 인해 보다 </a:t>
            </a:r>
            <a:endParaRPr lang="en-US" altLang="ko-KR" sz="1400" b="1" dirty="0">
              <a:solidFill>
                <a:srgbClr val="272123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rgbClr val="272123"/>
                </a:solidFill>
              </a:rPr>
              <a:t>빠르고 복잡한 프로그래밍이 가능하다</a:t>
            </a:r>
            <a:r>
              <a:rPr lang="en-US" altLang="ko-KR" b="1" dirty="0">
                <a:solidFill>
                  <a:srgbClr val="272123"/>
                </a:solidFill>
              </a:rPr>
              <a:t>.</a:t>
            </a:r>
            <a:endParaRPr b="1" dirty="0">
              <a:solidFill>
                <a:srgbClr val="272123"/>
              </a:solidFill>
            </a:endParaRPr>
          </a:p>
        </p:txBody>
      </p:sp>
      <p:sp>
        <p:nvSpPr>
          <p:cNvPr id="38" name="Shape 387">
            <a:extLst>
              <a:ext uri="{FF2B5EF4-FFF2-40B4-BE49-F238E27FC236}">
                <a16:creationId xmlns:a16="http://schemas.microsoft.com/office/drawing/2014/main" id="{C30295D5-DA77-4B00-9574-105BC6D77BE5}"/>
              </a:ext>
            </a:extLst>
          </p:cNvPr>
          <p:cNvSpPr txBox="1"/>
          <p:nvPr/>
        </p:nvSpPr>
        <p:spPr>
          <a:xfrm>
            <a:off x="3262975" y="4391525"/>
            <a:ext cx="45564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rgbClr val="272123"/>
                </a:solidFill>
              </a:rPr>
              <a:t>EOS</a:t>
            </a:r>
            <a:r>
              <a:rPr lang="ko-KR" altLang="en-US" sz="1200" b="1" dirty="0">
                <a:solidFill>
                  <a:srgbClr val="272123"/>
                </a:solidFill>
              </a:rPr>
              <a:t>나 </a:t>
            </a:r>
            <a:r>
              <a:rPr lang="en-US" altLang="ko-KR" sz="1200" b="1" dirty="0">
                <a:solidFill>
                  <a:srgbClr val="272123"/>
                </a:solidFill>
              </a:rPr>
              <a:t>Ethereum, </a:t>
            </a:r>
            <a:r>
              <a:rPr lang="en-US" altLang="ko-KR" sz="1200" b="1" dirty="0" err="1">
                <a:solidFill>
                  <a:srgbClr val="272123"/>
                </a:solidFill>
              </a:rPr>
              <a:t>Qtum</a:t>
            </a:r>
            <a:r>
              <a:rPr lang="en-US" altLang="ko-KR" sz="1200" b="1" dirty="0">
                <a:solidFill>
                  <a:srgbClr val="272123"/>
                </a:solidFill>
              </a:rPr>
              <a:t> </a:t>
            </a:r>
            <a:r>
              <a:rPr lang="ko-KR" altLang="en-US" sz="1200" b="1" dirty="0">
                <a:solidFill>
                  <a:srgbClr val="272123"/>
                </a:solidFill>
              </a:rPr>
              <a:t>기반으로 간단한 프로그래밍을 하는 것이 아니라 블록체인 코어 그 자체를 개발하는 것이다</a:t>
            </a:r>
            <a:r>
              <a:rPr lang="en-US" altLang="ko-KR" sz="1200" b="1" dirty="0">
                <a:solidFill>
                  <a:srgbClr val="272123"/>
                </a:solidFill>
              </a:rPr>
              <a:t>.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err="1">
                <a:solidFill>
                  <a:srgbClr val="272123"/>
                </a:solidFill>
              </a:rPr>
              <a:t>비트코인과</a:t>
            </a:r>
            <a:r>
              <a:rPr lang="ko-KR" altLang="en-US" sz="1200" b="1" dirty="0">
                <a:solidFill>
                  <a:srgbClr val="272123"/>
                </a:solidFill>
              </a:rPr>
              <a:t> 대다수의 블록체인은 </a:t>
            </a:r>
            <a:r>
              <a:rPr lang="en-US" altLang="ko-KR" sz="1200" b="1" dirty="0">
                <a:solidFill>
                  <a:srgbClr val="272123"/>
                </a:solidFill>
              </a:rPr>
              <a:t>C++</a:t>
            </a:r>
            <a:r>
              <a:rPr lang="ko-KR" altLang="en-US" sz="1200" b="1" dirty="0">
                <a:solidFill>
                  <a:srgbClr val="272123"/>
                </a:solidFill>
              </a:rPr>
              <a:t>로 개발되었지만</a:t>
            </a:r>
            <a:r>
              <a:rPr lang="en-US" altLang="ko-KR" sz="1200" b="1" dirty="0">
                <a:solidFill>
                  <a:srgbClr val="272123"/>
                </a:solidFill>
              </a:rPr>
              <a:t>,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err="1">
                <a:solidFill>
                  <a:srgbClr val="272123"/>
                </a:solidFill>
              </a:rPr>
              <a:t>이더리움이</a:t>
            </a:r>
            <a:r>
              <a:rPr lang="ko-KR" altLang="en-US" sz="1200" b="1" dirty="0">
                <a:solidFill>
                  <a:srgbClr val="272123"/>
                </a:solidFill>
              </a:rPr>
              <a:t> </a:t>
            </a:r>
            <a:r>
              <a:rPr lang="en-US" altLang="ko-KR" sz="1200" b="1" dirty="0">
                <a:solidFill>
                  <a:srgbClr val="272123"/>
                </a:solidFill>
              </a:rPr>
              <a:t>Go</a:t>
            </a:r>
            <a:r>
              <a:rPr lang="ko-KR" altLang="en-US" sz="1200" b="1" dirty="0">
                <a:solidFill>
                  <a:srgbClr val="272123"/>
                </a:solidFill>
              </a:rPr>
              <a:t>로 개발되면서 최근에는 </a:t>
            </a:r>
            <a:r>
              <a:rPr lang="en-US" altLang="ko-KR" sz="1200" b="1" dirty="0">
                <a:solidFill>
                  <a:srgbClr val="272123"/>
                </a:solidFill>
              </a:rPr>
              <a:t>Go</a:t>
            </a:r>
            <a:r>
              <a:rPr lang="ko-KR" altLang="en-US" sz="1200" b="1" dirty="0">
                <a:solidFill>
                  <a:srgbClr val="272123"/>
                </a:solidFill>
              </a:rPr>
              <a:t>를 이용한 코어 </a:t>
            </a:r>
            <a:endParaRPr lang="en-US" altLang="ko-KR" sz="1200" b="1" dirty="0">
              <a:solidFill>
                <a:srgbClr val="272123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rgbClr val="272123"/>
                </a:solidFill>
              </a:rPr>
              <a:t>개발이 떠오르고 있다</a:t>
            </a:r>
            <a:r>
              <a:rPr lang="en-US" altLang="ko-KR" sz="1200" b="1" dirty="0">
                <a:solidFill>
                  <a:srgbClr val="272123"/>
                </a:solidFill>
              </a:rPr>
              <a:t>. </a:t>
            </a:r>
            <a:r>
              <a:rPr lang="ko-KR" altLang="en-US" sz="1200" b="1" dirty="0">
                <a:solidFill>
                  <a:srgbClr val="272123"/>
                </a:solidFill>
              </a:rPr>
              <a:t>어려워서 비 인기 분야이다</a:t>
            </a:r>
            <a:r>
              <a:rPr lang="en-US" altLang="ko-KR" sz="1200" b="1" dirty="0">
                <a:solidFill>
                  <a:srgbClr val="272123"/>
                </a:solidFill>
              </a:rPr>
              <a:t>.</a:t>
            </a:r>
            <a:endParaRPr sz="1200" b="1" dirty="0">
              <a:solidFill>
                <a:srgbClr val="2721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1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246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다양한 블록체인 </a:t>
            </a:r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Case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1" y="1268760"/>
            <a:ext cx="7521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1554E0-2183-40D5-BB6A-EA023491C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083335"/>
              </p:ext>
            </p:extLst>
          </p:nvPr>
        </p:nvGraphicFramePr>
        <p:xfrm>
          <a:off x="179511" y="1377776"/>
          <a:ext cx="8610050" cy="49209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2010">
                  <a:extLst>
                    <a:ext uri="{9D8B030D-6E8A-4147-A177-3AD203B41FA5}">
                      <a16:colId xmlns:a16="http://schemas.microsoft.com/office/drawing/2014/main" val="1955675147"/>
                    </a:ext>
                  </a:extLst>
                </a:gridCol>
                <a:gridCol w="1722010">
                  <a:extLst>
                    <a:ext uri="{9D8B030D-6E8A-4147-A177-3AD203B41FA5}">
                      <a16:colId xmlns:a16="http://schemas.microsoft.com/office/drawing/2014/main" val="2397989034"/>
                    </a:ext>
                  </a:extLst>
                </a:gridCol>
                <a:gridCol w="1722010">
                  <a:extLst>
                    <a:ext uri="{9D8B030D-6E8A-4147-A177-3AD203B41FA5}">
                      <a16:colId xmlns:a16="http://schemas.microsoft.com/office/drawing/2014/main" val="306800606"/>
                    </a:ext>
                  </a:extLst>
                </a:gridCol>
                <a:gridCol w="1722010">
                  <a:extLst>
                    <a:ext uri="{9D8B030D-6E8A-4147-A177-3AD203B41FA5}">
                      <a16:colId xmlns:a16="http://schemas.microsoft.com/office/drawing/2014/main" val="2667663840"/>
                    </a:ext>
                  </a:extLst>
                </a:gridCol>
                <a:gridCol w="1722010">
                  <a:extLst>
                    <a:ext uri="{9D8B030D-6E8A-4147-A177-3AD203B41FA5}">
                      <a16:colId xmlns:a16="http://schemas.microsoft.com/office/drawing/2014/main" val="3651180903"/>
                    </a:ext>
                  </a:extLst>
                </a:gridCol>
              </a:tblGrid>
              <a:tr h="6582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컨센서스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블록체인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프로그래밍 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Smart Contract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차별점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617671"/>
                  </a:ext>
                </a:extLst>
              </a:tr>
              <a:tr h="66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Bitcoin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Yes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단순 스크립트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블록체인 개념을 도입한 최초의 </a:t>
                      </a:r>
                      <a:r>
                        <a:rPr lang="en-US" altLang="ko-KR" sz="1100" dirty="0"/>
                        <a:t>Cryptocurrency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698812"/>
                  </a:ext>
                </a:extLst>
              </a:tr>
              <a:tr h="66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Ethereum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POW+POS</a:t>
                      </a:r>
                    </a:p>
                    <a:p>
                      <a:pPr algn="ctr" latinLnBrk="1"/>
                      <a:r>
                        <a:rPr lang="en-US" altLang="ko-KR" dirty="0"/>
                        <a:t>(Casper)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Yes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(Solidity)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블록체인 프로그래밍 기능을 추가하여 블록체인 </a:t>
                      </a:r>
                      <a:r>
                        <a:rPr lang="en-US" altLang="ko-KR" sz="1100" dirty="0"/>
                        <a:t>2.0</a:t>
                      </a:r>
                      <a:r>
                        <a:rPr lang="ko-KR" altLang="en-US" sz="1100" dirty="0"/>
                        <a:t>시대를 열었다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575185"/>
                  </a:ext>
                </a:extLst>
              </a:tr>
              <a:tr h="1041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EOS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DPOS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Yes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(WASM)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Ethereum</a:t>
                      </a:r>
                      <a:r>
                        <a:rPr lang="ko-KR" altLang="en-US" sz="1100" dirty="0"/>
                        <a:t>의 문제점인 </a:t>
                      </a:r>
                      <a:r>
                        <a:rPr lang="en-US" altLang="ko-KR" sz="1100" dirty="0"/>
                        <a:t>Gas </a:t>
                      </a:r>
                      <a:r>
                        <a:rPr lang="ko-KR" altLang="en-US" sz="1100" dirty="0"/>
                        <a:t>문제를 해결하였고 </a:t>
                      </a:r>
                      <a:r>
                        <a:rPr lang="en-US" altLang="ko-KR" sz="1100" dirty="0" err="1"/>
                        <a:t>Dpos</a:t>
                      </a:r>
                      <a:r>
                        <a:rPr lang="ko-KR" altLang="en-US" sz="1100" dirty="0"/>
                        <a:t>방식을 통해 속도를 끌어올렸으나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아직 검증되지 않았다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265493"/>
                  </a:ext>
                </a:extLst>
              </a:tr>
              <a:tr h="1133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Quantum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Yes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(Solidity)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비트코인에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이더리움의</a:t>
                      </a:r>
                      <a:r>
                        <a:rPr lang="ko-KR" altLang="en-US" sz="1100" dirty="0"/>
                        <a:t> 방식을 </a:t>
                      </a:r>
                      <a:r>
                        <a:rPr lang="ko-KR" altLang="en-US" sz="1100" dirty="0" err="1"/>
                        <a:t>융합시켜</a:t>
                      </a:r>
                      <a:br>
                        <a:rPr lang="en-US" altLang="ko-KR" sz="1100" dirty="0"/>
                      </a:br>
                      <a:r>
                        <a:rPr lang="ko-KR" altLang="en-US" sz="1100" dirty="0" err="1"/>
                        <a:t>비트코인의</a:t>
                      </a:r>
                      <a:r>
                        <a:rPr lang="ko-KR" altLang="en-US" sz="1100" dirty="0"/>
                        <a:t> 방식으로 트랜잭션을 처리하지만 </a:t>
                      </a:r>
                      <a:r>
                        <a:rPr lang="en-US" altLang="ko-KR" sz="1100" dirty="0"/>
                        <a:t>Solidity</a:t>
                      </a:r>
                      <a:r>
                        <a:rPr lang="ko-KR" altLang="en-US" sz="1100" dirty="0"/>
                        <a:t>로 </a:t>
                      </a:r>
                      <a:r>
                        <a:rPr lang="en-US" altLang="ko-KR" sz="1100" dirty="0" err="1"/>
                        <a:t>Dapp</a:t>
                      </a:r>
                      <a:r>
                        <a:rPr lang="ko-KR" altLang="en-US" sz="1100" dirty="0"/>
                        <a:t>개발이 가능하다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955880"/>
                  </a:ext>
                </a:extLst>
              </a:tr>
              <a:tr h="66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Ripple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Ripple Protocol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은행권에서 사용한다고 해서 열기가 뜨거웠던 코인으로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중앙화된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블록체인이라는게</a:t>
                      </a:r>
                      <a:r>
                        <a:rPr lang="ko-KR" altLang="en-US" sz="1100" dirty="0"/>
                        <a:t> 특징이다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680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7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901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Private Blockchain 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1" y="1268760"/>
            <a:ext cx="7521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5122" name="Picture 2" descr="ibm hyperledgerì ëí ì´ë¯¸ì§ ê²ìê²°ê³¼">
            <a:extLst>
              <a:ext uri="{FF2B5EF4-FFF2-40B4-BE49-F238E27FC236}">
                <a16:creationId xmlns:a16="http://schemas.microsoft.com/office/drawing/2014/main" id="{A0F7FBDE-EE86-4A34-8DED-071B25CF1F0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3" y="1794399"/>
            <a:ext cx="469036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21596-3B6A-4722-958E-BA6A4D172057}"/>
              </a:ext>
            </a:extLst>
          </p:cNvPr>
          <p:cNvSpPr txBox="1"/>
          <p:nvPr/>
        </p:nvSpPr>
        <p:spPr>
          <a:xfrm>
            <a:off x="5036078" y="1899821"/>
            <a:ext cx="38564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IBM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과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Linux Foundation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 협력하여 개발한 </a:t>
            </a:r>
            <a:r>
              <a:rPr lang="en-US" altLang="ko-KR" b="1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HyperLedger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Project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는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암호화폐 없이 기업에서 사용할 수 있는 엔터프라이즈 형식의 블록체인 플랫폼을 지원한다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이는 기업 내부에서의 효율적인 정보 처리를 위해서 사용되며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컨센서스 방식이 간편하기 때문에 처리가능한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TPS(Transaction Per Second)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Public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방식에 비해서 훨씬 높다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861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901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Private Blockchain 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1" y="1268760"/>
            <a:ext cx="7521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21596-3B6A-4722-958E-BA6A4D172057}"/>
              </a:ext>
            </a:extLst>
          </p:cNvPr>
          <p:cNvSpPr txBox="1"/>
          <p:nvPr/>
        </p:nvSpPr>
        <p:spPr>
          <a:xfrm>
            <a:off x="5002040" y="2542753"/>
            <a:ext cx="3856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대기업에서 진행하는 대부분의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블록체인 프로젝트는 사실 </a:t>
            </a:r>
            <a:b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Public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 아니라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Private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방식이다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어떻게 보면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Private Blockchain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은 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이전부터 있었던 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Distribute Hash Table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서버 관리 방식과 비슷하기 때문에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블록체인이 아니라고 주장하는 사람들도 존재한다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8194" name="Picture 2" descr="ì¼ì± sdsì ëí ì´ë¯¸ì§ ê²ìê²°ê³¼">
            <a:extLst>
              <a:ext uri="{FF2B5EF4-FFF2-40B4-BE49-F238E27FC236}">
                <a16:creationId xmlns:a16="http://schemas.microsoft.com/office/drawing/2014/main" id="{20210BA1-9F65-4F54-8DB3-2FA6A30C3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26" y="2190750"/>
            <a:ext cx="2286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kcc ì ë³´íµì ì ëí ì´ë¯¸ì§ ê²ìê²°ê³¼">
            <a:extLst>
              <a:ext uri="{FF2B5EF4-FFF2-40B4-BE49-F238E27FC236}">
                <a16:creationId xmlns:a16="http://schemas.microsoft.com/office/drawing/2014/main" id="{4EAC7D43-17E6-4746-A0D4-24E0D7FA7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92" y="3456678"/>
            <a:ext cx="2314853" cy="154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SK Telecomì ëí ì´ë¯¸ì§ ê²ìê²°ê³¼">
            <a:extLst>
              <a:ext uri="{FF2B5EF4-FFF2-40B4-BE49-F238E27FC236}">
                <a16:creationId xmlns:a16="http://schemas.microsoft.com/office/drawing/2014/main" id="{5CCE9DE7-B747-471B-9135-792F53843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164" y="2450049"/>
            <a:ext cx="1905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68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그 외 국내 업체들 상황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1" y="1268760"/>
            <a:ext cx="7521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21596-3B6A-4722-958E-BA6A4D172057}"/>
              </a:ext>
            </a:extLst>
          </p:cNvPr>
          <p:cNvSpPr txBox="1"/>
          <p:nvPr/>
        </p:nvSpPr>
        <p:spPr>
          <a:xfrm>
            <a:off x="4851120" y="2171147"/>
            <a:ext cx="3856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Line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은 블록체인 자회사 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Unblock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을 설립하였으며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</a:p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 사업은 토큰 이코노미 설계 및 구축이라고 하였는데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</a:t>
            </a:r>
          </a:p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뭘 의미하는지 아직 </a:t>
            </a:r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뚜렷하진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않다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경쟁사인 </a:t>
            </a:r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텔레그램에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맞서기 위해서 다짜고짜 설립한 느낌이 없지 않다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.)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9218" name="Picture 2" descr="ì¸ë ì¡ì ë©ì ì  ë¼ì¸, ì´ì   ì¸ëë¤ììë¡">
            <a:extLst>
              <a:ext uri="{FF2B5EF4-FFF2-40B4-BE49-F238E27FC236}">
                <a16:creationId xmlns:a16="http://schemas.microsoft.com/office/drawing/2014/main" id="{BBEE113A-6757-4194-9D21-7C218F86B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34" y="2045505"/>
            <a:ext cx="2836608" cy="283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1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087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What is Blockchain?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7560" y="2824490"/>
            <a:ext cx="41252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Segoe UI Semibold" panose="020B0702040204020203" pitchFamily="34" charset="0"/>
                <a:ea typeface="Adobe 고딕 Std B"/>
              </a:rPr>
              <a:t>블록이라는 데이터의 기본 단위를 사용하며 중앙서버 없는 </a:t>
            </a:r>
            <a:r>
              <a:rPr lang="ko-KR" altLang="en-US" sz="2000" dirty="0" err="1">
                <a:latin typeface="Segoe UI Semibold" panose="020B0702040204020203" pitchFamily="34" charset="0"/>
                <a:ea typeface="Adobe 고딕 Std B"/>
              </a:rPr>
              <a:t>퓨어</a:t>
            </a:r>
            <a:r>
              <a:rPr lang="ko-KR" altLang="en-US" sz="2000" dirty="0">
                <a:latin typeface="Segoe UI Semibold" panose="020B0702040204020203" pitchFamily="34" charset="0"/>
                <a:ea typeface="Adobe 고딕 Std B"/>
              </a:rPr>
              <a:t> </a:t>
            </a:r>
            <a:r>
              <a:rPr lang="en-US" altLang="ko-KR" sz="2000" dirty="0">
                <a:latin typeface="Segoe UI Semibold" panose="020B0702040204020203" pitchFamily="34" charset="0"/>
                <a:ea typeface="Adobe 고딕 Std B"/>
              </a:rPr>
              <a:t>P2P </a:t>
            </a:r>
            <a:r>
              <a:rPr lang="ko-KR" altLang="en-US" sz="2000" dirty="0">
                <a:latin typeface="Segoe UI Semibold" panose="020B0702040204020203" pitchFamily="34" charset="0"/>
                <a:ea typeface="Adobe 고딕 Std B"/>
              </a:rPr>
              <a:t>네트워크를 기반으로  작동하는</a:t>
            </a:r>
            <a:endParaRPr lang="en-US" altLang="ko-KR" sz="2000" dirty="0">
              <a:latin typeface="Segoe UI Semibold" panose="020B0702040204020203" pitchFamily="34" charset="0"/>
              <a:ea typeface="Adobe 고딕 Std B"/>
            </a:endParaRPr>
          </a:p>
          <a:p>
            <a:r>
              <a:rPr lang="ko-KR" altLang="en-US" sz="2000" dirty="0">
                <a:latin typeface="Segoe UI Semibold" panose="020B0702040204020203" pitchFamily="34" charset="0"/>
                <a:ea typeface="Adobe 고딕 Std B"/>
              </a:rPr>
              <a:t>분산 원장 기술이다</a:t>
            </a:r>
            <a:r>
              <a:rPr lang="en-US" altLang="ko-KR" sz="2000" dirty="0">
                <a:latin typeface="Segoe UI Semibold" panose="020B0702040204020203" pitchFamily="34" charset="0"/>
                <a:ea typeface="Adobe 고딕 Std B"/>
              </a:rPr>
              <a:t>.</a:t>
            </a:r>
            <a:br>
              <a:rPr lang="en-US" altLang="ko-KR" dirty="0">
                <a:latin typeface="Adobe 고딕 Std B" pitchFamily="34" charset="-127"/>
                <a:ea typeface="Adobe 고딕 Std B" pitchFamily="34" charset="-127"/>
              </a:rPr>
            </a:b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050" name="Picture 2" descr="Blockchainì ëí ì´ë¯¸ì§ ê²ìê²°ê³¼">
            <a:extLst>
              <a:ext uri="{FF2B5EF4-FFF2-40B4-BE49-F238E27FC236}">
                <a16:creationId xmlns:a16="http://schemas.microsoft.com/office/drawing/2014/main" id="{04ADC75C-17D6-4224-B2AD-15A50F1AE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52" y="1961230"/>
            <a:ext cx="4379417" cy="299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276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그 외 국내 업체들 상황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1" y="1268760"/>
            <a:ext cx="7521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21596-3B6A-4722-958E-BA6A4D172057}"/>
              </a:ext>
            </a:extLst>
          </p:cNvPr>
          <p:cNvSpPr txBox="1"/>
          <p:nvPr/>
        </p:nvSpPr>
        <p:spPr>
          <a:xfrm>
            <a:off x="4634578" y="2782001"/>
            <a:ext cx="38564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카카오톡은 </a:t>
            </a:r>
            <a:r>
              <a:rPr lang="en-US" altLang="ko-KR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GroundX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라는 블록체인 자회사를 설립하였으며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</a:p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자체 코어를 개발하려고 </a:t>
            </a:r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하는거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같긴 한데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이더리움을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베끼려고 한다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/>
          </a:p>
        </p:txBody>
      </p:sp>
      <p:pic>
        <p:nvPicPr>
          <p:cNvPr id="10242" name="Picture 2" descr="kakaotalk iconì ëí ì´ë¯¸ì§ ê²ìê²°ê³¼">
            <a:extLst>
              <a:ext uri="{FF2B5EF4-FFF2-40B4-BE49-F238E27FC236}">
                <a16:creationId xmlns:a16="http://schemas.microsoft.com/office/drawing/2014/main" id="{29E065B3-3F23-4B64-B0EA-63C6407CF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94" y="1978198"/>
            <a:ext cx="3012931" cy="301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5712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Blockchain Structure - Block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9013" y="1464241"/>
            <a:ext cx="33786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블록은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블록헤더와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Body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로 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나뉘어져 있다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각각의 블록은 이전 블록과 현재 블록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그리고 다음 블록의 해시 값이 들어간다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링크드리스트와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유사한 구조지만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차이가 존재한다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링크드리스트의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경우 접근을 위해 앞뒤 노드의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주소값을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저장하지만 블록체인의 경우에는 앞뒤 블록의 정보를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해싱하여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생성된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해싱값을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저장한다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br>
              <a:rPr lang="en-US" altLang="ko-KR" dirty="0">
                <a:latin typeface="Adobe 고딕 Std B" pitchFamily="34" charset="-127"/>
                <a:ea typeface="Adobe 고딕 Std B" pitchFamily="34" charset="-127"/>
              </a:rPr>
            </a:b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6146" name="Picture 2" descr="blockchain structureì ëí ì´ë¯¸ì§ ê²ìê²°ê³¼">
            <a:extLst>
              <a:ext uri="{FF2B5EF4-FFF2-40B4-BE49-F238E27FC236}">
                <a16:creationId xmlns:a16="http://schemas.microsoft.com/office/drawing/2014/main" id="{C5707743-E56F-4B9A-A3DC-3D80C3033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88372"/>
            <a:ext cx="5352176" cy="348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67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6882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Blockchain Structure - Transaction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2454" y="2497052"/>
            <a:ext cx="3378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트랜잭션은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Version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정보와 </a:t>
            </a:r>
            <a:br>
              <a:rPr lang="en-US" altLang="ko-KR" dirty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Inputs, Output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으로 구성된다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Input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에는 블록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Index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값과 순서에 대한 정보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Size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등이 담기고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Output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에는 실제 전송할 암호화폐의 값과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Length,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공개키 서명이 들어간다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>
                <a:latin typeface="Adobe 고딕 Std B" pitchFamily="34" charset="-127"/>
                <a:ea typeface="Adobe 고딕 Std B" pitchFamily="34" charset="-127"/>
              </a:rPr>
            </a:b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26" name="Picture 2" descr="blockchain transaction structureì ëí ì´ë¯¸ì§ ê²ìê²°ê³¼">
            <a:extLst>
              <a:ext uri="{FF2B5EF4-FFF2-40B4-BE49-F238E27FC236}">
                <a16:creationId xmlns:a16="http://schemas.microsoft.com/office/drawing/2014/main" id="{8762B15C-5FFF-4276-8946-E6A4ABAAF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34" y="1755157"/>
            <a:ext cx="4512329" cy="35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18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7723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Blockchain</a:t>
            </a:r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 적용의 이점 </a:t>
            </a:r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- Decentralized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1" y="1268760"/>
            <a:ext cx="7521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0672" y="1937370"/>
            <a:ext cx="40833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기존의 네트워크 방식은 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Server-Client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구조가 대부분이었다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하지만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Server-Client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의 경우 중앙화 된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서버가 존재하게 되고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만약 중앙화 된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서버에 문제가 발생하거나 해당 서비스 업체가  도산할 경우 우리는 서비스를 더 이상 이용할 수 없게 된다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게다가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중앙화 된 서버는 유저들의 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정보를 멋대로 독점하여 기업 이윤을 창출하기도 한다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 (Google, Amazon)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076" name="Picture 4" descr="client serverì ëí ì´ë¯¸ì§ ê²ìê²°ê³¼">
            <a:extLst>
              <a:ext uri="{FF2B5EF4-FFF2-40B4-BE49-F238E27FC236}">
                <a16:creationId xmlns:a16="http://schemas.microsoft.com/office/drawing/2014/main" id="{8CC7A89B-1018-4542-BB67-6EC8355A6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44" y="2075268"/>
            <a:ext cx="4652658" cy="310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44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7723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Blockchain</a:t>
            </a:r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 적용의 이점 </a:t>
            </a:r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- Decentralized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1" y="1268760"/>
            <a:ext cx="7521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0672" y="1937370"/>
            <a:ext cx="4083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블록체인의 경우 기존의 중앙화 서버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방식에서 벗어나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모든 노드가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Peer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로 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참여하는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Pure P2P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방식을 이용한다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모든 노드가 서버와 클라이언트의 역할을 모두 수행하기 때문에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적어도 하나이상의 노드가 동작하고 있다면 서비스는 항상 동작할 수 있다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또한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모든 트랜잭션 정보가 투명하게 공개 되어 정보 불균형을 개선할 수 있다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 </a:t>
            </a:r>
          </a:p>
        </p:txBody>
      </p:sp>
      <p:pic>
        <p:nvPicPr>
          <p:cNvPr id="3074" name="Picture 2" descr="decentralizedì ëí ì´ë¯¸ì§ ê²ìê²°ê³¼">
            <a:extLst>
              <a:ext uri="{FF2B5EF4-FFF2-40B4-BE49-F238E27FC236}">
                <a16:creationId xmlns:a16="http://schemas.microsoft.com/office/drawing/2014/main" id="{DF810B7C-A605-41E2-A611-4C850035F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13" y="2348880"/>
            <a:ext cx="4624912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13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8376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Blockchain</a:t>
            </a:r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 적용의 이점 </a:t>
            </a:r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– Trusted Network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1" y="1268760"/>
            <a:ext cx="7521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9152" y="1711756"/>
            <a:ext cx="40833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블록체인은 모든 노드가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Peer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로 참여하고 새로운 트랜잭션들을 담은 블록이 </a:t>
            </a:r>
            <a:br>
              <a:rPr lang="en-US" altLang="ko-KR" dirty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네트워크에 등록될 때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항상 합의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컨센서스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를 거친다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Consensus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알고리즘을 거치면서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만약 블록이 조작되었을 경우 다른 피어 노드의 값과 대조하여 바로 알아차릴 수 있다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블록체인에서 정보를 조작할 수 있는 유일한 방법은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51%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이상의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노드수를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확보하여 과반수의 동의를 받아 내는 것 뿐이다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이는 현실적으로 불가능하다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pic>
        <p:nvPicPr>
          <p:cNvPr id="5122" name="Picture 2" descr="blockchain consensusì ëí ì´ë¯¸ì§ ê²ìê²°ê³¼">
            <a:extLst>
              <a:ext uri="{FF2B5EF4-FFF2-40B4-BE49-F238E27FC236}">
                <a16:creationId xmlns:a16="http://schemas.microsoft.com/office/drawing/2014/main" id="{C4FF8E4A-F03E-42AC-9F6C-E9120A995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68" y="2109829"/>
            <a:ext cx="3952522" cy="296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2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8181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Blockchain</a:t>
            </a:r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 적용의 이점 </a:t>
            </a:r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– Token Economy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1" y="1268760"/>
            <a:ext cx="7521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53234" y="1624301"/>
            <a:ext cx="36931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토큰 이코노미란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원래 심리학에서 파생된 개념으로 아이들의 행동 발달에 사용되는 일종의 교육 방식이다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보상이 존재하면 옳은 행동을 하게 된다는 이론이다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현실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Economy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와 같은 맥락이라고 보면 된다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우리가 직장에 나가는 이유는 돈을 벌기 때문이다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보상을 주게 된다면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Peer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로 참여하는 모든 네트워크 참여자들이 생태계를 위해 봉사하게 되는 것이다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pic>
        <p:nvPicPr>
          <p:cNvPr id="1026" name="Picture 2" descr="token economyì ëí ì´ë¯¸ì§ ê²ìê²°ê³¼">
            <a:extLst>
              <a:ext uri="{FF2B5EF4-FFF2-40B4-BE49-F238E27FC236}">
                <a16:creationId xmlns:a16="http://schemas.microsoft.com/office/drawing/2014/main" id="{E6204626-E41B-4C35-A3AF-8D87EC605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732871"/>
            <a:ext cx="5035263" cy="369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50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8181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Blockchain</a:t>
            </a:r>
            <a:r>
              <a:rPr lang="ko-KR" altLang="en-US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 적용의 이점 </a:t>
            </a:r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– Token Economy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1" y="1268760"/>
            <a:ext cx="7521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7731" y="1535211"/>
            <a:ext cx="41547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dobe 고딕 Std B" pitchFamily="34" charset="-127"/>
                <a:ea typeface="Adobe 고딕 Std B" pitchFamily="34" charset="-127"/>
              </a:rPr>
              <a:t>FaceBook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Google, </a:t>
            </a:r>
            <a:r>
              <a:rPr lang="en-US" altLang="ko-KR" dirty="0" err="1">
                <a:latin typeface="Adobe 고딕 Std B" pitchFamily="34" charset="-127"/>
                <a:ea typeface="Adobe 고딕 Std B" pitchFamily="34" charset="-127"/>
              </a:rPr>
              <a:t>Naver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Amazon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이 가지고 있는 무기는 막대한 정보이다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하지만 구글 검색엔진에 검색되는 답변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네이버 블로그와 지식인의 답변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페이스북의 소식과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피드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Amazon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의 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빅데이터는 사실 네트워크 참여자들이 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만들어 낸 부가가치다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  </a:t>
            </a: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그럼에도 불구하고 일반 유저들에게는 전혀 보상이 돌아가지 않는다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 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블록체인의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Token Economy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에서는 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네트워크의 부가가치를 만든 참여자들에게 암호화폐를 통해서 보상을 제공한다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이는 별도의 홍보 없이도 참여자가 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네트워크에 참여하도록 하는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훌룡한</a:t>
            </a:r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견인책이 될 수 있다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pic>
        <p:nvPicPr>
          <p:cNvPr id="2054" name="Picture 6" descr="Facebook iconì ëí ì´ë¯¸ì§ ê²ìê²°ê³¼">
            <a:extLst>
              <a:ext uri="{FF2B5EF4-FFF2-40B4-BE49-F238E27FC236}">
                <a16:creationId xmlns:a16="http://schemas.microsoft.com/office/drawing/2014/main" id="{04B3CDC2-E324-41B5-8D4F-C5521274F1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8" t="17437" r="17801" b="17835"/>
          <a:stretch/>
        </p:blipFill>
        <p:spPr bwMode="auto">
          <a:xfrm>
            <a:off x="755900" y="1705404"/>
            <a:ext cx="1691559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iconì ëí ì´ë¯¸ì§ ê²ìê²°ê³¼">
            <a:extLst>
              <a:ext uri="{FF2B5EF4-FFF2-40B4-BE49-F238E27FC236}">
                <a16:creationId xmlns:a16="http://schemas.microsoft.com/office/drawing/2014/main" id="{F39E2024-8635-42F8-A49F-421A890FE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742" y="1716562"/>
            <a:ext cx="1692000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mazon iconì ëí ì´ë¯¸ì§ ê²ìê²°ê³¼">
            <a:extLst>
              <a:ext uri="{FF2B5EF4-FFF2-40B4-BE49-F238E27FC236}">
                <a16:creationId xmlns:a16="http://schemas.microsoft.com/office/drawing/2014/main" id="{FED1F308-13A1-48BA-B59F-6F1F915D5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3" y="3477039"/>
            <a:ext cx="2077200" cy="20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naver iconì ëí ì´ë¯¸ì§ ê²ìê²°ê³¼">
            <a:extLst>
              <a:ext uri="{FF2B5EF4-FFF2-40B4-BE49-F238E27FC236}">
                <a16:creationId xmlns:a16="http://schemas.microsoft.com/office/drawing/2014/main" id="{E279C534-F74C-4EBD-9690-19840461B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32" y="3552160"/>
            <a:ext cx="1689717" cy="168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22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1044</Words>
  <Application>Microsoft Office PowerPoint</Application>
  <PresentationFormat>화면 슬라이드 쇼(4:3)</PresentationFormat>
  <Paragraphs>208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Adobe 고딕 Std B</vt:lpstr>
      <vt:lpstr>Andalus</vt:lpstr>
      <vt:lpstr>Open Sans</vt:lpstr>
      <vt:lpstr>맑은 고딕</vt:lpstr>
      <vt:lpstr>-윤고딕330</vt:lpstr>
      <vt:lpstr>Arial</vt:lpstr>
      <vt:lpstr>Segoe UI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하현수</dc:creator>
  <cp:lastModifiedBy>현수 하</cp:lastModifiedBy>
  <cp:revision>65</cp:revision>
  <dcterms:created xsi:type="dcterms:W3CDTF">2017-11-10T01:24:38Z</dcterms:created>
  <dcterms:modified xsi:type="dcterms:W3CDTF">2018-04-26T18:09:29Z</dcterms:modified>
</cp:coreProperties>
</file>